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C3A54B-28B0-4153-B0E5-106856DB6F67}">
  <a:tblStyle styleId="{3EC3A54B-28B0-4153-B0E5-106856DB6F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F724C2-BD6D-4515-BFBF-BC21C8D5FDA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slide 1">
  <p:cSld name="CUSTOM_5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53125" y="829350"/>
            <a:ext cx="7584600" cy="165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  <a:defRPr sz="36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96668" y="2487450"/>
            <a:ext cx="37017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9pPr>
          </a:lstStyle>
          <a:p>
            <a:endParaRPr/>
          </a:p>
        </p:txBody>
      </p:sp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75" y="4669300"/>
            <a:ext cx="1680550" cy="3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8475" y="145050"/>
            <a:ext cx="1229101" cy="1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>
  <p:cSld name="CUSTOM_14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342350"/>
            <a:ext cx="760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1050000"/>
            <a:ext cx="8520600" cy="3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B54B"/>
              </a:buClr>
              <a:buSzPts val="1400"/>
              <a:buFont typeface="Calibri"/>
              <a:buChar char="■"/>
              <a:defRPr>
                <a:solidFill>
                  <a:srgbClr val="CBB54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1400"/>
              <a:buFont typeface="Calibri"/>
              <a:buChar char="●"/>
              <a:defRPr>
                <a:solidFill>
                  <a:srgbClr val="4D29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6158"/>
              </a:buClr>
              <a:buSzPts val="1400"/>
              <a:buFont typeface="Calibri"/>
              <a:buChar char="○"/>
              <a:defRPr>
                <a:solidFill>
                  <a:srgbClr val="6861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8629"/>
              </a:buClr>
              <a:buSzPts val="1400"/>
              <a:buFont typeface="Calibri"/>
              <a:buChar char="■"/>
              <a:defRPr>
                <a:solidFill>
                  <a:srgbClr val="A2862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2">
  <p:cSld name="CUSTOM_14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342350"/>
            <a:ext cx="760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1050000"/>
            <a:ext cx="4117200" cy="3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B54B"/>
              </a:buClr>
              <a:buSzPts val="1400"/>
              <a:buFont typeface="Calibri"/>
              <a:buChar char="■"/>
              <a:defRPr>
                <a:solidFill>
                  <a:srgbClr val="CBB54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1400"/>
              <a:buFont typeface="Calibri"/>
              <a:buChar char="●"/>
              <a:defRPr>
                <a:solidFill>
                  <a:srgbClr val="4D29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6158"/>
              </a:buClr>
              <a:buSzPts val="1400"/>
              <a:buFont typeface="Calibri"/>
              <a:buChar char="○"/>
              <a:defRPr>
                <a:solidFill>
                  <a:srgbClr val="6861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8629"/>
              </a:buClr>
              <a:buSzPts val="1400"/>
              <a:buFont typeface="Calibri"/>
              <a:buChar char="■"/>
              <a:defRPr>
                <a:solidFill>
                  <a:srgbClr val="A2862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716357" y="1050000"/>
            <a:ext cx="4117200" cy="3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B54B"/>
              </a:buClr>
              <a:buSzPts val="1400"/>
              <a:buFont typeface="Calibri"/>
              <a:buChar char="■"/>
              <a:defRPr>
                <a:solidFill>
                  <a:srgbClr val="CBB54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1400"/>
              <a:buFont typeface="Calibri"/>
              <a:buChar char="●"/>
              <a:defRPr>
                <a:solidFill>
                  <a:srgbClr val="4D29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6158"/>
              </a:buClr>
              <a:buSzPts val="1400"/>
              <a:buFont typeface="Calibri"/>
              <a:buChar char="○"/>
              <a:defRPr>
                <a:solidFill>
                  <a:srgbClr val="6861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8629"/>
              </a:buClr>
              <a:buSzPts val="1400"/>
              <a:buFont typeface="Calibri"/>
              <a:buChar char="■"/>
              <a:defRPr>
                <a:solidFill>
                  <a:srgbClr val="A2862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i="0" u="none" strike="noStrike" cap="none">
                <a:solidFill>
                  <a:srgbClr val="000000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i="0" u="none" strike="noStrike" cap="none">
                <a:solidFill>
                  <a:srgbClr val="000000"/>
                </a:solidFill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i="0" u="none" strike="noStrike" cap="none">
                <a:solidFill>
                  <a:srgbClr val="000000"/>
                </a:solidFill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i="0" u="none" strike="noStrike" cap="none">
                <a:solidFill>
                  <a:srgbClr val="000000"/>
                </a:solidFill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i="0" u="none" strike="noStrike" cap="none">
                <a:solidFill>
                  <a:srgbClr val="000000"/>
                </a:solidFill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i="0" u="none" strike="noStrike" cap="none">
                <a:solidFill>
                  <a:srgbClr val="000000"/>
                </a:solidFill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i="0" u="none" strike="noStrike" cap="none">
                <a:solidFill>
                  <a:srgbClr val="000000"/>
                </a:solidFill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i="0" u="none" strike="noStrike" cap="none">
                <a:solidFill>
                  <a:srgbClr val="000000"/>
                </a:solidFill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i="0" u="none" strike="noStrike" cap="none">
                <a:solidFill>
                  <a:srgbClr val="000000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slide 2">
  <p:cSld name="CUSTOM_6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253125" y="829350"/>
            <a:ext cx="7584600" cy="165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  <a:defRPr sz="36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96668" y="2487450"/>
            <a:ext cx="37017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  <a:defRPr sz="14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75" y="4669300"/>
            <a:ext cx="1680550" cy="3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8475" y="145050"/>
            <a:ext cx="1229101" cy="1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slide 3">
  <p:cSld name="CUSTOM_7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253125" y="829350"/>
            <a:ext cx="7584600" cy="165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  <a:defRPr sz="36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296668" y="2487450"/>
            <a:ext cx="37017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sz="14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9pPr>
          </a:lstStyle>
          <a:p>
            <a:endParaRPr/>
          </a:p>
        </p:txBody>
      </p:sp>
      <p:pic>
        <p:nvPicPr>
          <p:cNvPr id="26" name="Shape 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75" y="4669300"/>
            <a:ext cx="1680550" cy="3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8475" y="145050"/>
            <a:ext cx="1229101" cy="1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slide 4">
  <p:cSld name="CUSTOM_8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253125" y="829350"/>
            <a:ext cx="7584600" cy="165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  <a:defRPr sz="36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296668" y="2487450"/>
            <a:ext cx="37017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  <a:defRPr sz="14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9pPr>
          </a:lstStyle>
          <a:p>
            <a:endParaRPr/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75" y="4669300"/>
            <a:ext cx="1680550" cy="3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8475" y="145050"/>
            <a:ext cx="1229101" cy="1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slide 5">
  <p:cSld name="CUSTOM_9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253125" y="829350"/>
            <a:ext cx="7584600" cy="165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  <a:defRPr sz="36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96668" y="2487450"/>
            <a:ext cx="37017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  <a:defRPr sz="14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2800"/>
              <a:buNone/>
              <a:defRPr sz="2800">
                <a:solidFill>
                  <a:srgbClr val="4D2940"/>
                </a:solidFill>
              </a:defRPr>
            </a:lvl9pPr>
          </a:lstStyle>
          <a:p>
            <a:endParaRPr/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75" y="4669300"/>
            <a:ext cx="1680550" cy="3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8475" y="145050"/>
            <a:ext cx="1229101" cy="1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ondary slide 1">
  <p:cSld name="CUSTOM_10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2600400" y="808200"/>
            <a:ext cx="3943200" cy="35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/>
              <a:buNone/>
              <a:defRPr sz="20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ondary slide 2">
  <p:cSld name="CUSTOM_1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2600400" y="808200"/>
            <a:ext cx="3943200" cy="35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/>
              <a:buNone/>
              <a:defRPr sz="20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ondary slide 3">
  <p:cSld name="CUSTOM_1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2600400" y="808200"/>
            <a:ext cx="3943200" cy="35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/>
              <a:buNone/>
              <a:defRPr sz="20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ondary slide 4">
  <p:cSld name="CUSTOM_13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2600400" y="808200"/>
            <a:ext cx="3943200" cy="35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/>
              <a:buNone/>
              <a:defRPr sz="20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42350"/>
            <a:ext cx="760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050000"/>
            <a:ext cx="8520600" cy="3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6425" y="101650"/>
            <a:ext cx="1214951" cy="14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76303" y="101650"/>
            <a:ext cx="1181971" cy="240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/>
          </p:nvPr>
        </p:nvSpPr>
        <p:spPr>
          <a:xfrm>
            <a:off x="296675" y="829350"/>
            <a:ext cx="8442300" cy="16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HCL CM Strategy: Infor Review</a:t>
            </a:r>
            <a:endParaRPr dirty="0"/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1"/>
          </p:nvPr>
        </p:nvSpPr>
        <p:spPr>
          <a:xfrm>
            <a:off x="296668" y="2487450"/>
            <a:ext cx="37017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08 March 2018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87D9-6601-46B4-BDAF-D11606EB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and Severity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701C2D2-C492-4D94-B6A4-205BCE564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0000"/>
            <a:ext cx="4117200" cy="3820800"/>
          </a:xfrm>
        </p:spPr>
        <p:txBody>
          <a:bodyPr/>
          <a:lstStyle/>
          <a:p>
            <a:pPr marL="114300" indent="0">
              <a:buNone/>
            </a:pPr>
            <a:r>
              <a:rPr lang="en-GB" b="1" dirty="0"/>
              <a:t>Infor</a:t>
            </a:r>
          </a:p>
          <a:p>
            <a:endParaRPr lang="en-GB" dirty="0"/>
          </a:p>
          <a:p>
            <a:r>
              <a:rPr lang="en-GB" dirty="0"/>
              <a:t>Defined by SQS</a:t>
            </a:r>
          </a:p>
          <a:p>
            <a:pPr lvl="1"/>
            <a:endParaRPr lang="en-GB" dirty="0"/>
          </a:p>
          <a:p>
            <a:pPr marL="5969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1DFE72-5C68-4A1B-AB79-94261611D693}"/>
              </a:ext>
            </a:extLst>
          </p:cNvPr>
          <p:cNvSpPr txBox="1">
            <a:spLocks/>
          </p:cNvSpPr>
          <p:nvPr/>
        </p:nvSpPr>
        <p:spPr>
          <a:xfrm>
            <a:off x="4888718" y="1050000"/>
            <a:ext cx="4117200" cy="3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B54B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rgbClr val="CBB54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rgbClr val="4D29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6158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rgbClr val="6861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8629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rgbClr val="A2862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Calibri"/>
              <a:buNone/>
            </a:pPr>
            <a:r>
              <a:rPr lang="en-GB" b="1" dirty="0"/>
              <a:t>Observations</a:t>
            </a:r>
          </a:p>
          <a:p>
            <a:r>
              <a:rPr lang="en-GB" dirty="0"/>
              <a:t>Adoption of an industry defined standard for Priority and Severity.</a:t>
            </a:r>
          </a:p>
          <a:p>
            <a:r>
              <a:rPr lang="en-GB" dirty="0"/>
              <a:t>Definitions used doesn’t seem to be based on industry standard.</a:t>
            </a:r>
          </a:p>
          <a:p>
            <a:r>
              <a:rPr lang="en-GB" dirty="0"/>
              <a:t>Only severity based.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95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850B-B385-494E-95E2-39DA55FD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B6066-A430-4DBD-AA41-38F901470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Identification of Industry Standards, Referencing of Process and establishment of a clear RACI Driven Lifecycle</a:t>
            </a:r>
          </a:p>
          <a:p>
            <a:r>
              <a:rPr lang="en-GB" dirty="0"/>
              <a:t>Needs to Consider Live Support and M3 training required for Support</a:t>
            </a:r>
          </a:p>
          <a:p>
            <a:r>
              <a:rPr lang="en-GB" dirty="0"/>
              <a:t>Adoption of a Configuration Management System Tool based approach</a:t>
            </a:r>
          </a:p>
          <a:p>
            <a:r>
              <a:rPr lang="en-GB" dirty="0"/>
              <a:t>Adoption of Configuration Audits</a:t>
            </a:r>
          </a:p>
          <a:p>
            <a:r>
              <a:rPr lang="en-GB" dirty="0"/>
              <a:t>Establishment of Release and Change practices based on industry standard</a:t>
            </a:r>
          </a:p>
          <a:p>
            <a:r>
              <a:rPr lang="en-GB" dirty="0"/>
              <a:t>Demonstration of how related processes engage</a:t>
            </a:r>
          </a:p>
          <a:p>
            <a:r>
              <a:rPr lang="en-GB" dirty="0"/>
              <a:t>Utilisation of lower level definition of CI control (at the least application level).</a:t>
            </a:r>
          </a:p>
          <a:p>
            <a:r>
              <a:rPr lang="en-GB" dirty="0"/>
              <a:t>CI should include CR’s, Defect Records and key stage deliverables.</a:t>
            </a:r>
          </a:p>
          <a:p>
            <a:r>
              <a:rPr lang="en-GB" dirty="0"/>
              <a:t>Establish a baseline of requirements</a:t>
            </a:r>
          </a:p>
          <a:p>
            <a:r>
              <a:rPr lang="en-GB" dirty="0"/>
              <a:t>FSOC for CCB</a:t>
            </a:r>
          </a:p>
          <a:p>
            <a:r>
              <a:rPr lang="en-GB" dirty="0"/>
              <a:t>Wider Reporting</a:t>
            </a:r>
          </a:p>
          <a:p>
            <a:r>
              <a:rPr lang="en-GB" dirty="0"/>
              <a:t>CI Control beyond application and source.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87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342350"/>
            <a:ext cx="760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br>
              <a:rPr lang="en-GB"/>
            </a:b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176450" y="879151"/>
            <a:ext cx="8595600" cy="3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GB" sz="1200" dirty="0"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457200" lvl="0" indent="-304800">
              <a:lnSpc>
                <a:spcPct val="150000"/>
              </a:lnSpc>
              <a:buSzPts val="1200"/>
              <a:buFont typeface="Calibri"/>
              <a:buAutoNum type="arabicPeriod"/>
            </a:pPr>
            <a:r>
              <a:rPr lang="en-GB" sz="1200" dirty="0">
                <a:latin typeface="Calibri"/>
                <a:ea typeface="Calibri"/>
                <a:cs typeface="Calibri"/>
                <a:sym typeface="Calibri"/>
              </a:rPr>
              <a:t>Infor Configuration Management</a:t>
            </a:r>
          </a:p>
          <a:p>
            <a:pPr marL="914400" lvl="1" indent="-304800">
              <a:lnSpc>
                <a:spcPct val="150000"/>
              </a:lnSpc>
              <a:buSzPts val="1200"/>
              <a:buFont typeface="Calibri"/>
              <a:buAutoNum type="alphaLcPeriod"/>
            </a:pPr>
            <a:r>
              <a:rPr lang="en-GB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</a:p>
          <a:p>
            <a:pPr marL="914400" lvl="1" indent="-304800">
              <a:lnSpc>
                <a:spcPct val="150000"/>
              </a:lnSpc>
              <a:buSzPts val="1200"/>
              <a:buFont typeface="Calibri"/>
              <a:buAutoNum type="alphaLcPeriod"/>
            </a:pPr>
            <a:r>
              <a:rPr lang="en-GB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 and Change Control</a:t>
            </a:r>
          </a:p>
          <a:p>
            <a:pPr marL="914400" lvl="1" indent="-304800">
              <a:lnSpc>
                <a:spcPct val="150000"/>
              </a:lnSpc>
              <a:buSzPts val="1200"/>
              <a:buFont typeface="Calibri"/>
              <a:buAutoNum type="alphaLcPeriod"/>
            </a:pPr>
            <a:r>
              <a:rPr lang="en-GB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Techniques</a:t>
            </a:r>
          </a:p>
          <a:p>
            <a:pPr marL="914400" lvl="1" indent="-304800">
              <a:lnSpc>
                <a:spcPct val="150000"/>
              </a:lnSpc>
              <a:buSzPts val="1200"/>
              <a:buFont typeface="Calibri"/>
              <a:buAutoNum type="alphaLcPeriod"/>
            </a:pPr>
            <a:r>
              <a:rPr lang="en-GB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Records</a:t>
            </a:r>
          </a:p>
          <a:p>
            <a:pPr marL="914400" lvl="1" indent="-304800">
              <a:lnSpc>
                <a:spcPct val="150000"/>
              </a:lnSpc>
              <a:buSzPts val="1200"/>
              <a:buFont typeface="Calibri"/>
              <a:buAutoNum type="alphaLcPeriod"/>
            </a:pPr>
            <a:r>
              <a:rPr lang="en-GB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Reports</a:t>
            </a:r>
          </a:p>
          <a:p>
            <a:pPr marL="914400" lvl="1" indent="-304800">
              <a:lnSpc>
                <a:spcPct val="150000"/>
              </a:lnSpc>
              <a:buSzPts val="1200"/>
              <a:buFont typeface="Calibri"/>
              <a:buAutoNum type="alphaLcPeriod"/>
            </a:pPr>
            <a:r>
              <a:rPr lang="en-GB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Timings of CM and Issue, Change Activities</a:t>
            </a:r>
          </a:p>
          <a:p>
            <a:pPr marL="914400" lvl="1" indent="-304800">
              <a:lnSpc>
                <a:spcPct val="150000"/>
              </a:lnSpc>
              <a:buSzPts val="1200"/>
              <a:buFont typeface="Calibri"/>
              <a:buAutoNum type="alphaLcPeriod"/>
            </a:pPr>
            <a:r>
              <a:rPr lang="en-GB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 and Responsibilities</a:t>
            </a:r>
          </a:p>
          <a:p>
            <a:pPr marL="914400" lvl="1" indent="-304800">
              <a:lnSpc>
                <a:spcPct val="150000"/>
              </a:lnSpc>
              <a:buSzPts val="1200"/>
              <a:buFont typeface="Calibri"/>
              <a:buAutoNum type="alphaLcPeriod"/>
            </a:pPr>
            <a:r>
              <a:rPr lang="en-GB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of Priority and Severity</a:t>
            </a:r>
          </a:p>
          <a:p>
            <a:pPr marL="457200" lvl="0" indent="-304800">
              <a:lnSpc>
                <a:spcPct val="150000"/>
              </a:lnSpc>
              <a:buSzPts val="1200"/>
              <a:buFont typeface="Calibri"/>
              <a:buAutoNum type="arabicPeriod"/>
            </a:pPr>
            <a:r>
              <a:rPr lang="en-GB" sz="1200" dirty="0">
                <a:latin typeface="Calibri"/>
                <a:ea typeface="Calibri"/>
                <a:cs typeface="Calibri"/>
                <a:sym typeface="Calibri"/>
              </a:rPr>
              <a:t>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sz="1400" b="0" i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4FF451-B5DA-4516-9CD2-0BDDBF573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0000"/>
            <a:ext cx="8520600" cy="3947302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Configuration Management Strategy should Identify</a:t>
            </a:r>
          </a:p>
          <a:p>
            <a:pPr lvl="1"/>
            <a:r>
              <a:rPr lang="en-US" dirty="0"/>
              <a:t>How and where the project products are stored (Repositories / CMS)</a:t>
            </a:r>
            <a:endParaRPr lang="en-GB" dirty="0"/>
          </a:p>
          <a:p>
            <a:pPr lvl="1"/>
            <a:r>
              <a:rPr lang="en-US" dirty="0"/>
              <a:t>What storage, backup and retrieval security are in place</a:t>
            </a:r>
            <a:endParaRPr lang="en-GB" dirty="0"/>
          </a:p>
          <a:p>
            <a:pPr lvl="1"/>
            <a:r>
              <a:rPr lang="en-US" dirty="0"/>
              <a:t>How the products and versions, along with variants are identified</a:t>
            </a:r>
            <a:endParaRPr lang="en-GB" dirty="0"/>
          </a:p>
          <a:p>
            <a:pPr lvl="1"/>
            <a:r>
              <a:rPr lang="en-US" dirty="0"/>
              <a:t>How changes to products (CI’s) are controlled.</a:t>
            </a:r>
            <a:endParaRPr lang="en-GB" dirty="0"/>
          </a:p>
          <a:p>
            <a:pPr lvl="1"/>
            <a:r>
              <a:rPr lang="en-US" dirty="0"/>
              <a:t>Where responsibilities for Configuration Management will lie.</a:t>
            </a:r>
            <a:endParaRPr lang="en-GB" dirty="0"/>
          </a:p>
          <a:p>
            <a:pPr marL="0" lvl="0" indent="0">
              <a:buNone/>
            </a:pPr>
            <a:r>
              <a:rPr lang="en-GB" dirty="0"/>
              <a:t>Prince 2 Breaks this Down as</a:t>
            </a:r>
          </a:p>
          <a:p>
            <a:pPr lvl="1" indent="-304800">
              <a:lnSpc>
                <a:spcPct val="150000"/>
              </a:lnSpc>
              <a:buSzPts val="1200"/>
              <a:buFont typeface="Calibri"/>
              <a:buAutoNum type="alphaLcPeriod"/>
            </a:pPr>
            <a:r>
              <a:rPr lang="en-GB" sz="1200" dirty="0">
                <a:solidFill>
                  <a:schemeClr val="dk1"/>
                </a:solidFill>
              </a:rPr>
              <a:t>Processes / Procedures</a:t>
            </a:r>
          </a:p>
          <a:p>
            <a:pPr lvl="1" indent="-304800">
              <a:lnSpc>
                <a:spcPct val="150000"/>
              </a:lnSpc>
              <a:buSzPts val="1200"/>
              <a:buFont typeface="Calibri"/>
              <a:buAutoNum type="alphaLcPeriod"/>
            </a:pPr>
            <a:r>
              <a:rPr lang="en-GB" sz="1200" dirty="0">
                <a:solidFill>
                  <a:schemeClr val="dk1"/>
                </a:solidFill>
              </a:rPr>
              <a:t>Issue and Change Control</a:t>
            </a:r>
          </a:p>
          <a:p>
            <a:pPr lvl="1" indent="-304800">
              <a:lnSpc>
                <a:spcPct val="150000"/>
              </a:lnSpc>
              <a:buSzPts val="1200"/>
              <a:buFont typeface="Calibri"/>
              <a:buAutoNum type="alphaLcPeriod"/>
            </a:pPr>
            <a:r>
              <a:rPr lang="en-GB" sz="1200" dirty="0">
                <a:solidFill>
                  <a:schemeClr val="dk1"/>
                </a:solidFill>
              </a:rPr>
              <a:t>Tools and Techniques</a:t>
            </a:r>
          </a:p>
          <a:p>
            <a:pPr lvl="1" indent="-304800">
              <a:lnSpc>
                <a:spcPct val="150000"/>
              </a:lnSpc>
              <a:buSzPts val="1200"/>
              <a:buFont typeface="Calibri"/>
              <a:buAutoNum type="alphaLcPeriod"/>
            </a:pPr>
            <a:r>
              <a:rPr lang="en-GB" sz="1200" dirty="0">
                <a:solidFill>
                  <a:schemeClr val="dk1"/>
                </a:solidFill>
              </a:rPr>
              <a:t>Configuration Records</a:t>
            </a:r>
          </a:p>
          <a:p>
            <a:pPr lvl="1" indent="-304800">
              <a:lnSpc>
                <a:spcPct val="150000"/>
              </a:lnSpc>
              <a:buSzPts val="1200"/>
              <a:buFont typeface="Calibri"/>
              <a:buAutoNum type="alphaLcPeriod"/>
            </a:pPr>
            <a:r>
              <a:rPr lang="en-GB" sz="1200" dirty="0">
                <a:solidFill>
                  <a:schemeClr val="dk1"/>
                </a:solidFill>
              </a:rPr>
              <a:t>Configuration Reports</a:t>
            </a:r>
          </a:p>
          <a:p>
            <a:pPr lvl="1" indent="-304800">
              <a:lnSpc>
                <a:spcPct val="150000"/>
              </a:lnSpc>
              <a:buSzPts val="1200"/>
              <a:buFont typeface="Calibri"/>
              <a:buAutoNum type="alphaLcPeriod"/>
            </a:pPr>
            <a:r>
              <a:rPr lang="en-GB" sz="1200" dirty="0">
                <a:solidFill>
                  <a:schemeClr val="dk1"/>
                </a:solidFill>
              </a:rPr>
              <a:t>Timings of CM and Issue, Change Activities</a:t>
            </a:r>
          </a:p>
          <a:p>
            <a:pPr lvl="1" indent="-304800">
              <a:lnSpc>
                <a:spcPct val="150000"/>
              </a:lnSpc>
              <a:buSzPts val="1200"/>
              <a:buFont typeface="Calibri"/>
              <a:buAutoNum type="alphaLcPeriod"/>
            </a:pPr>
            <a:r>
              <a:rPr lang="en-GB" sz="1200" dirty="0">
                <a:solidFill>
                  <a:schemeClr val="dk1"/>
                </a:solidFill>
              </a:rPr>
              <a:t>Roles and Responsibilities</a:t>
            </a:r>
          </a:p>
          <a:p>
            <a:pPr lvl="1" indent="-304800">
              <a:lnSpc>
                <a:spcPct val="150000"/>
              </a:lnSpc>
              <a:buSzPts val="1200"/>
              <a:buFont typeface="Calibri"/>
              <a:buAutoNum type="alphaLcPeriod"/>
            </a:pPr>
            <a:r>
              <a:rPr lang="en-GB" sz="1200" dirty="0">
                <a:solidFill>
                  <a:schemeClr val="dk1"/>
                </a:solidFill>
              </a:rPr>
              <a:t>Setting of Priority and Severity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BF2354-6AEC-4D0E-9686-D377E0F4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 Management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18BD6-09CC-4885-9A0E-00EFF742C9C6}"/>
              </a:ext>
            </a:extLst>
          </p:cNvPr>
          <p:cNvSpPr txBox="1"/>
          <p:nvPr/>
        </p:nvSpPr>
        <p:spPr>
          <a:xfrm>
            <a:off x="6947318" y="474811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rebuchet MS" panose="020B0603020202020204" pitchFamily="34" charset="0"/>
              </a:rPr>
              <a:t>Workstream: __CM___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1B982C-FCD7-4126-A244-B8557B524553}"/>
              </a:ext>
            </a:extLst>
          </p:cNvPr>
          <p:cNvSpPr/>
          <p:nvPr/>
        </p:nvSpPr>
        <p:spPr>
          <a:xfrm>
            <a:off x="552894" y="1242240"/>
            <a:ext cx="33917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400"/>
              </a:spcAft>
              <a:buClr>
                <a:srgbClr val="336699"/>
              </a:buClr>
              <a:buSzPts val="1200"/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Existing</a:t>
            </a:r>
          </a:p>
          <a:p>
            <a:pPr marL="285750" lvl="0" indent="-285750">
              <a:spcAft>
                <a:spcPts val="400"/>
              </a:spcAft>
              <a:buClr>
                <a:srgbClr val="336699"/>
              </a:buClr>
              <a:buSzPts val="12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CM Plan / Strategy (0.2 Draft)</a:t>
            </a:r>
          </a:p>
          <a:p>
            <a:pPr marL="285750" lvl="0" indent="-285750">
              <a:spcAft>
                <a:spcPts val="400"/>
              </a:spcAft>
              <a:buClr>
                <a:srgbClr val="336699"/>
              </a:buClr>
              <a:buSzPts val="12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endParaRPr lang="en-US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>
              <a:spcAft>
                <a:spcPts val="400"/>
              </a:spcAft>
              <a:buClr>
                <a:srgbClr val="336699"/>
              </a:buClr>
              <a:buSzPts val="12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Approach and plan not suitable for TP / Momentum live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CCA9F2-C4E4-4D9F-9129-673023EC5266}"/>
              </a:ext>
            </a:extLst>
          </p:cNvPr>
          <p:cNvSpPr/>
          <p:nvPr/>
        </p:nvSpPr>
        <p:spPr>
          <a:xfrm>
            <a:off x="6751674" y="1242240"/>
            <a:ext cx="972382" cy="382772"/>
          </a:xfrm>
          <a:prstGeom prst="rect">
            <a:avLst/>
          </a:prstGeom>
          <a:solidFill>
            <a:srgbClr val="00B05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840AC3-3613-4917-976D-FED3BE1F025E}"/>
              </a:ext>
            </a:extLst>
          </p:cNvPr>
          <p:cNvSpPr/>
          <p:nvPr/>
        </p:nvSpPr>
        <p:spPr>
          <a:xfrm>
            <a:off x="5384331" y="1261736"/>
            <a:ext cx="972382" cy="382772"/>
          </a:xfrm>
          <a:prstGeom prst="rect">
            <a:avLst/>
          </a:prstGeom>
          <a:solidFill>
            <a:srgbClr val="00B05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5D69D-74F9-415B-9031-AA05548DE417}"/>
              </a:ext>
            </a:extLst>
          </p:cNvPr>
          <p:cNvSpPr/>
          <p:nvPr/>
        </p:nvSpPr>
        <p:spPr>
          <a:xfrm>
            <a:off x="5384331" y="2083987"/>
            <a:ext cx="972382" cy="3827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FA38D-69C6-43EF-A917-4AADB3E8D302}"/>
              </a:ext>
            </a:extLst>
          </p:cNvPr>
          <p:cNvSpPr/>
          <p:nvPr/>
        </p:nvSpPr>
        <p:spPr>
          <a:xfrm>
            <a:off x="6751674" y="2083987"/>
            <a:ext cx="972382" cy="382772"/>
          </a:xfrm>
          <a:prstGeom prst="rect">
            <a:avLst/>
          </a:prstGeom>
          <a:solidFill>
            <a:srgbClr val="00B05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8C4B4-A293-4C41-9260-A862DE26895C}"/>
              </a:ext>
            </a:extLst>
          </p:cNvPr>
          <p:cNvSpPr/>
          <p:nvPr/>
        </p:nvSpPr>
        <p:spPr>
          <a:xfrm>
            <a:off x="8104915" y="2083987"/>
            <a:ext cx="972382" cy="3827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2D6207-964B-453B-8E34-3C5AE05A3239}"/>
              </a:ext>
            </a:extLst>
          </p:cNvPr>
          <p:cNvSpPr/>
          <p:nvPr/>
        </p:nvSpPr>
        <p:spPr>
          <a:xfrm>
            <a:off x="5384331" y="2906238"/>
            <a:ext cx="972382" cy="3827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Procedure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A9B677-D938-43A0-ABC8-A5E4E510ADF7}"/>
              </a:ext>
            </a:extLst>
          </p:cNvPr>
          <p:cNvSpPr/>
          <p:nvPr/>
        </p:nvSpPr>
        <p:spPr>
          <a:xfrm>
            <a:off x="6751674" y="3812416"/>
            <a:ext cx="972382" cy="382772"/>
          </a:xfrm>
          <a:prstGeom prst="rect">
            <a:avLst/>
          </a:prstGeom>
          <a:solidFill>
            <a:srgbClr val="00B05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Work</a:t>
            </a:r>
          </a:p>
          <a:p>
            <a:pPr algn="ctr"/>
            <a:r>
              <a:rPr lang="en-GB" sz="1200" dirty="0"/>
              <a:t>Instruction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733086-603F-4CE2-B948-23F4B99C65C6}"/>
              </a:ext>
            </a:extLst>
          </p:cNvPr>
          <p:cNvSpPr/>
          <p:nvPr/>
        </p:nvSpPr>
        <p:spPr>
          <a:xfrm>
            <a:off x="8104915" y="2906238"/>
            <a:ext cx="972382" cy="3827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Procedure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1BC46C-4578-49A6-AA40-5036A6EA1AE3}"/>
              </a:ext>
            </a:extLst>
          </p:cNvPr>
          <p:cNvSpPr/>
          <p:nvPr/>
        </p:nvSpPr>
        <p:spPr>
          <a:xfrm>
            <a:off x="6751674" y="2899155"/>
            <a:ext cx="972382" cy="382772"/>
          </a:xfrm>
          <a:prstGeom prst="rect">
            <a:avLst/>
          </a:prstGeom>
          <a:solidFill>
            <a:srgbClr val="00B05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Procedure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C7E11D-648C-4749-95E5-85536CC60805}"/>
              </a:ext>
            </a:extLst>
          </p:cNvPr>
          <p:cNvSpPr/>
          <p:nvPr/>
        </p:nvSpPr>
        <p:spPr>
          <a:xfrm>
            <a:off x="8104915" y="3814752"/>
            <a:ext cx="972382" cy="382772"/>
          </a:xfrm>
          <a:prstGeom prst="rect">
            <a:avLst/>
          </a:prstGeom>
          <a:solidFill>
            <a:srgbClr val="00B05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Work</a:t>
            </a:r>
          </a:p>
          <a:p>
            <a:pPr algn="ctr"/>
            <a:r>
              <a:rPr lang="en-GB" sz="1200" dirty="0"/>
              <a:t>Instruction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10E4EE-7362-48F2-BEB6-67FF0D6BA2DB}"/>
              </a:ext>
            </a:extLst>
          </p:cNvPr>
          <p:cNvSpPr/>
          <p:nvPr/>
        </p:nvSpPr>
        <p:spPr>
          <a:xfrm>
            <a:off x="5398433" y="3807743"/>
            <a:ext cx="972382" cy="382772"/>
          </a:xfrm>
          <a:prstGeom prst="rect">
            <a:avLst/>
          </a:prstGeom>
          <a:solidFill>
            <a:srgbClr val="00B05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Work</a:t>
            </a:r>
          </a:p>
          <a:p>
            <a:pPr algn="ctr"/>
            <a:r>
              <a:rPr lang="en-GB" sz="1200" dirty="0"/>
              <a:t>Instruction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49F2FA4A-1A13-4C78-9AEA-8D84916FCBD9}"/>
              </a:ext>
            </a:extLst>
          </p:cNvPr>
          <p:cNvSpPr/>
          <p:nvPr/>
        </p:nvSpPr>
        <p:spPr>
          <a:xfrm>
            <a:off x="7134447" y="1765005"/>
            <a:ext cx="202018" cy="187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369616E2-32F0-47BF-96AF-7CBC8BBD837B}"/>
              </a:ext>
            </a:extLst>
          </p:cNvPr>
          <p:cNvSpPr/>
          <p:nvPr/>
        </p:nvSpPr>
        <p:spPr>
          <a:xfrm rot="16200000">
            <a:off x="6453185" y="1359523"/>
            <a:ext cx="202018" cy="187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2A4FDE1C-BB84-4DB8-8447-D304A73C50D0}"/>
              </a:ext>
            </a:extLst>
          </p:cNvPr>
          <p:cNvSpPr/>
          <p:nvPr/>
        </p:nvSpPr>
        <p:spPr>
          <a:xfrm>
            <a:off x="7134447" y="2616975"/>
            <a:ext cx="202018" cy="187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4F1B93A0-7680-487B-8AB1-28E7DAA95861}"/>
              </a:ext>
            </a:extLst>
          </p:cNvPr>
          <p:cNvSpPr/>
          <p:nvPr/>
        </p:nvSpPr>
        <p:spPr>
          <a:xfrm rot="19257095">
            <a:off x="7818691" y="2614474"/>
            <a:ext cx="202018" cy="187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D6E5B2C8-8DBA-4D37-8F45-12E63E126388}"/>
              </a:ext>
            </a:extLst>
          </p:cNvPr>
          <p:cNvSpPr/>
          <p:nvPr/>
        </p:nvSpPr>
        <p:spPr>
          <a:xfrm rot="2198434">
            <a:off x="6359586" y="2610950"/>
            <a:ext cx="202018" cy="187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AE20280A-F1F2-4CEF-9C45-3764F8763DDA}"/>
              </a:ext>
            </a:extLst>
          </p:cNvPr>
          <p:cNvSpPr/>
          <p:nvPr/>
        </p:nvSpPr>
        <p:spPr>
          <a:xfrm>
            <a:off x="7134447" y="3453967"/>
            <a:ext cx="202018" cy="187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7F42B55E-539A-4858-93D4-41FD39629B1C}"/>
              </a:ext>
            </a:extLst>
          </p:cNvPr>
          <p:cNvSpPr/>
          <p:nvPr/>
        </p:nvSpPr>
        <p:spPr>
          <a:xfrm rot="19257095">
            <a:off x="7812877" y="3410355"/>
            <a:ext cx="202018" cy="187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D2546896-A8FC-4747-9931-D6E52D5CBAAD}"/>
              </a:ext>
            </a:extLst>
          </p:cNvPr>
          <p:cNvSpPr/>
          <p:nvPr/>
        </p:nvSpPr>
        <p:spPr>
          <a:xfrm rot="2198434">
            <a:off x="6392611" y="3468801"/>
            <a:ext cx="202018" cy="187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089C6BFE-7D4C-438D-B561-963B51637E9A}"/>
              </a:ext>
            </a:extLst>
          </p:cNvPr>
          <p:cNvSpPr/>
          <p:nvPr/>
        </p:nvSpPr>
        <p:spPr>
          <a:xfrm rot="2554565">
            <a:off x="6392611" y="1798739"/>
            <a:ext cx="202018" cy="187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D037E80C-CC6D-4EC0-BEC1-1821BC7673B7}"/>
              </a:ext>
            </a:extLst>
          </p:cNvPr>
          <p:cNvSpPr/>
          <p:nvPr/>
        </p:nvSpPr>
        <p:spPr>
          <a:xfrm rot="18834476">
            <a:off x="7883914" y="1765004"/>
            <a:ext cx="202018" cy="187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84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8C32-0CC9-484F-9284-A6C1CAB1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and Change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03D67-393B-4E98-BEAB-D2D25CAA6D74}"/>
              </a:ext>
            </a:extLst>
          </p:cNvPr>
          <p:cNvSpPr txBox="1"/>
          <p:nvPr/>
        </p:nvSpPr>
        <p:spPr>
          <a:xfrm>
            <a:off x="6947318" y="474811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rebuchet MS" panose="020B0603020202020204" pitchFamily="34" charset="0"/>
              </a:rPr>
              <a:t>Workstream: __CM____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94E842-4E2E-4D0B-A657-EA5160B05503}"/>
              </a:ext>
            </a:extLst>
          </p:cNvPr>
          <p:cNvSpPr/>
          <p:nvPr/>
        </p:nvSpPr>
        <p:spPr>
          <a:xfrm>
            <a:off x="311700" y="1140646"/>
            <a:ext cx="3391786" cy="3088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400"/>
              </a:spcAft>
              <a:buClr>
                <a:srgbClr val="336699"/>
              </a:buClr>
              <a:buSzPts val="1200"/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Change Management</a:t>
            </a:r>
          </a:p>
          <a:p>
            <a:pPr marL="285750" lvl="0" indent="-285750">
              <a:spcAft>
                <a:spcPts val="400"/>
              </a:spcAft>
              <a:buClr>
                <a:srgbClr val="336699"/>
              </a:buClr>
              <a:buSzPts val="12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Configuration Control Board (CCB) absorbed in Release Environment weekly meeting.</a:t>
            </a:r>
          </a:p>
          <a:p>
            <a:pPr marL="285750" lvl="0" indent="-285750">
              <a:spcAft>
                <a:spcPts val="400"/>
              </a:spcAft>
              <a:buClr>
                <a:srgbClr val="336699"/>
              </a:buClr>
              <a:buSzPts val="12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endParaRPr lang="en-US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>
              <a:spcAft>
                <a:spcPts val="400"/>
              </a:spcAft>
              <a:buClr>
                <a:srgbClr val="336699"/>
              </a:buClr>
              <a:buSzPts val="12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Fast Track (Minor and Cosmetic)</a:t>
            </a:r>
          </a:p>
          <a:p>
            <a:pPr marL="285750" lvl="0" indent="-285750">
              <a:spcAft>
                <a:spcPts val="400"/>
              </a:spcAft>
              <a:buClr>
                <a:srgbClr val="336699"/>
              </a:buClr>
              <a:buSzPts val="12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Major (DAG)</a:t>
            </a:r>
          </a:p>
          <a:p>
            <a:pPr marL="285750" lvl="0" indent="-285750">
              <a:spcAft>
                <a:spcPts val="400"/>
              </a:spcAft>
              <a:buClr>
                <a:srgbClr val="336699"/>
              </a:buClr>
              <a:buSzPts val="12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Emergency Fast Track</a:t>
            </a:r>
          </a:p>
          <a:p>
            <a:pPr marL="285750" lvl="0" indent="-285750">
              <a:spcAft>
                <a:spcPts val="400"/>
              </a:spcAft>
              <a:buClr>
                <a:srgbClr val="336699"/>
              </a:buClr>
              <a:buSzPts val="12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endParaRPr lang="en-US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>
              <a:spcAft>
                <a:spcPts val="400"/>
              </a:spcAft>
              <a:buClr>
                <a:srgbClr val="336699"/>
              </a:buClr>
              <a:buSzPts val="12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Low formal control of changes to CI - </a:t>
            </a:r>
          </a:p>
          <a:p>
            <a:pPr marL="285750" lvl="6" indent="-285750">
              <a:spcAft>
                <a:spcPts val="400"/>
              </a:spcAft>
              <a:buClr>
                <a:srgbClr val="336699"/>
              </a:buClr>
              <a:buSzPts val="12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endParaRPr lang="en-US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C763C43-0AF4-47C8-9FF3-3F026932A0D4}"/>
              </a:ext>
            </a:extLst>
          </p:cNvPr>
          <p:cNvSpPr txBox="1">
            <a:spLocks/>
          </p:cNvSpPr>
          <p:nvPr/>
        </p:nvSpPr>
        <p:spPr>
          <a:xfrm>
            <a:off x="4888718" y="1050000"/>
            <a:ext cx="4117200" cy="3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B54B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rgbClr val="CBB54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rgbClr val="4D29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6158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rgbClr val="6861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8629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rgbClr val="A2862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Calibri"/>
              <a:buNone/>
            </a:pPr>
            <a:r>
              <a:rPr lang="en-GB" b="1" dirty="0"/>
              <a:t>Observations</a:t>
            </a:r>
          </a:p>
          <a:p>
            <a:r>
              <a:rPr lang="en-GB" dirty="0"/>
              <a:t>No Reference to a Change Process</a:t>
            </a:r>
          </a:p>
          <a:p>
            <a:r>
              <a:rPr lang="en-GB" dirty="0"/>
              <a:t>No Tool Defined for Change</a:t>
            </a:r>
          </a:p>
          <a:p>
            <a:r>
              <a:rPr lang="en-GB" dirty="0"/>
              <a:t>No central Change Manager</a:t>
            </a:r>
          </a:p>
          <a:p>
            <a:r>
              <a:rPr lang="en-GB" dirty="0"/>
              <a:t>No definition of standards</a:t>
            </a:r>
          </a:p>
          <a:p>
            <a:r>
              <a:rPr lang="en-GB" dirty="0"/>
              <a:t>No separation of Change and Issues</a:t>
            </a:r>
          </a:p>
          <a:p>
            <a:r>
              <a:rPr lang="en-GB" dirty="0"/>
              <a:t>No clear definition of priority or severity</a:t>
            </a:r>
          </a:p>
          <a:p>
            <a:r>
              <a:rPr lang="en-GB" dirty="0"/>
              <a:t>Changes in Test document</a:t>
            </a:r>
          </a:p>
          <a:p>
            <a:r>
              <a:rPr lang="en-GB" dirty="0"/>
              <a:t>Fast Track Approved by CM’s</a:t>
            </a:r>
          </a:p>
          <a:p>
            <a:r>
              <a:rPr lang="en-GB" dirty="0"/>
              <a:t>Only Major Changes</a:t>
            </a:r>
          </a:p>
          <a:p>
            <a:r>
              <a:rPr lang="en-GB" dirty="0"/>
              <a:t>Emergency Fast Track changes approved only by Programme Director.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3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53E49EE-1CFC-493F-9B86-3A80E815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42350"/>
            <a:ext cx="7608000" cy="572700"/>
          </a:xfrm>
        </p:spPr>
        <p:txBody>
          <a:bodyPr/>
          <a:lstStyle/>
          <a:p>
            <a:r>
              <a:rPr lang="en-GB" dirty="0"/>
              <a:t>Configuration Records and Control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9A16D-3484-4D2B-8C2C-511FF56DE881}"/>
              </a:ext>
            </a:extLst>
          </p:cNvPr>
          <p:cNvSpPr txBox="1"/>
          <p:nvPr/>
        </p:nvSpPr>
        <p:spPr>
          <a:xfrm>
            <a:off x="6947318" y="474811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rebuchet MS" panose="020B0603020202020204" pitchFamily="34" charset="0"/>
              </a:rPr>
              <a:t>Workstream: __CM____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BFD67DC-9061-40E1-8D3E-4A98E9FDF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0000"/>
            <a:ext cx="4117200" cy="3820800"/>
          </a:xfrm>
        </p:spPr>
        <p:txBody>
          <a:bodyPr/>
          <a:lstStyle/>
          <a:p>
            <a:pPr marL="114300" indent="0">
              <a:buNone/>
            </a:pPr>
            <a:r>
              <a:rPr lang="en-GB" b="1" dirty="0"/>
              <a:t>Infor</a:t>
            </a:r>
          </a:p>
          <a:p>
            <a:endParaRPr lang="en-GB" dirty="0"/>
          </a:p>
          <a:p>
            <a:r>
              <a:rPr lang="en-GB" dirty="0"/>
              <a:t>Configuration Items defined as</a:t>
            </a:r>
          </a:p>
          <a:p>
            <a:pPr lvl="1"/>
            <a:r>
              <a:rPr lang="en-GB" dirty="0"/>
              <a:t>Source Code</a:t>
            </a:r>
          </a:p>
          <a:p>
            <a:pPr lvl="1"/>
            <a:r>
              <a:rPr lang="en-GB" dirty="0"/>
              <a:t>Configuration Parameters</a:t>
            </a:r>
          </a:p>
          <a:p>
            <a:pPr lvl="1"/>
            <a:r>
              <a:rPr lang="en-GB" dirty="0"/>
              <a:t>Infor Data Sets</a:t>
            </a:r>
          </a:p>
          <a:p>
            <a:pPr lvl="1"/>
            <a:r>
              <a:rPr lang="en-GB" dirty="0"/>
              <a:t>Infor </a:t>
            </a:r>
            <a:r>
              <a:rPr lang="en-GB" dirty="0" err="1"/>
              <a:t>Extentions</a:t>
            </a:r>
            <a:endParaRPr lang="en-GB" dirty="0"/>
          </a:p>
          <a:p>
            <a:r>
              <a:rPr lang="en-GB" dirty="0"/>
              <a:t>No CMS solution for TP to use</a:t>
            </a:r>
          </a:p>
          <a:p>
            <a:r>
              <a:rPr lang="en-GB" dirty="0"/>
              <a:t>Configuration Controlled in Environment</a:t>
            </a:r>
          </a:p>
          <a:p>
            <a:r>
              <a:rPr lang="en-GB" dirty="0"/>
              <a:t>Manual Process</a:t>
            </a:r>
          </a:p>
          <a:p>
            <a:r>
              <a:rPr lang="en-GB" dirty="0"/>
              <a:t>Specific SCM focus and Dev focus</a:t>
            </a:r>
          </a:p>
          <a:p>
            <a:r>
              <a:rPr lang="en-GB" dirty="0"/>
              <a:t>Infor not supporting Prod</a:t>
            </a:r>
          </a:p>
          <a:p>
            <a:pPr lvl="1"/>
            <a:endParaRPr lang="en-GB" dirty="0"/>
          </a:p>
          <a:p>
            <a:pPr marL="5969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A56460B-B4B8-40E8-8C8E-5E80F9D8F441}"/>
              </a:ext>
            </a:extLst>
          </p:cNvPr>
          <p:cNvSpPr txBox="1">
            <a:spLocks/>
          </p:cNvSpPr>
          <p:nvPr/>
        </p:nvSpPr>
        <p:spPr>
          <a:xfrm>
            <a:off x="4888718" y="1050000"/>
            <a:ext cx="4117200" cy="3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B54B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rgbClr val="CBB54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rgbClr val="4D29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6158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rgbClr val="6861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8629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rgbClr val="A2862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Calibri"/>
              <a:buNone/>
            </a:pPr>
            <a:r>
              <a:rPr lang="en-GB" b="1" dirty="0"/>
              <a:t>Observations</a:t>
            </a:r>
          </a:p>
          <a:p>
            <a:r>
              <a:rPr lang="en-GB" dirty="0"/>
              <a:t>Baseline point set high</a:t>
            </a:r>
          </a:p>
          <a:p>
            <a:r>
              <a:rPr lang="en-GB" dirty="0"/>
              <a:t>No CI definition at Application level</a:t>
            </a:r>
          </a:p>
          <a:p>
            <a:r>
              <a:rPr lang="en-GB" dirty="0"/>
              <a:t>No CMS Based Approach</a:t>
            </a:r>
          </a:p>
          <a:p>
            <a:r>
              <a:rPr lang="en-GB" dirty="0"/>
              <a:t>No Definition of Configuration Item Types or Subtypes</a:t>
            </a:r>
          </a:p>
          <a:p>
            <a:r>
              <a:rPr lang="en-GB" dirty="0"/>
              <a:t>No Status Accounting</a:t>
            </a:r>
          </a:p>
          <a:p>
            <a:r>
              <a:rPr lang="en-GB" dirty="0"/>
              <a:t>No Management of Relationships</a:t>
            </a:r>
          </a:p>
          <a:p>
            <a:r>
              <a:rPr lang="en-GB" dirty="0"/>
              <a:t>Poor Model for Patching and Support</a:t>
            </a:r>
          </a:p>
          <a:p>
            <a:r>
              <a:rPr lang="en-GB" dirty="0"/>
              <a:t>No mention of Configuration Audits</a:t>
            </a:r>
          </a:p>
          <a:p>
            <a:r>
              <a:rPr lang="en-GB" dirty="0"/>
              <a:t>Definition of ownership not clear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58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FFE6-7C3E-4284-939E-007DEF60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6CF93-B1F1-4B3C-A285-1C35DD46DDC9}"/>
              </a:ext>
            </a:extLst>
          </p:cNvPr>
          <p:cNvSpPr txBox="1"/>
          <p:nvPr/>
        </p:nvSpPr>
        <p:spPr>
          <a:xfrm>
            <a:off x="6947318" y="474811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rebuchet MS" panose="020B0603020202020204" pitchFamily="34" charset="0"/>
              </a:rPr>
              <a:t>Workstream: _______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75C92-8D9A-4B8E-B56C-0DB5F5552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0000"/>
            <a:ext cx="4117200" cy="3820800"/>
          </a:xfrm>
        </p:spPr>
        <p:txBody>
          <a:bodyPr/>
          <a:lstStyle/>
          <a:p>
            <a:pPr marL="114300" indent="0">
              <a:buNone/>
            </a:pPr>
            <a:r>
              <a:rPr lang="en-GB" b="1" dirty="0"/>
              <a:t>Infor</a:t>
            </a:r>
          </a:p>
          <a:p>
            <a:endParaRPr lang="en-GB" dirty="0"/>
          </a:p>
          <a:p>
            <a:r>
              <a:rPr lang="en-GB" strike="sngStrike" dirty="0"/>
              <a:t>Weekly Configuration Audit Status Report (Friday)</a:t>
            </a:r>
          </a:p>
          <a:p>
            <a:pPr lvl="1"/>
            <a:r>
              <a:rPr lang="en-GB" strike="sngStrike" dirty="0"/>
              <a:t>Data</a:t>
            </a:r>
          </a:p>
          <a:p>
            <a:pPr lvl="1"/>
            <a:r>
              <a:rPr lang="en-GB" strike="sngStrike" dirty="0"/>
              <a:t>Software</a:t>
            </a:r>
          </a:p>
          <a:p>
            <a:pPr lvl="1"/>
            <a:r>
              <a:rPr lang="en-GB" strike="sngStrike" dirty="0"/>
              <a:t>Documents</a:t>
            </a:r>
          </a:p>
          <a:p>
            <a:r>
              <a:rPr lang="en-GB" dirty="0"/>
              <a:t>Daily CM Stand Up</a:t>
            </a:r>
          </a:p>
          <a:p>
            <a:r>
              <a:rPr lang="en-GB" strike="sngStrike" dirty="0"/>
              <a:t>Only Major Changes are Reported on</a:t>
            </a:r>
          </a:p>
          <a:p>
            <a:r>
              <a:rPr lang="en-GB" dirty="0"/>
              <a:t>Changes in Test Document</a:t>
            </a:r>
          </a:p>
          <a:p>
            <a:endParaRPr lang="en-GB" dirty="0"/>
          </a:p>
          <a:p>
            <a:pPr lvl="1"/>
            <a:endParaRPr lang="en-GB" dirty="0"/>
          </a:p>
          <a:p>
            <a:pPr marL="5969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ED4B133-652F-460D-BFC4-5F7813241E25}"/>
              </a:ext>
            </a:extLst>
          </p:cNvPr>
          <p:cNvSpPr txBox="1">
            <a:spLocks/>
          </p:cNvSpPr>
          <p:nvPr/>
        </p:nvSpPr>
        <p:spPr>
          <a:xfrm>
            <a:off x="4888718" y="1050000"/>
            <a:ext cx="4117200" cy="3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B54B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rgbClr val="CBB54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rgbClr val="4D29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6158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rgbClr val="6861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8629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rgbClr val="A2862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Calibri"/>
              <a:buNone/>
            </a:pPr>
            <a:r>
              <a:rPr lang="en-GB" b="1" dirty="0"/>
              <a:t>Observations</a:t>
            </a:r>
          </a:p>
          <a:p>
            <a:pPr marL="114300" indent="0">
              <a:buFont typeface="Calibri"/>
              <a:buNone/>
            </a:pPr>
            <a:endParaRPr lang="en-GB" b="1" dirty="0"/>
          </a:p>
          <a:p>
            <a:r>
              <a:rPr lang="en-GB" dirty="0"/>
              <a:t>Issue with CAS weekly report</a:t>
            </a:r>
          </a:p>
          <a:p>
            <a:r>
              <a:rPr lang="en-GB" dirty="0"/>
              <a:t>All changes should be reported</a:t>
            </a:r>
          </a:p>
          <a:p>
            <a:r>
              <a:rPr lang="en-GB" dirty="0"/>
              <a:t>Reports not representative of best practice (ITIL, Prince2) in content.</a:t>
            </a:r>
          </a:p>
          <a:p>
            <a:r>
              <a:rPr lang="en-GB" dirty="0"/>
              <a:t>Documents and Software are not listed as CI’s.</a:t>
            </a:r>
          </a:p>
          <a:p>
            <a:r>
              <a:rPr lang="en-GB" dirty="0"/>
              <a:t>Reporting should cover Change, Issues, Releases, Testing, CM Audits as well as CM status</a:t>
            </a:r>
          </a:p>
          <a:p>
            <a:r>
              <a:rPr lang="en-GB" dirty="0"/>
              <a:t>No report of requirements fulfilled or outstanding</a:t>
            </a:r>
          </a:p>
          <a:p>
            <a:r>
              <a:rPr lang="en-GB" dirty="0"/>
              <a:t>No report of known issues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56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39AA-6184-4F18-A4EA-8BBE3ABC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Timings and Activities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4BC0C-DDEF-4502-A32B-FECFAD98B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None clearly identified</a:t>
            </a:r>
          </a:p>
        </p:txBody>
      </p:sp>
    </p:spTree>
    <p:extLst>
      <p:ext uri="{BB962C8B-B14F-4D97-AF65-F5344CB8AC3E}">
        <p14:creationId xmlns:p14="http://schemas.microsoft.com/office/powerpoint/2010/main" val="42777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49C2-40A8-4651-A0F7-99DAD2B2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Roles and Responsibilities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7289CD1-3DD3-46E3-BA1D-16A93090E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0000"/>
            <a:ext cx="4117200" cy="3820800"/>
          </a:xfrm>
        </p:spPr>
        <p:txBody>
          <a:bodyPr/>
          <a:lstStyle/>
          <a:p>
            <a:pPr marL="114300" indent="0">
              <a:buNone/>
            </a:pPr>
            <a:r>
              <a:rPr lang="en-GB" b="1" dirty="0"/>
              <a:t>Infor</a:t>
            </a:r>
          </a:p>
          <a:p>
            <a:endParaRPr lang="en-GB" dirty="0"/>
          </a:p>
          <a:p>
            <a:r>
              <a:rPr lang="en-GB" dirty="0"/>
              <a:t>Project Manager</a:t>
            </a:r>
          </a:p>
          <a:p>
            <a:r>
              <a:rPr lang="en-GB" dirty="0"/>
              <a:t>Configuration Manager</a:t>
            </a:r>
          </a:p>
          <a:p>
            <a:r>
              <a:rPr lang="en-GB" dirty="0"/>
              <a:t>Workstream Leads / Technical Leads/ Business Consultants</a:t>
            </a:r>
          </a:p>
          <a:p>
            <a:pPr marL="5969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4F9C79A-0DC7-4934-AD29-68A94360194B}"/>
              </a:ext>
            </a:extLst>
          </p:cNvPr>
          <p:cNvSpPr txBox="1">
            <a:spLocks/>
          </p:cNvSpPr>
          <p:nvPr/>
        </p:nvSpPr>
        <p:spPr>
          <a:xfrm>
            <a:off x="4888718" y="1050000"/>
            <a:ext cx="4117200" cy="3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B54B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rgbClr val="CBB54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40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rgbClr val="4D29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6158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rgbClr val="6861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8629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rgbClr val="A2862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Calibri"/>
              <a:buNone/>
            </a:pPr>
            <a:r>
              <a:rPr lang="en-GB" b="1" dirty="0"/>
              <a:t>Observations</a:t>
            </a:r>
          </a:p>
          <a:p>
            <a:r>
              <a:rPr lang="en-GB" dirty="0"/>
              <a:t>No RACI or lifecycle (who owns what where and when)</a:t>
            </a:r>
          </a:p>
          <a:p>
            <a:r>
              <a:rPr lang="en-GB" dirty="0"/>
              <a:t>Technical Leads / Workstream Lead and Business Consultants should be separate</a:t>
            </a:r>
          </a:p>
          <a:p>
            <a:r>
              <a:rPr lang="en-GB" dirty="0"/>
              <a:t>Roles should tied to lifecycle stages</a:t>
            </a:r>
          </a:p>
          <a:p>
            <a:r>
              <a:rPr lang="en-GB" dirty="0"/>
              <a:t>Roles don’t relate to job titles</a:t>
            </a:r>
          </a:p>
          <a:p>
            <a:r>
              <a:rPr lang="en-GB" dirty="0"/>
              <a:t>No Change Manager, Release Manager, Problem Manager, Test Manager</a:t>
            </a:r>
          </a:p>
          <a:p>
            <a:pPr marL="596900" lvl="1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320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6115</TotalTime>
  <Words>671</Words>
  <Application>Microsoft Office PowerPoint</Application>
  <PresentationFormat>On-screen Show (16:9)</PresentationFormat>
  <Paragraphs>159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Simple Light</vt:lpstr>
      <vt:lpstr>HCL CM Strategy: Infor Review</vt:lpstr>
      <vt:lpstr>Agenda </vt:lpstr>
      <vt:lpstr>Introduction</vt:lpstr>
      <vt:lpstr>Configuration Management Process</vt:lpstr>
      <vt:lpstr>Issues and Change Control</vt:lpstr>
      <vt:lpstr>Configuration Records and Control</vt:lpstr>
      <vt:lpstr>Reporting</vt:lpstr>
      <vt:lpstr>Timings and Activities</vt:lpstr>
      <vt:lpstr>Roles and Responsibilities</vt:lpstr>
      <vt:lpstr>Priority and Severity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HCL Mobilisation Twice-Weekly Status Report (HCL)</dc:title>
  <cp:lastModifiedBy>Jamie Martin</cp:lastModifiedBy>
  <cp:revision>29</cp:revision>
  <dcterms:modified xsi:type="dcterms:W3CDTF">2018-03-12T11:06:48Z</dcterms:modified>
</cp:coreProperties>
</file>