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C3A54B-28B0-4153-B0E5-106856DB6F67}">
  <a:tblStyle styleId="{3EC3A54B-28B0-4153-B0E5-106856DB6F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F724C2-BD6D-4515-BFBF-BC21C8D5FDA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slide 1">
  <p:cSld name="CUSTOM_5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53125" y="829350"/>
            <a:ext cx="7584600" cy="165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  <a:defRPr sz="36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96668" y="2487450"/>
            <a:ext cx="37017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9pPr>
          </a:lstStyle>
          <a:p>
            <a:endParaRPr/>
          </a:p>
        </p:txBody>
      </p:sp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75" y="4669300"/>
            <a:ext cx="1680550" cy="3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8475" y="145050"/>
            <a:ext cx="1229101" cy="1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>
  <p:cSld name="CUSTOM_14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342350"/>
            <a:ext cx="760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1050000"/>
            <a:ext cx="8520600" cy="3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B54B"/>
              </a:buClr>
              <a:buSzPts val="1400"/>
              <a:buFont typeface="Calibri"/>
              <a:buChar char="■"/>
              <a:defRPr>
                <a:solidFill>
                  <a:srgbClr val="CBB54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1400"/>
              <a:buFont typeface="Calibri"/>
              <a:buChar char="●"/>
              <a:defRPr>
                <a:solidFill>
                  <a:srgbClr val="4D29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6158"/>
              </a:buClr>
              <a:buSzPts val="1400"/>
              <a:buFont typeface="Calibri"/>
              <a:buChar char="○"/>
              <a:defRPr>
                <a:solidFill>
                  <a:srgbClr val="6861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8629"/>
              </a:buClr>
              <a:buSzPts val="1400"/>
              <a:buFont typeface="Calibri"/>
              <a:buChar char="■"/>
              <a:defRPr>
                <a:solidFill>
                  <a:srgbClr val="A2862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2">
  <p:cSld name="CUSTOM_14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342350"/>
            <a:ext cx="760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050000"/>
            <a:ext cx="4117200" cy="3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B54B"/>
              </a:buClr>
              <a:buSzPts val="1400"/>
              <a:buFont typeface="Calibri"/>
              <a:buChar char="■"/>
              <a:defRPr>
                <a:solidFill>
                  <a:srgbClr val="CBB54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1400"/>
              <a:buFont typeface="Calibri"/>
              <a:buChar char="●"/>
              <a:defRPr>
                <a:solidFill>
                  <a:srgbClr val="4D29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6158"/>
              </a:buClr>
              <a:buSzPts val="1400"/>
              <a:buFont typeface="Calibri"/>
              <a:buChar char="○"/>
              <a:defRPr>
                <a:solidFill>
                  <a:srgbClr val="6861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8629"/>
              </a:buClr>
              <a:buSzPts val="1400"/>
              <a:buFont typeface="Calibri"/>
              <a:buChar char="■"/>
              <a:defRPr>
                <a:solidFill>
                  <a:srgbClr val="A2862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716357" y="1050000"/>
            <a:ext cx="4117200" cy="3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B54B"/>
              </a:buClr>
              <a:buSzPts val="1400"/>
              <a:buFont typeface="Calibri"/>
              <a:buChar char="■"/>
              <a:defRPr>
                <a:solidFill>
                  <a:srgbClr val="CBB54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1400"/>
              <a:buFont typeface="Calibri"/>
              <a:buChar char="●"/>
              <a:defRPr>
                <a:solidFill>
                  <a:srgbClr val="4D29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6158"/>
              </a:buClr>
              <a:buSzPts val="1400"/>
              <a:buFont typeface="Calibri"/>
              <a:buChar char="○"/>
              <a:defRPr>
                <a:solidFill>
                  <a:srgbClr val="6861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8629"/>
              </a:buClr>
              <a:buSzPts val="1400"/>
              <a:buFont typeface="Calibri"/>
              <a:buChar char="■"/>
              <a:defRPr>
                <a:solidFill>
                  <a:srgbClr val="A2862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i="0" u="none" strike="noStrike" cap="none">
                <a:solidFill>
                  <a:srgbClr val="000000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i="0" u="none" strike="noStrike" cap="none">
                <a:solidFill>
                  <a:srgbClr val="000000"/>
                </a:solidFill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i="0" u="none" strike="noStrike" cap="none">
                <a:solidFill>
                  <a:srgbClr val="000000"/>
                </a:solidFill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i="0" u="none" strike="noStrike" cap="none">
                <a:solidFill>
                  <a:srgbClr val="000000"/>
                </a:solidFill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i="0" u="none" strike="noStrike" cap="none">
                <a:solidFill>
                  <a:srgbClr val="000000"/>
                </a:solidFill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i="0" u="none" strike="noStrike" cap="none">
                <a:solidFill>
                  <a:srgbClr val="000000"/>
                </a:solidFill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i="0" u="none" strike="noStrike" cap="none">
                <a:solidFill>
                  <a:srgbClr val="000000"/>
                </a:solidFill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i="0" u="none" strike="noStrike" cap="none">
                <a:solidFill>
                  <a:srgbClr val="000000"/>
                </a:solidFill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i="0" u="none" strike="noStrike" cap="none">
                <a:solidFill>
                  <a:srgbClr val="0000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slide 2">
  <p:cSld name="CUSTOM_6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253125" y="829350"/>
            <a:ext cx="7584600" cy="165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  <a:defRPr sz="36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96668" y="2487450"/>
            <a:ext cx="37017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  <a:defRPr sz="14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75" y="4669300"/>
            <a:ext cx="1680550" cy="3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8475" y="145050"/>
            <a:ext cx="1229101" cy="1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slide 3">
  <p:cSld name="CUSTOM_7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253125" y="829350"/>
            <a:ext cx="7584600" cy="165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  <a:defRPr sz="36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296668" y="2487450"/>
            <a:ext cx="37017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9pPr>
          </a:lstStyle>
          <a:p>
            <a:endParaRPr/>
          </a:p>
        </p:txBody>
      </p:sp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75" y="4669300"/>
            <a:ext cx="1680550" cy="3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8475" y="145050"/>
            <a:ext cx="1229101" cy="1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slide 4">
  <p:cSld name="CUSTOM_8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253125" y="829350"/>
            <a:ext cx="7584600" cy="165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  <a:defRPr sz="36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296668" y="2487450"/>
            <a:ext cx="37017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  <a:defRPr sz="14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9pPr>
          </a:lstStyle>
          <a:p>
            <a:endParaRPr/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75" y="4669300"/>
            <a:ext cx="1680550" cy="3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8475" y="145050"/>
            <a:ext cx="1229101" cy="1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slide 5">
  <p:cSld name="CUSTOM_9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253125" y="829350"/>
            <a:ext cx="7584600" cy="165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  <a:defRPr sz="36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96668" y="2487450"/>
            <a:ext cx="37017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  <a:defRPr sz="14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9pPr>
          </a:lstStyle>
          <a:p>
            <a:endParaRPr/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75" y="4669300"/>
            <a:ext cx="1680550" cy="3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8475" y="145050"/>
            <a:ext cx="1229101" cy="1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ondary slide 1">
  <p:cSld name="CUSTOM_10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2600400" y="808200"/>
            <a:ext cx="3943200" cy="3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/>
              <a:buNone/>
              <a:defRPr sz="20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ondary slide 2">
  <p:cSld name="CUSTOM_1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2600400" y="808200"/>
            <a:ext cx="3943200" cy="3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/>
              <a:buNone/>
              <a:defRPr sz="20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ondary slide 3">
  <p:cSld name="CUSTOM_1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2600400" y="808200"/>
            <a:ext cx="3943200" cy="3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/>
              <a:buNone/>
              <a:defRPr sz="20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ondary slide 4">
  <p:cSld name="CUSTOM_13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2600400" y="808200"/>
            <a:ext cx="3943200" cy="3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/>
              <a:buNone/>
              <a:defRPr sz="20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42350"/>
            <a:ext cx="760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050000"/>
            <a:ext cx="8520600" cy="3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6425" y="101650"/>
            <a:ext cx="1214951" cy="14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76303" y="101650"/>
            <a:ext cx="1181971" cy="240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/>
          </p:nvPr>
        </p:nvSpPr>
        <p:spPr>
          <a:xfrm>
            <a:off x="296675" y="829350"/>
            <a:ext cx="8442300" cy="16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HCL Due Diligence</a:t>
            </a:r>
            <a:endParaRPr dirty="0"/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296668" y="2487450"/>
            <a:ext cx="37017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23 February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342350"/>
            <a:ext cx="760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br>
              <a:rPr lang="en-GB"/>
            </a:b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176450" y="879151"/>
            <a:ext cx="8595600" cy="3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Priority items for discussion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eriod"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Exec Update (Piers / Stuart)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Status Reports against Plan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eriod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Diligence, Resource Augmentation, Model Solution  </a:t>
            </a:r>
            <a:r>
              <a:rPr lang="en-GB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(HCL - this pack)</a:t>
            </a:r>
            <a:endParaRPr sz="12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Diligence (TP)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 &amp; Commercial (TP)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&amp; HR (TP)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Communications (TP)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AOB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Workstreams</a:t>
            </a:r>
            <a:endParaRPr sz="1400" b="0" i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4FF451-B5DA-4516-9CD2-0BDDBF573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/>
              <a:t>We need to form a view on each of the following workstreams:-</a:t>
            </a:r>
          </a:p>
          <a:p>
            <a:pPr marL="0" lvl="0" indent="0">
              <a:buNone/>
            </a:pPr>
            <a:endParaRPr lang="en-GB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Programme Management		Stephen/ </a:t>
            </a:r>
            <a:r>
              <a:rPr lang="en-GB" dirty="0" err="1"/>
              <a:t>Stevan</a:t>
            </a:r>
            <a:endParaRPr lang="en-GB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Overall architecture		</a:t>
            </a:r>
            <a:r>
              <a:rPr lang="en-GB" dirty="0" err="1"/>
              <a:t>Kottai</a:t>
            </a:r>
            <a:r>
              <a:rPr lang="en-GB" dirty="0"/>
              <a:t>/ Maurice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Business Process design		</a:t>
            </a:r>
            <a:r>
              <a:rPr lang="en-GB" dirty="0" err="1"/>
              <a:t>Kottai</a:t>
            </a:r>
            <a:r>
              <a:rPr lang="en-GB" dirty="0"/>
              <a:t>/ Maurice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Solution design			</a:t>
            </a:r>
            <a:r>
              <a:rPr lang="en-GB" dirty="0" err="1"/>
              <a:t>Kottai</a:t>
            </a:r>
            <a:r>
              <a:rPr lang="en-GB" dirty="0"/>
              <a:t>/ Maurice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Integration architecture		Sanjay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Data architecture/ migration	Sanjay/ Suresh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Testing				Suresh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Service Design/ Transition		Amit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Deployment Approach/ Release 2	Stephen/</a:t>
            </a:r>
            <a:r>
              <a:rPr lang="en-GB" dirty="0" err="1"/>
              <a:t>Stevan</a:t>
            </a:r>
            <a:endParaRPr lang="en-GB" dirty="0"/>
          </a:p>
          <a:p>
            <a:pPr marL="114300" lvl="0" indent="0">
              <a:buNone/>
            </a:pPr>
            <a:endParaRPr lang="en-GB" dirty="0"/>
          </a:p>
          <a:p>
            <a:pPr marL="114300" lvl="0" indent="0">
              <a:buNone/>
            </a:pPr>
            <a:r>
              <a:rPr lang="en-GB" dirty="0"/>
              <a:t>In preparation for next week’s workshop, please complete the attached template for your respective areas.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BF2354-6AEC-4D0E-9686-D377E0F4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People we have met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2F98E9-BB39-40A1-AC39-85A59D6F6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Rosemary Bell</a:t>
            </a:r>
          </a:p>
          <a:p>
            <a:r>
              <a:rPr lang="en-GB" dirty="0" err="1"/>
              <a:t>Cari</a:t>
            </a:r>
            <a:r>
              <a:rPr lang="en-GB" dirty="0"/>
              <a:t> Spokes</a:t>
            </a:r>
          </a:p>
          <a:p>
            <a:r>
              <a:rPr lang="en-GB" dirty="0"/>
              <a:t>Simon Doyle</a:t>
            </a:r>
          </a:p>
          <a:p>
            <a:r>
              <a:rPr lang="en-GB" dirty="0"/>
              <a:t>Chris Stone</a:t>
            </a:r>
          </a:p>
          <a:p>
            <a:r>
              <a:rPr lang="en-GB" dirty="0"/>
              <a:t>Riaz Khan</a:t>
            </a:r>
          </a:p>
          <a:p>
            <a:r>
              <a:rPr lang="en-GB" dirty="0"/>
              <a:t>Mark Griffiths</a:t>
            </a:r>
          </a:p>
          <a:p>
            <a:r>
              <a:rPr lang="en-GB" dirty="0"/>
              <a:t>David Golding</a:t>
            </a:r>
          </a:p>
          <a:p>
            <a:r>
              <a:rPr lang="en-GB" dirty="0"/>
              <a:t>Pascal </a:t>
            </a:r>
            <a:r>
              <a:rPr lang="en-GB" dirty="0" err="1"/>
              <a:t>Cosnucau</a:t>
            </a:r>
            <a:endParaRPr lang="en-GB" dirty="0"/>
          </a:p>
          <a:p>
            <a:r>
              <a:rPr lang="en-GB" dirty="0"/>
              <a:t>James Weller</a:t>
            </a:r>
          </a:p>
          <a:p>
            <a:r>
              <a:rPr lang="en-GB" dirty="0"/>
              <a:t>Nick Ingram</a:t>
            </a:r>
          </a:p>
          <a:p>
            <a:r>
              <a:rPr lang="en-GB" dirty="0"/>
              <a:t>Michael Kennedy</a:t>
            </a:r>
          </a:p>
          <a:p>
            <a:r>
              <a:rPr lang="en-GB" dirty="0"/>
              <a:t>Cut </a:t>
            </a:r>
            <a:r>
              <a:rPr lang="en-GB"/>
              <a:t>over team</a:t>
            </a:r>
          </a:p>
          <a:p>
            <a:pPr marL="114300" indent="0">
              <a:buNone/>
            </a:pP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18BD6-09CC-4885-9A0E-00EFF742C9C6}"/>
              </a:ext>
            </a:extLst>
          </p:cNvPr>
          <p:cNvSpPr txBox="1"/>
          <p:nvPr/>
        </p:nvSpPr>
        <p:spPr>
          <a:xfrm>
            <a:off x="6947318" y="474811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rebuchet MS" panose="020B0603020202020204" pitchFamily="34" charset="0"/>
              </a:rPr>
              <a:t>Workstream: __CM___</a:t>
            </a:r>
          </a:p>
        </p:txBody>
      </p:sp>
    </p:spTree>
    <p:extLst>
      <p:ext uri="{BB962C8B-B14F-4D97-AF65-F5344CB8AC3E}">
        <p14:creationId xmlns:p14="http://schemas.microsoft.com/office/powerpoint/2010/main" val="218084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8C32-0CC9-484F-9284-A6C1CAB1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Views so far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EB2F0-FF6F-4525-9D78-86AA075D7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b="1" dirty="0"/>
              <a:t>Strengths, examples of good practice</a:t>
            </a:r>
          </a:p>
          <a:p>
            <a:r>
              <a:rPr lang="en-GB" dirty="0"/>
              <a:t>Good use of internal process within teams</a:t>
            </a:r>
          </a:p>
          <a:p>
            <a:r>
              <a:rPr lang="en-GB" dirty="0"/>
              <a:t>Centralised Teams IT teams have decent interaction and centralised Change Management Process</a:t>
            </a:r>
          </a:p>
          <a:p>
            <a:r>
              <a:rPr lang="en-GB" dirty="0"/>
              <a:t>Individuals within teams knowledgeable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AC13C-002C-4282-BE9E-DB7DA0DC02C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b="1" dirty="0"/>
              <a:t>Areas for concern</a:t>
            </a:r>
          </a:p>
          <a:p>
            <a:r>
              <a:rPr lang="en-GB" dirty="0"/>
              <a:t>Document Management (Poor)</a:t>
            </a:r>
          </a:p>
          <a:p>
            <a:r>
              <a:rPr lang="en-GB" dirty="0"/>
              <a:t>Requirements Management (Poor)</a:t>
            </a:r>
          </a:p>
          <a:p>
            <a:r>
              <a:rPr lang="en-GB" dirty="0"/>
              <a:t>Defect Management (Dispirited)</a:t>
            </a:r>
          </a:p>
          <a:p>
            <a:r>
              <a:rPr lang="en-GB" dirty="0"/>
              <a:t>QA Management (None)</a:t>
            </a:r>
          </a:p>
          <a:p>
            <a:r>
              <a:rPr lang="en-GB" dirty="0"/>
              <a:t>Reliance on Spreadsheets and manual updates</a:t>
            </a:r>
          </a:p>
          <a:p>
            <a:r>
              <a:rPr lang="en-GB" dirty="0"/>
              <a:t>Silo Inundated Project</a:t>
            </a:r>
          </a:p>
          <a:p>
            <a:r>
              <a:rPr lang="en-GB" dirty="0"/>
              <a:t>No Effective Cross Workstream Interaction</a:t>
            </a:r>
          </a:p>
          <a:p>
            <a:r>
              <a:rPr lang="en-GB" dirty="0"/>
              <a:t>No Project Tool Rationalisation</a:t>
            </a:r>
          </a:p>
          <a:p>
            <a:r>
              <a:rPr lang="en-GB" dirty="0"/>
              <a:t>Poor cross project communication</a:t>
            </a:r>
          </a:p>
          <a:p>
            <a:r>
              <a:rPr lang="en-GB" dirty="0"/>
              <a:t>Next Milestone driven approach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03D67-393B-4E98-BEAB-D2D25CAA6D74}"/>
              </a:ext>
            </a:extLst>
          </p:cNvPr>
          <p:cNvSpPr txBox="1"/>
          <p:nvPr/>
        </p:nvSpPr>
        <p:spPr>
          <a:xfrm>
            <a:off x="6947318" y="474811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rebuchet MS" panose="020B0603020202020204" pitchFamily="34" charset="0"/>
              </a:rPr>
              <a:t>Workstream: __CM____</a:t>
            </a:r>
          </a:p>
        </p:txBody>
      </p:sp>
    </p:spTree>
    <p:extLst>
      <p:ext uri="{BB962C8B-B14F-4D97-AF65-F5344CB8AC3E}">
        <p14:creationId xmlns:p14="http://schemas.microsoft.com/office/powerpoint/2010/main" val="9423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53E49EE-1CFC-493F-9B86-3A80E815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42350"/>
            <a:ext cx="7608000" cy="572700"/>
          </a:xfrm>
        </p:spPr>
        <p:txBody>
          <a:bodyPr/>
          <a:lstStyle/>
          <a:p>
            <a:r>
              <a:rPr lang="en-GB" dirty="0"/>
              <a:t>Suggestions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EF201EC-AFE4-42BC-8852-58FFC9D7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0000"/>
            <a:ext cx="4117200" cy="3820800"/>
          </a:xfrm>
        </p:spPr>
        <p:txBody>
          <a:bodyPr/>
          <a:lstStyle/>
          <a:p>
            <a:pPr marL="114300" indent="0">
              <a:buNone/>
            </a:pPr>
            <a:r>
              <a:rPr lang="en-GB" b="1" dirty="0"/>
              <a:t>Project Management Tool (Jira)</a:t>
            </a:r>
          </a:p>
          <a:p>
            <a:r>
              <a:rPr lang="en-GB" dirty="0"/>
              <a:t>Centralised tool for lifecycle and task management (including defects and requirements)</a:t>
            </a:r>
          </a:p>
          <a:p>
            <a:r>
              <a:rPr lang="en-GB" dirty="0"/>
              <a:t>Centralised Reporting and Customisable Dashboarding</a:t>
            </a:r>
          </a:p>
          <a:p>
            <a:r>
              <a:rPr lang="en-GB" dirty="0"/>
              <a:t>Ideal for cross workstream and agile based projects</a:t>
            </a:r>
          </a:p>
          <a:p>
            <a:r>
              <a:rPr lang="en-GB" dirty="0"/>
              <a:t>Multipurpose use (From Development tracking to PMO staff onboarding).</a:t>
            </a:r>
          </a:p>
          <a:p>
            <a:r>
              <a:rPr lang="en-GB" dirty="0"/>
              <a:t>Already used in TP dev teams outside of Momentum</a:t>
            </a:r>
          </a:p>
          <a:p>
            <a:r>
              <a:rPr lang="en-GB" dirty="0"/>
              <a:t>Cheap user licensing</a:t>
            </a:r>
          </a:p>
          <a:p>
            <a:pPr marL="11430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6B08AE7-7DFA-4647-AE88-F35E2BB2EACB}"/>
              </a:ext>
            </a:extLst>
          </p:cNvPr>
          <p:cNvSpPr txBox="1">
            <a:spLocks/>
          </p:cNvSpPr>
          <p:nvPr/>
        </p:nvSpPr>
        <p:spPr>
          <a:xfrm>
            <a:off x="4716357" y="1050000"/>
            <a:ext cx="4117200" cy="3820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/>
            <a:r>
              <a:rPr lang="en-GB" b="1" dirty="0"/>
              <a:t>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Quality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Requirements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Defect Manager</a:t>
            </a:r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9A16D-3484-4D2B-8C2C-511FF56DE881}"/>
              </a:ext>
            </a:extLst>
          </p:cNvPr>
          <p:cNvSpPr txBox="1"/>
          <p:nvPr/>
        </p:nvSpPr>
        <p:spPr>
          <a:xfrm>
            <a:off x="6947318" y="474811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rebuchet MS" panose="020B0603020202020204" pitchFamily="34" charset="0"/>
              </a:rPr>
              <a:t>Workstream: __CM____</a:t>
            </a:r>
          </a:p>
        </p:txBody>
      </p:sp>
    </p:spTree>
    <p:extLst>
      <p:ext uri="{BB962C8B-B14F-4D97-AF65-F5344CB8AC3E}">
        <p14:creationId xmlns:p14="http://schemas.microsoft.com/office/powerpoint/2010/main" val="292958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FFE6-7C3E-4284-939E-007DEF60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 Questions - 2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CC4EF-616B-416C-B6D6-2E93E3393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activities are on the critical path to go live in October?</a:t>
            </a:r>
          </a:p>
          <a:p>
            <a:pPr lvl="1"/>
            <a:r>
              <a:rPr lang="en-GB" dirty="0"/>
              <a:t>Shortage of Environments prohibits any further system integration testing post SIT.  This prevents effective verification of fixed defects.</a:t>
            </a:r>
          </a:p>
          <a:p>
            <a:pPr lvl="1"/>
            <a:r>
              <a:rPr lang="en-GB" dirty="0"/>
              <a:t>No clear definition of requirements</a:t>
            </a:r>
          </a:p>
          <a:p>
            <a:pPr lvl="1"/>
            <a:r>
              <a:rPr lang="en-GB" dirty="0"/>
              <a:t>No clear definition of standards and Quality Assurance across workstreams</a:t>
            </a:r>
          </a:p>
          <a:p>
            <a:pPr lvl="1"/>
            <a:r>
              <a:rPr lang="en-GB" dirty="0"/>
              <a:t>Complex Infrastructure with heavy reliance on Universe infrastructure that isn’t clearly tracked</a:t>
            </a:r>
          </a:p>
          <a:p>
            <a:pPr lvl="1"/>
            <a:r>
              <a:rPr lang="en-GB" dirty="0"/>
              <a:t>No Decommissioning Workstream for Heritage Applications (Risk due to cross pollination of apps across brands).</a:t>
            </a:r>
          </a:p>
          <a:p>
            <a:r>
              <a:rPr lang="en-GB" dirty="0"/>
              <a:t>What are the critical success factors to achieving these on the current schedule?</a:t>
            </a:r>
          </a:p>
          <a:p>
            <a:pPr lvl="1"/>
            <a:r>
              <a:rPr lang="en-GB" dirty="0"/>
              <a:t>Establishment of additional ‘integrated’ environments</a:t>
            </a:r>
          </a:p>
          <a:p>
            <a:pPr lvl="1"/>
            <a:r>
              <a:rPr lang="en-GB" dirty="0"/>
              <a:t>Establishment of Requirements traceability matrices for each workstream</a:t>
            </a:r>
          </a:p>
          <a:p>
            <a:pPr lvl="1"/>
            <a:r>
              <a:rPr lang="en-GB" dirty="0"/>
              <a:t>Establishment of a Quality Manager and publication of required standards</a:t>
            </a:r>
          </a:p>
          <a:p>
            <a:pPr lvl="1"/>
            <a:r>
              <a:rPr lang="en-GB" dirty="0"/>
              <a:t>Establishment of a Decommissioning workstream operating under change control protocols</a:t>
            </a:r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6CF93-B1F1-4B3C-A285-1C35DD46DDC9}"/>
              </a:ext>
            </a:extLst>
          </p:cNvPr>
          <p:cNvSpPr txBox="1"/>
          <p:nvPr/>
        </p:nvSpPr>
        <p:spPr>
          <a:xfrm>
            <a:off x="6947318" y="474811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rebuchet MS" panose="020B0603020202020204" pitchFamily="34" charset="0"/>
              </a:rPr>
              <a:t>Workstream: _______</a:t>
            </a:r>
          </a:p>
        </p:txBody>
      </p:sp>
    </p:spTree>
    <p:extLst>
      <p:ext uri="{BB962C8B-B14F-4D97-AF65-F5344CB8AC3E}">
        <p14:creationId xmlns:p14="http://schemas.microsoft.com/office/powerpoint/2010/main" val="73656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39AA-6184-4F18-A4EA-8BBE3ABC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 Questions - 3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4BC0C-DDEF-4502-A32B-FECFAD98B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did manage to successfully get this live in October, would it be worth it?</a:t>
            </a:r>
          </a:p>
          <a:p>
            <a:pPr lvl="1"/>
            <a:r>
              <a:rPr lang="en-GB" dirty="0"/>
              <a:t>Sustainable long-term solution</a:t>
            </a:r>
          </a:p>
          <a:p>
            <a:pPr lvl="1"/>
            <a:r>
              <a:rPr lang="en-GB" dirty="0"/>
              <a:t>Ability to deliver business benefits</a:t>
            </a:r>
          </a:p>
          <a:p>
            <a:pPr lvl="1"/>
            <a:r>
              <a:rPr lang="en-GB" dirty="0"/>
              <a:t>Ability to deliver technical benefits</a:t>
            </a:r>
          </a:p>
          <a:p>
            <a:pPr lvl="1"/>
            <a:r>
              <a:rPr lang="en-GB" dirty="0"/>
              <a:t>Robust platform for future deployments</a:t>
            </a:r>
          </a:p>
        </p:txBody>
      </p:sp>
    </p:spTree>
    <p:extLst>
      <p:ext uri="{BB962C8B-B14F-4D97-AF65-F5344CB8AC3E}">
        <p14:creationId xmlns:p14="http://schemas.microsoft.com/office/powerpoint/2010/main" val="42777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49C2-40A8-4651-A0F7-99DAD2B2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 Questions - 4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AF551-5C59-4AF8-AA11-2BA58B2A4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would you do differently in Release 2 and beyond?</a:t>
            </a:r>
          </a:p>
          <a:p>
            <a:pPr lvl="1"/>
            <a:r>
              <a:rPr lang="en-GB" dirty="0"/>
              <a:t>Establishment of metric driven requirements baseline under change control</a:t>
            </a:r>
          </a:p>
          <a:p>
            <a:pPr lvl="1"/>
            <a:r>
              <a:rPr lang="en-GB" dirty="0"/>
              <a:t>Utilisation of requirements driven strategy for the definition of strategy and plans</a:t>
            </a:r>
          </a:p>
          <a:p>
            <a:pPr lvl="1"/>
            <a:r>
              <a:rPr lang="en-GB" dirty="0"/>
              <a:t>Utilisation of a tool like Jira and Confluence as a ‘project management’ tool</a:t>
            </a:r>
          </a:p>
          <a:p>
            <a:pPr lvl="1"/>
            <a:r>
              <a:rPr lang="en-GB" dirty="0"/>
              <a:t>Establishment of formalised entry / exit gate driven lifecycle stages</a:t>
            </a:r>
          </a:p>
          <a:p>
            <a:pPr lvl="1"/>
            <a:r>
              <a:rPr lang="en-GB" dirty="0"/>
              <a:t>Establishment of a Project Configuration Management defined lifecycle</a:t>
            </a:r>
          </a:p>
          <a:p>
            <a:pPr lvl="1"/>
            <a:r>
              <a:rPr lang="en-GB" dirty="0"/>
              <a:t>Centralisation of issue and defect management processes</a:t>
            </a:r>
          </a:p>
          <a:p>
            <a:pPr lvl="1"/>
            <a:r>
              <a:rPr lang="en-GB" dirty="0"/>
              <a:t>Ends means driven </a:t>
            </a:r>
            <a:r>
              <a:rPr lang="en-GB" dirty="0" err="1"/>
              <a:t>approch</a:t>
            </a:r>
            <a:endParaRPr lang="en-GB" dirty="0"/>
          </a:p>
          <a:p>
            <a:pPr lvl="1"/>
            <a:r>
              <a:rPr lang="en-GB" dirty="0"/>
              <a:t>Establishment of a Decommissioning workstream</a:t>
            </a:r>
          </a:p>
        </p:txBody>
      </p:sp>
    </p:spTree>
    <p:extLst>
      <p:ext uri="{BB962C8B-B14F-4D97-AF65-F5344CB8AC3E}">
        <p14:creationId xmlns:p14="http://schemas.microsoft.com/office/powerpoint/2010/main" val="3655320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520</Words>
  <Application>Microsoft Office PowerPoint</Application>
  <PresentationFormat>On-screen Show (16:9)</PresentationFormat>
  <Paragraphs>99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Simple Light</vt:lpstr>
      <vt:lpstr>HCL Due Diligence</vt:lpstr>
      <vt:lpstr>Agenda </vt:lpstr>
      <vt:lpstr>Workstreams</vt:lpstr>
      <vt:lpstr>People we have met</vt:lpstr>
      <vt:lpstr>Views so far</vt:lpstr>
      <vt:lpstr>Suggestions</vt:lpstr>
      <vt:lpstr>Exam Questions - 2</vt:lpstr>
      <vt:lpstr>Exam Questions - 3</vt:lpstr>
      <vt:lpstr>Exam Questions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HCL Mobilisation Twice-Weekly Status Report (HCL)</dc:title>
  <cp:lastModifiedBy>Jamie Martin</cp:lastModifiedBy>
  <cp:revision>11</cp:revision>
  <dcterms:modified xsi:type="dcterms:W3CDTF">2018-02-26T14:18:06Z</dcterms:modified>
</cp:coreProperties>
</file>