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Roboto"/>
      <p:regular r:id="rId37"/>
      <p:bold r:id="rId38"/>
      <p:italic r:id="rId39"/>
      <p:boldItalic r:id="rId40"/>
    </p:embeddedFont>
    <p:embeddedFont>
      <p:font typeface="Roboto Mon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2BE1530-4F44-413C-9DF9-00556C4DE906}">
  <a:tblStyle styleId="{A2BE1530-4F44-413C-9DF9-00556C4DE90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DFEDF7C-2DD1-44B3-B018-14B5E1B10BCB}"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3228F48-5091-47AB-A8FD-84EE96092822}"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4.xml"/><Relationship Id="rId42" Type="http://schemas.openxmlformats.org/officeDocument/2006/relationships/font" Target="fonts/RobotoMono-bold.fntdata"/><Relationship Id="rId41" Type="http://schemas.openxmlformats.org/officeDocument/2006/relationships/font" Target="fonts/RobotoMono-regular.fntdata"/><Relationship Id="rId22" Type="http://schemas.openxmlformats.org/officeDocument/2006/relationships/slide" Target="slides/slide16.xml"/><Relationship Id="rId44" Type="http://schemas.openxmlformats.org/officeDocument/2006/relationships/font" Target="fonts/RobotoMono-boldItalic.fntdata"/><Relationship Id="rId21" Type="http://schemas.openxmlformats.org/officeDocument/2006/relationships/slide" Target="slides/slide15.xml"/><Relationship Id="rId43" Type="http://schemas.openxmlformats.org/officeDocument/2006/relationships/font" Target="fonts/RobotoMono-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italic.fntdata"/><Relationship Id="rId16" Type="http://schemas.openxmlformats.org/officeDocument/2006/relationships/slide" Target="slides/slide10.xml"/><Relationship Id="rId38" Type="http://schemas.openxmlformats.org/officeDocument/2006/relationships/font" Target="fonts/Robo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5c894cd9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5c894cd9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5cf0d659e_1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5cf0d659e_1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5c894cd9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5c894cd9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5cf0d659e_1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5cf0d659e_1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5cf0d659e_1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5cf0d659e_1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5cf0d659e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5cf0d659e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5c894cd9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5c894cd9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5cf0d659e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5cf0d659e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5cf0d659e_7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5cf0d659e_7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02124"/>
                </a:solidFill>
                <a:highlight>
                  <a:srgbClr val="FFFFFF"/>
                </a:highlight>
                <a:latin typeface="Roboto"/>
                <a:ea typeface="Roboto"/>
                <a:cs typeface="Roboto"/>
                <a:sym typeface="Roboto"/>
              </a:rPr>
              <a:t>Permission requests protect sensitive information available from a device and should only be used when access to information is necessary for the functioning of your app. This document provides tips on ways you might be able to achieve the same (or better) functionality without requiring access to such information; it is not an exhaustive discussion of how permissions work in the Android operating system.</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02124"/>
              </a:solidFill>
              <a:highlight>
                <a:srgbClr val="FFFFFF"/>
              </a:highlight>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5cf0d659e_7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5cf0d659e_7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02124"/>
                </a:solidFill>
                <a:highlight>
                  <a:srgbClr val="FFFFFF"/>
                </a:highlight>
                <a:latin typeface="Roboto"/>
                <a:ea typeface="Roboto"/>
                <a:cs typeface="Roboto"/>
                <a:sym typeface="Roboto"/>
              </a:rPr>
              <a:t>Knowing who your users are is an important part of building an application, and Firebase Authentication provides an easy to use, secure, client side only solution to authentication. Firebase Security Rules for Cloud Storage ties in to Firebase Authentication for user based security. When a user is authenticated with Firebase Authentication, the </a:t>
            </a:r>
            <a:r>
              <a:rPr lang="en">
                <a:solidFill>
                  <a:srgbClr val="37474F"/>
                </a:solidFill>
                <a:highlight>
                  <a:srgbClr val="F1F3F4"/>
                </a:highlight>
                <a:latin typeface="Roboto Mono"/>
                <a:ea typeface="Roboto Mono"/>
                <a:cs typeface="Roboto Mono"/>
                <a:sym typeface="Roboto Mono"/>
              </a:rPr>
              <a:t>request.auth</a:t>
            </a:r>
            <a:r>
              <a:rPr lang="en" sz="1200">
                <a:solidFill>
                  <a:srgbClr val="202124"/>
                </a:solidFill>
                <a:highlight>
                  <a:srgbClr val="FFFFFF"/>
                </a:highlight>
                <a:latin typeface="Roboto"/>
                <a:ea typeface="Roboto"/>
                <a:cs typeface="Roboto"/>
                <a:sym typeface="Roboto"/>
              </a:rPr>
              <a:t> variable in Storage Security Rules becomes an object that contains the user's unique ID (</a:t>
            </a:r>
            <a:r>
              <a:rPr lang="en">
                <a:solidFill>
                  <a:srgbClr val="37474F"/>
                </a:solidFill>
                <a:highlight>
                  <a:srgbClr val="F1F3F4"/>
                </a:highlight>
                <a:latin typeface="Roboto Mono"/>
                <a:ea typeface="Roboto Mono"/>
                <a:cs typeface="Roboto Mono"/>
                <a:sym typeface="Roboto Mono"/>
              </a:rPr>
              <a:t>request.auth.uid</a:t>
            </a:r>
            <a:r>
              <a:rPr lang="en" sz="1200">
                <a:solidFill>
                  <a:srgbClr val="202124"/>
                </a:solidFill>
                <a:highlight>
                  <a:srgbClr val="FFFFFF"/>
                </a:highlight>
                <a:latin typeface="Roboto"/>
                <a:ea typeface="Roboto"/>
                <a:cs typeface="Roboto"/>
                <a:sym typeface="Roboto"/>
              </a:rPr>
              <a:t>) and all other user information in the token (</a:t>
            </a:r>
            <a:r>
              <a:rPr lang="en">
                <a:solidFill>
                  <a:srgbClr val="37474F"/>
                </a:solidFill>
                <a:highlight>
                  <a:srgbClr val="F1F3F4"/>
                </a:highlight>
                <a:latin typeface="Roboto Mono"/>
                <a:ea typeface="Roboto Mono"/>
                <a:cs typeface="Roboto Mono"/>
                <a:sym typeface="Roboto Mono"/>
              </a:rPr>
              <a:t>request.auth.token</a:t>
            </a:r>
            <a:r>
              <a:rPr lang="en" sz="1200">
                <a:solidFill>
                  <a:srgbClr val="202124"/>
                </a:solidFill>
                <a:highlight>
                  <a:srgbClr val="FFFFFF"/>
                </a:highlight>
                <a:latin typeface="Roboto"/>
                <a:ea typeface="Roboto"/>
                <a:cs typeface="Roboto"/>
                <a:sym typeface="Roboto"/>
              </a:rPr>
              <a:t>). When the user is not authenticated, </a:t>
            </a:r>
            <a:r>
              <a:rPr lang="en">
                <a:solidFill>
                  <a:srgbClr val="37474F"/>
                </a:solidFill>
                <a:highlight>
                  <a:srgbClr val="F1F3F4"/>
                </a:highlight>
                <a:latin typeface="Roboto Mono"/>
                <a:ea typeface="Roboto Mono"/>
                <a:cs typeface="Roboto Mono"/>
                <a:sym typeface="Roboto Mono"/>
              </a:rPr>
              <a:t>request.auth</a:t>
            </a:r>
            <a:r>
              <a:rPr lang="en" sz="1200">
                <a:solidFill>
                  <a:srgbClr val="202124"/>
                </a:solidFill>
                <a:highlight>
                  <a:srgbClr val="FFFFFF"/>
                </a:highlight>
                <a:latin typeface="Roboto"/>
                <a:ea typeface="Roboto"/>
                <a:cs typeface="Roboto"/>
                <a:sym typeface="Roboto"/>
              </a:rPr>
              <a:t> is </a:t>
            </a:r>
            <a:r>
              <a:rPr lang="en">
                <a:solidFill>
                  <a:srgbClr val="37474F"/>
                </a:solidFill>
                <a:highlight>
                  <a:srgbClr val="F1F3F4"/>
                </a:highlight>
                <a:latin typeface="Roboto Mono"/>
                <a:ea typeface="Roboto Mono"/>
                <a:cs typeface="Roboto Mono"/>
                <a:sym typeface="Roboto Mono"/>
              </a:rPr>
              <a:t>null</a:t>
            </a:r>
            <a:r>
              <a:rPr lang="en" sz="1200">
                <a:solidFill>
                  <a:srgbClr val="202124"/>
                </a:solidFill>
                <a:highlight>
                  <a:srgbClr val="FFFFFF"/>
                </a:highlight>
                <a:latin typeface="Roboto"/>
                <a:ea typeface="Roboto"/>
                <a:cs typeface="Roboto"/>
                <a:sym typeface="Roboto"/>
              </a:rPr>
              <a:t>. This allows you to securely control data access on a per-user basis.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5cf0d659e_1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5cf0d659e_1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5cf0d659e_7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5cf0d659e_7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5c894cd9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5c894cd9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5cf0d659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5cf0d659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terms of role assignment oh no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75cf0d659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5cf0d659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619458c72c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619458c72c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75cf0d659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5cf0d659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75cf0d659e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5cf0d659e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75cf0d659e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5cf0d659e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75cf0d659e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5cf0d659e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75c894cd9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75c894cd9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619458c72c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619458c72c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6b1ead34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6b1ead34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5c894cd9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5c894cd9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5cf0d659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5cf0d659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5cf0d659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5cf0d659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5cf0d659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5cf0d659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0afe080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0afe080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5c894cd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5c894cd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6AA84F"/>
        </a:solidFill>
      </p:bgPr>
    </p:bg>
    <p:spTree>
      <p:nvGrpSpPr>
        <p:cNvPr id="12" name="Shape 12"/>
        <p:cNvGrpSpPr/>
        <p:nvPr/>
      </p:nvGrpSpPr>
      <p:grpSpPr>
        <a:xfrm>
          <a:off x="0" y="0"/>
          <a:ext cx="0" cy="0"/>
          <a:chOff x="0" y="0"/>
          <a:chExt cx="0" cy="0"/>
        </a:xfrm>
      </p:grpSpPr>
      <p:sp>
        <p:nvSpPr>
          <p:cNvPr id="13" name="Google Shape;13;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4" name="Google Shape;14;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CUSTOM">
    <p:spTree>
      <p:nvGrpSpPr>
        <p:cNvPr id="47" name="Shape 47"/>
        <p:cNvGrpSpPr/>
        <p:nvPr/>
      </p:nvGrpSpPr>
      <p:grpSpPr>
        <a:xfrm>
          <a:off x="0" y="0"/>
          <a:ext cx="0" cy="0"/>
          <a:chOff x="0" y="0"/>
          <a:chExt cx="0" cy="0"/>
        </a:xfrm>
      </p:grpSpPr>
      <p:sp>
        <p:nvSpPr>
          <p:cNvPr id="48" name="Google Shape;48;p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2"/>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1" name="Google Shape;51;p12"/>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2" name="Google Shape;5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p:nvPr/>
        </p:nvSpPr>
        <p:spPr>
          <a:xfrm>
            <a:off x="-138300" y="-84275"/>
            <a:ext cx="9390900" cy="53004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1" name="Google Shape;4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3" name="Google Shape;43;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6" name="Google Shape;4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2.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6AA84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p:nvPr/>
        </p:nvSpPr>
        <p:spPr>
          <a:xfrm>
            <a:off x="0" y="0"/>
            <a:ext cx="9144000" cy="1238400"/>
          </a:xfrm>
          <a:prstGeom prst="rec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 name="Google Shape;10;p1"/>
          <p:cNvPicPr preferRelativeResize="0"/>
          <p:nvPr/>
        </p:nvPicPr>
        <p:blipFill rotWithShape="1">
          <a:blip r:embed="rId1">
            <a:alphaModFix/>
          </a:blip>
          <a:srcRect b="22660" l="235784" r="-307576" t="-9150"/>
          <a:stretch/>
        </p:blipFill>
        <p:spPr>
          <a:xfrm>
            <a:off x="7296155" y="1035"/>
            <a:ext cx="1689530" cy="1223225"/>
          </a:xfrm>
          <a:prstGeom prst="rect">
            <a:avLst/>
          </a:prstGeom>
          <a:noFill/>
          <a:ln>
            <a:noFill/>
          </a:ln>
        </p:spPr>
      </p:pic>
      <p:pic>
        <p:nvPicPr>
          <p:cNvPr id="11" name="Google Shape;11;p1"/>
          <p:cNvPicPr preferRelativeResize="0"/>
          <p:nvPr/>
        </p:nvPicPr>
        <p:blipFill>
          <a:blip r:embed="rId2">
            <a:alphaModFix/>
          </a:blip>
          <a:stretch>
            <a:fillRect/>
          </a:stretch>
        </p:blipFill>
        <p:spPr>
          <a:xfrm>
            <a:off x="8134375" y="57972"/>
            <a:ext cx="775100" cy="11209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source.android.com/security/overview/kernel-security"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eveloper.android.com/training/permissions/usage-note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drive.google.com/file/d/1r-AzqVzTswIMZGx2F21VJvDB1aWm8HTt/view" TargetMode="Externa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drive.google.com/file/d/1Cnq6eycgPuXguFA0lrB7lKhBBYvWXBg9/view" TargetMode="Externa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docs.google.com/spreadsheets/d/1BsizjOC6WBk_iK5iA5BvmczAlPb2INCN/edit#gid=436921088" TargetMode="External"/><Relationship Id="rId4" Type="http://schemas.openxmlformats.org/officeDocument/2006/relationships/image" Target="../media/image11.png"/><Relationship Id="rId5" Type="http://schemas.openxmlformats.org/officeDocument/2006/relationships/hyperlink" Target="http://drive.google.com/file/d/1NPOLDKsfS-TSOYgtXfvW2nvNM4pPVOou/view" TargetMode="External"/><Relationship Id="rId6"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drive.google.com/file/d/1_7sats184b7SQpx-QD7NxDCOhNyFcilO/view" TargetMode="Externa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drive.google.com/file/d/1NE0Z3YTd-UoAOvRr4OdBXYlU6Gc0hdI_/view" TargetMode="Externa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drive.google.com/file/d/1MtX4I1gUDYHvzJv3rlPDGY_16Z1aL6ee/view" TargetMode="Externa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drive.google.com/file/d/1y-v7nv1wzjj1cJZ7NnG-Okm-IFH-_luW/view" TargetMode="Externa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drive.google.com/file/d/1TQYcNWT4vH8euldyiPrDvN32Uc6Bwb4m/view" TargetMode="Externa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hyperlink" Target="http://drive.google.com/file/d/1pEBcl6AZAm38LgPjRLd6zId07tgJ7o_a/view" TargetMode="External"/><Relationship Id="rId4" Type="http://schemas.openxmlformats.org/officeDocument/2006/relationships/image" Target="../media/image10.png"/><Relationship Id="rId5" Type="http://schemas.openxmlformats.org/officeDocument/2006/relationships/hyperlink" Target="http://drive.google.com/file/d/1Jkg8AkP7eSxjq4N9BGGxL27g4sigQdgk/view"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AA84F"/>
        </a:solidFill>
      </p:bgPr>
    </p:bg>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HoopFinder</a:t>
            </a:r>
            <a:endParaRPr/>
          </a:p>
        </p:txBody>
      </p:sp>
      <p:sp>
        <p:nvSpPr>
          <p:cNvPr id="61" name="Google Shape;61;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Final Presentation</a:t>
            </a:r>
            <a:endParaRPr>
              <a:solidFill>
                <a:schemeClr val="lt1"/>
              </a:solidFill>
            </a:endParaRPr>
          </a:p>
          <a:p>
            <a:pPr indent="0" lvl="0" marL="0" rtl="0" algn="ctr">
              <a:spcBef>
                <a:spcPts val="0"/>
              </a:spcBef>
              <a:spcAft>
                <a:spcPts val="0"/>
              </a:spcAft>
              <a:buNone/>
            </a:pPr>
            <a:r>
              <a:rPr lang="en">
                <a:solidFill>
                  <a:schemeClr val="lt1"/>
                </a:solidFill>
              </a:rPr>
              <a:t>Iteration 5</a:t>
            </a:r>
            <a:endParaRPr>
              <a:solidFill>
                <a:schemeClr val="lt1"/>
              </a:solidFill>
            </a:endParaRPr>
          </a:p>
        </p:txBody>
      </p:sp>
      <p:sp>
        <p:nvSpPr>
          <p:cNvPr id="62" name="Google Shape;62;p14"/>
          <p:cNvSpPr txBox="1"/>
          <p:nvPr>
            <p:ph idx="1" type="subTitle"/>
          </p:nvPr>
        </p:nvSpPr>
        <p:spPr>
          <a:xfrm>
            <a:off x="387900" y="4129525"/>
            <a:ext cx="8520600" cy="49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solidFill>
                  <a:srgbClr val="000000"/>
                </a:solidFill>
              </a:rPr>
              <a:t>Duoyao Zhang, Jamie Smart, Mike Zhong, Saloni Rawat, Sriram Ramdoss</a:t>
            </a:r>
            <a:endParaRPr sz="14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18752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Implementation</a:t>
            </a:r>
            <a:endParaRPr/>
          </a:p>
        </p:txBody>
      </p:sp>
      <p:sp>
        <p:nvSpPr>
          <p:cNvPr id="125" name="Google Shape;125;p23"/>
          <p:cNvSpPr txBox="1"/>
          <p:nvPr/>
        </p:nvSpPr>
        <p:spPr>
          <a:xfrm>
            <a:off x="21600" y="1247525"/>
            <a:ext cx="9100800" cy="337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We utilize the Observer/Observable pattern for all of our views.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The asynchronous nature of reading data from the Firebase real-time database means we need to have several references to the DB at any given time, where each one has a listener pointing to a node, observing changes (additions, modifications, deletions, etc…)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Subscribe to Users: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List view utilizes adaptor items for each user.</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Two DB refs used, one to read all users, the other to read the current users “userSubscribedTo” node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“updateUI()” is called in the listener which will produce an adaptor item for each user with a sub/unsub button based on their subscription status relative to the current user</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Add Court: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Map view with markers for each existing court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One DB ref used, listens to the Court node and retrieves all courts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“updateUI” makes a marker for each court and places on map</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On touch, a distinct marker type will appear -&gt; on button press, user is prompted to enter the name of the new court and it gets written to DB</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18752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Implementation</a:t>
            </a:r>
            <a:endParaRPr/>
          </a:p>
        </p:txBody>
      </p:sp>
      <p:sp>
        <p:nvSpPr>
          <p:cNvPr id="131" name="Google Shape;131;p24"/>
          <p:cNvSpPr txBox="1"/>
          <p:nvPr/>
        </p:nvSpPr>
        <p:spPr>
          <a:xfrm>
            <a:off x="21600" y="1247525"/>
            <a:ext cx="9100800" cy="480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Subscribe to Court: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Map view with markers for each existing court. The type of map marker indicates whether or not the current user is subscribed to that court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Two DB refs used, one to read all courts and one to read the “courtsSubscribedTo” field of the current user</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All courts are rendered on the map as markers but the map marker will change based on the status (subscribed or not) of the current user.</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If a current user touches a marker -&gt; hit subscribe, that will update the current user’s “courtsSubscribedTo” field and the marker will need to be rendered differently to reflect its status update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New courts that get added will also trigger the UI to display new markers as new courts</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Proximity Notification: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Proximity notifications are implemented as a background service and observe the “Court” table and “User” table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No UI, therefore no UI updates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When the current user has been in proximity of any court for the required time, current user is added to the </a:t>
            </a:r>
            <a:r>
              <a:rPr lang="en" sz="1100">
                <a:solidFill>
                  <a:schemeClr val="dk1"/>
                </a:solidFill>
              </a:rPr>
              <a:t>“usersAtCourt” at the given court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Service is always listening to the “usersAtCourt” field of the “Court” table objects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Changes to that field will trigger notifications to be sent to all users who are subscribed to the given court (reading the “courtsSubscribedTo” field of each user and checking for the given court) and users who subscribe to the current user (reading the “usersSubscribedTo” field of each user and checking for current user)</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Quality Assurance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Quality Assurance</a:t>
            </a:r>
            <a:endParaRPr/>
          </a:p>
        </p:txBody>
      </p:sp>
      <p:sp>
        <p:nvSpPr>
          <p:cNvPr id="142" name="Google Shape;142;p26"/>
          <p:cNvSpPr txBox="1"/>
          <p:nvPr>
            <p:ph idx="1" type="body"/>
          </p:nvPr>
        </p:nvSpPr>
        <p:spPr>
          <a:xfrm>
            <a:off x="311700" y="1389600"/>
            <a:ext cx="6561300" cy="3179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rPr>
              <a:t>Plan:</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Track key metrics (elaborated later)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Code standards ✔/x	</a:t>
            </a:r>
            <a:endParaRPr sz="1100">
              <a:solidFill>
                <a:schemeClr val="dk1"/>
              </a:solidFill>
            </a:endParaRPr>
          </a:p>
          <a:p>
            <a:pPr indent="-298450" lvl="0" marL="914400" rtl="0" algn="l">
              <a:lnSpc>
                <a:spcPct val="115000"/>
              </a:lnSpc>
              <a:spcBef>
                <a:spcPts val="0"/>
              </a:spcBef>
              <a:spcAft>
                <a:spcPts val="0"/>
              </a:spcAft>
              <a:buClr>
                <a:schemeClr val="dk1"/>
              </a:buClr>
              <a:buSzPts val="1100"/>
              <a:buChar char="●"/>
            </a:pPr>
            <a:r>
              <a:rPr lang="en" sz="1100">
                <a:solidFill>
                  <a:schemeClr val="dk1"/>
                </a:solidFill>
              </a:rPr>
              <a:t>Camel case for method names</a:t>
            </a:r>
            <a:endParaRPr sz="1100">
              <a:solidFill>
                <a:schemeClr val="dk1"/>
              </a:solidFill>
            </a:endParaRPr>
          </a:p>
          <a:p>
            <a:pPr indent="-298450" lvl="0" marL="914400" rtl="0" algn="l">
              <a:lnSpc>
                <a:spcPct val="115000"/>
              </a:lnSpc>
              <a:spcBef>
                <a:spcPts val="0"/>
              </a:spcBef>
              <a:spcAft>
                <a:spcPts val="0"/>
              </a:spcAft>
              <a:buClr>
                <a:schemeClr val="dk1"/>
              </a:buClr>
              <a:buSzPts val="1100"/>
              <a:buChar char="●"/>
            </a:pPr>
            <a:r>
              <a:rPr lang="en" sz="1100">
                <a:solidFill>
                  <a:schemeClr val="dk1"/>
                </a:solidFill>
              </a:rPr>
              <a:t>Capitalize first letter of each word in a class name</a:t>
            </a:r>
            <a:endParaRPr sz="1100">
              <a:solidFill>
                <a:schemeClr val="dk1"/>
              </a:solidFill>
            </a:endParaRPr>
          </a:p>
          <a:p>
            <a:pPr indent="-298450" lvl="0" marL="914400" rtl="0" algn="l">
              <a:lnSpc>
                <a:spcPct val="115000"/>
              </a:lnSpc>
              <a:spcBef>
                <a:spcPts val="0"/>
              </a:spcBef>
              <a:spcAft>
                <a:spcPts val="0"/>
              </a:spcAft>
              <a:buClr>
                <a:schemeClr val="dk1"/>
              </a:buClr>
              <a:buSzPts val="1100"/>
              <a:buChar char="●"/>
            </a:pPr>
            <a:r>
              <a:rPr lang="en" sz="1100">
                <a:solidFill>
                  <a:schemeClr val="dk1"/>
                </a:solidFill>
              </a:rPr>
              <a:t>G</a:t>
            </a:r>
            <a:r>
              <a:rPr lang="en" sz="1100">
                <a:solidFill>
                  <a:schemeClr val="dk1"/>
                </a:solidFill>
              </a:rPr>
              <a:t>enerate java doc comments as useful</a:t>
            </a:r>
            <a:endParaRPr sz="1100">
              <a:solidFill>
                <a:schemeClr val="dk1"/>
              </a:solidFill>
            </a:endParaRPr>
          </a:p>
          <a:p>
            <a:pPr indent="-298450" lvl="0" marL="914400" rtl="0" algn="l">
              <a:lnSpc>
                <a:spcPct val="115000"/>
              </a:lnSpc>
              <a:spcBef>
                <a:spcPts val="0"/>
              </a:spcBef>
              <a:spcAft>
                <a:spcPts val="0"/>
              </a:spcAft>
              <a:buClr>
                <a:schemeClr val="dk1"/>
              </a:buClr>
              <a:buSzPts val="1100"/>
              <a:buChar char="●"/>
            </a:pPr>
            <a:r>
              <a:rPr lang="en" sz="1100">
                <a:solidFill>
                  <a:schemeClr val="dk1"/>
                </a:solidFill>
              </a:rPr>
              <a:t>Class files should contain a comment description in the header and other comments about the content of the file as useful/needed</a:t>
            </a:r>
            <a:endParaRPr sz="1100">
              <a:solidFill>
                <a:schemeClr val="dk1"/>
              </a:solidFill>
            </a:endParaRPr>
          </a:p>
          <a:p>
            <a:pPr indent="-298450" lvl="0" marL="514350" rtl="0" algn="l">
              <a:lnSpc>
                <a:spcPct val="115000"/>
              </a:lnSpc>
              <a:spcBef>
                <a:spcPts val="0"/>
              </a:spcBef>
              <a:spcAft>
                <a:spcPts val="0"/>
              </a:spcAft>
              <a:buClr>
                <a:schemeClr val="dk1"/>
              </a:buClr>
              <a:buSzPts val="1100"/>
              <a:buChar char="●"/>
            </a:pPr>
            <a:r>
              <a:rPr lang="en" sz="1100">
                <a:solidFill>
                  <a:schemeClr val="dk1"/>
                </a:solidFill>
              </a:rPr>
              <a:t>Review ✔</a:t>
            </a:r>
            <a:endParaRPr sz="1100">
              <a:solidFill>
                <a:schemeClr val="dk1"/>
              </a:solidFill>
            </a:endParaRPr>
          </a:p>
          <a:p>
            <a:pPr indent="-298450" lvl="0" marL="914400" rtl="0" algn="l">
              <a:lnSpc>
                <a:spcPct val="115000"/>
              </a:lnSpc>
              <a:spcBef>
                <a:spcPts val="0"/>
              </a:spcBef>
              <a:spcAft>
                <a:spcPts val="0"/>
              </a:spcAft>
              <a:buClr>
                <a:schemeClr val="dk1"/>
              </a:buClr>
              <a:buSzPts val="1100"/>
              <a:buChar char="●"/>
            </a:pPr>
            <a:r>
              <a:rPr lang="en" sz="1100">
                <a:solidFill>
                  <a:schemeClr val="dk1"/>
                </a:solidFill>
              </a:rPr>
              <a:t>All java class files to be peer reviewed before merging with dev branch</a:t>
            </a:r>
            <a:endParaRPr sz="1100">
              <a:solidFill>
                <a:schemeClr val="dk1"/>
              </a:solidFill>
            </a:endParaRPr>
          </a:p>
          <a:p>
            <a:pPr indent="-298450" lvl="0" marL="914400" rtl="0" algn="l">
              <a:lnSpc>
                <a:spcPct val="115000"/>
              </a:lnSpc>
              <a:spcBef>
                <a:spcPts val="0"/>
              </a:spcBef>
              <a:spcAft>
                <a:spcPts val="0"/>
              </a:spcAft>
              <a:buClr>
                <a:schemeClr val="dk1"/>
              </a:buClr>
              <a:buSzPts val="1100"/>
              <a:buChar char="●"/>
            </a:pPr>
            <a:r>
              <a:rPr lang="en" sz="1100">
                <a:solidFill>
                  <a:schemeClr val="dk1"/>
                </a:solidFill>
              </a:rPr>
              <a:t>Work will be done on individual branches, when work is ready for merge, the author will initiate a pull request with the code’s intended purpose and any additional things the reviewer should be aware of/check for</a:t>
            </a:r>
            <a:endParaRPr sz="1100">
              <a:solidFill>
                <a:schemeClr val="dk1"/>
              </a:solidFill>
            </a:endParaRPr>
          </a:p>
          <a:p>
            <a:pPr indent="-298450" lvl="0" marL="914400" rtl="0" algn="l">
              <a:lnSpc>
                <a:spcPct val="115000"/>
              </a:lnSpc>
              <a:spcBef>
                <a:spcPts val="0"/>
              </a:spcBef>
              <a:spcAft>
                <a:spcPts val="0"/>
              </a:spcAft>
              <a:buClr>
                <a:schemeClr val="dk1"/>
              </a:buClr>
              <a:buSzPts val="1100"/>
              <a:buChar char="●"/>
            </a:pPr>
            <a:r>
              <a:rPr lang="en" sz="1100">
                <a:solidFill>
                  <a:schemeClr val="dk1"/>
                </a:solidFill>
              </a:rPr>
              <a:t>Reviews will be assigned to one person as needed based on team availability</a:t>
            </a:r>
            <a:endParaRPr sz="1100">
              <a:solidFill>
                <a:schemeClr val="dk1"/>
              </a:solidFill>
            </a:endParaRPr>
          </a:p>
          <a:p>
            <a:pPr indent="-298450" lvl="0" marL="914400" rtl="0" algn="l">
              <a:lnSpc>
                <a:spcPct val="115000"/>
              </a:lnSpc>
              <a:spcBef>
                <a:spcPts val="0"/>
              </a:spcBef>
              <a:spcAft>
                <a:spcPts val="0"/>
              </a:spcAft>
              <a:buClr>
                <a:schemeClr val="dk1"/>
              </a:buClr>
              <a:buSzPts val="1100"/>
              <a:buChar char="●"/>
            </a:pPr>
            <a:r>
              <a:rPr lang="en" sz="1100">
                <a:solidFill>
                  <a:schemeClr val="dk1"/>
                </a:solidFill>
              </a:rPr>
              <a:t>Any needed changes will be corrected by original author before pull request is accepted by reviewer and writer merges change into dev branch</a:t>
            </a:r>
            <a:endParaRPr sz="1100">
              <a:solidFill>
                <a:schemeClr val="dk1"/>
              </a:solidFill>
            </a:endParaRPr>
          </a:p>
          <a:p>
            <a:pPr indent="457200" lvl="0" marL="457200" rtl="0" algn="l">
              <a:lnSpc>
                <a:spcPct val="115000"/>
              </a:lnSpc>
              <a:spcBef>
                <a:spcPts val="0"/>
              </a:spcBef>
              <a:spcAft>
                <a:spcPts val="0"/>
              </a:spcAft>
              <a:buClr>
                <a:schemeClr val="dk1"/>
              </a:buClr>
              <a:buSzPts val="1100"/>
              <a:buFont typeface="Arial"/>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Quality Assurance</a:t>
            </a:r>
            <a:endParaRPr/>
          </a:p>
          <a:p>
            <a:pPr indent="0" lvl="0" marL="0" rtl="0" algn="l">
              <a:spcBef>
                <a:spcPts val="0"/>
              </a:spcBef>
              <a:spcAft>
                <a:spcPts val="0"/>
              </a:spcAft>
              <a:buNone/>
            </a:pPr>
            <a:r>
              <a:t/>
            </a:r>
            <a:endParaRPr/>
          </a:p>
        </p:txBody>
      </p:sp>
      <p:sp>
        <p:nvSpPr>
          <p:cNvPr id="148" name="Google Shape;148;p27"/>
          <p:cNvSpPr txBox="1"/>
          <p:nvPr>
            <p:ph idx="1" type="body"/>
          </p:nvPr>
        </p:nvSpPr>
        <p:spPr>
          <a:xfrm>
            <a:off x="311700" y="1389600"/>
            <a:ext cx="6561300" cy="3179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rPr>
              <a:t>Plan (continued):</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Unit Tests </a:t>
            </a:r>
            <a:r>
              <a:rPr lang="en" sz="1100">
                <a:solidFill>
                  <a:schemeClr val="dk1"/>
                </a:solidFill>
              </a:rPr>
              <a:t>✔/x	</a:t>
            </a:r>
            <a:endParaRPr sz="1100">
              <a:solidFill>
                <a:schemeClr val="dk1"/>
              </a:solidFill>
            </a:endParaRPr>
          </a:p>
          <a:p>
            <a:pPr indent="-298450" lvl="0" marL="914400" marR="0" rtl="0" algn="l">
              <a:lnSpc>
                <a:spcPct val="115000"/>
              </a:lnSpc>
              <a:spcBef>
                <a:spcPts val="0"/>
              </a:spcBef>
              <a:spcAft>
                <a:spcPts val="0"/>
              </a:spcAft>
              <a:buClr>
                <a:schemeClr val="dk1"/>
              </a:buClr>
              <a:buSzPts val="1100"/>
              <a:buChar char="●"/>
            </a:pPr>
            <a:r>
              <a:rPr lang="en" sz="1100">
                <a:solidFill>
                  <a:schemeClr val="dk1"/>
                </a:solidFill>
              </a:rPr>
              <a:t>10+ unit tests per class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Integration Tests: </a:t>
            </a:r>
            <a:r>
              <a:rPr lang="en" sz="1100">
                <a:solidFill>
                  <a:schemeClr val="dk1"/>
                </a:solidFill>
              </a:rPr>
              <a:t>✔/x	</a:t>
            </a:r>
            <a:endParaRPr sz="1100">
              <a:solidFill>
                <a:schemeClr val="dk1"/>
              </a:solidFill>
            </a:endParaRPr>
          </a:p>
          <a:p>
            <a:pPr indent="-298450" lvl="0" marL="914400" rtl="0" algn="l">
              <a:lnSpc>
                <a:spcPct val="115000"/>
              </a:lnSpc>
              <a:spcBef>
                <a:spcPts val="0"/>
              </a:spcBef>
              <a:spcAft>
                <a:spcPts val="0"/>
              </a:spcAft>
              <a:buClr>
                <a:schemeClr val="dk1"/>
              </a:buClr>
              <a:buSzPts val="1100"/>
              <a:buChar char="●"/>
            </a:pPr>
            <a:r>
              <a:rPr lang="en" sz="1100">
                <a:solidFill>
                  <a:schemeClr val="dk1"/>
                </a:solidFill>
              </a:rPr>
              <a:t>Perform 2 tests for each method in a class that interacts with a method or object in another class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Functional Tests: ✔</a:t>
            </a:r>
            <a:endParaRPr sz="1100">
              <a:solidFill>
                <a:schemeClr val="dk1"/>
              </a:solidFill>
            </a:endParaRPr>
          </a:p>
          <a:p>
            <a:pPr indent="-298450" lvl="0" marL="914400" rtl="0" algn="l">
              <a:lnSpc>
                <a:spcPct val="115000"/>
              </a:lnSpc>
              <a:spcBef>
                <a:spcPts val="0"/>
              </a:spcBef>
              <a:spcAft>
                <a:spcPts val="0"/>
              </a:spcAft>
              <a:buClr>
                <a:schemeClr val="dk1"/>
              </a:buClr>
              <a:buSzPts val="1100"/>
              <a:buChar char="●"/>
            </a:pPr>
            <a:r>
              <a:rPr lang="en" sz="1100">
                <a:solidFill>
                  <a:schemeClr val="dk1"/>
                </a:solidFill>
              </a:rPr>
              <a:t>Performed ad hoc during development to test functionalities currently under development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Non-functional Tests:</a:t>
            </a:r>
            <a:endParaRPr sz="1100">
              <a:solidFill>
                <a:schemeClr val="dk1"/>
              </a:solidFill>
            </a:endParaRPr>
          </a:p>
          <a:p>
            <a:pPr indent="-298450" lvl="0" marL="914400" rtl="0" algn="l">
              <a:lnSpc>
                <a:spcPct val="115000"/>
              </a:lnSpc>
              <a:spcBef>
                <a:spcPts val="0"/>
              </a:spcBef>
              <a:spcAft>
                <a:spcPts val="0"/>
              </a:spcAft>
              <a:buClr>
                <a:schemeClr val="dk1"/>
              </a:buClr>
              <a:buSzPts val="1100"/>
              <a:buChar char="●"/>
            </a:pPr>
            <a:r>
              <a:rPr lang="en" sz="1100">
                <a:solidFill>
                  <a:schemeClr val="dk1"/>
                </a:solidFill>
              </a:rPr>
              <a:t>Usability </a:t>
            </a:r>
            <a:r>
              <a:rPr lang="en" sz="1100">
                <a:solidFill>
                  <a:schemeClr val="dk1"/>
                </a:solidFill>
              </a:rPr>
              <a:t>✔/x	</a:t>
            </a:r>
            <a:endParaRPr sz="1100">
              <a:solidFill>
                <a:schemeClr val="dk1"/>
              </a:solidFill>
            </a:endParaRPr>
          </a:p>
          <a:p>
            <a:pPr indent="-298450" lvl="1" marL="1371600" rtl="0" algn="l">
              <a:lnSpc>
                <a:spcPct val="115000"/>
              </a:lnSpc>
              <a:spcBef>
                <a:spcPts val="0"/>
              </a:spcBef>
              <a:spcAft>
                <a:spcPts val="0"/>
              </a:spcAft>
              <a:buClr>
                <a:schemeClr val="dk1"/>
              </a:buClr>
              <a:buSzPts val="1100"/>
              <a:buChar char="○"/>
            </a:pPr>
            <a:r>
              <a:rPr lang="en" sz="1100">
                <a:solidFill>
                  <a:schemeClr val="dk1"/>
                </a:solidFill>
              </a:rPr>
              <a:t>measure number of clicks to get to various activities</a:t>
            </a:r>
            <a:endParaRPr sz="1100">
              <a:solidFill>
                <a:schemeClr val="dk1"/>
              </a:solidFill>
            </a:endParaRPr>
          </a:p>
          <a:p>
            <a:pPr indent="-298450" lvl="1" marL="1371600" rtl="0" algn="l">
              <a:lnSpc>
                <a:spcPct val="115000"/>
              </a:lnSpc>
              <a:spcBef>
                <a:spcPts val="0"/>
              </a:spcBef>
              <a:spcAft>
                <a:spcPts val="0"/>
              </a:spcAft>
              <a:buClr>
                <a:schemeClr val="dk1"/>
              </a:buClr>
              <a:buSzPts val="1100"/>
              <a:buChar char="○"/>
            </a:pPr>
            <a:r>
              <a:rPr lang="en" sz="1100">
                <a:solidFill>
                  <a:schemeClr val="dk1"/>
                </a:solidFill>
              </a:rPr>
              <a:t>test GUI display on different devices</a:t>
            </a:r>
            <a:endParaRPr sz="1100">
              <a:solidFill>
                <a:schemeClr val="dk1"/>
              </a:solidFill>
            </a:endParaRPr>
          </a:p>
          <a:p>
            <a:pPr indent="-298450" lvl="1" marL="1371600" rtl="0" algn="l">
              <a:lnSpc>
                <a:spcPct val="115000"/>
              </a:lnSpc>
              <a:spcBef>
                <a:spcPts val="0"/>
              </a:spcBef>
              <a:spcAft>
                <a:spcPts val="0"/>
              </a:spcAft>
              <a:buClr>
                <a:schemeClr val="dk1"/>
              </a:buClr>
              <a:buSzPts val="1100"/>
              <a:buChar char="○"/>
            </a:pPr>
            <a:r>
              <a:rPr lang="en" sz="1100">
                <a:solidFill>
                  <a:schemeClr val="dk1"/>
                </a:solidFill>
              </a:rPr>
              <a:t>gather non-developer ratings on ease of app use</a:t>
            </a:r>
            <a:endParaRPr sz="1100">
              <a:solidFill>
                <a:schemeClr val="dk1"/>
              </a:solidFill>
            </a:endParaRPr>
          </a:p>
          <a:p>
            <a:pPr indent="-298450" lvl="0" marL="914400" rtl="0" algn="l">
              <a:lnSpc>
                <a:spcPct val="115000"/>
              </a:lnSpc>
              <a:spcBef>
                <a:spcPts val="0"/>
              </a:spcBef>
              <a:spcAft>
                <a:spcPts val="0"/>
              </a:spcAft>
              <a:buClr>
                <a:schemeClr val="dk1"/>
              </a:buClr>
              <a:buSzPts val="1100"/>
              <a:buChar char="●"/>
            </a:pPr>
            <a:r>
              <a:rPr lang="en" sz="1100">
                <a:solidFill>
                  <a:schemeClr val="dk1"/>
                </a:solidFill>
              </a:rPr>
              <a:t>Security </a:t>
            </a:r>
            <a:r>
              <a:rPr lang="en" sz="1100">
                <a:solidFill>
                  <a:schemeClr val="dk1"/>
                </a:solidFill>
              </a:rPr>
              <a:t>✔/x	</a:t>
            </a:r>
            <a:endParaRPr sz="1100">
              <a:solidFill>
                <a:schemeClr val="dk1"/>
              </a:solidFill>
            </a:endParaRPr>
          </a:p>
          <a:p>
            <a:pPr indent="-298450" lvl="1" marL="1371600" rtl="0" algn="l">
              <a:lnSpc>
                <a:spcPct val="115000"/>
              </a:lnSpc>
              <a:spcBef>
                <a:spcPts val="0"/>
              </a:spcBef>
              <a:spcAft>
                <a:spcPts val="0"/>
              </a:spcAft>
              <a:buClr>
                <a:schemeClr val="dk1"/>
              </a:buClr>
              <a:buSzPts val="1100"/>
              <a:buChar char="○"/>
            </a:pPr>
            <a:r>
              <a:rPr lang="en" sz="1100">
                <a:solidFill>
                  <a:schemeClr val="dk1"/>
                </a:solidFill>
              </a:rPr>
              <a:t>Test password acceptance and storage</a:t>
            </a:r>
            <a:endParaRPr sz="1100">
              <a:solidFill>
                <a:schemeClr val="dk1"/>
              </a:solidFill>
            </a:endParaRPr>
          </a:p>
          <a:p>
            <a:pPr indent="-298450" lvl="1" marL="1371600" rtl="0" algn="l">
              <a:lnSpc>
                <a:spcPct val="115000"/>
              </a:lnSpc>
              <a:spcBef>
                <a:spcPts val="0"/>
              </a:spcBef>
              <a:spcAft>
                <a:spcPts val="0"/>
              </a:spcAft>
              <a:buClr>
                <a:schemeClr val="dk1"/>
              </a:buClr>
              <a:buSzPts val="1100"/>
              <a:buChar char="○"/>
            </a:pPr>
            <a:r>
              <a:rPr lang="en" sz="1100">
                <a:solidFill>
                  <a:schemeClr val="dk1"/>
                </a:solidFill>
              </a:rPr>
              <a:t>Test for possibility of injection attacks</a:t>
            </a:r>
            <a:endParaRPr sz="1100">
              <a:solidFill>
                <a:schemeClr val="dk1"/>
              </a:solidFill>
            </a:endParaRPr>
          </a:p>
          <a:p>
            <a:pPr indent="457200" lvl="0" marL="457200" rtl="0" algn="l">
              <a:lnSpc>
                <a:spcPct val="115000"/>
              </a:lnSpc>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555600"/>
            <a:ext cx="49437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Testing</a:t>
            </a:r>
            <a:endParaRPr/>
          </a:p>
        </p:txBody>
      </p:sp>
      <p:sp>
        <p:nvSpPr>
          <p:cNvPr id="154" name="Google Shape;154;p2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rPr>
              <a:t>Test case examples:</a:t>
            </a:r>
            <a:endParaRPr b="1" sz="1400">
              <a:solidFill>
                <a:srgbClr val="000000"/>
              </a:solidFill>
            </a:endParaRPr>
          </a:p>
          <a:p>
            <a:pPr indent="0" lvl="0" marL="0" rtl="0" algn="l">
              <a:spcBef>
                <a:spcPts val="1600"/>
              </a:spcBef>
              <a:spcAft>
                <a:spcPts val="0"/>
              </a:spcAft>
              <a:buNone/>
            </a:pPr>
            <a:r>
              <a:rPr lang="en">
                <a:solidFill>
                  <a:srgbClr val="000000"/>
                </a:solidFill>
              </a:rPr>
              <a:t>Court Name Formatted Correctly</a:t>
            </a:r>
            <a:endParaRPr>
              <a:solidFill>
                <a:srgbClr val="000000"/>
              </a:solidFill>
            </a:endParaRPr>
          </a:p>
          <a:p>
            <a:pPr indent="0" lvl="0" marL="0" rtl="0" algn="l">
              <a:spcBef>
                <a:spcPts val="1600"/>
              </a:spcBef>
              <a:spcAft>
                <a:spcPts val="0"/>
              </a:spcAft>
              <a:buNone/>
            </a:pPr>
            <a:r>
              <a:rPr lang="en">
                <a:solidFill>
                  <a:srgbClr val="000000"/>
                </a:solidFill>
              </a:rPr>
              <a:t>Subscribe to Court</a:t>
            </a:r>
            <a:endParaRPr>
              <a:solidFill>
                <a:srgbClr val="000000"/>
              </a:solidFill>
            </a:endParaRPr>
          </a:p>
          <a:p>
            <a:pPr indent="0" lvl="0" marL="0" rtl="0" algn="l">
              <a:spcBef>
                <a:spcPts val="1600"/>
              </a:spcBef>
              <a:spcAft>
                <a:spcPts val="0"/>
              </a:spcAft>
              <a:buNone/>
            </a:pPr>
            <a:r>
              <a:rPr lang="en">
                <a:solidFill>
                  <a:srgbClr val="000000"/>
                </a:solidFill>
              </a:rPr>
              <a:t>App Service Knows Current Location</a:t>
            </a:r>
            <a:endParaRPr>
              <a:solidFill>
                <a:srgbClr val="000000"/>
              </a:solidFill>
            </a:endParaRPr>
          </a:p>
          <a:p>
            <a:pPr indent="0" lvl="0" marL="0" rtl="0" algn="l">
              <a:spcBef>
                <a:spcPts val="1600"/>
              </a:spcBef>
              <a:spcAft>
                <a:spcPts val="1600"/>
              </a:spcAft>
              <a:buNone/>
            </a:pPr>
            <a:r>
              <a:rPr lang="en">
                <a:solidFill>
                  <a:srgbClr val="000000"/>
                </a:solidFill>
              </a:rPr>
              <a:t>Passwords Must Match</a:t>
            </a:r>
            <a:endParaRPr>
              <a:solidFill>
                <a:srgbClr val="000000"/>
              </a:solidFill>
            </a:endParaRPr>
          </a:p>
        </p:txBody>
      </p:sp>
      <p:sp>
        <p:nvSpPr>
          <p:cNvPr id="155" name="Google Shape;155;p28"/>
          <p:cNvSpPr txBox="1"/>
          <p:nvPr/>
        </p:nvSpPr>
        <p:spPr>
          <a:xfrm>
            <a:off x="3933925" y="1389600"/>
            <a:ext cx="3583500" cy="8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Test pass rate: 24/30</a:t>
            </a:r>
            <a:endParaRPr b="1"/>
          </a:p>
          <a:p>
            <a:pPr indent="0" lvl="0" marL="0" rtl="0" algn="l">
              <a:spcBef>
                <a:spcPts val="0"/>
              </a:spcBef>
              <a:spcAft>
                <a:spcPts val="0"/>
              </a:spcAft>
              <a:buNone/>
            </a:pPr>
            <a:r>
              <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Security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Security</a:t>
            </a:r>
            <a:endParaRPr/>
          </a:p>
        </p:txBody>
      </p:sp>
      <p:sp>
        <p:nvSpPr>
          <p:cNvPr id="166" name="Google Shape;166;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Kernel level security</a:t>
            </a:r>
            <a:endParaRPr>
              <a:solidFill>
                <a:schemeClr val="dk1"/>
              </a:solidFill>
            </a:endParaRPr>
          </a:p>
          <a:p>
            <a:pPr indent="-317500" lvl="1" marL="914400" rtl="0" algn="l">
              <a:spcBef>
                <a:spcPts val="0"/>
              </a:spcBef>
              <a:spcAft>
                <a:spcPts val="0"/>
              </a:spcAft>
              <a:buClr>
                <a:srgbClr val="000000"/>
              </a:buClr>
              <a:buSzPts val="1400"/>
              <a:buChar char="○"/>
            </a:pPr>
            <a:r>
              <a:rPr lang="en" u="sng">
                <a:solidFill>
                  <a:srgbClr val="000000"/>
                </a:solidFill>
                <a:hlinkClick r:id="rId3"/>
              </a:rPr>
              <a:t>OS level(Linux kernel security)</a:t>
            </a:r>
            <a:endParaRPr>
              <a:solidFill>
                <a:srgbClr val="000000"/>
              </a:solidFill>
            </a:endParaRPr>
          </a:p>
          <a:p>
            <a:pPr indent="-317500" lvl="1" marL="914400" rtl="0" algn="l">
              <a:spcBef>
                <a:spcPts val="0"/>
              </a:spcBef>
              <a:spcAft>
                <a:spcPts val="0"/>
              </a:spcAft>
              <a:buClr>
                <a:schemeClr val="dk1"/>
              </a:buClr>
              <a:buSzPts val="1400"/>
              <a:buChar char="○"/>
            </a:pPr>
            <a:r>
              <a:rPr lang="en">
                <a:solidFill>
                  <a:schemeClr val="dk1"/>
                </a:solidFill>
              </a:rPr>
              <a:t>Linux User Security Features</a:t>
            </a:r>
            <a:endParaRPr>
              <a:solidFill>
                <a:schemeClr val="dk1"/>
              </a:solidFill>
            </a:endParaRPr>
          </a:p>
          <a:p>
            <a:pPr indent="-317500" lvl="2" marL="1371600" rtl="0" algn="l">
              <a:lnSpc>
                <a:spcPct val="100000"/>
              </a:lnSpc>
              <a:spcBef>
                <a:spcPts val="0"/>
              </a:spcBef>
              <a:spcAft>
                <a:spcPts val="0"/>
              </a:spcAft>
              <a:buClr>
                <a:schemeClr val="dk1"/>
              </a:buClr>
              <a:buSzPts val="1400"/>
              <a:buChar char="■"/>
            </a:pPr>
            <a:r>
              <a:rPr lang="en">
                <a:solidFill>
                  <a:schemeClr val="dk1"/>
                </a:solidFill>
              </a:rPr>
              <a:t>Filesystem Encryption</a:t>
            </a:r>
            <a:endParaRPr sz="1500">
              <a:solidFill>
                <a:schemeClr val="dk1"/>
              </a:solidFill>
              <a:highlight>
                <a:srgbClr val="FFFFFF"/>
              </a:highlight>
              <a:latin typeface="Roboto"/>
              <a:ea typeface="Roboto"/>
              <a:cs typeface="Roboto"/>
              <a:sym typeface="Roboto"/>
            </a:endParaRPr>
          </a:p>
          <a:p>
            <a:pPr indent="-317500" lvl="2" marL="1371600" rtl="0" algn="l">
              <a:lnSpc>
                <a:spcPct val="100000"/>
              </a:lnSpc>
              <a:spcBef>
                <a:spcPts val="1600"/>
              </a:spcBef>
              <a:spcAft>
                <a:spcPts val="0"/>
              </a:spcAft>
              <a:buClr>
                <a:schemeClr val="dk1"/>
              </a:buClr>
              <a:buSzPts val="1400"/>
              <a:buChar char="■"/>
            </a:pPr>
            <a:r>
              <a:rPr lang="en">
                <a:solidFill>
                  <a:schemeClr val="dk1"/>
                </a:solidFill>
              </a:rPr>
              <a:t>Password Protection</a:t>
            </a:r>
            <a:endParaRPr>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App level security</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Use permissions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User Authentication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API security</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Database security</a:t>
            </a:r>
            <a:endParaRPr>
              <a:solidFill>
                <a:schemeClr val="dk1"/>
              </a:solidFill>
            </a:endParaRPr>
          </a:p>
          <a:p>
            <a:pPr indent="0" lvl="0" marL="1371600" rtl="0" algn="l">
              <a:lnSpc>
                <a:spcPct val="160000"/>
              </a:lnSpc>
              <a:spcBef>
                <a:spcPts val="2400"/>
              </a:spcBef>
              <a:spcAft>
                <a:spcPts val="0"/>
              </a:spcAft>
              <a:buNone/>
            </a:pPr>
            <a:r>
              <a:t/>
            </a:r>
            <a:endParaRPr sz="1500">
              <a:solidFill>
                <a:srgbClr val="202124"/>
              </a:solidFill>
              <a:highlight>
                <a:srgbClr val="FFFFFF"/>
              </a:highlight>
              <a:latin typeface="Roboto"/>
              <a:ea typeface="Roboto"/>
              <a:cs typeface="Roboto"/>
              <a:sym typeface="Roboto"/>
            </a:endParaRPr>
          </a:p>
          <a:p>
            <a:pPr indent="0" lvl="0" marL="0" rtl="0" algn="l">
              <a:lnSpc>
                <a:spcPct val="160000"/>
              </a:lnSpc>
              <a:spcBef>
                <a:spcPts val="2400"/>
              </a:spcBef>
              <a:spcAft>
                <a:spcPts val="1200"/>
              </a:spcAft>
              <a:buNone/>
            </a:pPr>
            <a:r>
              <a:t/>
            </a:r>
            <a:endParaRPr sz="1500">
              <a:solidFill>
                <a:srgbClr val="202124"/>
              </a:solidFill>
              <a:highlight>
                <a:srgbClr val="FFFFFF"/>
              </a:highlight>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 permission and our practice</a:t>
            </a:r>
            <a:endParaRPr/>
          </a:p>
        </p:txBody>
      </p:sp>
      <p:sp>
        <p:nvSpPr>
          <p:cNvPr id="172" name="Google Shape;172;p31"/>
          <p:cNvSpPr txBox="1"/>
          <p:nvPr>
            <p:ph idx="1" type="body"/>
          </p:nvPr>
        </p:nvSpPr>
        <p:spPr>
          <a:xfrm>
            <a:off x="311700" y="1152475"/>
            <a:ext cx="8520600" cy="3824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u="sng">
                <a:solidFill>
                  <a:schemeClr val="lt1"/>
                </a:solidFill>
                <a:hlinkClick r:id="rId3"/>
              </a:rPr>
              <a:t>Tenets of working with Android permissions</a:t>
            </a:r>
            <a:endParaRPr sz="1200">
              <a:solidFill>
                <a:schemeClr val="lt1"/>
              </a:solidFill>
              <a:highlight>
                <a:srgbClr val="FFFFFF"/>
              </a:highlight>
              <a:latin typeface="Roboto"/>
              <a:ea typeface="Roboto"/>
              <a:cs typeface="Roboto"/>
              <a:sym typeface="Roboto"/>
            </a:endParaRPr>
          </a:p>
          <a:p>
            <a:pPr indent="-317500" lvl="1" marL="914400" rtl="0" algn="l">
              <a:lnSpc>
                <a:spcPct val="50000"/>
              </a:lnSpc>
              <a:spcBef>
                <a:spcPts val="1600"/>
              </a:spcBef>
              <a:spcAft>
                <a:spcPts val="0"/>
              </a:spcAft>
              <a:buClr>
                <a:schemeClr val="dk1"/>
              </a:buClr>
              <a:buSzPts val="1400"/>
              <a:buChar char="○"/>
            </a:pPr>
            <a:r>
              <a:rPr lang="en">
                <a:solidFill>
                  <a:schemeClr val="dk1"/>
                </a:solidFill>
              </a:rPr>
              <a:t>Only use the permissions necessary for your app to work.</a:t>
            </a:r>
            <a:endParaRPr>
              <a:solidFill>
                <a:schemeClr val="dk1"/>
              </a:solidFill>
            </a:endParaRPr>
          </a:p>
          <a:p>
            <a:pPr indent="-317500" lvl="1" marL="914400" rtl="0" algn="l">
              <a:lnSpc>
                <a:spcPct val="50000"/>
              </a:lnSpc>
              <a:spcBef>
                <a:spcPts val="1600"/>
              </a:spcBef>
              <a:spcAft>
                <a:spcPts val="0"/>
              </a:spcAft>
              <a:buClr>
                <a:schemeClr val="dk1"/>
              </a:buClr>
              <a:buSzPts val="1400"/>
              <a:buChar char="○"/>
            </a:pPr>
            <a:r>
              <a:rPr lang="en">
                <a:solidFill>
                  <a:schemeClr val="dk1"/>
                </a:solidFill>
              </a:rPr>
              <a:t>Pay attention to permissions required by libraries.</a:t>
            </a:r>
            <a:endParaRPr>
              <a:solidFill>
                <a:schemeClr val="dk1"/>
              </a:solidFill>
            </a:endParaRPr>
          </a:p>
          <a:p>
            <a:pPr indent="-317500" lvl="1" marL="914400" rtl="0" algn="l">
              <a:lnSpc>
                <a:spcPct val="50000"/>
              </a:lnSpc>
              <a:spcBef>
                <a:spcPts val="1600"/>
              </a:spcBef>
              <a:spcAft>
                <a:spcPts val="0"/>
              </a:spcAft>
              <a:buClr>
                <a:schemeClr val="dk1"/>
              </a:buClr>
              <a:buSzPts val="1400"/>
              <a:buChar char="○"/>
            </a:pPr>
            <a:r>
              <a:rPr lang="en">
                <a:solidFill>
                  <a:schemeClr val="dk1"/>
                </a:solidFill>
              </a:rPr>
              <a:t>Be transparent.</a:t>
            </a:r>
            <a:endParaRPr>
              <a:solidFill>
                <a:schemeClr val="dk1"/>
              </a:solidFill>
            </a:endParaRPr>
          </a:p>
          <a:p>
            <a:pPr indent="-317500" lvl="1" marL="914400" rtl="0" algn="l">
              <a:lnSpc>
                <a:spcPct val="50000"/>
              </a:lnSpc>
              <a:spcBef>
                <a:spcPts val="1600"/>
              </a:spcBef>
              <a:spcAft>
                <a:spcPts val="0"/>
              </a:spcAft>
              <a:buClr>
                <a:schemeClr val="dk1"/>
              </a:buClr>
              <a:buSzPts val="1400"/>
              <a:buChar char="○"/>
            </a:pPr>
            <a:r>
              <a:rPr lang="en">
                <a:solidFill>
                  <a:schemeClr val="dk1"/>
                </a:solidFill>
              </a:rPr>
              <a:t>Make system accesses explicit. </a:t>
            </a:r>
            <a:endParaRPr u="sng">
              <a:solidFill>
                <a:schemeClr val="lt1"/>
              </a:solidFill>
            </a:endParaRPr>
          </a:p>
          <a:p>
            <a:pPr indent="-342900" lvl="0" marL="457200" rtl="0" algn="l">
              <a:spcBef>
                <a:spcPts val="1600"/>
              </a:spcBef>
              <a:spcAft>
                <a:spcPts val="0"/>
              </a:spcAft>
              <a:buClr>
                <a:schemeClr val="lt1"/>
              </a:buClr>
              <a:buSzPts val="1800"/>
              <a:buChar char="●"/>
            </a:pPr>
            <a:r>
              <a:rPr lang="en" u="sng">
                <a:solidFill>
                  <a:schemeClr val="lt1"/>
                </a:solidFill>
              </a:rPr>
              <a:t>android:protectionLevel</a:t>
            </a:r>
            <a:endParaRPr u="sng">
              <a:solidFill>
                <a:schemeClr val="lt1"/>
              </a:solidFill>
            </a:endParaRPr>
          </a:p>
          <a:p>
            <a:pPr indent="-317500" lvl="1" marL="914400" rtl="0" algn="l">
              <a:lnSpc>
                <a:spcPct val="50000"/>
              </a:lnSpc>
              <a:spcBef>
                <a:spcPts val="1600"/>
              </a:spcBef>
              <a:spcAft>
                <a:spcPts val="0"/>
              </a:spcAft>
              <a:buClr>
                <a:srgbClr val="000000"/>
              </a:buClr>
              <a:buSzPts val="1400"/>
              <a:buChar char="○"/>
            </a:pPr>
            <a:r>
              <a:rPr lang="en">
                <a:solidFill>
                  <a:srgbClr val="000000"/>
                </a:solidFill>
              </a:rPr>
              <a:t>&lt;uses-permission android:name="android.permission.ACCESS_FINE_LOCATION" /&gt;</a:t>
            </a:r>
            <a:endParaRPr>
              <a:solidFill>
                <a:srgbClr val="000000"/>
              </a:solidFill>
            </a:endParaRPr>
          </a:p>
          <a:p>
            <a:pPr indent="-317500" lvl="1" marL="914400" rtl="0" algn="l">
              <a:lnSpc>
                <a:spcPct val="50000"/>
              </a:lnSpc>
              <a:spcBef>
                <a:spcPts val="1600"/>
              </a:spcBef>
              <a:spcAft>
                <a:spcPts val="0"/>
              </a:spcAft>
              <a:buClr>
                <a:srgbClr val="000000"/>
              </a:buClr>
              <a:buSzPts val="1400"/>
              <a:buChar char="○"/>
            </a:pPr>
            <a:r>
              <a:rPr lang="en">
                <a:solidFill>
                  <a:srgbClr val="000000"/>
                </a:solidFill>
              </a:rPr>
              <a:t>&lt;uses-permission android:name="android.permission.ACCESS_COARSE_LOCATION" /&gt;</a:t>
            </a:r>
            <a:endParaRPr>
              <a:solidFill>
                <a:srgbClr val="000000"/>
              </a:solidFill>
            </a:endParaRPr>
          </a:p>
          <a:p>
            <a:pPr indent="-317500" lvl="1" marL="914400" rtl="0" algn="l">
              <a:lnSpc>
                <a:spcPct val="50000"/>
              </a:lnSpc>
              <a:spcBef>
                <a:spcPts val="1600"/>
              </a:spcBef>
              <a:spcAft>
                <a:spcPts val="1600"/>
              </a:spcAft>
              <a:buClr>
                <a:srgbClr val="000000"/>
              </a:buClr>
              <a:buSzPts val="1400"/>
              <a:buChar char="○"/>
            </a:pPr>
            <a:r>
              <a:rPr lang="en">
                <a:solidFill>
                  <a:srgbClr val="000000"/>
                </a:solidFill>
              </a:rPr>
              <a:t>&lt;uses-permission android:name="android.permission.INTERNET" /&gt;</a:t>
            </a:r>
            <a:endParaRPr b="1" i="1" sz="1200">
              <a:solidFill>
                <a:schemeClr val="dk1"/>
              </a:solidFill>
              <a:highlight>
                <a:srgbClr val="FFFFFF"/>
              </a:highlight>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authentication</a:t>
            </a:r>
            <a:endParaRPr/>
          </a:p>
        </p:txBody>
      </p:sp>
      <p:sp>
        <p:nvSpPr>
          <p:cNvPr id="178" name="Google Shape;178;p32"/>
          <p:cNvSpPr txBox="1"/>
          <p:nvPr>
            <p:ph idx="1" type="body"/>
          </p:nvPr>
        </p:nvSpPr>
        <p:spPr>
          <a:xfrm>
            <a:off x="311700" y="1152475"/>
            <a:ext cx="5988900" cy="359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User input validation(SQL injection)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UID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Token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Security rules</a:t>
            </a:r>
            <a:endParaRPr>
              <a:solidFill>
                <a:srgbClr val="000000"/>
              </a:solidFill>
            </a:endParaRPr>
          </a:p>
          <a:p>
            <a:pPr indent="-342900" lvl="0" marL="457200" rtl="0" algn="l">
              <a:spcBef>
                <a:spcPts val="0"/>
              </a:spcBef>
              <a:spcAft>
                <a:spcPts val="0"/>
              </a:spcAft>
              <a:buClr>
                <a:srgbClr val="000000"/>
              </a:buClr>
              <a:buSzPts val="1800"/>
              <a:buChar char="●"/>
            </a:pPr>
            <a:r>
              <a:t/>
            </a:r>
            <a:endParaRPr>
              <a:solidFill>
                <a:srgbClr val="000000"/>
              </a:solidFill>
            </a:endParaRPr>
          </a:p>
        </p:txBody>
      </p:sp>
      <p:sp>
        <p:nvSpPr>
          <p:cNvPr id="179" name="Google Shape;179;p32"/>
          <p:cNvSpPr txBox="1"/>
          <p:nvPr/>
        </p:nvSpPr>
        <p:spPr>
          <a:xfrm>
            <a:off x="6495075" y="1186075"/>
            <a:ext cx="2574000" cy="3524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80" name="Google Shape;180;p32"/>
          <p:cNvPicPr preferRelativeResize="0"/>
          <p:nvPr/>
        </p:nvPicPr>
        <p:blipFill>
          <a:blip r:embed="rId3">
            <a:alphaModFix/>
          </a:blip>
          <a:stretch>
            <a:fillRect/>
          </a:stretch>
        </p:blipFill>
        <p:spPr>
          <a:xfrm>
            <a:off x="6495075" y="1207188"/>
            <a:ext cx="2574000" cy="3482180"/>
          </a:xfrm>
          <a:prstGeom prst="rect">
            <a:avLst/>
          </a:prstGeom>
          <a:noFill/>
          <a:ln>
            <a:noFill/>
          </a:ln>
        </p:spPr>
      </p:pic>
      <p:sp>
        <p:nvSpPr>
          <p:cNvPr id="181" name="Google Shape;181;p32"/>
          <p:cNvSpPr txBox="1"/>
          <p:nvPr/>
        </p:nvSpPr>
        <p:spPr>
          <a:xfrm>
            <a:off x="463950" y="2511875"/>
            <a:ext cx="4923600" cy="1900800"/>
          </a:xfrm>
          <a:prstGeom prst="rect">
            <a:avLst/>
          </a:prstGeom>
          <a:noFill/>
          <a:ln>
            <a:noFill/>
          </a:ln>
        </p:spPr>
        <p:txBody>
          <a:bodyPr anchorCtr="0" anchor="t" bIns="91425" lIns="91425" spcFirstLastPara="1" rIns="91425" wrap="square" tIns="91425">
            <a:noAutofit/>
          </a:bodyPr>
          <a:lstStyle/>
          <a:p>
            <a:pPr indent="0" lvl="0" marL="381000" marR="381000" rtl="0" algn="l">
              <a:lnSpc>
                <a:spcPct val="142857"/>
              </a:lnSpc>
              <a:spcBef>
                <a:spcPts val="0"/>
              </a:spcBef>
              <a:spcAft>
                <a:spcPts val="0"/>
              </a:spcAft>
              <a:buClr>
                <a:schemeClr val="dk1"/>
              </a:buClr>
              <a:buSzPts val="1100"/>
              <a:buFont typeface="Arial"/>
              <a:buNone/>
            </a:pPr>
            <a:r>
              <a:rPr lang="en" sz="1050">
                <a:solidFill>
                  <a:srgbClr val="ECEFF1"/>
                </a:solidFill>
                <a:highlight>
                  <a:srgbClr val="283142"/>
                </a:highlight>
                <a:latin typeface="Roboto Mono"/>
                <a:ea typeface="Roboto Mono"/>
                <a:cs typeface="Roboto Mono"/>
                <a:sym typeface="Roboto Mono"/>
              </a:rPr>
              <a:t>service firebase.storage {</a:t>
            </a:r>
            <a:endParaRPr sz="1050">
              <a:solidFill>
                <a:srgbClr val="ECEFF1"/>
              </a:solidFill>
              <a:highlight>
                <a:srgbClr val="283142"/>
              </a:highlight>
              <a:latin typeface="Roboto Mono"/>
              <a:ea typeface="Roboto Mono"/>
              <a:cs typeface="Roboto Mono"/>
              <a:sym typeface="Roboto Mono"/>
            </a:endParaRPr>
          </a:p>
          <a:p>
            <a:pPr indent="0" lvl="0" marL="381000" marR="381000" rtl="0" algn="l">
              <a:lnSpc>
                <a:spcPct val="142857"/>
              </a:lnSpc>
              <a:spcBef>
                <a:spcPts val="0"/>
              </a:spcBef>
              <a:spcAft>
                <a:spcPts val="0"/>
              </a:spcAft>
              <a:buClr>
                <a:schemeClr val="dk1"/>
              </a:buClr>
              <a:buSzPts val="1100"/>
              <a:buFont typeface="Arial"/>
              <a:buNone/>
            </a:pPr>
            <a:r>
              <a:rPr lang="en" sz="1050">
                <a:solidFill>
                  <a:srgbClr val="ECEFF1"/>
                </a:solidFill>
                <a:highlight>
                  <a:srgbClr val="283142"/>
                </a:highlight>
                <a:latin typeface="Roboto Mono"/>
                <a:ea typeface="Roboto Mono"/>
                <a:cs typeface="Roboto Mono"/>
                <a:sym typeface="Roboto Mono"/>
              </a:rPr>
              <a:t>  match /b/{bucket}/o {</a:t>
            </a:r>
            <a:endParaRPr sz="1050">
              <a:solidFill>
                <a:srgbClr val="ECEFF1"/>
              </a:solidFill>
              <a:highlight>
                <a:srgbClr val="283142"/>
              </a:highlight>
              <a:latin typeface="Roboto Mono"/>
              <a:ea typeface="Roboto Mono"/>
              <a:cs typeface="Roboto Mono"/>
              <a:sym typeface="Roboto Mono"/>
            </a:endParaRPr>
          </a:p>
          <a:p>
            <a:pPr indent="0" lvl="0" marL="381000" marR="381000" rtl="0" algn="l">
              <a:lnSpc>
                <a:spcPct val="142857"/>
              </a:lnSpc>
              <a:spcBef>
                <a:spcPts val="0"/>
              </a:spcBef>
              <a:spcAft>
                <a:spcPts val="0"/>
              </a:spcAft>
              <a:buClr>
                <a:schemeClr val="dk1"/>
              </a:buClr>
              <a:buSzPts val="1100"/>
              <a:buFont typeface="Arial"/>
              <a:buNone/>
            </a:pPr>
            <a:r>
              <a:rPr lang="en" sz="1050">
                <a:solidFill>
                  <a:srgbClr val="ECEFF1"/>
                </a:solidFill>
                <a:highlight>
                  <a:srgbClr val="283142"/>
                </a:highlight>
                <a:latin typeface="Roboto Mono"/>
                <a:ea typeface="Roboto Mono"/>
                <a:cs typeface="Roboto Mono"/>
                <a:sym typeface="Roboto Mono"/>
              </a:rPr>
              <a:t>    match /{allPaths=**} {</a:t>
            </a:r>
            <a:endParaRPr sz="1050">
              <a:solidFill>
                <a:srgbClr val="ECEFF1"/>
              </a:solidFill>
              <a:highlight>
                <a:srgbClr val="283142"/>
              </a:highlight>
              <a:latin typeface="Roboto Mono"/>
              <a:ea typeface="Roboto Mono"/>
              <a:cs typeface="Roboto Mono"/>
              <a:sym typeface="Roboto Mono"/>
            </a:endParaRPr>
          </a:p>
          <a:p>
            <a:pPr indent="0" lvl="0" marL="381000" marR="381000" rtl="0" algn="l">
              <a:lnSpc>
                <a:spcPct val="142857"/>
              </a:lnSpc>
              <a:spcBef>
                <a:spcPts val="0"/>
              </a:spcBef>
              <a:spcAft>
                <a:spcPts val="0"/>
              </a:spcAft>
              <a:buClr>
                <a:schemeClr val="dk1"/>
              </a:buClr>
              <a:buSzPts val="1100"/>
              <a:buFont typeface="Arial"/>
              <a:buNone/>
            </a:pPr>
            <a:r>
              <a:rPr lang="en" sz="1050">
                <a:solidFill>
                  <a:srgbClr val="ECEFF1"/>
                </a:solidFill>
                <a:highlight>
                  <a:srgbClr val="283142"/>
                </a:highlight>
                <a:latin typeface="Roboto Mono"/>
                <a:ea typeface="Roboto Mono"/>
                <a:cs typeface="Roboto Mono"/>
                <a:sym typeface="Roboto Mono"/>
              </a:rPr>
              <a:t>      allow read, write: </a:t>
            </a:r>
            <a:r>
              <a:rPr lang="en" sz="1050">
                <a:solidFill>
                  <a:srgbClr val="4DD0E1"/>
                </a:solidFill>
                <a:highlight>
                  <a:srgbClr val="283142"/>
                </a:highlight>
                <a:latin typeface="Roboto Mono"/>
                <a:ea typeface="Roboto Mono"/>
                <a:cs typeface="Roboto Mono"/>
                <a:sym typeface="Roboto Mono"/>
              </a:rPr>
              <a:t>if</a:t>
            </a:r>
            <a:r>
              <a:rPr lang="en" sz="1050">
                <a:solidFill>
                  <a:srgbClr val="ECEFF1"/>
                </a:solidFill>
                <a:highlight>
                  <a:srgbClr val="283142"/>
                </a:highlight>
                <a:latin typeface="Roboto Mono"/>
                <a:ea typeface="Roboto Mono"/>
                <a:cs typeface="Roboto Mono"/>
                <a:sym typeface="Roboto Mono"/>
              </a:rPr>
              <a:t> request.auth != </a:t>
            </a:r>
            <a:r>
              <a:rPr lang="en" sz="1050">
                <a:solidFill>
                  <a:srgbClr val="4DD0E1"/>
                </a:solidFill>
                <a:highlight>
                  <a:srgbClr val="283142"/>
                </a:highlight>
                <a:latin typeface="Roboto Mono"/>
                <a:ea typeface="Roboto Mono"/>
                <a:cs typeface="Roboto Mono"/>
                <a:sym typeface="Roboto Mono"/>
              </a:rPr>
              <a:t>null</a:t>
            </a:r>
            <a:r>
              <a:rPr lang="en" sz="1050">
                <a:solidFill>
                  <a:srgbClr val="ECEFF1"/>
                </a:solidFill>
                <a:highlight>
                  <a:srgbClr val="283142"/>
                </a:highlight>
                <a:latin typeface="Roboto Mono"/>
                <a:ea typeface="Roboto Mono"/>
                <a:cs typeface="Roboto Mono"/>
                <a:sym typeface="Roboto Mono"/>
              </a:rPr>
              <a:t>;</a:t>
            </a:r>
            <a:endParaRPr sz="1050">
              <a:solidFill>
                <a:srgbClr val="ECEFF1"/>
              </a:solidFill>
              <a:highlight>
                <a:srgbClr val="283142"/>
              </a:highlight>
              <a:latin typeface="Roboto Mono"/>
              <a:ea typeface="Roboto Mono"/>
              <a:cs typeface="Roboto Mono"/>
              <a:sym typeface="Roboto Mono"/>
            </a:endParaRPr>
          </a:p>
          <a:p>
            <a:pPr indent="0" lvl="0" marL="381000" marR="381000" rtl="0" algn="l">
              <a:lnSpc>
                <a:spcPct val="142857"/>
              </a:lnSpc>
              <a:spcBef>
                <a:spcPts val="0"/>
              </a:spcBef>
              <a:spcAft>
                <a:spcPts val="0"/>
              </a:spcAft>
              <a:buClr>
                <a:schemeClr val="dk1"/>
              </a:buClr>
              <a:buSzPts val="1100"/>
              <a:buFont typeface="Arial"/>
              <a:buNone/>
            </a:pPr>
            <a:r>
              <a:rPr lang="en" sz="1050">
                <a:solidFill>
                  <a:srgbClr val="ECEFF1"/>
                </a:solidFill>
                <a:highlight>
                  <a:srgbClr val="283142"/>
                </a:highlight>
                <a:latin typeface="Roboto Mono"/>
                <a:ea typeface="Roboto Mono"/>
                <a:cs typeface="Roboto Mono"/>
                <a:sym typeface="Roboto Mono"/>
              </a:rPr>
              <a:t>    }</a:t>
            </a:r>
            <a:endParaRPr sz="1050">
              <a:solidFill>
                <a:srgbClr val="ECEFF1"/>
              </a:solidFill>
              <a:highlight>
                <a:srgbClr val="283142"/>
              </a:highlight>
              <a:latin typeface="Roboto Mono"/>
              <a:ea typeface="Roboto Mono"/>
              <a:cs typeface="Roboto Mono"/>
              <a:sym typeface="Roboto Mono"/>
            </a:endParaRPr>
          </a:p>
          <a:p>
            <a:pPr indent="0" lvl="0" marL="381000" marR="381000" rtl="0" algn="l">
              <a:lnSpc>
                <a:spcPct val="142857"/>
              </a:lnSpc>
              <a:spcBef>
                <a:spcPts val="0"/>
              </a:spcBef>
              <a:spcAft>
                <a:spcPts val="0"/>
              </a:spcAft>
              <a:buClr>
                <a:schemeClr val="dk1"/>
              </a:buClr>
              <a:buSzPts val="1100"/>
              <a:buFont typeface="Arial"/>
              <a:buNone/>
            </a:pPr>
            <a:r>
              <a:rPr lang="en" sz="1050">
                <a:solidFill>
                  <a:srgbClr val="ECEFF1"/>
                </a:solidFill>
                <a:highlight>
                  <a:srgbClr val="283142"/>
                </a:highlight>
                <a:latin typeface="Roboto Mono"/>
                <a:ea typeface="Roboto Mono"/>
                <a:cs typeface="Roboto Mono"/>
                <a:sym typeface="Roboto Mono"/>
              </a:rPr>
              <a:t>  }</a:t>
            </a:r>
            <a:endParaRPr sz="1050">
              <a:solidFill>
                <a:srgbClr val="ECEFF1"/>
              </a:solidFill>
              <a:highlight>
                <a:srgbClr val="283142"/>
              </a:highlight>
              <a:latin typeface="Roboto Mono"/>
              <a:ea typeface="Roboto Mono"/>
              <a:cs typeface="Roboto Mono"/>
              <a:sym typeface="Roboto Mono"/>
            </a:endParaRPr>
          </a:p>
          <a:p>
            <a:pPr indent="0" lvl="0" marL="381000" marR="381000" rtl="0" algn="l">
              <a:lnSpc>
                <a:spcPct val="142857"/>
              </a:lnSpc>
              <a:spcBef>
                <a:spcPts val="0"/>
              </a:spcBef>
              <a:spcAft>
                <a:spcPts val="0"/>
              </a:spcAft>
              <a:buClr>
                <a:schemeClr val="dk1"/>
              </a:buClr>
              <a:buSzPts val="1100"/>
              <a:buFont typeface="Arial"/>
              <a:buNone/>
            </a:pPr>
            <a:r>
              <a:rPr lang="en" sz="1050">
                <a:solidFill>
                  <a:srgbClr val="ECEFF1"/>
                </a:solidFill>
                <a:highlight>
                  <a:srgbClr val="283142"/>
                </a:highlight>
                <a:latin typeface="Roboto Mono"/>
                <a:ea typeface="Roboto Mono"/>
                <a:cs typeface="Roboto Mono"/>
                <a:sym typeface="Roboto Mono"/>
              </a:rPr>
              <a:t>}</a:t>
            </a:r>
            <a:endParaRPr sz="1050">
              <a:solidFill>
                <a:srgbClr val="ECEFF1"/>
              </a:solidFill>
              <a:highlight>
                <a:srgbClr val="283142"/>
              </a:highlight>
              <a:latin typeface="Roboto Mono"/>
              <a:ea typeface="Roboto Mono"/>
              <a:cs typeface="Roboto Mono"/>
              <a:sym typeface="Roboto Mono"/>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idx="1" type="subTitle"/>
          </p:nvPr>
        </p:nvSpPr>
        <p:spPr>
          <a:xfrm>
            <a:off x="311700" y="1410100"/>
            <a:ext cx="8520600" cy="3451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sz="1800">
                <a:solidFill>
                  <a:srgbClr val="FFFFFF"/>
                </a:solidFill>
              </a:rPr>
              <a:t>Introduction to HoopFinder</a:t>
            </a:r>
            <a:endParaRPr sz="1800">
              <a:solidFill>
                <a:srgbClr val="FFFFFF"/>
              </a:solidFill>
            </a:endParaRPr>
          </a:p>
          <a:p>
            <a:pPr indent="0" lvl="0" marL="457200" rtl="0" algn="l">
              <a:spcBef>
                <a:spcPts val="0"/>
              </a:spcBef>
              <a:spcAft>
                <a:spcPts val="0"/>
              </a:spcAft>
              <a:buNone/>
            </a:pPr>
            <a:r>
              <a:t/>
            </a:r>
            <a:endParaRPr sz="1800">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Helps to facilitate organization and involvement in pick-up sports amongst strangers, specifically basketball</a:t>
            </a:r>
            <a:endParaRPr sz="1800">
              <a:solidFill>
                <a:srgbClr val="FFFFFF"/>
              </a:solidFill>
            </a:endParaRPr>
          </a:p>
          <a:p>
            <a:pPr indent="0" lvl="0" marL="457200" rtl="0" algn="l">
              <a:spcBef>
                <a:spcPts val="0"/>
              </a:spcBef>
              <a:spcAft>
                <a:spcPts val="0"/>
              </a:spcAft>
              <a:buNone/>
            </a:pPr>
            <a:r>
              <a:t/>
            </a:r>
            <a:endParaRPr sz="1800">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The application maps out basketball courts (or baseball, soccer, etc...) and uses user location services to identify when a user is "near" a court.</a:t>
            </a:r>
            <a:endParaRPr sz="1800">
              <a:solidFill>
                <a:srgbClr val="FFFFFF"/>
              </a:solidFill>
            </a:endParaRPr>
          </a:p>
          <a:p>
            <a:pPr indent="0" lvl="0" marL="457200" rtl="0" algn="l">
              <a:spcBef>
                <a:spcPts val="0"/>
              </a:spcBef>
              <a:spcAft>
                <a:spcPts val="0"/>
              </a:spcAft>
              <a:buNone/>
            </a:pPr>
            <a:r>
              <a:t/>
            </a:r>
            <a:endParaRPr sz="1800">
              <a:solidFill>
                <a:srgbClr val="FFFFFF"/>
              </a:solidFill>
            </a:endParaRPr>
          </a:p>
        </p:txBody>
      </p:sp>
      <p:sp>
        <p:nvSpPr>
          <p:cNvPr id="68" name="Google Shape;68;p15"/>
          <p:cNvSpPr txBox="1"/>
          <p:nvPr/>
        </p:nvSpPr>
        <p:spPr>
          <a:xfrm>
            <a:off x="255150" y="356725"/>
            <a:ext cx="4109400" cy="6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Hoopfinder</a:t>
            </a:r>
            <a:endParaRPr sz="2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 Key security</a:t>
            </a:r>
            <a:endParaRPr/>
          </a:p>
        </p:txBody>
      </p:sp>
      <p:sp>
        <p:nvSpPr>
          <p:cNvPr id="187" name="Google Shape;187;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Do not embed API keys directly in code. </a:t>
            </a:r>
            <a:r>
              <a:rPr lang="en" sz="1100">
                <a:solidFill>
                  <a:schemeClr val="dk1"/>
                </a:solidFill>
              </a:rPr>
              <a:t>✔</a:t>
            </a:r>
            <a:endParaRPr sz="1100">
              <a:solidFill>
                <a:schemeClr val="dk1"/>
              </a:solidFill>
            </a:endParaRPr>
          </a:p>
          <a:p>
            <a:pPr indent="-342900" lvl="0" marL="457200" rtl="0" algn="l">
              <a:spcBef>
                <a:spcPts val="1600"/>
              </a:spcBef>
              <a:spcAft>
                <a:spcPts val="0"/>
              </a:spcAft>
              <a:buClr>
                <a:schemeClr val="lt1"/>
              </a:buClr>
              <a:buSzPts val="1800"/>
              <a:buChar char="●"/>
            </a:pPr>
            <a:r>
              <a:rPr lang="en">
                <a:solidFill>
                  <a:schemeClr val="lt1"/>
                </a:solidFill>
              </a:rPr>
              <a:t>Do not store API keys in files inside your application's source tree. </a:t>
            </a:r>
            <a:endParaRPr>
              <a:solidFill>
                <a:schemeClr val="lt1"/>
              </a:solidFill>
            </a:endParaRPr>
          </a:p>
          <a:p>
            <a:pPr indent="-342900" lvl="0" marL="457200" rtl="0" algn="l">
              <a:spcBef>
                <a:spcPts val="1600"/>
              </a:spcBef>
              <a:spcAft>
                <a:spcPts val="0"/>
              </a:spcAft>
              <a:buClr>
                <a:srgbClr val="000000"/>
              </a:buClr>
              <a:buSzPts val="1800"/>
              <a:buChar char="●"/>
            </a:pPr>
            <a:r>
              <a:rPr lang="en">
                <a:solidFill>
                  <a:schemeClr val="dk1"/>
                </a:solidFill>
              </a:rPr>
              <a:t>Set up application and API key restrictions.</a:t>
            </a:r>
            <a:r>
              <a:rPr lang="en" sz="1100">
                <a:solidFill>
                  <a:schemeClr val="dk1"/>
                </a:solidFill>
              </a:rPr>
              <a:t>✔</a:t>
            </a:r>
            <a:r>
              <a:rPr lang="en">
                <a:solidFill>
                  <a:schemeClr val="dk1"/>
                </a:solidFill>
              </a:rPr>
              <a:t> </a:t>
            </a:r>
            <a:endParaRPr>
              <a:solidFill>
                <a:schemeClr val="dk1"/>
              </a:solidFill>
            </a:endParaRPr>
          </a:p>
          <a:p>
            <a:pPr indent="-342900" lvl="0" marL="457200" rtl="0" algn="l">
              <a:spcBef>
                <a:spcPts val="1600"/>
              </a:spcBef>
              <a:spcAft>
                <a:spcPts val="0"/>
              </a:spcAft>
              <a:buClr>
                <a:srgbClr val="000000"/>
              </a:buClr>
              <a:buSzPts val="1800"/>
              <a:buChar char="●"/>
            </a:pPr>
            <a:r>
              <a:rPr lang="en">
                <a:solidFill>
                  <a:srgbClr val="000000"/>
                </a:solidFill>
              </a:rPr>
              <a:t>Delete unneeded API keys to minimize exposure to attacks.</a:t>
            </a:r>
            <a:r>
              <a:rPr lang="en" sz="1100">
                <a:solidFill>
                  <a:schemeClr val="dk1"/>
                </a:solidFill>
              </a:rPr>
              <a:t>✔</a:t>
            </a:r>
            <a:endParaRPr>
              <a:solidFill>
                <a:srgbClr val="000000"/>
              </a:solidFill>
            </a:endParaRPr>
          </a:p>
          <a:p>
            <a:pPr indent="-342900" lvl="0" marL="457200" rtl="0" algn="l">
              <a:spcBef>
                <a:spcPts val="1600"/>
              </a:spcBef>
              <a:spcAft>
                <a:spcPts val="0"/>
              </a:spcAft>
              <a:buClr>
                <a:schemeClr val="lt1"/>
              </a:buClr>
              <a:buSzPts val="1800"/>
              <a:buChar char="●"/>
            </a:pPr>
            <a:r>
              <a:rPr lang="en">
                <a:solidFill>
                  <a:schemeClr val="lt1"/>
                </a:solidFill>
              </a:rPr>
              <a:t>Regenerate your API keys periodically.</a:t>
            </a:r>
            <a:endParaRPr>
              <a:solidFill>
                <a:schemeClr val="lt1"/>
              </a:solidFill>
            </a:endParaRPr>
          </a:p>
          <a:p>
            <a:pPr indent="0" lvl="0" marL="457200" rtl="0" algn="l">
              <a:spcBef>
                <a:spcPts val="1600"/>
              </a:spcBef>
              <a:spcAft>
                <a:spcPts val="0"/>
              </a:spcAft>
              <a:buNone/>
            </a:pPr>
            <a:r>
              <a:t/>
            </a:r>
            <a:endParaRPr>
              <a:solidFill>
                <a:schemeClr val="lt1"/>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Management</a:t>
            </a:r>
            <a:endParaRPr/>
          </a:p>
        </p:txBody>
      </p:sp>
      <p:pic>
        <p:nvPicPr>
          <p:cNvPr id="193" name="Google Shape;193;p34" title="slide1.mp3">
            <a:hlinkClick r:id="rId3"/>
          </p:cNvPr>
          <p:cNvPicPr preferRelativeResize="0"/>
          <p:nvPr/>
        </p:nvPicPr>
        <p:blipFill>
          <a:blip r:embed="rId4">
            <a:alphaModFix/>
          </a:blip>
          <a:stretch>
            <a:fillRect/>
          </a:stretch>
        </p:blipFill>
        <p:spPr>
          <a:xfrm>
            <a:off x="8558075" y="4572275"/>
            <a:ext cx="457200" cy="457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Role Assignment</a:t>
            </a:r>
            <a:endParaRPr/>
          </a:p>
        </p:txBody>
      </p:sp>
      <p:graphicFrame>
        <p:nvGraphicFramePr>
          <p:cNvPr id="199" name="Google Shape;199;p35"/>
          <p:cNvGraphicFramePr/>
          <p:nvPr/>
        </p:nvGraphicFramePr>
        <p:xfrm>
          <a:off x="952500" y="1619250"/>
          <a:ext cx="3000000" cy="3000000"/>
        </p:xfrm>
        <a:graphic>
          <a:graphicData uri="http://schemas.openxmlformats.org/drawingml/2006/table">
            <a:tbl>
              <a:tblPr>
                <a:noFill/>
                <a:tableStyleId>{A2BE1530-4F44-413C-9DF9-00556C4DE906}</a:tableStyleId>
              </a:tblPr>
              <a:tblGrid>
                <a:gridCol w="3318800"/>
                <a:gridCol w="3318800"/>
              </a:tblGrid>
              <a:tr h="334525">
                <a:tc>
                  <a:txBody>
                    <a:bodyPr/>
                    <a:lstStyle/>
                    <a:p>
                      <a:pPr indent="0" lvl="0" marL="0" rtl="0" algn="l">
                        <a:spcBef>
                          <a:spcPts val="0"/>
                        </a:spcBef>
                        <a:spcAft>
                          <a:spcPts val="0"/>
                        </a:spcAft>
                        <a:buNone/>
                      </a:pPr>
                      <a:r>
                        <a:rPr b="1" lang="en">
                          <a:solidFill>
                            <a:srgbClr val="FFFFFF"/>
                          </a:solidFill>
                        </a:rPr>
                        <a:t>Team Member</a:t>
                      </a:r>
                      <a:endParaRPr b="1">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FFFF"/>
                          </a:solidFill>
                        </a:rPr>
                        <a:t>Roles</a:t>
                      </a:r>
                      <a:endParaRPr b="1">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71100">
                <a:tc>
                  <a:txBody>
                    <a:bodyPr/>
                    <a:lstStyle/>
                    <a:p>
                      <a:pPr indent="0" lvl="0" marL="0" rtl="0" algn="l">
                        <a:spcBef>
                          <a:spcPts val="0"/>
                        </a:spcBef>
                        <a:spcAft>
                          <a:spcPts val="0"/>
                        </a:spcAft>
                        <a:buNone/>
                      </a:pPr>
                      <a:r>
                        <a:rPr lang="en" sz="1200">
                          <a:solidFill>
                            <a:srgbClr val="FFFFFF"/>
                          </a:solidFill>
                        </a:rPr>
                        <a:t>Mike Zhong</a:t>
                      </a:r>
                      <a:endParaRPr sz="1200">
                        <a:solidFill>
                          <a:srgbClr val="FFFFFF"/>
                        </a:solidFill>
                      </a:endParaRPr>
                    </a:p>
                  </a:txBody>
                  <a:tcPr marT="0" marB="0" marR="25400" marL="254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rPr>
                        <a:t>Design and Implementation Leader</a:t>
                      </a:r>
                      <a:endParaRPr sz="1200">
                        <a:solidFill>
                          <a:srgbClr val="FFFFFF"/>
                        </a:solidFill>
                      </a:endParaRPr>
                    </a:p>
                    <a:p>
                      <a:pPr indent="0" lvl="0" marL="0" rtl="0" algn="l">
                        <a:spcBef>
                          <a:spcPts val="0"/>
                        </a:spcBef>
                        <a:spcAft>
                          <a:spcPts val="0"/>
                        </a:spcAft>
                        <a:buNone/>
                      </a:pPr>
                      <a:r>
                        <a:rPr lang="en" sz="1200">
                          <a:solidFill>
                            <a:srgbClr val="FFFFFF"/>
                          </a:solidFill>
                        </a:rPr>
                        <a:t>Backup Team Lead</a:t>
                      </a:r>
                      <a:endParaRPr sz="1200">
                        <a:solidFill>
                          <a:srgbClr val="FFFFFF"/>
                        </a:solidFill>
                      </a:endParaRPr>
                    </a:p>
                  </a:txBody>
                  <a:tcPr marT="63500" marB="63500" marR="63500" marL="635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24800">
                <a:tc>
                  <a:txBody>
                    <a:bodyPr/>
                    <a:lstStyle/>
                    <a:p>
                      <a:pPr indent="0" lvl="0" marL="0" rtl="0" algn="l">
                        <a:spcBef>
                          <a:spcPts val="0"/>
                        </a:spcBef>
                        <a:spcAft>
                          <a:spcPts val="0"/>
                        </a:spcAft>
                        <a:buNone/>
                      </a:pPr>
                      <a:r>
                        <a:rPr lang="en" sz="1200">
                          <a:solidFill>
                            <a:srgbClr val="FFFFFF"/>
                          </a:solidFill>
                        </a:rPr>
                        <a:t>Sriram Doss</a:t>
                      </a:r>
                      <a:endParaRPr sz="1200">
                        <a:solidFill>
                          <a:srgbClr val="FFFFFF"/>
                        </a:solidFill>
                      </a:endParaRPr>
                    </a:p>
                  </a:txBody>
                  <a:tcPr marT="0" marB="0" marR="25400" marL="254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rPr>
                        <a:t>Requirements Leader</a:t>
                      </a:r>
                      <a:endParaRPr sz="1200">
                        <a:solidFill>
                          <a:srgbClr val="FFFFFF"/>
                        </a:solidFill>
                      </a:endParaRPr>
                    </a:p>
                  </a:txBody>
                  <a:tcPr marT="63500" marB="63500" marR="63500" marL="635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24800">
                <a:tc>
                  <a:txBody>
                    <a:bodyPr/>
                    <a:lstStyle/>
                    <a:p>
                      <a:pPr indent="0" lvl="0" marL="0" rtl="0" algn="l">
                        <a:spcBef>
                          <a:spcPts val="0"/>
                        </a:spcBef>
                        <a:spcAft>
                          <a:spcPts val="0"/>
                        </a:spcAft>
                        <a:buNone/>
                      </a:pPr>
                      <a:r>
                        <a:rPr lang="en" sz="1200">
                          <a:solidFill>
                            <a:srgbClr val="FFFFFF"/>
                          </a:solidFill>
                        </a:rPr>
                        <a:t>Jamie Smart</a:t>
                      </a:r>
                      <a:endParaRPr sz="1200">
                        <a:solidFill>
                          <a:srgbClr val="FFFFFF"/>
                        </a:solidFill>
                      </a:endParaRPr>
                    </a:p>
                  </a:txBody>
                  <a:tcPr marT="0" marB="0" marR="25400" marL="254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rPr>
                        <a:t>QA Leader</a:t>
                      </a:r>
                      <a:endParaRPr sz="1200">
                        <a:solidFill>
                          <a:srgbClr val="FFFFFF"/>
                        </a:solidFill>
                      </a:endParaRPr>
                    </a:p>
                  </a:txBody>
                  <a:tcPr marT="63500" marB="63500" marR="63500" marL="635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24800">
                <a:tc>
                  <a:txBody>
                    <a:bodyPr/>
                    <a:lstStyle/>
                    <a:p>
                      <a:pPr indent="0" lvl="0" marL="0" rtl="0" algn="l">
                        <a:spcBef>
                          <a:spcPts val="0"/>
                        </a:spcBef>
                        <a:spcAft>
                          <a:spcPts val="0"/>
                        </a:spcAft>
                        <a:buNone/>
                      </a:pPr>
                      <a:r>
                        <a:rPr lang="en" sz="1200">
                          <a:solidFill>
                            <a:srgbClr val="FFFFFF"/>
                          </a:solidFill>
                        </a:rPr>
                        <a:t>Douyao Zhang</a:t>
                      </a:r>
                      <a:endParaRPr sz="1200">
                        <a:solidFill>
                          <a:srgbClr val="FFFFFF"/>
                        </a:solidFill>
                      </a:endParaRPr>
                    </a:p>
                  </a:txBody>
                  <a:tcPr marT="0" marB="0" marR="25400" marL="254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rPr>
                        <a:t>Security Leader</a:t>
                      </a:r>
                      <a:endParaRPr sz="1200">
                        <a:solidFill>
                          <a:srgbClr val="FFFFFF"/>
                        </a:solidFill>
                      </a:endParaRPr>
                    </a:p>
                  </a:txBody>
                  <a:tcPr marT="63500" marB="63500" marR="63500" marL="635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416825">
                <a:tc>
                  <a:txBody>
                    <a:bodyPr/>
                    <a:lstStyle/>
                    <a:p>
                      <a:pPr indent="0" lvl="0" marL="0" rtl="0" algn="l">
                        <a:spcBef>
                          <a:spcPts val="0"/>
                        </a:spcBef>
                        <a:spcAft>
                          <a:spcPts val="0"/>
                        </a:spcAft>
                        <a:buNone/>
                      </a:pPr>
                      <a:r>
                        <a:rPr lang="en" sz="1200">
                          <a:solidFill>
                            <a:srgbClr val="FFFFFF"/>
                          </a:solidFill>
                        </a:rPr>
                        <a:t>Saloni Rawat</a:t>
                      </a:r>
                      <a:endParaRPr sz="1200">
                        <a:solidFill>
                          <a:srgbClr val="FFFFFF"/>
                        </a:solidFill>
                      </a:endParaRPr>
                    </a:p>
                  </a:txBody>
                  <a:tcPr marT="0" marB="0" marR="25400" marL="254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rPr>
                        <a:t>Configuration Leader,</a:t>
                      </a:r>
                      <a:endParaRPr sz="1200">
                        <a:solidFill>
                          <a:srgbClr val="FFFFFF"/>
                        </a:solidFill>
                      </a:endParaRPr>
                    </a:p>
                    <a:p>
                      <a:pPr indent="0" lvl="0" marL="0" rtl="0" algn="l">
                        <a:spcBef>
                          <a:spcPts val="0"/>
                        </a:spcBef>
                        <a:spcAft>
                          <a:spcPts val="0"/>
                        </a:spcAft>
                        <a:buNone/>
                      </a:pPr>
                      <a:r>
                        <a:rPr lang="en" sz="1200">
                          <a:solidFill>
                            <a:srgbClr val="FFFFFF"/>
                          </a:solidFill>
                        </a:rPr>
                        <a:t>Team Lead</a:t>
                      </a:r>
                      <a:endParaRPr sz="1200">
                        <a:solidFill>
                          <a:srgbClr val="FFFFFF"/>
                        </a:solidFill>
                      </a:endParaRPr>
                    </a:p>
                  </a:txBody>
                  <a:tcPr marT="63500" marB="63500" marR="63500" marL="635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pic>
        <p:nvPicPr>
          <p:cNvPr id="200" name="Google Shape;200;p35" title="slide2.mp3">
            <a:hlinkClick r:id="rId3"/>
          </p:cNvPr>
          <p:cNvPicPr preferRelativeResize="0"/>
          <p:nvPr/>
        </p:nvPicPr>
        <p:blipFill>
          <a:blip r:embed="rId4">
            <a:alphaModFix/>
          </a:blip>
          <a:stretch>
            <a:fillRect/>
          </a:stretch>
        </p:blipFill>
        <p:spPr>
          <a:xfrm>
            <a:off x="8493200" y="4495050"/>
            <a:ext cx="457200" cy="457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 Management</a:t>
            </a:r>
            <a:endParaRPr/>
          </a:p>
        </p:txBody>
      </p:sp>
      <p:sp>
        <p:nvSpPr>
          <p:cNvPr id="206" name="Google Shape;206;p36"/>
          <p:cNvSpPr txBox="1"/>
          <p:nvPr>
            <p:ph idx="1" type="body"/>
          </p:nvPr>
        </p:nvSpPr>
        <p:spPr>
          <a:xfrm>
            <a:off x="311700" y="46354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rPr>
              <a:t>The full metrics is available on - </a:t>
            </a:r>
            <a:r>
              <a:rPr lang="en" sz="1200" u="sng">
                <a:solidFill>
                  <a:schemeClr val="lt1"/>
                </a:solidFill>
                <a:hlinkClick r:id="rId3"/>
              </a:rPr>
              <a:t>https://docs.google.com/spreadsheets/d/1BsizjOC6WBk_iK5iA5BvmczAlPb2INCN/edit#gid=436921088</a:t>
            </a:r>
            <a:endParaRPr sz="1200">
              <a:solidFill>
                <a:schemeClr val="lt1"/>
              </a:solidFill>
            </a:endParaRPr>
          </a:p>
          <a:p>
            <a:pPr indent="0" lvl="0" marL="0" rtl="0" algn="l">
              <a:spcBef>
                <a:spcPts val="1600"/>
              </a:spcBef>
              <a:spcAft>
                <a:spcPts val="1600"/>
              </a:spcAft>
              <a:buNone/>
            </a:pPr>
            <a:r>
              <a:t/>
            </a:r>
            <a:endParaRPr sz="1200">
              <a:solidFill>
                <a:schemeClr val="lt1"/>
              </a:solidFill>
            </a:endParaRPr>
          </a:p>
        </p:txBody>
      </p:sp>
      <p:pic>
        <p:nvPicPr>
          <p:cNvPr id="207" name="Google Shape;207;p36"/>
          <p:cNvPicPr preferRelativeResize="0"/>
          <p:nvPr/>
        </p:nvPicPr>
        <p:blipFill rotWithShape="1">
          <a:blip r:embed="rId4">
            <a:alphaModFix/>
          </a:blip>
          <a:srcRect b="4907" l="0" r="15002" t="25974"/>
          <a:stretch/>
        </p:blipFill>
        <p:spPr>
          <a:xfrm>
            <a:off x="426025" y="967700"/>
            <a:ext cx="7356226" cy="3738825"/>
          </a:xfrm>
          <a:prstGeom prst="rect">
            <a:avLst/>
          </a:prstGeom>
          <a:noFill/>
          <a:ln>
            <a:noFill/>
          </a:ln>
        </p:spPr>
      </p:pic>
      <p:pic>
        <p:nvPicPr>
          <p:cNvPr id="208" name="Google Shape;208;p36" title="slide3.mp3">
            <a:hlinkClick r:id="rId5"/>
          </p:cNvPr>
          <p:cNvPicPr preferRelativeResize="0"/>
          <p:nvPr/>
        </p:nvPicPr>
        <p:blipFill>
          <a:blip r:embed="rId6">
            <a:alphaModFix/>
          </a:blip>
          <a:stretch>
            <a:fillRect/>
          </a:stretch>
        </p:blipFill>
        <p:spPr>
          <a:xfrm>
            <a:off x="8481451" y="4497175"/>
            <a:ext cx="457200" cy="457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Metrics</a:t>
            </a:r>
            <a:endParaRPr/>
          </a:p>
        </p:txBody>
      </p:sp>
      <p:graphicFrame>
        <p:nvGraphicFramePr>
          <p:cNvPr id="214" name="Google Shape;214;p37"/>
          <p:cNvGraphicFramePr/>
          <p:nvPr/>
        </p:nvGraphicFramePr>
        <p:xfrm>
          <a:off x="364488" y="1423075"/>
          <a:ext cx="3000000" cy="3000000"/>
        </p:xfrm>
        <a:graphic>
          <a:graphicData uri="http://schemas.openxmlformats.org/drawingml/2006/table">
            <a:tbl>
              <a:tblPr>
                <a:noFill/>
                <a:tableStyleId>{7DFEDF7C-2DD1-44B3-B018-14B5E1B10BCB}</a:tableStyleId>
              </a:tblPr>
              <a:tblGrid>
                <a:gridCol w="1948200"/>
                <a:gridCol w="1070600"/>
                <a:gridCol w="1070600"/>
                <a:gridCol w="1070600"/>
                <a:gridCol w="1070600"/>
                <a:gridCol w="1070600"/>
                <a:gridCol w="1070600"/>
              </a:tblGrid>
              <a:tr h="522825">
                <a:tc>
                  <a:txBody>
                    <a:bodyPr/>
                    <a:lstStyle/>
                    <a:p>
                      <a:pPr indent="0" lvl="0" marL="0" rtl="0" algn="l">
                        <a:spcBef>
                          <a:spcPts val="0"/>
                        </a:spcBef>
                        <a:spcAft>
                          <a:spcPts val="0"/>
                        </a:spcAft>
                        <a:buNone/>
                      </a:pPr>
                      <a:r>
                        <a:t/>
                      </a:r>
                      <a:endParaRPr>
                        <a:solidFill>
                          <a:schemeClr val="lt1"/>
                        </a:solidFill>
                      </a:endParaRPr>
                    </a:p>
                  </a:txBody>
                  <a:tcPr marT="63500" marB="63500" marR="63500" marL="63500">
                    <a:lnL cap="flat" cmpd="sng" w="12700">
                      <a:solidFill>
                        <a:srgbClr val="EFEFEF"/>
                      </a:solidFill>
                      <a:prstDash val="solid"/>
                      <a:round/>
                      <a:headEnd len="sm" w="sm" type="none"/>
                      <a:tailEnd len="sm" w="sm" type="none"/>
                    </a:lnL>
                    <a:lnR cap="flat" cmpd="sng" w="12700">
                      <a:solidFill>
                        <a:srgbClr val="EFEFEF"/>
                      </a:solidFill>
                      <a:prstDash val="solid"/>
                      <a:round/>
                      <a:headEnd len="sm" w="sm" type="none"/>
                      <a:tailEnd len="sm" w="sm" type="none"/>
                    </a:lnR>
                    <a:lnT cap="flat" cmpd="sng" w="12700">
                      <a:solidFill>
                        <a:srgbClr val="EFEFEF"/>
                      </a:solidFill>
                      <a:prstDash val="solid"/>
                      <a:round/>
                      <a:headEnd len="sm" w="sm" type="none"/>
                      <a:tailEnd len="sm" w="sm" type="none"/>
                    </a:lnT>
                    <a:lnB cap="flat" cmpd="sng" w="12700">
                      <a:solidFill>
                        <a:srgbClr val="EFEFE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rPr>
                        <a:t>0</a:t>
                      </a:r>
                      <a:endParaRPr b="1">
                        <a:solidFill>
                          <a:schemeClr val="lt1"/>
                        </a:solidFill>
                      </a:endParaRPr>
                    </a:p>
                  </a:txBody>
                  <a:tcPr marT="63500" marB="63500" marR="63500" marL="63500">
                    <a:lnL cap="flat" cmpd="sng" w="12700">
                      <a:solidFill>
                        <a:srgbClr val="EFEFEF"/>
                      </a:solidFill>
                      <a:prstDash val="solid"/>
                      <a:round/>
                      <a:headEnd len="sm" w="sm" type="none"/>
                      <a:tailEnd len="sm" w="sm" type="none"/>
                    </a:lnL>
                    <a:lnR cap="flat" cmpd="sng" w="12700">
                      <a:solidFill>
                        <a:srgbClr val="EFEFEF"/>
                      </a:solidFill>
                      <a:prstDash val="solid"/>
                      <a:round/>
                      <a:headEnd len="sm" w="sm" type="none"/>
                      <a:tailEnd len="sm" w="sm" type="none"/>
                    </a:lnR>
                    <a:lnT cap="flat" cmpd="sng" w="12700">
                      <a:solidFill>
                        <a:srgbClr val="EFEFEF"/>
                      </a:solidFill>
                      <a:prstDash val="solid"/>
                      <a:round/>
                      <a:headEnd len="sm" w="sm" type="none"/>
                      <a:tailEnd len="sm" w="sm" type="none"/>
                    </a:lnT>
                    <a:lnB cap="flat" cmpd="sng" w="12700">
                      <a:solidFill>
                        <a:srgbClr val="EFEFE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rPr>
                        <a:t>1</a:t>
                      </a:r>
                      <a:endParaRPr b="1">
                        <a:solidFill>
                          <a:schemeClr val="lt1"/>
                        </a:solidFill>
                      </a:endParaRPr>
                    </a:p>
                  </a:txBody>
                  <a:tcPr marT="63500" marB="63500" marR="63500" marL="63500">
                    <a:lnL cap="flat" cmpd="sng" w="12700">
                      <a:solidFill>
                        <a:srgbClr val="EFEFEF"/>
                      </a:solidFill>
                      <a:prstDash val="solid"/>
                      <a:round/>
                      <a:headEnd len="sm" w="sm" type="none"/>
                      <a:tailEnd len="sm" w="sm" type="none"/>
                    </a:lnL>
                    <a:lnR cap="flat" cmpd="sng" w="12700">
                      <a:solidFill>
                        <a:srgbClr val="EFEFEF"/>
                      </a:solidFill>
                      <a:prstDash val="solid"/>
                      <a:round/>
                      <a:headEnd len="sm" w="sm" type="none"/>
                      <a:tailEnd len="sm" w="sm" type="none"/>
                    </a:lnR>
                    <a:lnT cap="flat" cmpd="sng" w="12700">
                      <a:solidFill>
                        <a:srgbClr val="EFEFEF"/>
                      </a:solidFill>
                      <a:prstDash val="solid"/>
                      <a:round/>
                      <a:headEnd len="sm" w="sm" type="none"/>
                      <a:tailEnd len="sm" w="sm" type="none"/>
                    </a:lnT>
                    <a:lnB cap="flat" cmpd="sng" w="12700">
                      <a:solidFill>
                        <a:srgbClr val="EFEFE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rPr>
                        <a:t>2</a:t>
                      </a:r>
                      <a:endParaRPr b="1">
                        <a:solidFill>
                          <a:schemeClr val="lt1"/>
                        </a:solidFill>
                      </a:endParaRPr>
                    </a:p>
                  </a:txBody>
                  <a:tcPr marT="63500" marB="63500" marR="63500" marL="63500">
                    <a:lnL cap="flat" cmpd="sng" w="12700">
                      <a:solidFill>
                        <a:srgbClr val="EFEFEF"/>
                      </a:solidFill>
                      <a:prstDash val="solid"/>
                      <a:round/>
                      <a:headEnd len="sm" w="sm" type="none"/>
                      <a:tailEnd len="sm" w="sm" type="none"/>
                    </a:lnL>
                    <a:lnR cap="flat" cmpd="sng" w="12700">
                      <a:solidFill>
                        <a:srgbClr val="EFEFEF"/>
                      </a:solidFill>
                      <a:prstDash val="solid"/>
                      <a:round/>
                      <a:headEnd len="sm" w="sm" type="none"/>
                      <a:tailEnd len="sm" w="sm" type="none"/>
                    </a:lnR>
                    <a:lnT cap="flat" cmpd="sng" w="12700">
                      <a:solidFill>
                        <a:srgbClr val="EFEFEF"/>
                      </a:solidFill>
                      <a:prstDash val="solid"/>
                      <a:round/>
                      <a:headEnd len="sm" w="sm" type="none"/>
                      <a:tailEnd len="sm" w="sm" type="none"/>
                    </a:lnT>
                    <a:lnB cap="flat" cmpd="sng" w="12700">
                      <a:solidFill>
                        <a:srgbClr val="EFEFE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rPr>
                        <a:t>3</a:t>
                      </a:r>
                      <a:endParaRPr b="1">
                        <a:solidFill>
                          <a:schemeClr val="lt1"/>
                        </a:solidFill>
                      </a:endParaRPr>
                    </a:p>
                  </a:txBody>
                  <a:tcPr marT="63500" marB="63500" marR="63500" marL="63500">
                    <a:lnL cap="flat" cmpd="sng" w="12700">
                      <a:solidFill>
                        <a:srgbClr val="EFEFEF"/>
                      </a:solidFill>
                      <a:prstDash val="solid"/>
                      <a:round/>
                      <a:headEnd len="sm" w="sm" type="none"/>
                      <a:tailEnd len="sm" w="sm" type="none"/>
                    </a:lnL>
                    <a:lnR cap="flat" cmpd="sng" w="12700">
                      <a:solidFill>
                        <a:srgbClr val="EFEFEF"/>
                      </a:solidFill>
                      <a:prstDash val="solid"/>
                      <a:round/>
                      <a:headEnd len="sm" w="sm" type="none"/>
                      <a:tailEnd len="sm" w="sm" type="none"/>
                    </a:lnR>
                    <a:lnT cap="flat" cmpd="sng" w="12700">
                      <a:solidFill>
                        <a:srgbClr val="EFEFEF"/>
                      </a:solidFill>
                      <a:prstDash val="solid"/>
                      <a:round/>
                      <a:headEnd len="sm" w="sm" type="none"/>
                      <a:tailEnd len="sm" w="sm" type="none"/>
                    </a:lnT>
                    <a:lnB cap="flat" cmpd="sng" w="12700">
                      <a:solidFill>
                        <a:srgbClr val="EFEFE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rPr>
                        <a:t>4</a:t>
                      </a:r>
                      <a:endParaRPr b="1">
                        <a:solidFill>
                          <a:schemeClr val="lt1"/>
                        </a:solidFill>
                      </a:endParaRPr>
                    </a:p>
                  </a:txBody>
                  <a:tcPr marT="63500" marB="63500" marR="63500" marL="63500">
                    <a:lnL cap="flat" cmpd="sng" w="12700">
                      <a:solidFill>
                        <a:srgbClr val="EFEFEF"/>
                      </a:solidFill>
                      <a:prstDash val="solid"/>
                      <a:round/>
                      <a:headEnd len="sm" w="sm" type="none"/>
                      <a:tailEnd len="sm" w="sm" type="none"/>
                    </a:lnL>
                    <a:lnR cap="flat" cmpd="sng" w="12700">
                      <a:solidFill>
                        <a:srgbClr val="EFEFEF"/>
                      </a:solidFill>
                      <a:prstDash val="solid"/>
                      <a:round/>
                      <a:headEnd len="sm" w="sm" type="none"/>
                      <a:tailEnd len="sm" w="sm" type="none"/>
                    </a:lnR>
                    <a:lnT cap="flat" cmpd="sng" w="12700">
                      <a:solidFill>
                        <a:srgbClr val="EFEFEF"/>
                      </a:solidFill>
                      <a:prstDash val="solid"/>
                      <a:round/>
                      <a:headEnd len="sm" w="sm" type="none"/>
                      <a:tailEnd len="sm" w="sm" type="none"/>
                    </a:lnT>
                    <a:lnB cap="flat" cmpd="sng" w="12700">
                      <a:solidFill>
                        <a:srgbClr val="EFEFE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rPr>
                        <a:t>5</a:t>
                      </a:r>
                      <a:endParaRPr b="1">
                        <a:solidFill>
                          <a:schemeClr val="lt1"/>
                        </a:solidFill>
                      </a:endParaRPr>
                    </a:p>
                  </a:txBody>
                  <a:tcPr marT="63500" marB="63500" marR="63500" marL="63500">
                    <a:lnL cap="flat" cmpd="sng" w="12700">
                      <a:solidFill>
                        <a:srgbClr val="EFEFEF"/>
                      </a:solidFill>
                      <a:prstDash val="solid"/>
                      <a:round/>
                      <a:headEnd len="sm" w="sm" type="none"/>
                      <a:tailEnd len="sm" w="sm" type="none"/>
                    </a:lnL>
                    <a:lnR cap="flat" cmpd="sng" w="12700">
                      <a:solidFill>
                        <a:srgbClr val="EFEFEF"/>
                      </a:solidFill>
                      <a:prstDash val="solid"/>
                      <a:round/>
                      <a:headEnd len="sm" w="sm" type="none"/>
                      <a:tailEnd len="sm" w="sm" type="none"/>
                    </a:lnR>
                    <a:lnT cap="flat" cmpd="sng" w="12700">
                      <a:solidFill>
                        <a:srgbClr val="EFEFEF"/>
                      </a:solidFill>
                      <a:prstDash val="solid"/>
                      <a:round/>
                      <a:headEnd len="sm" w="sm" type="none"/>
                      <a:tailEnd len="sm" w="sm" type="none"/>
                    </a:lnT>
                    <a:lnB cap="flat" cmpd="sng" w="12700">
                      <a:solidFill>
                        <a:srgbClr val="EFEFEF"/>
                      </a:solidFill>
                      <a:prstDash val="solid"/>
                      <a:round/>
                      <a:headEnd len="sm" w="sm" type="none"/>
                      <a:tailEnd len="sm" w="sm" type="none"/>
                    </a:lnB>
                  </a:tcPr>
                </a:tc>
              </a:tr>
              <a:tr h="522825">
                <a:tc>
                  <a:txBody>
                    <a:bodyPr/>
                    <a:lstStyle/>
                    <a:p>
                      <a:pPr indent="0" lvl="0" marL="0" rtl="0" algn="l">
                        <a:spcBef>
                          <a:spcPts val="0"/>
                        </a:spcBef>
                        <a:spcAft>
                          <a:spcPts val="0"/>
                        </a:spcAft>
                        <a:buNone/>
                      </a:pPr>
                      <a:r>
                        <a:rPr b="1" lang="en">
                          <a:solidFill>
                            <a:schemeClr val="lt1"/>
                          </a:solidFill>
                        </a:rPr>
                        <a:t># hours worked</a:t>
                      </a:r>
                      <a:endParaRPr b="1">
                        <a:solidFill>
                          <a:schemeClr val="lt1"/>
                        </a:solidFill>
                      </a:endParaRPr>
                    </a:p>
                  </a:txBody>
                  <a:tcPr marT="63500" marB="63500" marR="63500" marL="63500">
                    <a:lnL cap="flat" cmpd="sng" w="12700">
                      <a:solidFill>
                        <a:srgbClr val="EFEFEF"/>
                      </a:solidFill>
                      <a:prstDash val="solid"/>
                      <a:round/>
                      <a:headEnd len="sm" w="sm" type="none"/>
                      <a:tailEnd len="sm" w="sm" type="none"/>
                    </a:lnL>
                    <a:lnR cap="flat" cmpd="sng" w="12700">
                      <a:solidFill>
                        <a:srgbClr val="EFEFEF"/>
                      </a:solidFill>
                      <a:prstDash val="solid"/>
                      <a:round/>
                      <a:headEnd len="sm" w="sm" type="none"/>
                      <a:tailEnd len="sm" w="sm" type="none"/>
                    </a:lnR>
                    <a:lnT cap="flat" cmpd="sng" w="12700">
                      <a:solidFill>
                        <a:srgbClr val="EFEFEF"/>
                      </a:solidFill>
                      <a:prstDash val="solid"/>
                      <a:round/>
                      <a:headEnd len="sm" w="sm" type="none"/>
                      <a:tailEnd len="sm" w="sm" type="none"/>
                    </a:lnT>
                    <a:lnB cap="flat" cmpd="sng" w="12700">
                      <a:solidFill>
                        <a:srgbClr val="EFEFEF"/>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14</a:t>
                      </a:r>
                      <a:endParaRPr>
                        <a:solidFill>
                          <a:schemeClr val="lt1"/>
                        </a:solidFill>
                      </a:endParaRPr>
                    </a:p>
                  </a:txBody>
                  <a:tcPr marT="63500" marB="63500" marR="63500" marL="63500">
                    <a:lnL cap="flat" cmpd="sng" w="12700">
                      <a:solidFill>
                        <a:srgbClr val="EFEFEF"/>
                      </a:solidFill>
                      <a:prstDash val="solid"/>
                      <a:round/>
                      <a:headEnd len="sm" w="sm" type="none"/>
                      <a:tailEnd len="sm" w="sm" type="none"/>
                    </a:lnL>
                    <a:lnR cap="flat" cmpd="sng" w="12700">
                      <a:solidFill>
                        <a:srgbClr val="EFEFEF"/>
                      </a:solidFill>
                      <a:prstDash val="solid"/>
                      <a:round/>
                      <a:headEnd len="sm" w="sm" type="none"/>
                      <a:tailEnd len="sm" w="sm" type="none"/>
                    </a:lnR>
                    <a:lnT cap="flat" cmpd="sng" w="12700">
                      <a:solidFill>
                        <a:srgbClr val="EFEFEF"/>
                      </a:solidFill>
                      <a:prstDash val="solid"/>
                      <a:round/>
                      <a:headEnd len="sm" w="sm" type="none"/>
                      <a:tailEnd len="sm" w="sm" type="none"/>
                    </a:lnT>
                    <a:lnB cap="flat" cmpd="sng" w="12700">
                      <a:solidFill>
                        <a:srgbClr val="EFEFEF"/>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32</a:t>
                      </a:r>
                      <a:endParaRPr>
                        <a:solidFill>
                          <a:schemeClr val="lt1"/>
                        </a:solidFill>
                      </a:endParaRPr>
                    </a:p>
                  </a:txBody>
                  <a:tcPr marT="63500" marB="63500" marR="63500" marL="63500">
                    <a:lnL cap="flat" cmpd="sng" w="12700">
                      <a:solidFill>
                        <a:srgbClr val="EFEFEF"/>
                      </a:solidFill>
                      <a:prstDash val="solid"/>
                      <a:round/>
                      <a:headEnd len="sm" w="sm" type="none"/>
                      <a:tailEnd len="sm" w="sm" type="none"/>
                    </a:lnL>
                    <a:lnR cap="flat" cmpd="sng" w="12700">
                      <a:solidFill>
                        <a:srgbClr val="EFEFEF"/>
                      </a:solidFill>
                      <a:prstDash val="solid"/>
                      <a:round/>
                      <a:headEnd len="sm" w="sm" type="none"/>
                      <a:tailEnd len="sm" w="sm" type="none"/>
                    </a:lnR>
                    <a:lnT cap="flat" cmpd="sng" w="12700">
                      <a:solidFill>
                        <a:srgbClr val="EFEFEF"/>
                      </a:solidFill>
                      <a:prstDash val="solid"/>
                      <a:round/>
                      <a:headEnd len="sm" w="sm" type="none"/>
                      <a:tailEnd len="sm" w="sm" type="none"/>
                    </a:lnT>
                    <a:lnB cap="flat" cmpd="sng" w="12700">
                      <a:solidFill>
                        <a:srgbClr val="EFEFEF"/>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45</a:t>
                      </a:r>
                      <a:endParaRPr>
                        <a:solidFill>
                          <a:schemeClr val="lt1"/>
                        </a:solidFill>
                      </a:endParaRPr>
                    </a:p>
                  </a:txBody>
                  <a:tcPr marT="63500" marB="63500" marR="63500" marL="63500">
                    <a:lnL cap="flat" cmpd="sng" w="12700">
                      <a:solidFill>
                        <a:srgbClr val="EFEFEF"/>
                      </a:solidFill>
                      <a:prstDash val="solid"/>
                      <a:round/>
                      <a:headEnd len="sm" w="sm" type="none"/>
                      <a:tailEnd len="sm" w="sm" type="none"/>
                    </a:lnL>
                    <a:lnR cap="flat" cmpd="sng" w="12700">
                      <a:solidFill>
                        <a:srgbClr val="EFEFEF"/>
                      </a:solidFill>
                      <a:prstDash val="solid"/>
                      <a:round/>
                      <a:headEnd len="sm" w="sm" type="none"/>
                      <a:tailEnd len="sm" w="sm" type="none"/>
                    </a:lnR>
                    <a:lnT cap="flat" cmpd="sng" w="12700">
                      <a:solidFill>
                        <a:srgbClr val="EFEFEF"/>
                      </a:solidFill>
                      <a:prstDash val="solid"/>
                      <a:round/>
                      <a:headEnd len="sm" w="sm" type="none"/>
                      <a:tailEnd len="sm" w="sm" type="none"/>
                    </a:lnT>
                    <a:lnB cap="flat" cmpd="sng" w="12700">
                      <a:solidFill>
                        <a:srgbClr val="EFEFEF"/>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30</a:t>
                      </a:r>
                      <a:endParaRPr>
                        <a:solidFill>
                          <a:schemeClr val="lt1"/>
                        </a:solidFill>
                      </a:endParaRPr>
                    </a:p>
                  </a:txBody>
                  <a:tcPr marT="63500" marB="63500" marR="63500" marL="63500">
                    <a:lnL cap="flat" cmpd="sng" w="12700">
                      <a:solidFill>
                        <a:srgbClr val="EFEFEF"/>
                      </a:solidFill>
                      <a:prstDash val="solid"/>
                      <a:round/>
                      <a:headEnd len="sm" w="sm" type="none"/>
                      <a:tailEnd len="sm" w="sm" type="none"/>
                    </a:lnL>
                    <a:lnR cap="flat" cmpd="sng" w="12700">
                      <a:solidFill>
                        <a:srgbClr val="EFEFEF"/>
                      </a:solidFill>
                      <a:prstDash val="solid"/>
                      <a:round/>
                      <a:headEnd len="sm" w="sm" type="none"/>
                      <a:tailEnd len="sm" w="sm" type="none"/>
                    </a:lnR>
                    <a:lnT cap="flat" cmpd="sng" w="12700">
                      <a:solidFill>
                        <a:srgbClr val="EFEFEF"/>
                      </a:solidFill>
                      <a:prstDash val="solid"/>
                      <a:round/>
                      <a:headEnd len="sm" w="sm" type="none"/>
                      <a:tailEnd len="sm" w="sm" type="none"/>
                    </a:lnT>
                    <a:lnB cap="flat" cmpd="sng" w="12700">
                      <a:solidFill>
                        <a:srgbClr val="EFEFEF"/>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34</a:t>
                      </a:r>
                      <a:endParaRPr>
                        <a:solidFill>
                          <a:schemeClr val="lt1"/>
                        </a:solidFill>
                      </a:endParaRPr>
                    </a:p>
                  </a:txBody>
                  <a:tcPr marT="63500" marB="63500" marR="63500" marL="63500">
                    <a:lnL cap="flat" cmpd="sng" w="12700">
                      <a:solidFill>
                        <a:srgbClr val="EFEFEF"/>
                      </a:solidFill>
                      <a:prstDash val="solid"/>
                      <a:round/>
                      <a:headEnd len="sm" w="sm" type="none"/>
                      <a:tailEnd len="sm" w="sm" type="none"/>
                    </a:lnL>
                    <a:lnR cap="flat" cmpd="sng" w="12700">
                      <a:solidFill>
                        <a:srgbClr val="EFEFEF"/>
                      </a:solidFill>
                      <a:prstDash val="solid"/>
                      <a:round/>
                      <a:headEnd len="sm" w="sm" type="none"/>
                      <a:tailEnd len="sm" w="sm" type="none"/>
                    </a:lnR>
                    <a:lnT cap="flat" cmpd="sng" w="12700">
                      <a:solidFill>
                        <a:srgbClr val="EFEFEF"/>
                      </a:solidFill>
                      <a:prstDash val="solid"/>
                      <a:round/>
                      <a:headEnd len="sm" w="sm" type="none"/>
                      <a:tailEnd len="sm" w="sm" type="none"/>
                    </a:lnT>
                    <a:lnB cap="flat" cmpd="sng" w="12700">
                      <a:solidFill>
                        <a:srgbClr val="EFEFEF"/>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42*</a:t>
                      </a:r>
                      <a:endParaRPr>
                        <a:solidFill>
                          <a:schemeClr val="lt1"/>
                        </a:solidFill>
                      </a:endParaRPr>
                    </a:p>
                  </a:txBody>
                  <a:tcPr marT="63500" marB="63500" marR="63500" marL="63500">
                    <a:lnL cap="flat" cmpd="sng" w="12700">
                      <a:solidFill>
                        <a:srgbClr val="EFEFEF"/>
                      </a:solidFill>
                      <a:prstDash val="solid"/>
                      <a:round/>
                      <a:headEnd len="sm" w="sm" type="none"/>
                      <a:tailEnd len="sm" w="sm" type="none"/>
                    </a:lnL>
                    <a:lnR cap="flat" cmpd="sng" w="12700">
                      <a:solidFill>
                        <a:srgbClr val="EFEFEF"/>
                      </a:solidFill>
                      <a:prstDash val="solid"/>
                      <a:round/>
                      <a:headEnd len="sm" w="sm" type="none"/>
                      <a:tailEnd len="sm" w="sm" type="none"/>
                    </a:lnR>
                    <a:lnT cap="flat" cmpd="sng" w="12700">
                      <a:solidFill>
                        <a:srgbClr val="EFEFEF"/>
                      </a:solidFill>
                      <a:prstDash val="solid"/>
                      <a:round/>
                      <a:headEnd len="sm" w="sm" type="none"/>
                      <a:tailEnd len="sm" w="sm" type="none"/>
                    </a:lnT>
                    <a:lnB cap="flat" cmpd="sng" w="12700">
                      <a:solidFill>
                        <a:srgbClr val="EFEFEF"/>
                      </a:solidFill>
                      <a:prstDash val="solid"/>
                      <a:round/>
                      <a:headEnd len="sm" w="sm" type="none"/>
                      <a:tailEnd len="sm" w="sm" type="none"/>
                    </a:lnB>
                  </a:tcPr>
                </a:tc>
              </a:tr>
              <a:tr h="522825">
                <a:tc>
                  <a:txBody>
                    <a:bodyPr/>
                    <a:lstStyle/>
                    <a:p>
                      <a:pPr indent="0" lvl="0" marL="0" rtl="0" algn="l">
                        <a:spcBef>
                          <a:spcPts val="0"/>
                        </a:spcBef>
                        <a:spcAft>
                          <a:spcPts val="0"/>
                        </a:spcAft>
                        <a:buNone/>
                      </a:pPr>
                      <a:r>
                        <a:rPr b="1" lang="en">
                          <a:solidFill>
                            <a:schemeClr val="lt1"/>
                          </a:solidFill>
                        </a:rPr>
                        <a:t># defects</a:t>
                      </a:r>
                      <a:endParaRPr b="1">
                        <a:solidFill>
                          <a:schemeClr val="lt1"/>
                        </a:solidFill>
                      </a:endParaRPr>
                    </a:p>
                  </a:txBody>
                  <a:tcPr marT="63500" marB="63500" marR="63500" marL="63500">
                    <a:lnL cap="flat" cmpd="sng" w="12700">
                      <a:solidFill>
                        <a:srgbClr val="EFEFEF"/>
                      </a:solidFill>
                      <a:prstDash val="solid"/>
                      <a:round/>
                      <a:headEnd len="sm" w="sm" type="none"/>
                      <a:tailEnd len="sm" w="sm" type="none"/>
                    </a:lnL>
                    <a:lnR cap="flat" cmpd="sng" w="12700">
                      <a:solidFill>
                        <a:srgbClr val="EFEFEF"/>
                      </a:solidFill>
                      <a:prstDash val="solid"/>
                      <a:round/>
                      <a:headEnd len="sm" w="sm" type="none"/>
                      <a:tailEnd len="sm" w="sm" type="none"/>
                    </a:lnR>
                    <a:lnT cap="flat" cmpd="sng" w="12700">
                      <a:solidFill>
                        <a:srgbClr val="EFEFEF"/>
                      </a:solidFill>
                      <a:prstDash val="solid"/>
                      <a:round/>
                      <a:headEnd len="sm" w="sm" type="none"/>
                      <a:tailEnd len="sm" w="sm" type="none"/>
                    </a:lnT>
                    <a:lnB cap="flat" cmpd="sng" w="12700">
                      <a:solidFill>
                        <a:srgbClr val="EFEFEF"/>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a:t>
                      </a:r>
                      <a:endParaRPr>
                        <a:solidFill>
                          <a:schemeClr val="lt1"/>
                        </a:solidFill>
                      </a:endParaRPr>
                    </a:p>
                  </a:txBody>
                  <a:tcPr marT="63500" marB="63500" marR="63500" marL="63500">
                    <a:lnL cap="flat" cmpd="sng" w="12700">
                      <a:solidFill>
                        <a:srgbClr val="EFEFEF"/>
                      </a:solidFill>
                      <a:prstDash val="solid"/>
                      <a:round/>
                      <a:headEnd len="sm" w="sm" type="none"/>
                      <a:tailEnd len="sm" w="sm" type="none"/>
                    </a:lnL>
                    <a:lnR cap="flat" cmpd="sng" w="12700">
                      <a:solidFill>
                        <a:srgbClr val="EFEFEF"/>
                      </a:solidFill>
                      <a:prstDash val="solid"/>
                      <a:round/>
                      <a:headEnd len="sm" w="sm" type="none"/>
                      <a:tailEnd len="sm" w="sm" type="none"/>
                    </a:lnR>
                    <a:lnT cap="flat" cmpd="sng" w="12700">
                      <a:solidFill>
                        <a:srgbClr val="EFEFEF"/>
                      </a:solidFill>
                      <a:prstDash val="solid"/>
                      <a:round/>
                      <a:headEnd len="sm" w="sm" type="none"/>
                      <a:tailEnd len="sm" w="sm" type="none"/>
                    </a:lnT>
                    <a:lnB cap="flat" cmpd="sng" w="12700">
                      <a:solidFill>
                        <a:srgbClr val="EFEFEF"/>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a:t>
                      </a:r>
                      <a:endParaRPr>
                        <a:solidFill>
                          <a:schemeClr val="lt1"/>
                        </a:solidFill>
                      </a:endParaRPr>
                    </a:p>
                  </a:txBody>
                  <a:tcPr marT="63500" marB="63500" marR="63500" marL="63500">
                    <a:lnL cap="flat" cmpd="sng" w="12700">
                      <a:solidFill>
                        <a:srgbClr val="EFEFEF"/>
                      </a:solidFill>
                      <a:prstDash val="solid"/>
                      <a:round/>
                      <a:headEnd len="sm" w="sm" type="none"/>
                      <a:tailEnd len="sm" w="sm" type="none"/>
                    </a:lnL>
                    <a:lnR cap="flat" cmpd="sng" w="12700">
                      <a:solidFill>
                        <a:srgbClr val="EFEFEF"/>
                      </a:solidFill>
                      <a:prstDash val="solid"/>
                      <a:round/>
                      <a:headEnd len="sm" w="sm" type="none"/>
                      <a:tailEnd len="sm" w="sm" type="none"/>
                    </a:lnR>
                    <a:lnT cap="flat" cmpd="sng" w="12700">
                      <a:solidFill>
                        <a:srgbClr val="EFEFEF"/>
                      </a:solidFill>
                      <a:prstDash val="solid"/>
                      <a:round/>
                      <a:headEnd len="sm" w="sm" type="none"/>
                      <a:tailEnd len="sm" w="sm" type="none"/>
                    </a:lnT>
                    <a:lnB cap="flat" cmpd="sng" w="12700">
                      <a:solidFill>
                        <a:srgbClr val="EFEFEF"/>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2</a:t>
                      </a:r>
                      <a:endParaRPr>
                        <a:solidFill>
                          <a:schemeClr val="lt1"/>
                        </a:solidFill>
                      </a:endParaRPr>
                    </a:p>
                  </a:txBody>
                  <a:tcPr marT="63500" marB="63500" marR="63500" marL="63500">
                    <a:lnL cap="flat" cmpd="sng" w="12700">
                      <a:solidFill>
                        <a:srgbClr val="EFEFEF"/>
                      </a:solidFill>
                      <a:prstDash val="solid"/>
                      <a:round/>
                      <a:headEnd len="sm" w="sm" type="none"/>
                      <a:tailEnd len="sm" w="sm" type="none"/>
                    </a:lnL>
                    <a:lnR cap="flat" cmpd="sng" w="12700">
                      <a:solidFill>
                        <a:srgbClr val="EFEFEF"/>
                      </a:solidFill>
                      <a:prstDash val="solid"/>
                      <a:round/>
                      <a:headEnd len="sm" w="sm" type="none"/>
                      <a:tailEnd len="sm" w="sm" type="none"/>
                    </a:lnR>
                    <a:lnT cap="flat" cmpd="sng" w="12700">
                      <a:solidFill>
                        <a:srgbClr val="EFEFEF"/>
                      </a:solidFill>
                      <a:prstDash val="solid"/>
                      <a:round/>
                      <a:headEnd len="sm" w="sm" type="none"/>
                      <a:tailEnd len="sm" w="sm" type="none"/>
                    </a:lnT>
                    <a:lnB cap="flat" cmpd="sng" w="12700">
                      <a:solidFill>
                        <a:srgbClr val="EFEFEF"/>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2</a:t>
                      </a:r>
                      <a:endParaRPr>
                        <a:solidFill>
                          <a:schemeClr val="lt1"/>
                        </a:solidFill>
                      </a:endParaRPr>
                    </a:p>
                  </a:txBody>
                  <a:tcPr marT="63500" marB="63500" marR="63500" marL="63500">
                    <a:lnL cap="flat" cmpd="sng" w="12700">
                      <a:solidFill>
                        <a:srgbClr val="EFEFEF"/>
                      </a:solidFill>
                      <a:prstDash val="solid"/>
                      <a:round/>
                      <a:headEnd len="sm" w="sm" type="none"/>
                      <a:tailEnd len="sm" w="sm" type="none"/>
                    </a:lnL>
                    <a:lnR cap="flat" cmpd="sng" w="12700">
                      <a:solidFill>
                        <a:srgbClr val="EFEFEF"/>
                      </a:solidFill>
                      <a:prstDash val="solid"/>
                      <a:round/>
                      <a:headEnd len="sm" w="sm" type="none"/>
                      <a:tailEnd len="sm" w="sm" type="none"/>
                    </a:lnR>
                    <a:lnT cap="flat" cmpd="sng" w="12700">
                      <a:solidFill>
                        <a:srgbClr val="EFEFEF"/>
                      </a:solidFill>
                      <a:prstDash val="solid"/>
                      <a:round/>
                      <a:headEnd len="sm" w="sm" type="none"/>
                      <a:tailEnd len="sm" w="sm" type="none"/>
                    </a:lnT>
                    <a:lnB cap="flat" cmpd="sng" w="12700">
                      <a:solidFill>
                        <a:srgbClr val="EFEFEF"/>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4</a:t>
                      </a:r>
                      <a:endParaRPr>
                        <a:solidFill>
                          <a:schemeClr val="lt1"/>
                        </a:solidFill>
                      </a:endParaRPr>
                    </a:p>
                  </a:txBody>
                  <a:tcPr marT="63500" marB="63500" marR="63500" marL="63500">
                    <a:lnL cap="flat" cmpd="sng" w="12700">
                      <a:solidFill>
                        <a:srgbClr val="EFEFEF"/>
                      </a:solidFill>
                      <a:prstDash val="solid"/>
                      <a:round/>
                      <a:headEnd len="sm" w="sm" type="none"/>
                      <a:tailEnd len="sm" w="sm" type="none"/>
                    </a:lnL>
                    <a:lnR cap="flat" cmpd="sng" w="12700">
                      <a:solidFill>
                        <a:srgbClr val="EFEFEF"/>
                      </a:solidFill>
                      <a:prstDash val="solid"/>
                      <a:round/>
                      <a:headEnd len="sm" w="sm" type="none"/>
                      <a:tailEnd len="sm" w="sm" type="none"/>
                    </a:lnR>
                    <a:lnT cap="flat" cmpd="sng" w="12700">
                      <a:solidFill>
                        <a:srgbClr val="EFEFEF"/>
                      </a:solidFill>
                      <a:prstDash val="solid"/>
                      <a:round/>
                      <a:headEnd len="sm" w="sm" type="none"/>
                      <a:tailEnd len="sm" w="sm" type="none"/>
                    </a:lnT>
                    <a:lnB cap="flat" cmpd="sng" w="12700">
                      <a:solidFill>
                        <a:srgbClr val="EFEFEF"/>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5</a:t>
                      </a:r>
                      <a:endParaRPr>
                        <a:solidFill>
                          <a:schemeClr val="lt1"/>
                        </a:solidFill>
                      </a:endParaRPr>
                    </a:p>
                  </a:txBody>
                  <a:tcPr marT="63500" marB="63500" marR="63500" marL="63500">
                    <a:lnL cap="flat" cmpd="sng" w="12700">
                      <a:solidFill>
                        <a:srgbClr val="EFEFEF"/>
                      </a:solidFill>
                      <a:prstDash val="solid"/>
                      <a:round/>
                      <a:headEnd len="sm" w="sm" type="none"/>
                      <a:tailEnd len="sm" w="sm" type="none"/>
                    </a:lnL>
                    <a:lnR cap="flat" cmpd="sng" w="12700">
                      <a:solidFill>
                        <a:srgbClr val="EFEFEF"/>
                      </a:solidFill>
                      <a:prstDash val="solid"/>
                      <a:round/>
                      <a:headEnd len="sm" w="sm" type="none"/>
                      <a:tailEnd len="sm" w="sm" type="none"/>
                    </a:lnR>
                    <a:lnT cap="flat" cmpd="sng" w="12700">
                      <a:solidFill>
                        <a:srgbClr val="EFEFEF"/>
                      </a:solidFill>
                      <a:prstDash val="solid"/>
                      <a:round/>
                      <a:headEnd len="sm" w="sm" type="none"/>
                      <a:tailEnd len="sm" w="sm" type="none"/>
                    </a:lnT>
                    <a:lnB cap="flat" cmpd="sng" w="12700">
                      <a:solidFill>
                        <a:srgbClr val="EFEFEF"/>
                      </a:solidFill>
                      <a:prstDash val="solid"/>
                      <a:round/>
                      <a:headEnd len="sm" w="sm" type="none"/>
                      <a:tailEnd len="sm" w="sm" type="none"/>
                    </a:lnB>
                  </a:tcPr>
                </a:tc>
              </a:tr>
              <a:tr h="522825">
                <a:tc>
                  <a:txBody>
                    <a:bodyPr/>
                    <a:lstStyle/>
                    <a:p>
                      <a:pPr indent="0" lvl="0" marL="0" rtl="0" algn="l">
                        <a:spcBef>
                          <a:spcPts val="0"/>
                        </a:spcBef>
                        <a:spcAft>
                          <a:spcPts val="0"/>
                        </a:spcAft>
                        <a:buNone/>
                      </a:pPr>
                      <a:r>
                        <a:rPr b="1" lang="en">
                          <a:solidFill>
                            <a:schemeClr val="lt1"/>
                          </a:solidFill>
                        </a:rPr>
                        <a:t># lines of code</a:t>
                      </a:r>
                      <a:endParaRPr b="1">
                        <a:solidFill>
                          <a:schemeClr val="lt1"/>
                        </a:solidFill>
                      </a:endParaRPr>
                    </a:p>
                  </a:txBody>
                  <a:tcPr marT="63500" marB="63500" marR="63500" marL="63500">
                    <a:lnL cap="flat" cmpd="sng" w="12700">
                      <a:solidFill>
                        <a:srgbClr val="EFEFEF"/>
                      </a:solidFill>
                      <a:prstDash val="solid"/>
                      <a:round/>
                      <a:headEnd len="sm" w="sm" type="none"/>
                      <a:tailEnd len="sm" w="sm" type="none"/>
                    </a:lnL>
                    <a:lnR cap="flat" cmpd="sng" w="12700">
                      <a:solidFill>
                        <a:srgbClr val="EFEFEF"/>
                      </a:solidFill>
                      <a:prstDash val="solid"/>
                      <a:round/>
                      <a:headEnd len="sm" w="sm" type="none"/>
                      <a:tailEnd len="sm" w="sm" type="none"/>
                    </a:lnR>
                    <a:lnT cap="flat" cmpd="sng" w="12700">
                      <a:solidFill>
                        <a:srgbClr val="EFEFEF"/>
                      </a:solidFill>
                      <a:prstDash val="solid"/>
                      <a:round/>
                      <a:headEnd len="sm" w="sm" type="none"/>
                      <a:tailEnd len="sm" w="sm" type="none"/>
                    </a:lnT>
                    <a:lnB cap="flat" cmpd="sng" w="12700">
                      <a:solidFill>
                        <a:srgbClr val="EFEFEF"/>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a:t>
                      </a:r>
                      <a:endParaRPr>
                        <a:solidFill>
                          <a:schemeClr val="lt1"/>
                        </a:solidFill>
                      </a:endParaRPr>
                    </a:p>
                  </a:txBody>
                  <a:tcPr marT="63500" marB="63500" marR="63500" marL="63500">
                    <a:lnL cap="flat" cmpd="sng" w="12700">
                      <a:solidFill>
                        <a:srgbClr val="EFEFEF"/>
                      </a:solidFill>
                      <a:prstDash val="solid"/>
                      <a:round/>
                      <a:headEnd len="sm" w="sm" type="none"/>
                      <a:tailEnd len="sm" w="sm" type="none"/>
                    </a:lnL>
                    <a:lnR cap="flat" cmpd="sng" w="12700">
                      <a:solidFill>
                        <a:srgbClr val="EFEFEF"/>
                      </a:solidFill>
                      <a:prstDash val="solid"/>
                      <a:round/>
                      <a:headEnd len="sm" w="sm" type="none"/>
                      <a:tailEnd len="sm" w="sm" type="none"/>
                    </a:lnR>
                    <a:lnT cap="flat" cmpd="sng" w="12700">
                      <a:solidFill>
                        <a:srgbClr val="EFEFEF"/>
                      </a:solidFill>
                      <a:prstDash val="solid"/>
                      <a:round/>
                      <a:headEnd len="sm" w="sm" type="none"/>
                      <a:tailEnd len="sm" w="sm" type="none"/>
                    </a:lnT>
                    <a:lnB cap="flat" cmpd="sng" w="12700">
                      <a:solidFill>
                        <a:srgbClr val="EFEFEF"/>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34</a:t>
                      </a:r>
                      <a:endParaRPr>
                        <a:solidFill>
                          <a:schemeClr val="lt1"/>
                        </a:solidFill>
                      </a:endParaRPr>
                    </a:p>
                  </a:txBody>
                  <a:tcPr marT="63500" marB="63500" marR="63500" marL="63500">
                    <a:lnL cap="flat" cmpd="sng" w="12700">
                      <a:solidFill>
                        <a:srgbClr val="EFEFEF"/>
                      </a:solidFill>
                      <a:prstDash val="solid"/>
                      <a:round/>
                      <a:headEnd len="sm" w="sm" type="none"/>
                      <a:tailEnd len="sm" w="sm" type="none"/>
                    </a:lnL>
                    <a:lnR cap="flat" cmpd="sng" w="12700">
                      <a:solidFill>
                        <a:srgbClr val="EFEFEF"/>
                      </a:solidFill>
                      <a:prstDash val="solid"/>
                      <a:round/>
                      <a:headEnd len="sm" w="sm" type="none"/>
                      <a:tailEnd len="sm" w="sm" type="none"/>
                    </a:lnR>
                    <a:lnT cap="flat" cmpd="sng" w="12700">
                      <a:solidFill>
                        <a:srgbClr val="EFEFEF"/>
                      </a:solidFill>
                      <a:prstDash val="solid"/>
                      <a:round/>
                      <a:headEnd len="sm" w="sm" type="none"/>
                      <a:tailEnd len="sm" w="sm" type="none"/>
                    </a:lnT>
                    <a:lnB cap="flat" cmpd="sng" w="12700">
                      <a:solidFill>
                        <a:srgbClr val="EFEFEF"/>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479</a:t>
                      </a:r>
                      <a:endParaRPr>
                        <a:solidFill>
                          <a:schemeClr val="lt1"/>
                        </a:solidFill>
                      </a:endParaRPr>
                    </a:p>
                  </a:txBody>
                  <a:tcPr marT="63500" marB="63500" marR="63500" marL="63500">
                    <a:lnL cap="flat" cmpd="sng" w="12700">
                      <a:solidFill>
                        <a:srgbClr val="EFEFEF"/>
                      </a:solidFill>
                      <a:prstDash val="solid"/>
                      <a:round/>
                      <a:headEnd len="sm" w="sm" type="none"/>
                      <a:tailEnd len="sm" w="sm" type="none"/>
                    </a:lnL>
                    <a:lnR cap="flat" cmpd="sng" w="12700">
                      <a:solidFill>
                        <a:srgbClr val="EFEFEF"/>
                      </a:solidFill>
                      <a:prstDash val="solid"/>
                      <a:round/>
                      <a:headEnd len="sm" w="sm" type="none"/>
                      <a:tailEnd len="sm" w="sm" type="none"/>
                    </a:lnR>
                    <a:lnT cap="flat" cmpd="sng" w="12700">
                      <a:solidFill>
                        <a:srgbClr val="EFEFEF"/>
                      </a:solidFill>
                      <a:prstDash val="solid"/>
                      <a:round/>
                      <a:headEnd len="sm" w="sm" type="none"/>
                      <a:tailEnd len="sm" w="sm" type="none"/>
                    </a:lnT>
                    <a:lnB cap="flat" cmpd="sng" w="12700">
                      <a:solidFill>
                        <a:srgbClr val="EFEFEF"/>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675</a:t>
                      </a:r>
                      <a:endParaRPr>
                        <a:solidFill>
                          <a:schemeClr val="lt1"/>
                        </a:solidFill>
                      </a:endParaRPr>
                    </a:p>
                  </a:txBody>
                  <a:tcPr marT="63500" marB="63500" marR="63500" marL="63500">
                    <a:lnL cap="flat" cmpd="sng" w="12700">
                      <a:solidFill>
                        <a:srgbClr val="EFEFEF"/>
                      </a:solidFill>
                      <a:prstDash val="solid"/>
                      <a:round/>
                      <a:headEnd len="sm" w="sm" type="none"/>
                      <a:tailEnd len="sm" w="sm" type="none"/>
                    </a:lnL>
                    <a:lnR cap="flat" cmpd="sng" w="12700">
                      <a:solidFill>
                        <a:srgbClr val="EFEFEF"/>
                      </a:solidFill>
                      <a:prstDash val="solid"/>
                      <a:round/>
                      <a:headEnd len="sm" w="sm" type="none"/>
                      <a:tailEnd len="sm" w="sm" type="none"/>
                    </a:lnR>
                    <a:lnT cap="flat" cmpd="sng" w="12700">
                      <a:solidFill>
                        <a:srgbClr val="EFEFEF"/>
                      </a:solidFill>
                      <a:prstDash val="solid"/>
                      <a:round/>
                      <a:headEnd len="sm" w="sm" type="none"/>
                      <a:tailEnd len="sm" w="sm" type="none"/>
                    </a:lnT>
                    <a:lnB cap="flat" cmpd="sng" w="12700">
                      <a:solidFill>
                        <a:srgbClr val="EFEFEF"/>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2033</a:t>
                      </a:r>
                      <a:endParaRPr>
                        <a:solidFill>
                          <a:schemeClr val="lt1"/>
                        </a:solidFill>
                      </a:endParaRPr>
                    </a:p>
                  </a:txBody>
                  <a:tcPr marT="63500" marB="63500" marR="63500" marL="63500">
                    <a:lnL cap="flat" cmpd="sng" w="12700">
                      <a:solidFill>
                        <a:srgbClr val="EFEFEF"/>
                      </a:solidFill>
                      <a:prstDash val="solid"/>
                      <a:round/>
                      <a:headEnd len="sm" w="sm" type="none"/>
                      <a:tailEnd len="sm" w="sm" type="none"/>
                    </a:lnL>
                    <a:lnR cap="flat" cmpd="sng" w="12700">
                      <a:solidFill>
                        <a:srgbClr val="EFEFEF"/>
                      </a:solidFill>
                      <a:prstDash val="solid"/>
                      <a:round/>
                      <a:headEnd len="sm" w="sm" type="none"/>
                      <a:tailEnd len="sm" w="sm" type="none"/>
                    </a:lnR>
                    <a:lnT cap="flat" cmpd="sng" w="12700">
                      <a:solidFill>
                        <a:srgbClr val="EFEFEF"/>
                      </a:solidFill>
                      <a:prstDash val="solid"/>
                      <a:round/>
                      <a:headEnd len="sm" w="sm" type="none"/>
                      <a:tailEnd len="sm" w="sm" type="none"/>
                    </a:lnT>
                    <a:lnB cap="flat" cmpd="sng" w="12700">
                      <a:solidFill>
                        <a:srgbClr val="EFEFEF"/>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3565</a:t>
                      </a:r>
                      <a:endParaRPr>
                        <a:solidFill>
                          <a:schemeClr val="lt1"/>
                        </a:solidFill>
                      </a:endParaRPr>
                    </a:p>
                  </a:txBody>
                  <a:tcPr marT="63500" marB="63500" marR="63500" marL="63500">
                    <a:lnL cap="flat" cmpd="sng" w="12700">
                      <a:solidFill>
                        <a:srgbClr val="EFEFEF"/>
                      </a:solidFill>
                      <a:prstDash val="solid"/>
                      <a:round/>
                      <a:headEnd len="sm" w="sm" type="none"/>
                      <a:tailEnd len="sm" w="sm" type="none"/>
                    </a:lnL>
                    <a:lnR cap="flat" cmpd="sng" w="12700">
                      <a:solidFill>
                        <a:srgbClr val="EFEFEF"/>
                      </a:solidFill>
                      <a:prstDash val="solid"/>
                      <a:round/>
                      <a:headEnd len="sm" w="sm" type="none"/>
                      <a:tailEnd len="sm" w="sm" type="none"/>
                    </a:lnR>
                    <a:lnT cap="flat" cmpd="sng" w="12700">
                      <a:solidFill>
                        <a:srgbClr val="EFEFEF"/>
                      </a:solidFill>
                      <a:prstDash val="solid"/>
                      <a:round/>
                      <a:headEnd len="sm" w="sm" type="none"/>
                      <a:tailEnd len="sm" w="sm" type="none"/>
                    </a:lnT>
                    <a:lnB cap="flat" cmpd="sng" w="12700">
                      <a:solidFill>
                        <a:srgbClr val="EFEFEF"/>
                      </a:solidFill>
                      <a:prstDash val="solid"/>
                      <a:round/>
                      <a:headEnd len="sm" w="sm" type="none"/>
                      <a:tailEnd len="sm" w="sm" type="none"/>
                    </a:lnB>
                  </a:tcPr>
                </a:tc>
              </a:tr>
              <a:tr h="522825">
                <a:tc>
                  <a:txBody>
                    <a:bodyPr/>
                    <a:lstStyle/>
                    <a:p>
                      <a:pPr indent="0" lvl="0" marL="0" rtl="0" algn="l">
                        <a:spcBef>
                          <a:spcPts val="0"/>
                        </a:spcBef>
                        <a:spcAft>
                          <a:spcPts val="0"/>
                        </a:spcAft>
                        <a:buNone/>
                      </a:pPr>
                      <a:r>
                        <a:rPr b="1" lang="en">
                          <a:solidFill>
                            <a:schemeClr val="lt1"/>
                          </a:solidFill>
                        </a:rPr>
                        <a:t># user stories added</a:t>
                      </a:r>
                      <a:endParaRPr b="1">
                        <a:solidFill>
                          <a:schemeClr val="lt1"/>
                        </a:solidFill>
                      </a:endParaRPr>
                    </a:p>
                  </a:txBody>
                  <a:tcPr marT="63500" marB="63500" marR="63500" marL="63500">
                    <a:lnL cap="flat" cmpd="sng" w="12700">
                      <a:solidFill>
                        <a:srgbClr val="EFEFEF"/>
                      </a:solidFill>
                      <a:prstDash val="solid"/>
                      <a:round/>
                      <a:headEnd len="sm" w="sm" type="none"/>
                      <a:tailEnd len="sm" w="sm" type="none"/>
                    </a:lnL>
                    <a:lnR cap="flat" cmpd="sng" w="12700">
                      <a:solidFill>
                        <a:srgbClr val="EFEFEF"/>
                      </a:solidFill>
                      <a:prstDash val="solid"/>
                      <a:round/>
                      <a:headEnd len="sm" w="sm" type="none"/>
                      <a:tailEnd len="sm" w="sm" type="none"/>
                    </a:lnR>
                    <a:lnT cap="flat" cmpd="sng" w="12700">
                      <a:solidFill>
                        <a:srgbClr val="EFEFEF"/>
                      </a:solidFill>
                      <a:prstDash val="solid"/>
                      <a:round/>
                      <a:headEnd len="sm" w="sm" type="none"/>
                      <a:tailEnd len="sm" w="sm" type="none"/>
                    </a:lnT>
                    <a:lnB cap="flat" cmpd="sng" w="12700">
                      <a:solidFill>
                        <a:srgbClr val="EFEFEF"/>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a:t>
                      </a:r>
                      <a:endParaRPr>
                        <a:solidFill>
                          <a:schemeClr val="lt1"/>
                        </a:solidFill>
                      </a:endParaRPr>
                    </a:p>
                  </a:txBody>
                  <a:tcPr marT="63500" marB="63500" marR="63500" marL="63500">
                    <a:lnL cap="flat" cmpd="sng" w="12700">
                      <a:solidFill>
                        <a:srgbClr val="EFEFEF"/>
                      </a:solidFill>
                      <a:prstDash val="solid"/>
                      <a:round/>
                      <a:headEnd len="sm" w="sm" type="none"/>
                      <a:tailEnd len="sm" w="sm" type="none"/>
                    </a:lnL>
                    <a:lnR cap="flat" cmpd="sng" w="12700">
                      <a:solidFill>
                        <a:srgbClr val="EFEFEF"/>
                      </a:solidFill>
                      <a:prstDash val="solid"/>
                      <a:round/>
                      <a:headEnd len="sm" w="sm" type="none"/>
                      <a:tailEnd len="sm" w="sm" type="none"/>
                    </a:lnR>
                    <a:lnT cap="flat" cmpd="sng" w="12700">
                      <a:solidFill>
                        <a:srgbClr val="EFEFEF"/>
                      </a:solidFill>
                      <a:prstDash val="solid"/>
                      <a:round/>
                      <a:headEnd len="sm" w="sm" type="none"/>
                      <a:tailEnd len="sm" w="sm" type="none"/>
                    </a:lnT>
                    <a:lnB cap="flat" cmpd="sng" w="12700">
                      <a:solidFill>
                        <a:srgbClr val="EFEFEF"/>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1</a:t>
                      </a:r>
                      <a:endParaRPr>
                        <a:solidFill>
                          <a:schemeClr val="lt1"/>
                        </a:solidFill>
                      </a:endParaRPr>
                    </a:p>
                  </a:txBody>
                  <a:tcPr marT="63500" marB="63500" marR="63500" marL="63500">
                    <a:lnL cap="flat" cmpd="sng" w="12700">
                      <a:solidFill>
                        <a:srgbClr val="EFEFEF"/>
                      </a:solidFill>
                      <a:prstDash val="solid"/>
                      <a:round/>
                      <a:headEnd len="sm" w="sm" type="none"/>
                      <a:tailEnd len="sm" w="sm" type="none"/>
                    </a:lnL>
                    <a:lnR cap="flat" cmpd="sng" w="12700">
                      <a:solidFill>
                        <a:srgbClr val="EFEFEF"/>
                      </a:solidFill>
                      <a:prstDash val="solid"/>
                      <a:round/>
                      <a:headEnd len="sm" w="sm" type="none"/>
                      <a:tailEnd len="sm" w="sm" type="none"/>
                    </a:lnR>
                    <a:lnT cap="flat" cmpd="sng" w="12700">
                      <a:solidFill>
                        <a:srgbClr val="EFEFEF"/>
                      </a:solidFill>
                      <a:prstDash val="solid"/>
                      <a:round/>
                      <a:headEnd len="sm" w="sm" type="none"/>
                      <a:tailEnd len="sm" w="sm" type="none"/>
                    </a:lnT>
                    <a:lnB cap="flat" cmpd="sng" w="12700">
                      <a:solidFill>
                        <a:srgbClr val="EFEFEF"/>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2</a:t>
                      </a:r>
                      <a:endParaRPr>
                        <a:solidFill>
                          <a:schemeClr val="lt1"/>
                        </a:solidFill>
                      </a:endParaRPr>
                    </a:p>
                  </a:txBody>
                  <a:tcPr marT="63500" marB="63500" marR="63500" marL="63500">
                    <a:lnL cap="flat" cmpd="sng" w="12700">
                      <a:solidFill>
                        <a:srgbClr val="EFEFEF"/>
                      </a:solidFill>
                      <a:prstDash val="solid"/>
                      <a:round/>
                      <a:headEnd len="sm" w="sm" type="none"/>
                      <a:tailEnd len="sm" w="sm" type="none"/>
                    </a:lnL>
                    <a:lnR cap="flat" cmpd="sng" w="12700">
                      <a:solidFill>
                        <a:srgbClr val="EFEFEF"/>
                      </a:solidFill>
                      <a:prstDash val="solid"/>
                      <a:round/>
                      <a:headEnd len="sm" w="sm" type="none"/>
                      <a:tailEnd len="sm" w="sm" type="none"/>
                    </a:lnR>
                    <a:lnT cap="flat" cmpd="sng" w="12700">
                      <a:solidFill>
                        <a:srgbClr val="EFEFEF"/>
                      </a:solidFill>
                      <a:prstDash val="solid"/>
                      <a:round/>
                      <a:headEnd len="sm" w="sm" type="none"/>
                      <a:tailEnd len="sm" w="sm" type="none"/>
                    </a:lnT>
                    <a:lnB cap="flat" cmpd="sng" w="12700">
                      <a:solidFill>
                        <a:srgbClr val="EFEFEF"/>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1</a:t>
                      </a:r>
                      <a:endParaRPr>
                        <a:solidFill>
                          <a:schemeClr val="lt1"/>
                        </a:solidFill>
                      </a:endParaRPr>
                    </a:p>
                  </a:txBody>
                  <a:tcPr marT="63500" marB="63500" marR="63500" marL="63500">
                    <a:lnL cap="flat" cmpd="sng" w="12700">
                      <a:solidFill>
                        <a:srgbClr val="EFEFEF"/>
                      </a:solidFill>
                      <a:prstDash val="solid"/>
                      <a:round/>
                      <a:headEnd len="sm" w="sm" type="none"/>
                      <a:tailEnd len="sm" w="sm" type="none"/>
                    </a:lnL>
                    <a:lnR cap="flat" cmpd="sng" w="12700">
                      <a:solidFill>
                        <a:srgbClr val="EFEFEF"/>
                      </a:solidFill>
                      <a:prstDash val="solid"/>
                      <a:round/>
                      <a:headEnd len="sm" w="sm" type="none"/>
                      <a:tailEnd len="sm" w="sm" type="none"/>
                    </a:lnR>
                    <a:lnT cap="flat" cmpd="sng" w="12700">
                      <a:solidFill>
                        <a:srgbClr val="EFEFEF"/>
                      </a:solidFill>
                      <a:prstDash val="solid"/>
                      <a:round/>
                      <a:headEnd len="sm" w="sm" type="none"/>
                      <a:tailEnd len="sm" w="sm" type="none"/>
                    </a:lnT>
                    <a:lnB cap="flat" cmpd="sng" w="12700">
                      <a:solidFill>
                        <a:srgbClr val="EFEFEF"/>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3</a:t>
                      </a:r>
                      <a:endParaRPr>
                        <a:solidFill>
                          <a:schemeClr val="lt1"/>
                        </a:solidFill>
                      </a:endParaRPr>
                    </a:p>
                  </a:txBody>
                  <a:tcPr marT="63500" marB="63500" marR="63500" marL="63500">
                    <a:lnL cap="flat" cmpd="sng" w="12700">
                      <a:solidFill>
                        <a:srgbClr val="EFEFEF"/>
                      </a:solidFill>
                      <a:prstDash val="solid"/>
                      <a:round/>
                      <a:headEnd len="sm" w="sm" type="none"/>
                      <a:tailEnd len="sm" w="sm" type="none"/>
                    </a:lnL>
                    <a:lnR cap="flat" cmpd="sng" w="12700">
                      <a:solidFill>
                        <a:srgbClr val="EFEFEF"/>
                      </a:solidFill>
                      <a:prstDash val="solid"/>
                      <a:round/>
                      <a:headEnd len="sm" w="sm" type="none"/>
                      <a:tailEnd len="sm" w="sm" type="none"/>
                    </a:lnR>
                    <a:lnT cap="flat" cmpd="sng" w="12700">
                      <a:solidFill>
                        <a:srgbClr val="EFEFEF"/>
                      </a:solidFill>
                      <a:prstDash val="solid"/>
                      <a:round/>
                      <a:headEnd len="sm" w="sm" type="none"/>
                      <a:tailEnd len="sm" w="sm" type="none"/>
                    </a:lnT>
                    <a:lnB cap="flat" cmpd="sng" w="12700">
                      <a:solidFill>
                        <a:srgbClr val="EFEFEF"/>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1</a:t>
                      </a:r>
                      <a:endParaRPr>
                        <a:solidFill>
                          <a:schemeClr val="lt1"/>
                        </a:solidFill>
                      </a:endParaRPr>
                    </a:p>
                  </a:txBody>
                  <a:tcPr marT="63500" marB="63500" marR="63500" marL="63500">
                    <a:lnL cap="flat" cmpd="sng" w="12700">
                      <a:solidFill>
                        <a:srgbClr val="EFEFEF"/>
                      </a:solidFill>
                      <a:prstDash val="solid"/>
                      <a:round/>
                      <a:headEnd len="sm" w="sm" type="none"/>
                      <a:tailEnd len="sm" w="sm" type="none"/>
                    </a:lnL>
                    <a:lnR cap="flat" cmpd="sng" w="12700">
                      <a:solidFill>
                        <a:srgbClr val="EFEFEF"/>
                      </a:solidFill>
                      <a:prstDash val="solid"/>
                      <a:round/>
                      <a:headEnd len="sm" w="sm" type="none"/>
                      <a:tailEnd len="sm" w="sm" type="none"/>
                    </a:lnR>
                    <a:lnT cap="flat" cmpd="sng" w="12700">
                      <a:solidFill>
                        <a:srgbClr val="EFEFEF"/>
                      </a:solidFill>
                      <a:prstDash val="solid"/>
                      <a:round/>
                      <a:headEnd len="sm" w="sm" type="none"/>
                      <a:tailEnd len="sm" w="sm" type="none"/>
                    </a:lnT>
                    <a:lnB cap="flat" cmpd="sng" w="12700">
                      <a:solidFill>
                        <a:srgbClr val="EFEFEF"/>
                      </a:solidFill>
                      <a:prstDash val="solid"/>
                      <a:round/>
                      <a:headEnd len="sm" w="sm" type="none"/>
                      <a:tailEnd len="sm" w="sm" type="none"/>
                    </a:lnB>
                  </a:tcPr>
                </a:tc>
              </a:tr>
              <a:tr h="522825">
                <a:tc>
                  <a:txBody>
                    <a:bodyPr/>
                    <a:lstStyle/>
                    <a:p>
                      <a:pPr indent="0" lvl="0" marL="0" rtl="0" algn="l">
                        <a:spcBef>
                          <a:spcPts val="0"/>
                        </a:spcBef>
                        <a:spcAft>
                          <a:spcPts val="0"/>
                        </a:spcAft>
                        <a:buNone/>
                      </a:pPr>
                      <a:r>
                        <a:rPr b="1" lang="en">
                          <a:solidFill>
                            <a:schemeClr val="lt1"/>
                          </a:solidFill>
                        </a:rPr>
                        <a:t># class files</a:t>
                      </a:r>
                      <a:endParaRPr b="1">
                        <a:solidFill>
                          <a:schemeClr val="lt1"/>
                        </a:solidFill>
                      </a:endParaRPr>
                    </a:p>
                  </a:txBody>
                  <a:tcPr marT="63500" marB="63500" marR="63500" marL="63500">
                    <a:lnL cap="flat" cmpd="sng" w="12700">
                      <a:solidFill>
                        <a:srgbClr val="EFEFEF"/>
                      </a:solidFill>
                      <a:prstDash val="solid"/>
                      <a:round/>
                      <a:headEnd len="sm" w="sm" type="none"/>
                      <a:tailEnd len="sm" w="sm" type="none"/>
                    </a:lnL>
                    <a:lnR cap="flat" cmpd="sng" w="12700">
                      <a:solidFill>
                        <a:srgbClr val="EFEFEF"/>
                      </a:solidFill>
                      <a:prstDash val="solid"/>
                      <a:round/>
                      <a:headEnd len="sm" w="sm" type="none"/>
                      <a:tailEnd len="sm" w="sm" type="none"/>
                    </a:lnR>
                    <a:lnT cap="flat" cmpd="sng" w="12700">
                      <a:solidFill>
                        <a:srgbClr val="EFEFEF"/>
                      </a:solidFill>
                      <a:prstDash val="solid"/>
                      <a:round/>
                      <a:headEnd len="sm" w="sm" type="none"/>
                      <a:tailEnd len="sm" w="sm" type="none"/>
                    </a:lnT>
                    <a:lnB cap="flat" cmpd="sng" w="12700">
                      <a:solidFill>
                        <a:srgbClr val="EFEFEF"/>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a:t>
                      </a:r>
                      <a:endParaRPr>
                        <a:solidFill>
                          <a:schemeClr val="lt1"/>
                        </a:solidFill>
                      </a:endParaRPr>
                    </a:p>
                  </a:txBody>
                  <a:tcPr marT="63500" marB="63500" marR="63500" marL="63500">
                    <a:lnL cap="flat" cmpd="sng" w="12700">
                      <a:solidFill>
                        <a:srgbClr val="EFEFEF"/>
                      </a:solidFill>
                      <a:prstDash val="solid"/>
                      <a:round/>
                      <a:headEnd len="sm" w="sm" type="none"/>
                      <a:tailEnd len="sm" w="sm" type="none"/>
                    </a:lnL>
                    <a:lnR cap="flat" cmpd="sng" w="12700">
                      <a:solidFill>
                        <a:srgbClr val="EFEFEF"/>
                      </a:solidFill>
                      <a:prstDash val="solid"/>
                      <a:round/>
                      <a:headEnd len="sm" w="sm" type="none"/>
                      <a:tailEnd len="sm" w="sm" type="none"/>
                    </a:lnR>
                    <a:lnT cap="flat" cmpd="sng" w="12700">
                      <a:solidFill>
                        <a:srgbClr val="EFEFEF"/>
                      </a:solidFill>
                      <a:prstDash val="solid"/>
                      <a:round/>
                      <a:headEnd len="sm" w="sm" type="none"/>
                      <a:tailEnd len="sm" w="sm" type="none"/>
                    </a:lnT>
                    <a:lnB cap="flat" cmpd="sng" w="12700">
                      <a:solidFill>
                        <a:srgbClr val="EFEFEF"/>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3</a:t>
                      </a:r>
                      <a:endParaRPr>
                        <a:solidFill>
                          <a:schemeClr val="lt1"/>
                        </a:solidFill>
                      </a:endParaRPr>
                    </a:p>
                  </a:txBody>
                  <a:tcPr marT="63500" marB="63500" marR="63500" marL="63500">
                    <a:lnL cap="flat" cmpd="sng" w="12700">
                      <a:solidFill>
                        <a:srgbClr val="EFEFEF"/>
                      </a:solidFill>
                      <a:prstDash val="solid"/>
                      <a:round/>
                      <a:headEnd len="sm" w="sm" type="none"/>
                      <a:tailEnd len="sm" w="sm" type="none"/>
                    </a:lnL>
                    <a:lnR cap="flat" cmpd="sng" w="12700">
                      <a:solidFill>
                        <a:srgbClr val="EFEFEF"/>
                      </a:solidFill>
                      <a:prstDash val="solid"/>
                      <a:round/>
                      <a:headEnd len="sm" w="sm" type="none"/>
                      <a:tailEnd len="sm" w="sm" type="none"/>
                    </a:lnR>
                    <a:lnT cap="flat" cmpd="sng" w="12700">
                      <a:solidFill>
                        <a:srgbClr val="EFEFEF"/>
                      </a:solidFill>
                      <a:prstDash val="solid"/>
                      <a:round/>
                      <a:headEnd len="sm" w="sm" type="none"/>
                      <a:tailEnd len="sm" w="sm" type="none"/>
                    </a:lnT>
                    <a:lnB cap="flat" cmpd="sng" w="12700">
                      <a:solidFill>
                        <a:srgbClr val="EFEFEF"/>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6</a:t>
                      </a:r>
                      <a:endParaRPr>
                        <a:solidFill>
                          <a:schemeClr val="lt1"/>
                        </a:solidFill>
                      </a:endParaRPr>
                    </a:p>
                  </a:txBody>
                  <a:tcPr marT="63500" marB="63500" marR="63500" marL="63500">
                    <a:lnL cap="flat" cmpd="sng" w="12700">
                      <a:solidFill>
                        <a:srgbClr val="EFEFEF"/>
                      </a:solidFill>
                      <a:prstDash val="solid"/>
                      <a:round/>
                      <a:headEnd len="sm" w="sm" type="none"/>
                      <a:tailEnd len="sm" w="sm" type="none"/>
                    </a:lnL>
                    <a:lnR cap="flat" cmpd="sng" w="12700">
                      <a:solidFill>
                        <a:srgbClr val="EFEFEF"/>
                      </a:solidFill>
                      <a:prstDash val="solid"/>
                      <a:round/>
                      <a:headEnd len="sm" w="sm" type="none"/>
                      <a:tailEnd len="sm" w="sm" type="none"/>
                    </a:lnR>
                    <a:lnT cap="flat" cmpd="sng" w="12700">
                      <a:solidFill>
                        <a:srgbClr val="EFEFEF"/>
                      </a:solidFill>
                      <a:prstDash val="solid"/>
                      <a:round/>
                      <a:headEnd len="sm" w="sm" type="none"/>
                      <a:tailEnd len="sm" w="sm" type="none"/>
                    </a:lnT>
                    <a:lnB cap="flat" cmpd="sng" w="12700">
                      <a:solidFill>
                        <a:srgbClr val="EFEFEF"/>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7</a:t>
                      </a:r>
                      <a:endParaRPr>
                        <a:solidFill>
                          <a:schemeClr val="lt1"/>
                        </a:solidFill>
                      </a:endParaRPr>
                    </a:p>
                  </a:txBody>
                  <a:tcPr marT="63500" marB="63500" marR="63500" marL="63500">
                    <a:lnL cap="flat" cmpd="sng" w="12700">
                      <a:solidFill>
                        <a:srgbClr val="EFEFEF"/>
                      </a:solidFill>
                      <a:prstDash val="solid"/>
                      <a:round/>
                      <a:headEnd len="sm" w="sm" type="none"/>
                      <a:tailEnd len="sm" w="sm" type="none"/>
                    </a:lnL>
                    <a:lnR cap="flat" cmpd="sng" w="12700">
                      <a:solidFill>
                        <a:srgbClr val="EFEFEF"/>
                      </a:solidFill>
                      <a:prstDash val="solid"/>
                      <a:round/>
                      <a:headEnd len="sm" w="sm" type="none"/>
                      <a:tailEnd len="sm" w="sm" type="none"/>
                    </a:lnR>
                    <a:lnT cap="flat" cmpd="sng" w="12700">
                      <a:solidFill>
                        <a:srgbClr val="EFEFEF"/>
                      </a:solidFill>
                      <a:prstDash val="solid"/>
                      <a:round/>
                      <a:headEnd len="sm" w="sm" type="none"/>
                      <a:tailEnd len="sm" w="sm" type="none"/>
                    </a:lnT>
                    <a:lnB cap="flat" cmpd="sng" w="12700">
                      <a:solidFill>
                        <a:srgbClr val="EFEFEF"/>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15</a:t>
                      </a:r>
                      <a:endParaRPr>
                        <a:solidFill>
                          <a:schemeClr val="lt1"/>
                        </a:solidFill>
                      </a:endParaRPr>
                    </a:p>
                  </a:txBody>
                  <a:tcPr marT="63500" marB="63500" marR="63500" marL="63500">
                    <a:lnL cap="flat" cmpd="sng" w="12700">
                      <a:solidFill>
                        <a:srgbClr val="EFEFEF"/>
                      </a:solidFill>
                      <a:prstDash val="solid"/>
                      <a:round/>
                      <a:headEnd len="sm" w="sm" type="none"/>
                      <a:tailEnd len="sm" w="sm" type="none"/>
                    </a:lnL>
                    <a:lnR cap="flat" cmpd="sng" w="12700">
                      <a:solidFill>
                        <a:srgbClr val="EFEFEF"/>
                      </a:solidFill>
                      <a:prstDash val="solid"/>
                      <a:round/>
                      <a:headEnd len="sm" w="sm" type="none"/>
                      <a:tailEnd len="sm" w="sm" type="none"/>
                    </a:lnR>
                    <a:lnT cap="flat" cmpd="sng" w="12700">
                      <a:solidFill>
                        <a:srgbClr val="EFEFEF"/>
                      </a:solidFill>
                      <a:prstDash val="solid"/>
                      <a:round/>
                      <a:headEnd len="sm" w="sm" type="none"/>
                      <a:tailEnd len="sm" w="sm" type="none"/>
                    </a:lnT>
                    <a:lnB cap="flat" cmpd="sng" w="12700">
                      <a:solidFill>
                        <a:srgbClr val="EFEFEF"/>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18</a:t>
                      </a:r>
                      <a:endParaRPr>
                        <a:solidFill>
                          <a:schemeClr val="lt1"/>
                        </a:solidFill>
                      </a:endParaRPr>
                    </a:p>
                  </a:txBody>
                  <a:tcPr marT="63500" marB="63500" marR="63500" marL="63500">
                    <a:lnL cap="flat" cmpd="sng" w="12700">
                      <a:solidFill>
                        <a:srgbClr val="EFEFEF"/>
                      </a:solidFill>
                      <a:prstDash val="solid"/>
                      <a:round/>
                      <a:headEnd len="sm" w="sm" type="none"/>
                      <a:tailEnd len="sm" w="sm" type="none"/>
                    </a:lnL>
                    <a:lnR cap="flat" cmpd="sng" w="12700">
                      <a:solidFill>
                        <a:srgbClr val="EFEFEF"/>
                      </a:solidFill>
                      <a:prstDash val="solid"/>
                      <a:round/>
                      <a:headEnd len="sm" w="sm" type="none"/>
                      <a:tailEnd len="sm" w="sm" type="none"/>
                    </a:lnR>
                    <a:lnT cap="flat" cmpd="sng" w="12700">
                      <a:solidFill>
                        <a:srgbClr val="EFEFEF"/>
                      </a:solidFill>
                      <a:prstDash val="solid"/>
                      <a:round/>
                      <a:headEnd len="sm" w="sm" type="none"/>
                      <a:tailEnd len="sm" w="sm" type="none"/>
                    </a:lnT>
                    <a:lnB cap="flat" cmpd="sng" w="12700">
                      <a:solidFill>
                        <a:srgbClr val="EFEFEF"/>
                      </a:solidFill>
                      <a:prstDash val="solid"/>
                      <a:round/>
                      <a:headEnd len="sm" w="sm" type="none"/>
                      <a:tailEnd len="sm" w="sm" type="none"/>
                    </a:lnB>
                  </a:tcPr>
                </a:tc>
              </a:tr>
            </a:tbl>
          </a:graphicData>
        </a:graphic>
      </p:graphicFrame>
      <p:pic>
        <p:nvPicPr>
          <p:cNvPr id="215" name="Google Shape;215;p37" title="slide4.mp3">
            <a:hlinkClick r:id="rId3"/>
          </p:cNvPr>
          <p:cNvPicPr preferRelativeResize="0"/>
          <p:nvPr/>
        </p:nvPicPr>
        <p:blipFill>
          <a:blip r:embed="rId4">
            <a:alphaModFix/>
          </a:blip>
          <a:stretch>
            <a:fillRect/>
          </a:stretch>
        </p:blipFill>
        <p:spPr>
          <a:xfrm>
            <a:off x="8492500" y="4594325"/>
            <a:ext cx="396775" cy="396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Iteration Evaluation</a:t>
            </a:r>
            <a:endParaRPr/>
          </a:p>
        </p:txBody>
      </p:sp>
      <p:graphicFrame>
        <p:nvGraphicFramePr>
          <p:cNvPr id="221" name="Google Shape;221;p38"/>
          <p:cNvGraphicFramePr/>
          <p:nvPr/>
        </p:nvGraphicFramePr>
        <p:xfrm>
          <a:off x="109525" y="1471275"/>
          <a:ext cx="3000000" cy="3000000"/>
        </p:xfrm>
        <a:graphic>
          <a:graphicData uri="http://schemas.openxmlformats.org/drawingml/2006/table">
            <a:tbl>
              <a:tblPr>
                <a:noFill/>
                <a:tableStyleId>{73228F48-5091-47AB-A8FD-84EE96092822}</a:tableStyleId>
              </a:tblPr>
              <a:tblGrid>
                <a:gridCol w="962025"/>
                <a:gridCol w="2314575"/>
                <a:gridCol w="2133600"/>
                <a:gridCol w="1687900"/>
                <a:gridCol w="1826825"/>
              </a:tblGrid>
              <a:tr h="381000">
                <a:tc>
                  <a:txBody>
                    <a:bodyPr/>
                    <a:lstStyle/>
                    <a:p>
                      <a:pPr indent="0" lvl="0" marL="0" rtl="0" algn="l">
                        <a:lnSpc>
                          <a:spcPct val="100000"/>
                        </a:lnSpc>
                        <a:spcBef>
                          <a:spcPts val="0"/>
                        </a:spcBef>
                        <a:spcAft>
                          <a:spcPts val="0"/>
                        </a:spcAft>
                        <a:buNone/>
                      </a:pPr>
                      <a:r>
                        <a:rPr lang="en" sz="1100">
                          <a:solidFill>
                            <a:srgbClr val="FFFFFF"/>
                          </a:solidFill>
                        </a:rPr>
                        <a:t>Iteration #</a:t>
                      </a:r>
                      <a:endParaRPr sz="1100">
                        <a:solidFill>
                          <a:srgbClr val="FFFFFF"/>
                        </a:solidFill>
                      </a:endParaRPr>
                    </a:p>
                  </a:txBody>
                  <a:tcPr marT="91425" marB="91425" marR="91425" marL="91425">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rgbClr val="FFFFFF"/>
                          </a:solidFill>
                        </a:rPr>
                        <a:t>Tasks Planned</a:t>
                      </a:r>
                      <a:endParaRPr sz="1100">
                        <a:solidFill>
                          <a:srgbClr val="FFFFFF"/>
                        </a:solidFill>
                      </a:endParaRPr>
                    </a:p>
                  </a:txBody>
                  <a:tcPr marT="91425" marB="91425" marR="91425" marL="91425">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rgbClr val="FFFFFF"/>
                          </a:solidFill>
                        </a:rPr>
                        <a:t>Completed items</a:t>
                      </a:r>
                      <a:endParaRPr sz="1100">
                        <a:solidFill>
                          <a:srgbClr val="FFFFFF"/>
                        </a:solidFill>
                      </a:endParaRPr>
                    </a:p>
                  </a:txBody>
                  <a:tcPr marT="91425" marB="91425" marR="91425" marL="91425">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rgbClr val="FFFFFF"/>
                          </a:solidFill>
                        </a:rPr>
                        <a:t>Pushed to next iteration</a:t>
                      </a:r>
                      <a:endParaRPr sz="1100">
                        <a:solidFill>
                          <a:srgbClr val="FFFFFF"/>
                        </a:solidFill>
                      </a:endParaRPr>
                    </a:p>
                  </a:txBody>
                  <a:tcPr marT="91425" marB="91425" marR="91425" marL="91425">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rgbClr val="FFFFFF"/>
                          </a:solidFill>
                        </a:rPr>
                        <a:t>Major issues</a:t>
                      </a:r>
                      <a:endParaRPr sz="1100">
                        <a:solidFill>
                          <a:srgbClr val="FFFFFF"/>
                        </a:solidFill>
                      </a:endParaRPr>
                    </a:p>
                  </a:txBody>
                  <a:tcPr marT="91425" marB="91425" marR="91425" marL="91425">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r>
              <a:tr h="790575">
                <a:tc>
                  <a:txBody>
                    <a:bodyPr/>
                    <a:lstStyle/>
                    <a:p>
                      <a:pPr indent="0" lvl="0" marL="0" rtl="0" algn="l">
                        <a:lnSpc>
                          <a:spcPct val="100000"/>
                        </a:lnSpc>
                        <a:spcBef>
                          <a:spcPts val="0"/>
                        </a:spcBef>
                        <a:spcAft>
                          <a:spcPts val="0"/>
                        </a:spcAft>
                        <a:buNone/>
                      </a:pPr>
                      <a:r>
                        <a:rPr lang="en" sz="1100">
                          <a:solidFill>
                            <a:srgbClr val="FFFFFF"/>
                          </a:solidFill>
                        </a:rPr>
                        <a:t>0</a:t>
                      </a:r>
                      <a:endParaRPr sz="1100">
                        <a:solidFill>
                          <a:srgbClr val="FFFFFF"/>
                        </a:solidFill>
                      </a:endParaRPr>
                    </a:p>
                  </a:txBody>
                  <a:tcPr marT="91425" marB="91425" marR="91425" marL="91425">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a:solidFill>
                            <a:srgbClr val="FFFFFF"/>
                          </a:solidFill>
                        </a:rPr>
                        <a:t>●</a:t>
                      </a:r>
                      <a:r>
                        <a:rPr lang="en" sz="1000">
                          <a:solidFill>
                            <a:srgbClr val="FFFFFF"/>
                          </a:solidFill>
                        </a:rPr>
                        <a:t>Identify the project</a:t>
                      </a:r>
                      <a:endParaRPr sz="1000">
                        <a:solidFill>
                          <a:srgbClr val="FFFFFF"/>
                        </a:solidFill>
                      </a:endParaRPr>
                    </a:p>
                    <a:p>
                      <a:pPr indent="0" lvl="0" marL="0" rtl="0" algn="l">
                        <a:lnSpc>
                          <a:spcPct val="100000"/>
                        </a:lnSpc>
                        <a:spcBef>
                          <a:spcPts val="0"/>
                        </a:spcBef>
                        <a:spcAft>
                          <a:spcPts val="0"/>
                        </a:spcAft>
                        <a:buNone/>
                      </a:pPr>
                      <a:r>
                        <a:rPr lang="en">
                          <a:solidFill>
                            <a:srgbClr val="FFFFFF"/>
                          </a:solidFill>
                        </a:rPr>
                        <a:t>●</a:t>
                      </a:r>
                      <a:r>
                        <a:rPr lang="en" sz="1000">
                          <a:solidFill>
                            <a:srgbClr val="FFFFFF"/>
                          </a:solidFill>
                        </a:rPr>
                        <a:t>Confirm project roles</a:t>
                      </a:r>
                      <a:endParaRPr sz="1000">
                        <a:solidFill>
                          <a:srgbClr val="FFFFFF"/>
                        </a:solidFill>
                      </a:endParaRPr>
                    </a:p>
                    <a:p>
                      <a:pPr indent="0" lvl="0" marL="0" rtl="0" algn="l">
                        <a:lnSpc>
                          <a:spcPct val="100000"/>
                        </a:lnSpc>
                        <a:spcBef>
                          <a:spcPts val="0"/>
                        </a:spcBef>
                        <a:spcAft>
                          <a:spcPts val="0"/>
                        </a:spcAft>
                        <a:buNone/>
                      </a:pPr>
                      <a:r>
                        <a:rPr lang="en">
                          <a:solidFill>
                            <a:srgbClr val="FFFFFF"/>
                          </a:solidFill>
                        </a:rPr>
                        <a:t>●</a:t>
                      </a:r>
                      <a:r>
                        <a:rPr lang="en" sz="1000">
                          <a:solidFill>
                            <a:srgbClr val="FFFFFF"/>
                          </a:solidFill>
                        </a:rPr>
                        <a:t>Define basic requirements</a:t>
                      </a:r>
                      <a:endParaRPr sz="1000">
                        <a:solidFill>
                          <a:srgbClr val="FFFFFF"/>
                        </a:solidFill>
                      </a:endParaRPr>
                    </a:p>
                  </a:txBody>
                  <a:tcPr marT="91425" marB="91425" marR="91425" marL="91425">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rgbClr val="FFFFFF"/>
                          </a:solidFill>
                        </a:rPr>
                        <a:t>All tasks were completed on time.</a:t>
                      </a:r>
                      <a:endParaRPr sz="1000">
                        <a:solidFill>
                          <a:srgbClr val="FFFFFF"/>
                        </a:solidFill>
                      </a:endParaRPr>
                    </a:p>
                  </a:txBody>
                  <a:tcPr marT="91425" marB="91425" marR="91425" marL="91425">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rgbClr val="FFFFFF"/>
                          </a:solidFill>
                        </a:rPr>
                        <a:t>N/A</a:t>
                      </a:r>
                      <a:endParaRPr sz="1000">
                        <a:solidFill>
                          <a:srgbClr val="FFFFFF"/>
                        </a:solidFill>
                      </a:endParaRPr>
                    </a:p>
                  </a:txBody>
                  <a:tcPr marT="91425" marB="91425" marR="91425" marL="91425">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rgbClr val="FFFFFF"/>
                          </a:solidFill>
                        </a:rPr>
                        <a:t>The team was unfamiliar with Android development</a:t>
                      </a:r>
                      <a:endParaRPr sz="1000">
                        <a:solidFill>
                          <a:srgbClr val="FFFFFF"/>
                        </a:solidFill>
                      </a:endParaRPr>
                    </a:p>
                  </a:txBody>
                  <a:tcPr marT="91425" marB="91425" marR="91425" marL="91425">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r>
              <a:tr h="1009650">
                <a:tc>
                  <a:txBody>
                    <a:bodyPr/>
                    <a:lstStyle/>
                    <a:p>
                      <a:pPr indent="0" lvl="0" marL="0" rtl="0" algn="l">
                        <a:lnSpc>
                          <a:spcPct val="100000"/>
                        </a:lnSpc>
                        <a:spcBef>
                          <a:spcPts val="0"/>
                        </a:spcBef>
                        <a:spcAft>
                          <a:spcPts val="0"/>
                        </a:spcAft>
                        <a:buNone/>
                      </a:pPr>
                      <a:r>
                        <a:rPr lang="en" sz="1100">
                          <a:solidFill>
                            <a:srgbClr val="FFFFFF"/>
                          </a:solidFill>
                        </a:rPr>
                        <a:t>1</a:t>
                      </a:r>
                      <a:endParaRPr sz="1100">
                        <a:solidFill>
                          <a:srgbClr val="FFFFFF"/>
                        </a:solidFill>
                      </a:endParaRPr>
                    </a:p>
                  </a:txBody>
                  <a:tcPr marT="91425" marB="91425" marR="91425" marL="91425">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a:solidFill>
                            <a:srgbClr val="FFFFFF"/>
                          </a:solidFill>
                        </a:rPr>
                        <a:t>●</a:t>
                      </a:r>
                      <a:r>
                        <a:rPr lang="en" sz="1000">
                          <a:solidFill>
                            <a:srgbClr val="FFFFFF"/>
                          </a:solidFill>
                        </a:rPr>
                        <a:t>Define more technical requirement</a:t>
                      </a:r>
                      <a:endParaRPr sz="1000">
                        <a:solidFill>
                          <a:srgbClr val="FFFFFF"/>
                        </a:solidFill>
                      </a:endParaRPr>
                    </a:p>
                    <a:p>
                      <a:pPr indent="0" lvl="0" marL="0" rtl="0" algn="l">
                        <a:lnSpc>
                          <a:spcPct val="100000"/>
                        </a:lnSpc>
                        <a:spcBef>
                          <a:spcPts val="0"/>
                        </a:spcBef>
                        <a:spcAft>
                          <a:spcPts val="0"/>
                        </a:spcAft>
                        <a:buNone/>
                      </a:pPr>
                      <a:r>
                        <a:rPr lang="en">
                          <a:solidFill>
                            <a:srgbClr val="FFFFFF"/>
                          </a:solidFill>
                        </a:rPr>
                        <a:t>●</a:t>
                      </a:r>
                      <a:r>
                        <a:rPr lang="en" sz="1000">
                          <a:solidFill>
                            <a:srgbClr val="FFFFFF"/>
                          </a:solidFill>
                        </a:rPr>
                        <a:t>Build a basic app with login, view location of a court, and sent notifications.</a:t>
                      </a:r>
                      <a:endParaRPr sz="1000">
                        <a:solidFill>
                          <a:srgbClr val="FFFFFF"/>
                        </a:solidFill>
                      </a:endParaRPr>
                    </a:p>
                  </a:txBody>
                  <a:tcPr marT="91425" marB="91425" marR="91425" marL="91425">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rgbClr val="FFFFFF"/>
                          </a:solidFill>
                        </a:rPr>
                        <a:t>-Able to fetch user’s current notification</a:t>
                      </a:r>
                      <a:endParaRPr sz="1000">
                        <a:solidFill>
                          <a:srgbClr val="FFFFFF"/>
                        </a:solidFill>
                      </a:endParaRPr>
                    </a:p>
                  </a:txBody>
                  <a:tcPr marT="91425" marB="91425" marR="91425" marL="91425">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rgbClr val="FFFFFF"/>
                          </a:solidFill>
                        </a:rPr>
                        <a:t>WIP:facebook/email login.</a:t>
                      </a:r>
                      <a:endParaRPr sz="1000">
                        <a:solidFill>
                          <a:srgbClr val="FFFFFF"/>
                        </a:solidFill>
                      </a:endParaRPr>
                    </a:p>
                    <a:p>
                      <a:pPr indent="0" lvl="0" marL="0" rtl="0" algn="l">
                        <a:lnSpc>
                          <a:spcPct val="100000"/>
                        </a:lnSpc>
                        <a:spcBef>
                          <a:spcPts val="0"/>
                        </a:spcBef>
                        <a:spcAft>
                          <a:spcPts val="0"/>
                        </a:spcAft>
                        <a:buNone/>
                      </a:pPr>
                      <a:r>
                        <a:rPr lang="en" sz="1000">
                          <a:solidFill>
                            <a:srgbClr val="FFFFFF"/>
                          </a:solidFill>
                        </a:rPr>
                        <a:t>-Push/text notifications</a:t>
                      </a:r>
                      <a:endParaRPr sz="1000">
                        <a:solidFill>
                          <a:srgbClr val="FFFFFF"/>
                        </a:solidFill>
                      </a:endParaRPr>
                    </a:p>
                    <a:p>
                      <a:pPr indent="0" lvl="0" marL="0" rtl="0" algn="l">
                        <a:lnSpc>
                          <a:spcPct val="100000"/>
                        </a:lnSpc>
                        <a:spcBef>
                          <a:spcPts val="0"/>
                        </a:spcBef>
                        <a:spcAft>
                          <a:spcPts val="0"/>
                        </a:spcAft>
                        <a:buNone/>
                      </a:pPr>
                      <a:r>
                        <a:rPr lang="en" sz="1000">
                          <a:solidFill>
                            <a:srgbClr val="FFFFFF"/>
                          </a:solidFill>
                        </a:rPr>
                        <a:t>-DB connection</a:t>
                      </a:r>
                      <a:endParaRPr sz="1000">
                        <a:solidFill>
                          <a:srgbClr val="FFFFFF"/>
                        </a:solidFill>
                      </a:endParaRPr>
                    </a:p>
                  </a:txBody>
                  <a:tcPr marT="91425" marB="91425" marR="91425" marL="91425">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rgbClr val="FFFFFF"/>
                          </a:solidFill>
                        </a:rPr>
                        <a:t>Issues with SQLlite, and integrating facebook login</a:t>
                      </a:r>
                      <a:endParaRPr sz="1000">
                        <a:solidFill>
                          <a:srgbClr val="FFFFFF"/>
                        </a:solidFill>
                      </a:endParaRPr>
                    </a:p>
                    <a:p>
                      <a:pPr indent="0" lvl="0" marL="0" rtl="0" algn="l">
                        <a:lnSpc>
                          <a:spcPct val="100000"/>
                        </a:lnSpc>
                        <a:spcBef>
                          <a:spcPts val="0"/>
                        </a:spcBef>
                        <a:spcAft>
                          <a:spcPts val="0"/>
                        </a:spcAft>
                        <a:buNone/>
                      </a:pPr>
                      <a:r>
                        <a:rPr lang="en" sz="1000">
                          <a:solidFill>
                            <a:srgbClr val="FFFFFF"/>
                          </a:solidFill>
                        </a:rPr>
                        <a:t>Decided to drop custom email login because of security issues</a:t>
                      </a:r>
                      <a:endParaRPr sz="1000">
                        <a:solidFill>
                          <a:srgbClr val="FFFFFF"/>
                        </a:solidFill>
                      </a:endParaRPr>
                    </a:p>
                  </a:txBody>
                  <a:tcPr marT="91425" marB="91425" marR="91425" marL="91425">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r>
              <a:tr h="790575">
                <a:tc>
                  <a:txBody>
                    <a:bodyPr/>
                    <a:lstStyle/>
                    <a:p>
                      <a:pPr indent="0" lvl="0" marL="0" rtl="0" algn="l">
                        <a:lnSpc>
                          <a:spcPct val="100000"/>
                        </a:lnSpc>
                        <a:spcBef>
                          <a:spcPts val="0"/>
                        </a:spcBef>
                        <a:spcAft>
                          <a:spcPts val="0"/>
                        </a:spcAft>
                        <a:buNone/>
                      </a:pPr>
                      <a:r>
                        <a:rPr lang="en" sz="1100">
                          <a:solidFill>
                            <a:srgbClr val="FFFFFF"/>
                          </a:solidFill>
                        </a:rPr>
                        <a:t>2</a:t>
                      </a:r>
                      <a:endParaRPr sz="1100">
                        <a:solidFill>
                          <a:srgbClr val="FFFFFF"/>
                        </a:solidFill>
                      </a:endParaRPr>
                    </a:p>
                  </a:txBody>
                  <a:tcPr marT="91425" marB="91425" marR="91425" marL="91425">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a:solidFill>
                            <a:srgbClr val="FFFFFF"/>
                          </a:solidFill>
                        </a:rPr>
                        <a:t>●</a:t>
                      </a:r>
                      <a:r>
                        <a:rPr lang="en" sz="1000">
                          <a:solidFill>
                            <a:srgbClr val="FFFFFF"/>
                          </a:solidFill>
                        </a:rPr>
                        <a:t>Text/push notifications to user</a:t>
                      </a:r>
                      <a:endParaRPr sz="1000">
                        <a:solidFill>
                          <a:srgbClr val="FFFFFF"/>
                        </a:solidFill>
                      </a:endParaRPr>
                    </a:p>
                    <a:p>
                      <a:pPr indent="0" lvl="0" marL="0" rtl="0" algn="l">
                        <a:lnSpc>
                          <a:spcPct val="100000"/>
                        </a:lnSpc>
                        <a:spcBef>
                          <a:spcPts val="0"/>
                        </a:spcBef>
                        <a:spcAft>
                          <a:spcPts val="0"/>
                        </a:spcAft>
                        <a:buNone/>
                      </a:pPr>
                      <a:r>
                        <a:rPr lang="en">
                          <a:solidFill>
                            <a:srgbClr val="FFFFFF"/>
                          </a:solidFill>
                        </a:rPr>
                        <a:t>●</a:t>
                      </a:r>
                      <a:r>
                        <a:rPr lang="en" sz="1000">
                          <a:solidFill>
                            <a:srgbClr val="FFFFFF"/>
                          </a:solidFill>
                        </a:rPr>
                        <a:t>Store user data on firebase</a:t>
                      </a:r>
                      <a:endParaRPr sz="1000">
                        <a:solidFill>
                          <a:srgbClr val="FFFFFF"/>
                        </a:solidFill>
                      </a:endParaRPr>
                    </a:p>
                    <a:p>
                      <a:pPr indent="0" lvl="0" marL="0" rtl="0" algn="l">
                        <a:lnSpc>
                          <a:spcPct val="100000"/>
                        </a:lnSpc>
                        <a:spcBef>
                          <a:spcPts val="0"/>
                        </a:spcBef>
                        <a:spcAft>
                          <a:spcPts val="0"/>
                        </a:spcAft>
                        <a:buNone/>
                      </a:pPr>
                      <a:r>
                        <a:rPr lang="en">
                          <a:solidFill>
                            <a:srgbClr val="FFFFFF"/>
                          </a:solidFill>
                        </a:rPr>
                        <a:t>●</a:t>
                      </a:r>
                      <a:r>
                        <a:rPr lang="en" sz="1000">
                          <a:solidFill>
                            <a:srgbClr val="FFFFFF"/>
                          </a:solidFill>
                        </a:rPr>
                        <a:t>Create location table in firebase</a:t>
                      </a:r>
                      <a:endParaRPr sz="1000">
                        <a:solidFill>
                          <a:srgbClr val="FFFFFF"/>
                        </a:solidFill>
                      </a:endParaRPr>
                    </a:p>
                  </a:txBody>
                  <a:tcPr marT="91425" marB="91425" marR="91425" marL="91425">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rgbClr val="FFFFFF"/>
                          </a:solidFill>
                        </a:rPr>
                        <a:t>- facebook login completed.</a:t>
                      </a:r>
                      <a:endParaRPr sz="1000">
                        <a:solidFill>
                          <a:srgbClr val="FFFFFF"/>
                        </a:solidFill>
                      </a:endParaRPr>
                    </a:p>
                    <a:p>
                      <a:pPr indent="0" lvl="0" marL="0" rtl="0" algn="l">
                        <a:lnSpc>
                          <a:spcPct val="100000"/>
                        </a:lnSpc>
                        <a:spcBef>
                          <a:spcPts val="0"/>
                        </a:spcBef>
                        <a:spcAft>
                          <a:spcPts val="0"/>
                        </a:spcAft>
                        <a:buNone/>
                      </a:pPr>
                      <a:r>
                        <a:rPr lang="en" sz="1000">
                          <a:solidFill>
                            <a:srgbClr val="FFFFFF"/>
                          </a:solidFill>
                        </a:rPr>
                        <a:t>- user data stored on database</a:t>
                      </a:r>
                      <a:endParaRPr sz="1000">
                        <a:solidFill>
                          <a:srgbClr val="FFFFFF"/>
                        </a:solidFill>
                      </a:endParaRPr>
                    </a:p>
                    <a:p>
                      <a:pPr indent="0" lvl="0" marL="0" rtl="0" algn="l">
                        <a:lnSpc>
                          <a:spcPct val="100000"/>
                        </a:lnSpc>
                        <a:spcBef>
                          <a:spcPts val="0"/>
                        </a:spcBef>
                        <a:spcAft>
                          <a:spcPts val="0"/>
                        </a:spcAft>
                        <a:buNone/>
                      </a:pPr>
                      <a:r>
                        <a:rPr lang="en" sz="1000">
                          <a:solidFill>
                            <a:srgbClr val="FFFFFF"/>
                          </a:solidFill>
                        </a:rPr>
                        <a:t>- court location table created</a:t>
                      </a:r>
                      <a:endParaRPr sz="1000">
                        <a:solidFill>
                          <a:srgbClr val="FFFFFF"/>
                        </a:solidFill>
                      </a:endParaRPr>
                    </a:p>
                    <a:p>
                      <a:pPr indent="0" lvl="0" marL="0" rtl="0" algn="l">
                        <a:lnSpc>
                          <a:spcPct val="100000"/>
                        </a:lnSpc>
                        <a:spcBef>
                          <a:spcPts val="0"/>
                        </a:spcBef>
                        <a:spcAft>
                          <a:spcPts val="0"/>
                        </a:spcAft>
                        <a:buNone/>
                      </a:pPr>
                      <a:r>
                        <a:rPr lang="en" sz="1000">
                          <a:solidFill>
                            <a:srgbClr val="FFFFFF"/>
                          </a:solidFill>
                        </a:rPr>
                        <a:t>- text messages enabled.</a:t>
                      </a:r>
                      <a:endParaRPr sz="1000">
                        <a:solidFill>
                          <a:srgbClr val="FFFFFF"/>
                        </a:solidFill>
                      </a:endParaRPr>
                    </a:p>
                  </a:txBody>
                  <a:tcPr marT="91425" marB="91425" marR="91425" marL="91425">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rgbClr val="FFFFFF"/>
                          </a:solidFill>
                        </a:rPr>
                        <a:t>WIP: Storing user data and location data on firebase</a:t>
                      </a:r>
                      <a:endParaRPr sz="1000">
                        <a:solidFill>
                          <a:srgbClr val="FFFFFF"/>
                        </a:solidFill>
                      </a:endParaRPr>
                    </a:p>
                  </a:txBody>
                  <a:tcPr marT="91425" marB="91425" marR="91425" marL="91425">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rgbClr val="FFFFFF"/>
                          </a:solidFill>
                        </a:rPr>
                        <a:t>-Retrieving phone number from facebook login</a:t>
                      </a:r>
                      <a:endParaRPr sz="1000">
                        <a:solidFill>
                          <a:srgbClr val="FFFFFF"/>
                        </a:solidFill>
                      </a:endParaRPr>
                    </a:p>
                  </a:txBody>
                  <a:tcPr marT="91425" marB="91425" marR="91425" marL="91425">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r>
            </a:tbl>
          </a:graphicData>
        </a:graphic>
      </p:graphicFrame>
      <p:pic>
        <p:nvPicPr>
          <p:cNvPr id="222" name="Google Shape;222;p38" title="slide5.mp3">
            <a:hlinkClick r:id="rId3"/>
          </p:cNvPr>
          <p:cNvPicPr preferRelativeResize="0"/>
          <p:nvPr/>
        </p:nvPicPr>
        <p:blipFill>
          <a:blip r:embed="rId4">
            <a:alphaModFix/>
          </a:blip>
          <a:stretch>
            <a:fillRect/>
          </a:stretch>
        </p:blipFill>
        <p:spPr>
          <a:xfrm>
            <a:off x="8610600" y="4637325"/>
            <a:ext cx="353775" cy="353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Iteration Evaluation</a:t>
            </a:r>
            <a:endParaRPr/>
          </a:p>
        </p:txBody>
      </p:sp>
      <p:graphicFrame>
        <p:nvGraphicFramePr>
          <p:cNvPr id="228" name="Google Shape;228;p39"/>
          <p:cNvGraphicFramePr/>
          <p:nvPr/>
        </p:nvGraphicFramePr>
        <p:xfrm>
          <a:off x="261938" y="1251150"/>
          <a:ext cx="3000000" cy="3000000"/>
        </p:xfrm>
        <a:graphic>
          <a:graphicData uri="http://schemas.openxmlformats.org/drawingml/2006/table">
            <a:tbl>
              <a:tblPr>
                <a:noFill/>
                <a:tableStyleId>{73228F48-5091-47AB-A8FD-84EE96092822}</a:tableStyleId>
              </a:tblPr>
              <a:tblGrid>
                <a:gridCol w="942975"/>
                <a:gridCol w="2266950"/>
                <a:gridCol w="2152650"/>
                <a:gridCol w="1704975"/>
                <a:gridCol w="1552575"/>
              </a:tblGrid>
              <a:tr h="264975">
                <a:tc>
                  <a:txBody>
                    <a:bodyPr/>
                    <a:lstStyle/>
                    <a:p>
                      <a:pPr indent="0" lvl="0" marL="0" rtl="0" algn="l">
                        <a:lnSpc>
                          <a:spcPct val="100000"/>
                        </a:lnSpc>
                        <a:spcBef>
                          <a:spcPts val="0"/>
                        </a:spcBef>
                        <a:spcAft>
                          <a:spcPts val="0"/>
                        </a:spcAft>
                        <a:buNone/>
                      </a:pPr>
                      <a:r>
                        <a:rPr lang="en" sz="1100">
                          <a:solidFill>
                            <a:srgbClr val="FFFFFF"/>
                          </a:solidFill>
                        </a:rPr>
                        <a:t>Iteration #</a:t>
                      </a:r>
                      <a:endParaRPr sz="1100">
                        <a:solidFill>
                          <a:srgbClr val="FFFFFF"/>
                        </a:solidFill>
                      </a:endParaRPr>
                    </a:p>
                  </a:txBody>
                  <a:tcPr marT="91425" marB="91425" marR="91425" marL="91425">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rgbClr val="FFFFFF"/>
                          </a:solidFill>
                        </a:rPr>
                        <a:t>Tasks Planned</a:t>
                      </a:r>
                      <a:endParaRPr sz="1100">
                        <a:solidFill>
                          <a:srgbClr val="FFFFFF"/>
                        </a:solidFill>
                      </a:endParaRPr>
                    </a:p>
                  </a:txBody>
                  <a:tcPr marT="91425" marB="91425" marR="91425" marL="91425">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rgbClr val="FFFFFF"/>
                          </a:solidFill>
                        </a:rPr>
                        <a:t>Completed items</a:t>
                      </a:r>
                      <a:endParaRPr sz="1100">
                        <a:solidFill>
                          <a:srgbClr val="FFFFFF"/>
                        </a:solidFill>
                      </a:endParaRPr>
                    </a:p>
                  </a:txBody>
                  <a:tcPr marT="91425" marB="91425" marR="91425" marL="91425">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rgbClr val="FFFFFF"/>
                          </a:solidFill>
                        </a:rPr>
                        <a:t>Pushed to next iteration</a:t>
                      </a:r>
                      <a:endParaRPr sz="1100">
                        <a:solidFill>
                          <a:srgbClr val="FFFFFF"/>
                        </a:solidFill>
                      </a:endParaRPr>
                    </a:p>
                  </a:txBody>
                  <a:tcPr marT="91425" marB="91425" marR="91425" marL="91425">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rgbClr val="FFFFFF"/>
                          </a:solidFill>
                        </a:rPr>
                        <a:t>Major issues</a:t>
                      </a:r>
                      <a:endParaRPr sz="1100">
                        <a:solidFill>
                          <a:srgbClr val="FFFFFF"/>
                        </a:solidFill>
                      </a:endParaRPr>
                    </a:p>
                  </a:txBody>
                  <a:tcPr marT="91425" marB="91425" marR="91425" marL="91425">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r>
              <a:tr h="1008375">
                <a:tc>
                  <a:txBody>
                    <a:bodyPr/>
                    <a:lstStyle/>
                    <a:p>
                      <a:pPr indent="0" lvl="0" marL="0" rtl="0" algn="l">
                        <a:lnSpc>
                          <a:spcPct val="100000"/>
                        </a:lnSpc>
                        <a:spcBef>
                          <a:spcPts val="0"/>
                        </a:spcBef>
                        <a:spcAft>
                          <a:spcPts val="0"/>
                        </a:spcAft>
                        <a:buNone/>
                      </a:pPr>
                      <a:r>
                        <a:rPr lang="en" sz="1100">
                          <a:solidFill>
                            <a:srgbClr val="FFFFFF"/>
                          </a:solidFill>
                        </a:rPr>
                        <a:t>3</a:t>
                      </a:r>
                      <a:endParaRPr sz="1100">
                        <a:solidFill>
                          <a:srgbClr val="FFFFFF"/>
                        </a:solidFill>
                      </a:endParaRPr>
                    </a:p>
                  </a:txBody>
                  <a:tcPr marT="91425" marB="91425" marR="91425" marL="91425">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a:solidFill>
                            <a:srgbClr val="FFFFFF"/>
                          </a:solidFill>
                        </a:rPr>
                        <a:t>●</a:t>
                      </a:r>
                      <a:r>
                        <a:rPr lang="en" sz="1000">
                          <a:solidFill>
                            <a:srgbClr val="FFFFFF"/>
                          </a:solidFill>
                        </a:rPr>
                        <a:t>Store user location data</a:t>
                      </a:r>
                      <a:endParaRPr sz="1000">
                        <a:solidFill>
                          <a:srgbClr val="FFFFFF"/>
                        </a:solidFill>
                      </a:endParaRPr>
                    </a:p>
                    <a:p>
                      <a:pPr indent="0" lvl="0" marL="0" rtl="0" algn="l">
                        <a:lnSpc>
                          <a:spcPct val="100000"/>
                        </a:lnSpc>
                        <a:spcBef>
                          <a:spcPts val="0"/>
                        </a:spcBef>
                        <a:spcAft>
                          <a:spcPts val="0"/>
                        </a:spcAft>
                        <a:buNone/>
                      </a:pPr>
                      <a:r>
                        <a:rPr lang="en">
                          <a:solidFill>
                            <a:srgbClr val="FFFFFF"/>
                          </a:solidFill>
                        </a:rPr>
                        <a:t>●</a:t>
                      </a:r>
                      <a:r>
                        <a:rPr lang="en" sz="1000">
                          <a:solidFill>
                            <a:srgbClr val="FFFFFF"/>
                          </a:solidFill>
                        </a:rPr>
                        <a:t>Add new courts</a:t>
                      </a:r>
                      <a:endParaRPr sz="1000">
                        <a:solidFill>
                          <a:srgbClr val="FFFFFF"/>
                        </a:solidFill>
                      </a:endParaRPr>
                    </a:p>
                    <a:p>
                      <a:pPr indent="0" lvl="0" marL="0" rtl="0" algn="l">
                        <a:lnSpc>
                          <a:spcPct val="100000"/>
                        </a:lnSpc>
                        <a:spcBef>
                          <a:spcPts val="0"/>
                        </a:spcBef>
                        <a:spcAft>
                          <a:spcPts val="0"/>
                        </a:spcAft>
                        <a:buNone/>
                      </a:pPr>
                      <a:r>
                        <a:rPr lang="en">
                          <a:solidFill>
                            <a:srgbClr val="FFFFFF"/>
                          </a:solidFill>
                        </a:rPr>
                        <a:t>●</a:t>
                      </a:r>
                      <a:r>
                        <a:rPr lang="en" sz="1000">
                          <a:solidFill>
                            <a:srgbClr val="FFFFFF"/>
                          </a:solidFill>
                        </a:rPr>
                        <a:t>View user and court information</a:t>
                      </a:r>
                      <a:endParaRPr sz="1000">
                        <a:solidFill>
                          <a:srgbClr val="FFFFFF"/>
                        </a:solidFill>
                      </a:endParaRPr>
                    </a:p>
                    <a:p>
                      <a:pPr indent="0" lvl="0" marL="0" rtl="0" algn="l">
                        <a:lnSpc>
                          <a:spcPct val="100000"/>
                        </a:lnSpc>
                        <a:spcBef>
                          <a:spcPts val="0"/>
                        </a:spcBef>
                        <a:spcAft>
                          <a:spcPts val="0"/>
                        </a:spcAft>
                        <a:buNone/>
                      </a:pPr>
                      <a:r>
                        <a:rPr lang="en">
                          <a:solidFill>
                            <a:srgbClr val="FFFFFF"/>
                          </a:solidFill>
                        </a:rPr>
                        <a:t>●</a:t>
                      </a:r>
                      <a:r>
                        <a:rPr lang="en" sz="1000">
                          <a:solidFill>
                            <a:srgbClr val="FFFFFF"/>
                          </a:solidFill>
                        </a:rPr>
                        <a:t>Create a user subscriber relation</a:t>
                      </a:r>
                      <a:endParaRPr>
                        <a:solidFill>
                          <a:srgbClr val="FFFFFF"/>
                        </a:solidFill>
                      </a:endParaRPr>
                    </a:p>
                  </a:txBody>
                  <a:tcPr marT="91425" marB="91425" marR="91425" marL="91425">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rgbClr val="FFFFFF"/>
                          </a:solidFill>
                        </a:rPr>
                        <a:t>- add and manage courts info on DB</a:t>
                      </a:r>
                      <a:endParaRPr sz="1000">
                        <a:solidFill>
                          <a:srgbClr val="FFFFFF"/>
                        </a:solidFill>
                      </a:endParaRPr>
                    </a:p>
                    <a:p>
                      <a:pPr indent="0" lvl="0" marL="0" rtl="0" algn="l">
                        <a:lnSpc>
                          <a:spcPct val="100000"/>
                        </a:lnSpc>
                        <a:spcBef>
                          <a:spcPts val="0"/>
                        </a:spcBef>
                        <a:spcAft>
                          <a:spcPts val="0"/>
                        </a:spcAft>
                        <a:buNone/>
                      </a:pPr>
                      <a:r>
                        <a:rPr lang="en" sz="1000">
                          <a:solidFill>
                            <a:srgbClr val="FFFFFF"/>
                          </a:solidFill>
                        </a:rPr>
                        <a:t>- user subscriber table created</a:t>
                      </a:r>
                      <a:endParaRPr sz="1000">
                        <a:solidFill>
                          <a:srgbClr val="FFFFFF"/>
                        </a:solidFill>
                      </a:endParaRPr>
                    </a:p>
                    <a:p>
                      <a:pPr indent="0" lvl="0" marL="0" rtl="0" algn="l">
                        <a:lnSpc>
                          <a:spcPct val="100000"/>
                        </a:lnSpc>
                        <a:spcBef>
                          <a:spcPts val="0"/>
                        </a:spcBef>
                        <a:spcAft>
                          <a:spcPts val="0"/>
                        </a:spcAft>
                        <a:buNone/>
                      </a:pPr>
                      <a:r>
                        <a:rPr lang="en" sz="1000">
                          <a:solidFill>
                            <a:srgbClr val="FFFFFF"/>
                          </a:solidFill>
                        </a:rPr>
                        <a:t>- UI for the displaying user and courts info</a:t>
                      </a:r>
                      <a:endParaRPr sz="1000">
                        <a:solidFill>
                          <a:srgbClr val="FFFFFF"/>
                        </a:solidFill>
                      </a:endParaRPr>
                    </a:p>
                    <a:p>
                      <a:pPr indent="0" lvl="0" marL="0" rtl="0" algn="l">
                        <a:lnSpc>
                          <a:spcPct val="100000"/>
                        </a:lnSpc>
                        <a:spcBef>
                          <a:spcPts val="0"/>
                        </a:spcBef>
                        <a:spcAft>
                          <a:spcPts val="0"/>
                        </a:spcAft>
                        <a:buNone/>
                      </a:pPr>
                      <a:r>
                        <a:rPr lang="en" sz="1000">
                          <a:solidFill>
                            <a:srgbClr val="FFFFFF"/>
                          </a:solidFill>
                        </a:rPr>
                        <a:t>- display courts on map view</a:t>
                      </a:r>
                      <a:endParaRPr sz="1000">
                        <a:solidFill>
                          <a:srgbClr val="FFFFFF"/>
                        </a:solidFill>
                      </a:endParaRPr>
                    </a:p>
                  </a:txBody>
                  <a:tcPr marT="91425" marB="91425" marR="91425" marL="91425">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rgbClr val="FFFFFF"/>
                          </a:solidFill>
                        </a:rPr>
                        <a:t>N/A</a:t>
                      </a:r>
                      <a:endParaRPr sz="1000">
                        <a:solidFill>
                          <a:srgbClr val="FFFFFF"/>
                        </a:solidFill>
                      </a:endParaRPr>
                    </a:p>
                  </a:txBody>
                  <a:tcPr marT="91425" marB="91425" marR="91425" marL="91425">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rgbClr val="FFFFFF"/>
                          </a:solidFill>
                        </a:rPr>
                        <a:t>Because of limited fb functionality, the team decided to implement custom Login.</a:t>
                      </a:r>
                      <a:endParaRPr sz="1000">
                        <a:solidFill>
                          <a:srgbClr val="FFFFFF"/>
                        </a:solidFill>
                      </a:endParaRPr>
                    </a:p>
                  </a:txBody>
                  <a:tcPr marT="91425" marB="91425" marR="91425" marL="91425">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r>
              <a:tr h="1466850">
                <a:tc>
                  <a:txBody>
                    <a:bodyPr/>
                    <a:lstStyle/>
                    <a:p>
                      <a:pPr indent="0" lvl="0" marL="0" rtl="0" algn="l">
                        <a:lnSpc>
                          <a:spcPct val="100000"/>
                        </a:lnSpc>
                        <a:spcBef>
                          <a:spcPts val="0"/>
                        </a:spcBef>
                        <a:spcAft>
                          <a:spcPts val="0"/>
                        </a:spcAft>
                        <a:buNone/>
                      </a:pPr>
                      <a:r>
                        <a:rPr lang="en" sz="1100">
                          <a:solidFill>
                            <a:srgbClr val="FFFFFF"/>
                          </a:solidFill>
                        </a:rPr>
                        <a:t>4</a:t>
                      </a:r>
                      <a:endParaRPr sz="1100">
                        <a:solidFill>
                          <a:srgbClr val="FFFFFF"/>
                        </a:solidFill>
                      </a:endParaRPr>
                    </a:p>
                  </a:txBody>
                  <a:tcPr marT="91425" marB="91425" marR="91425" marL="91425">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a:solidFill>
                            <a:srgbClr val="FFFFFF"/>
                          </a:solidFill>
                        </a:rPr>
                        <a:t>●</a:t>
                      </a:r>
                      <a:r>
                        <a:rPr lang="en" sz="1000">
                          <a:solidFill>
                            <a:srgbClr val="FFFFFF"/>
                          </a:solidFill>
                        </a:rPr>
                        <a:t>login using Firebase Authentication</a:t>
                      </a:r>
                      <a:endParaRPr sz="1000">
                        <a:solidFill>
                          <a:srgbClr val="FFFFFF"/>
                        </a:solidFill>
                      </a:endParaRPr>
                    </a:p>
                    <a:p>
                      <a:pPr indent="0" lvl="0" marL="0" rtl="0" algn="l">
                        <a:lnSpc>
                          <a:spcPct val="100000"/>
                        </a:lnSpc>
                        <a:spcBef>
                          <a:spcPts val="0"/>
                        </a:spcBef>
                        <a:spcAft>
                          <a:spcPts val="0"/>
                        </a:spcAft>
                        <a:buNone/>
                      </a:pPr>
                      <a:r>
                        <a:rPr lang="en">
                          <a:solidFill>
                            <a:srgbClr val="FFFFFF"/>
                          </a:solidFill>
                        </a:rPr>
                        <a:t>●</a:t>
                      </a:r>
                      <a:r>
                        <a:rPr lang="en" sz="1000">
                          <a:solidFill>
                            <a:srgbClr val="FFFFFF"/>
                          </a:solidFill>
                        </a:rPr>
                        <a:t>View nearby courts</a:t>
                      </a:r>
                      <a:endParaRPr sz="1000">
                        <a:solidFill>
                          <a:srgbClr val="FFFFFF"/>
                        </a:solidFill>
                      </a:endParaRPr>
                    </a:p>
                    <a:p>
                      <a:pPr indent="0" lvl="0" marL="0" rtl="0" algn="l">
                        <a:lnSpc>
                          <a:spcPct val="100000"/>
                        </a:lnSpc>
                        <a:spcBef>
                          <a:spcPts val="0"/>
                        </a:spcBef>
                        <a:spcAft>
                          <a:spcPts val="0"/>
                        </a:spcAft>
                        <a:buNone/>
                      </a:pPr>
                      <a:r>
                        <a:rPr lang="en">
                          <a:solidFill>
                            <a:srgbClr val="FFFFFF"/>
                          </a:solidFill>
                        </a:rPr>
                        <a:t>●</a:t>
                      </a:r>
                      <a:r>
                        <a:rPr lang="en" sz="1000">
                          <a:solidFill>
                            <a:srgbClr val="FFFFFF"/>
                          </a:solidFill>
                        </a:rPr>
                        <a:t>View user information</a:t>
                      </a:r>
                      <a:endParaRPr sz="1000">
                        <a:solidFill>
                          <a:srgbClr val="FFFFFF"/>
                        </a:solidFill>
                      </a:endParaRPr>
                    </a:p>
                    <a:p>
                      <a:pPr indent="0" lvl="0" marL="0" rtl="0" algn="l">
                        <a:lnSpc>
                          <a:spcPct val="100000"/>
                        </a:lnSpc>
                        <a:spcBef>
                          <a:spcPts val="0"/>
                        </a:spcBef>
                        <a:spcAft>
                          <a:spcPts val="0"/>
                        </a:spcAft>
                        <a:buNone/>
                      </a:pPr>
                      <a:r>
                        <a:rPr lang="en">
                          <a:solidFill>
                            <a:srgbClr val="FFFFFF"/>
                          </a:solidFill>
                        </a:rPr>
                        <a:t>●</a:t>
                      </a:r>
                      <a:r>
                        <a:rPr lang="en" sz="1000">
                          <a:solidFill>
                            <a:srgbClr val="FFFFFF"/>
                          </a:solidFill>
                        </a:rPr>
                        <a:t>Perform end to end testing</a:t>
                      </a:r>
                      <a:endParaRPr sz="1000">
                        <a:solidFill>
                          <a:srgbClr val="FFFFFF"/>
                        </a:solidFill>
                      </a:endParaRPr>
                    </a:p>
                  </a:txBody>
                  <a:tcPr marT="91425" marB="91425" marR="91425" marL="91425">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rgbClr val="FFFFFF"/>
                          </a:solidFill>
                        </a:rPr>
                        <a:t>-User can register for app</a:t>
                      </a:r>
                      <a:endParaRPr sz="1000">
                        <a:solidFill>
                          <a:srgbClr val="FFFFFF"/>
                        </a:solidFill>
                      </a:endParaRPr>
                    </a:p>
                    <a:p>
                      <a:pPr indent="0" lvl="0" marL="0" rtl="0" algn="l">
                        <a:lnSpc>
                          <a:spcPct val="100000"/>
                        </a:lnSpc>
                        <a:spcBef>
                          <a:spcPts val="0"/>
                        </a:spcBef>
                        <a:spcAft>
                          <a:spcPts val="0"/>
                        </a:spcAft>
                        <a:buNone/>
                      </a:pPr>
                      <a:r>
                        <a:rPr lang="en" sz="1000">
                          <a:solidFill>
                            <a:srgbClr val="FFFFFF"/>
                          </a:solidFill>
                        </a:rPr>
                        <a:t>-User can sign in to app</a:t>
                      </a:r>
                      <a:endParaRPr sz="1000">
                        <a:solidFill>
                          <a:srgbClr val="FFFFFF"/>
                        </a:solidFill>
                      </a:endParaRPr>
                    </a:p>
                    <a:p>
                      <a:pPr indent="0" lvl="0" marL="0" rtl="0" algn="l">
                        <a:lnSpc>
                          <a:spcPct val="100000"/>
                        </a:lnSpc>
                        <a:spcBef>
                          <a:spcPts val="0"/>
                        </a:spcBef>
                        <a:spcAft>
                          <a:spcPts val="0"/>
                        </a:spcAft>
                        <a:buNone/>
                      </a:pPr>
                      <a:r>
                        <a:rPr lang="en" sz="1000">
                          <a:solidFill>
                            <a:srgbClr val="FFFFFF"/>
                          </a:solidFill>
                        </a:rPr>
                        <a:t>-User can sign out of app</a:t>
                      </a:r>
                      <a:endParaRPr sz="1000">
                        <a:solidFill>
                          <a:srgbClr val="FFFFFF"/>
                        </a:solidFill>
                      </a:endParaRPr>
                    </a:p>
                    <a:p>
                      <a:pPr indent="0" lvl="0" marL="0" rtl="0" algn="l">
                        <a:lnSpc>
                          <a:spcPct val="100000"/>
                        </a:lnSpc>
                        <a:spcBef>
                          <a:spcPts val="0"/>
                        </a:spcBef>
                        <a:spcAft>
                          <a:spcPts val="0"/>
                        </a:spcAft>
                        <a:buNone/>
                      </a:pPr>
                      <a:r>
                        <a:rPr lang="en" sz="1000">
                          <a:solidFill>
                            <a:srgbClr val="FFFFFF"/>
                          </a:solidFill>
                        </a:rPr>
                        <a:t>-User can receive push notifications when another user is near a court they have subscribed to</a:t>
                      </a:r>
                      <a:endParaRPr sz="1000">
                        <a:solidFill>
                          <a:srgbClr val="FFFFFF"/>
                        </a:solidFill>
                      </a:endParaRPr>
                    </a:p>
                    <a:p>
                      <a:pPr indent="0" lvl="0" marL="0" rtl="0" algn="l">
                        <a:lnSpc>
                          <a:spcPct val="100000"/>
                        </a:lnSpc>
                        <a:spcBef>
                          <a:spcPts val="0"/>
                        </a:spcBef>
                        <a:spcAft>
                          <a:spcPts val="0"/>
                        </a:spcAft>
                        <a:buNone/>
                      </a:pPr>
                      <a:r>
                        <a:rPr lang="en" sz="1000">
                          <a:solidFill>
                            <a:srgbClr val="FFFFFF"/>
                          </a:solidFill>
                        </a:rPr>
                        <a:t>-User can add and view courts</a:t>
                      </a:r>
                      <a:endParaRPr sz="1000">
                        <a:solidFill>
                          <a:srgbClr val="FFFFFF"/>
                        </a:solidFill>
                      </a:endParaRPr>
                    </a:p>
                  </a:txBody>
                  <a:tcPr marT="91425" marB="91425" marR="91425" marL="91425">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rgbClr val="FFFFFF"/>
                          </a:solidFill>
                        </a:rPr>
                        <a:t>WIP: Display all user info to be able to subscribe</a:t>
                      </a:r>
                      <a:endParaRPr sz="1000">
                        <a:solidFill>
                          <a:srgbClr val="FFFFFF"/>
                        </a:solidFill>
                      </a:endParaRPr>
                    </a:p>
                  </a:txBody>
                  <a:tcPr marT="91425" marB="91425" marR="91425" marL="91425">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rgbClr val="FFFFFF"/>
                          </a:solidFill>
                        </a:rPr>
                        <a:t>Difficulties pulling data from the database and displaying to the UI</a:t>
                      </a:r>
                      <a:endParaRPr sz="1000">
                        <a:solidFill>
                          <a:srgbClr val="FFFFFF"/>
                        </a:solidFill>
                      </a:endParaRPr>
                    </a:p>
                  </a:txBody>
                  <a:tcPr marT="91425" marB="91425" marR="91425" marL="91425">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r>
              <a:tr h="695325">
                <a:tc>
                  <a:txBody>
                    <a:bodyPr/>
                    <a:lstStyle/>
                    <a:p>
                      <a:pPr indent="0" lvl="0" marL="0" rtl="0" algn="l">
                        <a:lnSpc>
                          <a:spcPct val="100000"/>
                        </a:lnSpc>
                        <a:spcBef>
                          <a:spcPts val="0"/>
                        </a:spcBef>
                        <a:spcAft>
                          <a:spcPts val="0"/>
                        </a:spcAft>
                        <a:buNone/>
                      </a:pPr>
                      <a:r>
                        <a:rPr lang="en" sz="1100">
                          <a:solidFill>
                            <a:srgbClr val="FFFFFF"/>
                          </a:solidFill>
                        </a:rPr>
                        <a:t>5</a:t>
                      </a:r>
                      <a:endParaRPr sz="1100">
                        <a:solidFill>
                          <a:srgbClr val="FFFFFF"/>
                        </a:solidFill>
                      </a:endParaRPr>
                    </a:p>
                  </a:txBody>
                  <a:tcPr marT="91425" marB="91425" marR="91425" marL="91425">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a:solidFill>
                            <a:srgbClr val="FFFFFF"/>
                          </a:solidFill>
                        </a:rPr>
                        <a:t>●</a:t>
                      </a:r>
                      <a:r>
                        <a:rPr lang="en" sz="1000">
                          <a:solidFill>
                            <a:srgbClr val="FFFFFF"/>
                          </a:solidFill>
                        </a:rPr>
                        <a:t>Subscribe to courts and users</a:t>
                      </a:r>
                      <a:endParaRPr sz="1000">
                        <a:solidFill>
                          <a:srgbClr val="FFFFFF"/>
                        </a:solidFill>
                      </a:endParaRPr>
                    </a:p>
                    <a:p>
                      <a:pPr indent="0" lvl="0" marL="0" rtl="0" algn="l">
                        <a:lnSpc>
                          <a:spcPct val="100000"/>
                        </a:lnSpc>
                        <a:spcBef>
                          <a:spcPts val="0"/>
                        </a:spcBef>
                        <a:spcAft>
                          <a:spcPts val="0"/>
                        </a:spcAft>
                        <a:buNone/>
                      </a:pPr>
                      <a:r>
                        <a:rPr lang="en">
                          <a:solidFill>
                            <a:srgbClr val="FFFFFF"/>
                          </a:solidFill>
                        </a:rPr>
                        <a:t>●</a:t>
                      </a:r>
                      <a:r>
                        <a:rPr lang="en" sz="1000">
                          <a:solidFill>
                            <a:srgbClr val="FFFFFF"/>
                          </a:solidFill>
                        </a:rPr>
                        <a:t>Fix pending bugs</a:t>
                      </a:r>
                      <a:endParaRPr sz="1000">
                        <a:solidFill>
                          <a:srgbClr val="FFFFFF"/>
                        </a:solidFill>
                      </a:endParaRPr>
                    </a:p>
                  </a:txBody>
                  <a:tcPr marT="91425" marB="91425" marR="91425" marL="91425">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rgbClr val="FFFFFF"/>
                          </a:solidFill>
                        </a:rPr>
                        <a:t>- User can subscribe to courts and users.</a:t>
                      </a:r>
                      <a:endParaRPr sz="1000">
                        <a:solidFill>
                          <a:srgbClr val="FFFFFF"/>
                        </a:solidFill>
                      </a:endParaRPr>
                    </a:p>
                  </a:txBody>
                  <a:tcPr marT="91425" marB="91425" marR="91425" marL="91425">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t/>
                      </a:r>
                      <a:endParaRPr/>
                    </a:p>
                  </a:txBody>
                  <a:tcPr marT="91425" marB="91425" marR="91425" marL="91425">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t/>
                      </a:r>
                      <a:endParaRPr/>
                    </a:p>
                  </a:txBody>
                  <a:tcPr marT="91425" marB="91425" marR="91425" marL="91425">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r>
            </a:tbl>
          </a:graphicData>
        </a:graphic>
      </p:graphicFrame>
      <p:pic>
        <p:nvPicPr>
          <p:cNvPr id="229" name="Google Shape;229;p39" title="slide6.mp3">
            <a:hlinkClick r:id="rId3"/>
          </p:cNvPr>
          <p:cNvPicPr preferRelativeResize="0"/>
          <p:nvPr/>
        </p:nvPicPr>
        <p:blipFill>
          <a:blip r:embed="rId4">
            <a:alphaModFix/>
          </a:blip>
          <a:stretch>
            <a:fillRect/>
          </a:stretch>
        </p:blipFill>
        <p:spPr>
          <a:xfrm>
            <a:off x="8424875" y="4576625"/>
            <a:ext cx="457200" cy="457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Achievements </a:t>
            </a:r>
            <a:endParaRPr/>
          </a:p>
        </p:txBody>
      </p:sp>
      <p:sp>
        <p:nvSpPr>
          <p:cNvPr id="235" name="Google Shape;235;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Build an android application with firebase database</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Able to deliver most of the functionalities as planned. </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Implemented Map view to add and subscribe to courts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Effective use of Github</a:t>
            </a:r>
            <a:endParaRPr>
              <a:solidFill>
                <a:schemeClr val="lt1"/>
              </a:solidFill>
            </a:endParaRPr>
          </a:p>
          <a:p>
            <a:pPr indent="0" lvl="0" marL="457200" rtl="0" algn="l">
              <a:spcBef>
                <a:spcPts val="1600"/>
              </a:spcBef>
              <a:spcAft>
                <a:spcPts val="1600"/>
              </a:spcAft>
              <a:buNone/>
            </a:pPr>
            <a:r>
              <a:t/>
            </a:r>
            <a:endParaRPr>
              <a:solidFill>
                <a:schemeClr val="lt1"/>
              </a:solidFill>
            </a:endParaRPr>
          </a:p>
        </p:txBody>
      </p:sp>
      <p:pic>
        <p:nvPicPr>
          <p:cNvPr id="236" name="Google Shape;236;p40" title="slide7.mp3">
            <a:hlinkClick r:id="rId3"/>
          </p:cNvPr>
          <p:cNvPicPr preferRelativeResize="0"/>
          <p:nvPr/>
        </p:nvPicPr>
        <p:blipFill>
          <a:blip r:embed="rId4">
            <a:alphaModFix/>
          </a:blip>
          <a:stretch>
            <a:fillRect/>
          </a:stretch>
        </p:blipFill>
        <p:spPr>
          <a:xfrm>
            <a:off x="8510725" y="4621400"/>
            <a:ext cx="369700" cy="369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and lessons learned</a:t>
            </a:r>
            <a:endParaRPr/>
          </a:p>
        </p:txBody>
      </p:sp>
      <p:sp>
        <p:nvSpPr>
          <p:cNvPr id="242" name="Google Shape;242;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First time working with android and firebase database</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Thorough research along with practice is best strategy</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Collaborate and learn from other members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Difficulties integrating everyone’s work</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Effective communication and use of github</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Members to make minimum changes on other’s work to avoid conflicts</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Merges to master only when the whole team is present to validate</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Group coding sessions to avoid overlap</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Staying on track during iterations</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Clear understanding of the tasks at hand.</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Attend to urgent issues first which are blocking other functionalities.</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Clear communication from team members </a:t>
            </a:r>
            <a:endParaRPr>
              <a:solidFill>
                <a:schemeClr val="lt1"/>
              </a:solidFill>
            </a:endParaRPr>
          </a:p>
        </p:txBody>
      </p:sp>
      <p:pic>
        <p:nvPicPr>
          <p:cNvPr id="243" name="Google Shape;243;p41" title="slide8.mp3">
            <a:hlinkClick r:id="rId3"/>
          </p:cNvPr>
          <p:cNvPicPr preferRelativeResize="0"/>
          <p:nvPr/>
        </p:nvPicPr>
        <p:blipFill>
          <a:blip r:embed="rId4">
            <a:alphaModFix/>
          </a:blip>
          <a:stretch>
            <a:fillRect/>
          </a:stretch>
        </p:blipFill>
        <p:spPr>
          <a:xfrm>
            <a:off x="8610600" y="4721275"/>
            <a:ext cx="269825" cy="2698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1296775"/>
            <a:ext cx="8520600" cy="3626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sz="1800">
                <a:solidFill>
                  <a:srgbClr val="FFFFFF"/>
                </a:solidFill>
              </a:rPr>
              <a:t>Functional </a:t>
            </a:r>
            <a:r>
              <a:rPr lang="en" sz="1800">
                <a:solidFill>
                  <a:srgbClr val="FFFFFF"/>
                </a:solidFill>
              </a:rPr>
              <a:t>Requirements:</a:t>
            </a:r>
            <a:endParaRPr sz="1800">
              <a:solidFill>
                <a:srgbClr val="FFFFFF"/>
              </a:solidFill>
            </a:endParaRPr>
          </a:p>
          <a:p>
            <a:pPr indent="-342900" lvl="1" marL="914400" rtl="0" algn="l">
              <a:lnSpc>
                <a:spcPct val="115000"/>
              </a:lnSpc>
              <a:spcBef>
                <a:spcPts val="0"/>
              </a:spcBef>
              <a:spcAft>
                <a:spcPts val="0"/>
              </a:spcAft>
              <a:buClr>
                <a:srgbClr val="FFFFFF"/>
              </a:buClr>
              <a:buSzPts val="1800"/>
              <a:buChar char="○"/>
            </a:pPr>
            <a:r>
              <a:rPr lang="en" sz="1800">
                <a:solidFill>
                  <a:srgbClr val="FFFFFF"/>
                </a:solidFill>
              </a:rPr>
              <a:t>A user should be able to create an account and login</a:t>
            </a:r>
            <a:endParaRPr sz="1800">
              <a:solidFill>
                <a:srgbClr val="FFFFFF"/>
              </a:solidFill>
            </a:endParaRPr>
          </a:p>
          <a:p>
            <a:pPr indent="-342900" lvl="1" marL="914400" rtl="0" algn="l">
              <a:lnSpc>
                <a:spcPct val="115000"/>
              </a:lnSpc>
              <a:spcBef>
                <a:spcPts val="0"/>
              </a:spcBef>
              <a:spcAft>
                <a:spcPts val="0"/>
              </a:spcAft>
              <a:buClr>
                <a:srgbClr val="FFFFFF"/>
              </a:buClr>
              <a:buSzPts val="1800"/>
              <a:buChar char="○"/>
            </a:pPr>
            <a:r>
              <a:rPr lang="en" sz="1800">
                <a:solidFill>
                  <a:srgbClr val="FFFFFF"/>
                </a:solidFill>
              </a:rPr>
              <a:t>A user can be able to subscribe court and subscribe other user</a:t>
            </a:r>
            <a:endParaRPr sz="1800">
              <a:solidFill>
                <a:srgbClr val="FFFFFF"/>
              </a:solidFill>
            </a:endParaRPr>
          </a:p>
          <a:p>
            <a:pPr indent="-342900" lvl="1" marL="914400" rtl="0" algn="l">
              <a:lnSpc>
                <a:spcPct val="115000"/>
              </a:lnSpc>
              <a:spcBef>
                <a:spcPts val="0"/>
              </a:spcBef>
              <a:spcAft>
                <a:spcPts val="0"/>
              </a:spcAft>
              <a:buClr>
                <a:srgbClr val="FFFFFF"/>
              </a:buClr>
              <a:buSzPts val="1800"/>
              <a:buChar char="○"/>
            </a:pPr>
            <a:r>
              <a:rPr lang="en" sz="1800">
                <a:solidFill>
                  <a:srgbClr val="FFFFFF"/>
                </a:solidFill>
              </a:rPr>
              <a:t>Google play services API is used to return user location information either as a response on a set interval</a:t>
            </a:r>
            <a:endParaRPr sz="1800">
              <a:solidFill>
                <a:srgbClr val="FFFFFF"/>
              </a:solidFill>
            </a:endParaRPr>
          </a:p>
          <a:p>
            <a:pPr indent="-342900" lvl="1" marL="914400" rtl="0" algn="l">
              <a:lnSpc>
                <a:spcPct val="115000"/>
              </a:lnSpc>
              <a:spcBef>
                <a:spcPts val="0"/>
              </a:spcBef>
              <a:spcAft>
                <a:spcPts val="0"/>
              </a:spcAft>
              <a:buClr>
                <a:srgbClr val="FFFFFF"/>
              </a:buClr>
              <a:buSzPts val="1800"/>
              <a:buChar char="○"/>
            </a:pPr>
            <a:r>
              <a:rPr lang="en" sz="1800">
                <a:solidFill>
                  <a:srgbClr val="FFFFFF"/>
                </a:solidFill>
              </a:rPr>
              <a:t>A user should be able to get push notification when another user is inside the court for greater than certain time interval (Note: Both the user should be subscribed to the same court)</a:t>
            </a:r>
            <a:endParaRPr sz="1800">
              <a:solidFill>
                <a:srgbClr val="FFFFFF"/>
              </a:solidFill>
            </a:endParaRPr>
          </a:p>
          <a:p>
            <a:pPr indent="-342900" lvl="1" marL="914400" rtl="0" algn="l">
              <a:lnSpc>
                <a:spcPct val="115000"/>
              </a:lnSpc>
              <a:spcBef>
                <a:spcPts val="0"/>
              </a:spcBef>
              <a:spcAft>
                <a:spcPts val="0"/>
              </a:spcAft>
              <a:buClr>
                <a:srgbClr val="FFFFFF"/>
              </a:buClr>
              <a:buSzPts val="1800"/>
              <a:buChar char="○"/>
            </a:pPr>
            <a:r>
              <a:rPr lang="en" sz="1800">
                <a:solidFill>
                  <a:srgbClr val="FFFFFF"/>
                </a:solidFill>
              </a:rPr>
              <a:t>A user can be able to add new court</a:t>
            </a:r>
            <a:endParaRPr sz="1800">
              <a:solidFill>
                <a:srgbClr val="FFFFFF"/>
              </a:solidFill>
            </a:endParaRPr>
          </a:p>
          <a:p>
            <a:pPr indent="0" lvl="0" marL="0" rtl="0" algn="l">
              <a:lnSpc>
                <a:spcPct val="115000"/>
              </a:lnSpc>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	</a:t>
            </a:r>
            <a:endParaRPr sz="1800">
              <a:solidFill>
                <a:srgbClr val="FFFFFF"/>
              </a:solidFill>
            </a:endParaRPr>
          </a:p>
        </p:txBody>
      </p:sp>
      <p:sp>
        <p:nvSpPr>
          <p:cNvPr id="74" name="Google Shape;74;p16"/>
          <p:cNvSpPr txBox="1"/>
          <p:nvPr/>
        </p:nvSpPr>
        <p:spPr>
          <a:xfrm>
            <a:off x="255150" y="356725"/>
            <a:ext cx="4109400" cy="6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Requirement Analysis</a:t>
            </a:r>
            <a:endParaRPr sz="2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pic>
        <p:nvPicPr>
          <p:cNvPr id="253" name="Google Shape;253;p43" title="Iteration5CompRecording.mp4">
            <a:hlinkClick r:id="rId3"/>
          </p:cNvPr>
          <p:cNvPicPr preferRelativeResize="0"/>
          <p:nvPr/>
        </p:nvPicPr>
        <p:blipFill>
          <a:blip r:embed="rId4">
            <a:alphaModFix/>
          </a:blip>
          <a:stretch>
            <a:fillRect/>
          </a:stretch>
        </p:blipFill>
        <p:spPr>
          <a:xfrm>
            <a:off x="2059925" y="-239450"/>
            <a:ext cx="6765074" cy="5611550"/>
          </a:xfrm>
          <a:prstGeom prst="rect">
            <a:avLst/>
          </a:prstGeom>
          <a:noFill/>
          <a:ln>
            <a:noFill/>
          </a:ln>
          <a:effectLst>
            <a:outerShdw blurRad="57150" rotWithShape="0" algn="bl" dir="5400000" dist="19050">
              <a:srgbClr val="000000">
                <a:alpha val="50000"/>
              </a:srgbClr>
            </a:outerShdw>
          </a:effectLst>
        </p:spPr>
      </p:pic>
      <p:pic>
        <p:nvPicPr>
          <p:cNvPr id="254" name="Google Shape;254;p43" title="20191205_010916.mp4">
            <a:hlinkClick r:id="rId5"/>
          </p:cNvPr>
          <p:cNvPicPr preferRelativeResize="0"/>
          <p:nvPr/>
        </p:nvPicPr>
        <p:blipFill>
          <a:blip r:embed="rId4">
            <a:alphaModFix/>
          </a:blip>
          <a:stretch>
            <a:fillRect/>
          </a:stretch>
        </p:blipFill>
        <p:spPr>
          <a:xfrm>
            <a:off x="-724700" y="-80525"/>
            <a:ext cx="4885450" cy="5300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1290850"/>
            <a:ext cx="8520600" cy="3384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sz="1800">
                <a:solidFill>
                  <a:srgbClr val="FFFFFF"/>
                </a:solidFill>
              </a:rPr>
              <a:t>Use Case Diagram</a:t>
            </a:r>
            <a:endParaRPr sz="1800">
              <a:solidFill>
                <a:srgbClr val="FFFFFF"/>
              </a:solidFill>
            </a:endParaRPr>
          </a:p>
          <a:p>
            <a:pPr indent="0" lvl="0" marL="914400" rtl="0" algn="l">
              <a:spcBef>
                <a:spcPts val="0"/>
              </a:spcBef>
              <a:spcAft>
                <a:spcPts val="0"/>
              </a:spcAft>
              <a:buNone/>
            </a:pPr>
            <a:r>
              <a:t/>
            </a:r>
            <a:endParaRPr sz="1800">
              <a:solidFill>
                <a:srgbClr val="FFFFFF"/>
              </a:solidFill>
            </a:endParaRPr>
          </a:p>
        </p:txBody>
      </p:sp>
      <p:sp>
        <p:nvSpPr>
          <p:cNvPr id="80" name="Google Shape;80;p17"/>
          <p:cNvSpPr txBox="1"/>
          <p:nvPr/>
        </p:nvSpPr>
        <p:spPr>
          <a:xfrm>
            <a:off x="255150" y="356725"/>
            <a:ext cx="4109400" cy="6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Requirement Analysis</a:t>
            </a:r>
            <a:endParaRPr sz="2800"/>
          </a:p>
        </p:txBody>
      </p:sp>
      <p:pic>
        <p:nvPicPr>
          <p:cNvPr id="81" name="Google Shape;81;p17"/>
          <p:cNvPicPr preferRelativeResize="0"/>
          <p:nvPr/>
        </p:nvPicPr>
        <p:blipFill>
          <a:blip r:embed="rId3">
            <a:alphaModFix/>
          </a:blip>
          <a:stretch>
            <a:fillRect/>
          </a:stretch>
        </p:blipFill>
        <p:spPr>
          <a:xfrm>
            <a:off x="2279150" y="1651425"/>
            <a:ext cx="4635324" cy="33843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1271450"/>
            <a:ext cx="8520600" cy="3665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sz="1800">
                <a:solidFill>
                  <a:schemeClr val="lt1"/>
                </a:solidFill>
              </a:rPr>
              <a:t>Non-</a:t>
            </a:r>
            <a:r>
              <a:rPr lang="en" sz="1800">
                <a:solidFill>
                  <a:schemeClr val="lt1"/>
                </a:solidFill>
              </a:rPr>
              <a:t>Functional Requirements</a:t>
            </a:r>
            <a:endParaRPr sz="1800">
              <a:solidFill>
                <a:schemeClr val="lt1"/>
              </a:solidFill>
            </a:endParaRPr>
          </a:p>
          <a:p>
            <a:pPr indent="-342900" lvl="1" marL="914400" rtl="0" algn="l">
              <a:spcBef>
                <a:spcPts val="0"/>
              </a:spcBef>
              <a:spcAft>
                <a:spcPts val="0"/>
              </a:spcAft>
              <a:buClr>
                <a:schemeClr val="lt1"/>
              </a:buClr>
              <a:buSzPts val="1800"/>
              <a:buChar char="○"/>
            </a:pPr>
            <a:r>
              <a:rPr lang="en" sz="1800">
                <a:solidFill>
                  <a:schemeClr val="lt1"/>
                </a:solidFill>
              </a:rPr>
              <a:t>Performance</a:t>
            </a:r>
            <a:endParaRPr sz="1800">
              <a:solidFill>
                <a:schemeClr val="lt1"/>
              </a:solidFill>
            </a:endParaRPr>
          </a:p>
          <a:p>
            <a:pPr indent="-342900" lvl="2" marL="1371600" rtl="0" algn="l">
              <a:spcBef>
                <a:spcPts val="0"/>
              </a:spcBef>
              <a:spcAft>
                <a:spcPts val="0"/>
              </a:spcAft>
              <a:buClr>
                <a:schemeClr val="lt1"/>
              </a:buClr>
              <a:buSzPts val="1800"/>
              <a:buChar char="■"/>
            </a:pPr>
            <a:r>
              <a:rPr lang="en" sz="1800">
                <a:solidFill>
                  <a:schemeClr val="lt1"/>
                </a:solidFill>
              </a:rPr>
              <a:t>For certain time interval (5 minutes) user location is checked and updated</a:t>
            </a:r>
            <a:endParaRPr sz="1800">
              <a:solidFill>
                <a:schemeClr val="lt1"/>
              </a:solidFill>
            </a:endParaRPr>
          </a:p>
          <a:p>
            <a:pPr indent="-342900" lvl="1" marL="914400" rtl="0" algn="l">
              <a:spcBef>
                <a:spcPts val="0"/>
              </a:spcBef>
              <a:spcAft>
                <a:spcPts val="0"/>
              </a:spcAft>
              <a:buClr>
                <a:schemeClr val="lt1"/>
              </a:buClr>
              <a:buSzPts val="1800"/>
              <a:buChar char="○"/>
            </a:pPr>
            <a:r>
              <a:rPr lang="en" sz="1800">
                <a:solidFill>
                  <a:schemeClr val="lt1"/>
                </a:solidFill>
              </a:rPr>
              <a:t>Use-ability</a:t>
            </a:r>
            <a:endParaRPr sz="1800">
              <a:solidFill>
                <a:schemeClr val="lt1"/>
              </a:solidFill>
            </a:endParaRPr>
          </a:p>
          <a:p>
            <a:pPr indent="-342900" lvl="2" marL="1371600" rtl="0" algn="l">
              <a:spcBef>
                <a:spcPts val="0"/>
              </a:spcBef>
              <a:spcAft>
                <a:spcPts val="0"/>
              </a:spcAft>
              <a:buClr>
                <a:schemeClr val="lt1"/>
              </a:buClr>
              <a:buSzPts val="1800"/>
              <a:buChar char="■"/>
            </a:pPr>
            <a:r>
              <a:rPr lang="en" sz="1800">
                <a:solidFill>
                  <a:schemeClr val="lt1"/>
                </a:solidFill>
              </a:rPr>
              <a:t>User can be able to understand the flow of HoopFinder easily without any guideline</a:t>
            </a:r>
            <a:endParaRPr sz="1800">
              <a:solidFill>
                <a:schemeClr val="lt1"/>
              </a:solidFill>
            </a:endParaRPr>
          </a:p>
          <a:p>
            <a:pPr indent="-342900" lvl="1" marL="914400" rtl="0" algn="l">
              <a:spcBef>
                <a:spcPts val="0"/>
              </a:spcBef>
              <a:spcAft>
                <a:spcPts val="0"/>
              </a:spcAft>
              <a:buClr>
                <a:srgbClr val="FFFFFF"/>
              </a:buClr>
              <a:buSzPts val="1800"/>
              <a:buChar char="○"/>
            </a:pPr>
            <a:r>
              <a:rPr lang="en" sz="1800">
                <a:solidFill>
                  <a:srgbClr val="FFFFFF"/>
                </a:solidFill>
              </a:rPr>
              <a:t>Reliability</a:t>
            </a:r>
            <a:endParaRPr sz="1800">
              <a:solidFill>
                <a:srgbClr val="FFFFFF"/>
              </a:solidFill>
            </a:endParaRPr>
          </a:p>
          <a:p>
            <a:pPr indent="-342900" lvl="2" marL="1371600" rtl="0" algn="l">
              <a:spcBef>
                <a:spcPts val="0"/>
              </a:spcBef>
              <a:spcAft>
                <a:spcPts val="0"/>
              </a:spcAft>
              <a:buClr>
                <a:srgbClr val="FFFFFF"/>
              </a:buClr>
              <a:buSzPts val="1800"/>
              <a:buChar char="■"/>
            </a:pPr>
            <a:r>
              <a:rPr lang="en" sz="1800">
                <a:solidFill>
                  <a:srgbClr val="FFFFFF"/>
                </a:solidFill>
              </a:rPr>
              <a:t>User should give permission to access location and SMS notification on HoopFinder</a:t>
            </a:r>
            <a:endParaRPr sz="1800">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Security</a:t>
            </a:r>
            <a:endParaRPr sz="1800">
              <a:solidFill>
                <a:srgbClr val="FFFFFF"/>
              </a:solidFill>
            </a:endParaRPr>
          </a:p>
          <a:p>
            <a:pPr indent="-342900" lvl="2" marL="1371600" rtl="0" algn="l">
              <a:spcBef>
                <a:spcPts val="0"/>
              </a:spcBef>
              <a:spcAft>
                <a:spcPts val="0"/>
              </a:spcAft>
              <a:buClr>
                <a:srgbClr val="FFFFFF"/>
              </a:buClr>
              <a:buSzPts val="1800"/>
              <a:buChar char="■"/>
            </a:pPr>
            <a:r>
              <a:rPr lang="en" sz="1800">
                <a:solidFill>
                  <a:srgbClr val="FFFFFF"/>
                </a:solidFill>
              </a:rPr>
              <a:t>Firebase authentication token is used for comparison and security purpose </a:t>
            </a:r>
            <a:endParaRPr sz="1800">
              <a:solidFill>
                <a:srgbClr val="FFFFFF"/>
              </a:solidFill>
            </a:endParaRPr>
          </a:p>
        </p:txBody>
      </p:sp>
      <p:sp>
        <p:nvSpPr>
          <p:cNvPr id="87" name="Google Shape;87;p18"/>
          <p:cNvSpPr txBox="1"/>
          <p:nvPr/>
        </p:nvSpPr>
        <p:spPr>
          <a:xfrm>
            <a:off x="255150" y="356725"/>
            <a:ext cx="4109400" cy="6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Requirement Analysis</a:t>
            </a:r>
            <a:endParaRPr sz="2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1293575"/>
            <a:ext cx="8520600" cy="3634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sz="1800">
                <a:solidFill>
                  <a:schemeClr val="lt1"/>
                </a:solidFill>
              </a:rPr>
              <a:t>Completed user stories:</a:t>
            </a:r>
            <a:endParaRPr sz="1800">
              <a:solidFill>
                <a:schemeClr val="lt1"/>
              </a:solidFill>
            </a:endParaRPr>
          </a:p>
          <a:p>
            <a:pPr indent="-342900" lvl="1" marL="914400" rtl="0" algn="l">
              <a:spcBef>
                <a:spcPts val="0"/>
              </a:spcBef>
              <a:spcAft>
                <a:spcPts val="0"/>
              </a:spcAft>
              <a:buClr>
                <a:schemeClr val="lt1"/>
              </a:buClr>
              <a:buSzPts val="1800"/>
              <a:buChar char="○"/>
            </a:pPr>
            <a:r>
              <a:rPr lang="en" sz="1800">
                <a:solidFill>
                  <a:schemeClr val="lt1"/>
                </a:solidFill>
              </a:rPr>
              <a:t>Sign up in HoopFinder</a:t>
            </a:r>
            <a:endParaRPr sz="1800">
              <a:solidFill>
                <a:schemeClr val="lt1"/>
              </a:solidFill>
            </a:endParaRPr>
          </a:p>
          <a:p>
            <a:pPr indent="-342900" lvl="2" marL="1371600" rtl="0" algn="l">
              <a:spcBef>
                <a:spcPts val="0"/>
              </a:spcBef>
              <a:spcAft>
                <a:spcPts val="0"/>
              </a:spcAft>
              <a:buClr>
                <a:schemeClr val="lt1"/>
              </a:buClr>
              <a:buSzPts val="1800"/>
              <a:buChar char="■"/>
            </a:pPr>
            <a:r>
              <a:rPr lang="en" sz="1800">
                <a:solidFill>
                  <a:schemeClr val="lt1"/>
                </a:solidFill>
              </a:rPr>
              <a:t>User can create new account by entering Email and Password</a:t>
            </a:r>
            <a:endParaRPr sz="1800">
              <a:solidFill>
                <a:schemeClr val="lt1"/>
              </a:solidFill>
            </a:endParaRPr>
          </a:p>
          <a:p>
            <a:pPr indent="-342900" lvl="1" marL="914400" rtl="0" algn="l">
              <a:spcBef>
                <a:spcPts val="0"/>
              </a:spcBef>
              <a:spcAft>
                <a:spcPts val="0"/>
              </a:spcAft>
              <a:buClr>
                <a:schemeClr val="lt1"/>
              </a:buClr>
              <a:buSzPts val="1800"/>
              <a:buChar char="○"/>
            </a:pPr>
            <a:r>
              <a:rPr lang="en" sz="1800">
                <a:solidFill>
                  <a:schemeClr val="lt1"/>
                </a:solidFill>
              </a:rPr>
              <a:t>Sign in into HoopFinder</a:t>
            </a:r>
            <a:endParaRPr sz="1800">
              <a:solidFill>
                <a:schemeClr val="lt1"/>
              </a:solidFill>
            </a:endParaRPr>
          </a:p>
          <a:p>
            <a:pPr indent="-342900" lvl="2" marL="1371600" rtl="0" algn="l">
              <a:spcBef>
                <a:spcPts val="0"/>
              </a:spcBef>
              <a:spcAft>
                <a:spcPts val="0"/>
              </a:spcAft>
              <a:buClr>
                <a:schemeClr val="lt1"/>
              </a:buClr>
              <a:buSzPts val="1800"/>
              <a:buChar char="■"/>
            </a:pPr>
            <a:r>
              <a:rPr lang="en" sz="1800">
                <a:solidFill>
                  <a:schemeClr val="lt1"/>
                </a:solidFill>
              </a:rPr>
              <a:t>User can be able to sign in into HoopFinder by giving valid username and password</a:t>
            </a:r>
            <a:endParaRPr sz="1800">
              <a:solidFill>
                <a:schemeClr val="lt1"/>
              </a:solidFill>
            </a:endParaRPr>
          </a:p>
          <a:p>
            <a:pPr indent="-342900" lvl="1" marL="914400" rtl="0" algn="l">
              <a:spcBef>
                <a:spcPts val="0"/>
              </a:spcBef>
              <a:spcAft>
                <a:spcPts val="0"/>
              </a:spcAft>
              <a:buClr>
                <a:schemeClr val="lt1"/>
              </a:buClr>
              <a:buSzPts val="1800"/>
              <a:buChar char="○"/>
            </a:pPr>
            <a:r>
              <a:rPr lang="en" sz="1800">
                <a:solidFill>
                  <a:schemeClr val="lt1"/>
                </a:solidFill>
              </a:rPr>
              <a:t>Subscribe to courts</a:t>
            </a:r>
            <a:endParaRPr sz="1800">
              <a:solidFill>
                <a:schemeClr val="lt1"/>
              </a:solidFill>
            </a:endParaRPr>
          </a:p>
          <a:p>
            <a:pPr indent="-342900" lvl="2" marL="1371600" rtl="0" algn="l">
              <a:spcBef>
                <a:spcPts val="0"/>
              </a:spcBef>
              <a:spcAft>
                <a:spcPts val="0"/>
              </a:spcAft>
              <a:buClr>
                <a:schemeClr val="lt1"/>
              </a:buClr>
              <a:buSzPts val="1800"/>
              <a:buChar char="■"/>
            </a:pPr>
            <a:r>
              <a:rPr lang="en" sz="1800">
                <a:solidFill>
                  <a:schemeClr val="lt1"/>
                </a:solidFill>
              </a:rPr>
              <a:t>User can be able to subscribe to courts in HoopFinder</a:t>
            </a:r>
            <a:endParaRPr sz="1800">
              <a:solidFill>
                <a:schemeClr val="lt1"/>
              </a:solidFill>
            </a:endParaRPr>
          </a:p>
          <a:p>
            <a:pPr indent="-342900" lvl="1" marL="914400" rtl="0" algn="l">
              <a:spcBef>
                <a:spcPts val="0"/>
              </a:spcBef>
              <a:spcAft>
                <a:spcPts val="0"/>
              </a:spcAft>
              <a:buClr>
                <a:schemeClr val="lt1"/>
              </a:buClr>
              <a:buSzPts val="1800"/>
              <a:buChar char="○"/>
            </a:pPr>
            <a:r>
              <a:rPr lang="en" sz="1800">
                <a:solidFill>
                  <a:schemeClr val="lt1"/>
                </a:solidFill>
              </a:rPr>
              <a:t>Receive Notification</a:t>
            </a:r>
            <a:endParaRPr sz="1800">
              <a:solidFill>
                <a:schemeClr val="lt1"/>
              </a:solidFill>
            </a:endParaRPr>
          </a:p>
          <a:p>
            <a:pPr indent="-342900" lvl="2" marL="1371600" rtl="0" algn="l">
              <a:lnSpc>
                <a:spcPct val="115000"/>
              </a:lnSpc>
              <a:spcBef>
                <a:spcPts val="0"/>
              </a:spcBef>
              <a:spcAft>
                <a:spcPts val="0"/>
              </a:spcAft>
              <a:buClr>
                <a:schemeClr val="lt1"/>
              </a:buClr>
              <a:buSzPts val="1800"/>
              <a:buChar char="■"/>
            </a:pPr>
            <a:r>
              <a:rPr lang="en" sz="1800">
                <a:solidFill>
                  <a:schemeClr val="lt1"/>
                </a:solidFill>
              </a:rPr>
              <a:t>User can be able to receive push notifications when another user is near a court they have subscribed to</a:t>
            </a:r>
            <a:endParaRPr sz="1800">
              <a:solidFill>
                <a:schemeClr val="lt1"/>
              </a:solidFill>
            </a:endParaRPr>
          </a:p>
          <a:p>
            <a:pPr indent="0" lvl="0" marL="0" rtl="0" algn="l">
              <a:spcBef>
                <a:spcPts val="1600"/>
              </a:spcBef>
              <a:spcAft>
                <a:spcPts val="0"/>
              </a:spcAft>
              <a:buNone/>
            </a:pPr>
            <a:r>
              <a:rPr lang="en" sz="1800">
                <a:solidFill>
                  <a:schemeClr val="lt1"/>
                </a:solidFill>
              </a:rPr>
              <a:t>		</a:t>
            </a:r>
            <a:endParaRPr sz="1800">
              <a:solidFill>
                <a:schemeClr val="lt1"/>
              </a:solidFill>
            </a:endParaRPr>
          </a:p>
          <a:p>
            <a:pPr indent="0" lvl="0" marL="914400" rtl="0" algn="l">
              <a:spcBef>
                <a:spcPts val="0"/>
              </a:spcBef>
              <a:spcAft>
                <a:spcPts val="0"/>
              </a:spcAft>
              <a:buNone/>
            </a:pPr>
            <a:r>
              <a:t/>
            </a:r>
            <a:endParaRPr sz="1800">
              <a:solidFill>
                <a:schemeClr val="lt1"/>
              </a:solidFill>
            </a:endParaRPr>
          </a:p>
        </p:txBody>
      </p:sp>
      <p:sp>
        <p:nvSpPr>
          <p:cNvPr id="93" name="Google Shape;93;p19"/>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000000"/>
                </a:solidFill>
              </a:rPr>
              <a:t>User </a:t>
            </a:r>
            <a:r>
              <a:rPr lang="en" sz="2800"/>
              <a:t>Stories</a:t>
            </a:r>
            <a:endParaRPr sz="2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1410025"/>
            <a:ext cx="8520600" cy="351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sz="1800">
                <a:solidFill>
                  <a:schemeClr val="lt1"/>
                </a:solidFill>
              </a:rPr>
              <a:t>Completed user stories(contd..):</a:t>
            </a:r>
            <a:endParaRPr sz="1800">
              <a:solidFill>
                <a:schemeClr val="lt1"/>
              </a:solidFill>
            </a:endParaRPr>
          </a:p>
          <a:p>
            <a:pPr indent="-342900" lvl="1" marL="914400" rtl="0" algn="l">
              <a:spcBef>
                <a:spcPts val="0"/>
              </a:spcBef>
              <a:spcAft>
                <a:spcPts val="0"/>
              </a:spcAft>
              <a:buClr>
                <a:schemeClr val="lt1"/>
              </a:buClr>
              <a:buSzPts val="1800"/>
              <a:buChar char="○"/>
            </a:pPr>
            <a:r>
              <a:rPr lang="en" sz="1800">
                <a:solidFill>
                  <a:schemeClr val="lt1"/>
                </a:solidFill>
              </a:rPr>
              <a:t>Add and View Courts</a:t>
            </a:r>
            <a:endParaRPr sz="1800">
              <a:solidFill>
                <a:schemeClr val="lt1"/>
              </a:solidFill>
            </a:endParaRPr>
          </a:p>
          <a:p>
            <a:pPr indent="-342900" lvl="2" marL="1371600" rtl="0" algn="l">
              <a:spcBef>
                <a:spcPts val="0"/>
              </a:spcBef>
              <a:spcAft>
                <a:spcPts val="0"/>
              </a:spcAft>
              <a:buClr>
                <a:schemeClr val="lt1"/>
              </a:buClr>
              <a:buSzPts val="1800"/>
              <a:buChar char="■"/>
            </a:pPr>
            <a:r>
              <a:rPr lang="en" sz="1800">
                <a:solidFill>
                  <a:schemeClr val="lt1"/>
                </a:solidFill>
              </a:rPr>
              <a:t>User can be able to add new courts which is not existing in HoopFinder</a:t>
            </a:r>
            <a:endParaRPr sz="1800">
              <a:solidFill>
                <a:schemeClr val="lt1"/>
              </a:solidFill>
            </a:endParaRPr>
          </a:p>
          <a:p>
            <a:pPr indent="-342900" lvl="2" marL="1371600" rtl="0" algn="l">
              <a:spcBef>
                <a:spcPts val="0"/>
              </a:spcBef>
              <a:spcAft>
                <a:spcPts val="0"/>
              </a:spcAft>
              <a:buClr>
                <a:schemeClr val="lt1"/>
              </a:buClr>
              <a:buSzPts val="1800"/>
              <a:buChar char="■"/>
            </a:pPr>
            <a:r>
              <a:rPr lang="en" sz="1800">
                <a:solidFill>
                  <a:schemeClr val="lt1"/>
                </a:solidFill>
              </a:rPr>
              <a:t>User can be able to view all the courts registered  in HoopFinder</a:t>
            </a:r>
            <a:endParaRPr sz="1800">
              <a:solidFill>
                <a:schemeClr val="lt1"/>
              </a:solidFill>
            </a:endParaRPr>
          </a:p>
          <a:p>
            <a:pPr indent="-342900" lvl="1" marL="914400" rtl="0" algn="l">
              <a:spcBef>
                <a:spcPts val="0"/>
              </a:spcBef>
              <a:spcAft>
                <a:spcPts val="0"/>
              </a:spcAft>
              <a:buClr>
                <a:schemeClr val="lt1"/>
              </a:buClr>
              <a:buSzPts val="1800"/>
              <a:buChar char="○"/>
            </a:pPr>
            <a:r>
              <a:rPr lang="en" sz="1800">
                <a:solidFill>
                  <a:schemeClr val="lt1"/>
                </a:solidFill>
              </a:rPr>
              <a:t>Sign Out from HoopFinder</a:t>
            </a:r>
            <a:endParaRPr sz="1800">
              <a:solidFill>
                <a:schemeClr val="lt1"/>
              </a:solidFill>
            </a:endParaRPr>
          </a:p>
          <a:p>
            <a:pPr indent="-342900" lvl="2" marL="1371600" rtl="0" algn="l">
              <a:spcBef>
                <a:spcPts val="0"/>
              </a:spcBef>
              <a:spcAft>
                <a:spcPts val="0"/>
              </a:spcAft>
              <a:buClr>
                <a:schemeClr val="lt1"/>
              </a:buClr>
              <a:buSzPts val="1800"/>
              <a:buChar char="■"/>
            </a:pPr>
            <a:r>
              <a:rPr lang="en" sz="1800">
                <a:solidFill>
                  <a:schemeClr val="lt1"/>
                </a:solidFill>
              </a:rPr>
              <a:t>User can able to sign out from HoopFinder</a:t>
            </a:r>
            <a:endParaRPr sz="1800">
              <a:solidFill>
                <a:schemeClr val="lt1"/>
              </a:solidFill>
            </a:endParaRPr>
          </a:p>
        </p:txBody>
      </p:sp>
      <p:sp>
        <p:nvSpPr>
          <p:cNvPr id="99" name="Google Shape;99;p20"/>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000000"/>
                </a:solidFill>
              </a:rPr>
              <a:t>User </a:t>
            </a:r>
            <a:r>
              <a:rPr lang="en" sz="2800"/>
              <a:t>Stories</a:t>
            </a:r>
            <a:endParaRPr sz="2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id="104" name="Google Shape;104;p21"/>
          <p:cNvPicPr preferRelativeResize="0"/>
          <p:nvPr/>
        </p:nvPicPr>
        <p:blipFill>
          <a:blip r:embed="rId3">
            <a:alphaModFix/>
          </a:blip>
          <a:stretch>
            <a:fillRect/>
          </a:stretch>
        </p:blipFill>
        <p:spPr>
          <a:xfrm>
            <a:off x="203599" y="2089100"/>
            <a:ext cx="2414350" cy="1809400"/>
          </a:xfrm>
          <a:prstGeom prst="rect">
            <a:avLst/>
          </a:prstGeom>
          <a:noFill/>
          <a:ln>
            <a:noFill/>
          </a:ln>
        </p:spPr>
      </p:pic>
      <p:pic>
        <p:nvPicPr>
          <p:cNvPr id="105" name="Google Shape;105;p21"/>
          <p:cNvPicPr preferRelativeResize="0"/>
          <p:nvPr/>
        </p:nvPicPr>
        <p:blipFill>
          <a:blip r:embed="rId4">
            <a:alphaModFix/>
          </a:blip>
          <a:stretch>
            <a:fillRect/>
          </a:stretch>
        </p:blipFill>
        <p:spPr>
          <a:xfrm>
            <a:off x="3444150" y="3750583"/>
            <a:ext cx="3032849" cy="982067"/>
          </a:xfrm>
          <a:prstGeom prst="rect">
            <a:avLst/>
          </a:prstGeom>
          <a:noFill/>
          <a:ln>
            <a:noFill/>
          </a:ln>
        </p:spPr>
      </p:pic>
      <p:pic>
        <p:nvPicPr>
          <p:cNvPr id="106" name="Google Shape;106;p21"/>
          <p:cNvPicPr preferRelativeResize="0"/>
          <p:nvPr/>
        </p:nvPicPr>
        <p:blipFill rotWithShape="1">
          <a:blip r:embed="rId5">
            <a:alphaModFix/>
          </a:blip>
          <a:srcRect b="0" l="12858" r="14902" t="0"/>
          <a:stretch/>
        </p:blipFill>
        <p:spPr>
          <a:xfrm>
            <a:off x="3444150" y="1468125"/>
            <a:ext cx="2956750" cy="2046450"/>
          </a:xfrm>
          <a:prstGeom prst="rect">
            <a:avLst/>
          </a:prstGeom>
          <a:noFill/>
          <a:ln>
            <a:noFill/>
          </a:ln>
        </p:spPr>
      </p:pic>
      <p:sp>
        <p:nvSpPr>
          <p:cNvPr id="107" name="Google Shape;107;p21"/>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Platform</a:t>
            </a:r>
            <a:endParaRPr/>
          </a:p>
        </p:txBody>
      </p:sp>
      <p:cxnSp>
        <p:nvCxnSpPr>
          <p:cNvPr id="108" name="Google Shape;108;p21"/>
          <p:cNvCxnSpPr/>
          <p:nvPr/>
        </p:nvCxnSpPr>
        <p:spPr>
          <a:xfrm>
            <a:off x="3014000" y="1426950"/>
            <a:ext cx="0" cy="3305700"/>
          </a:xfrm>
          <a:prstGeom prst="straightConnector1">
            <a:avLst/>
          </a:prstGeom>
          <a:noFill/>
          <a:ln cap="flat" cmpd="sng" w="19050">
            <a:solidFill>
              <a:schemeClr val="dk2"/>
            </a:solidFill>
            <a:prstDash val="solid"/>
            <a:round/>
            <a:headEnd len="med" w="med" type="none"/>
            <a:tailEnd len="med" w="med" type="none"/>
          </a:ln>
        </p:spPr>
      </p:cxnSp>
      <p:graphicFrame>
        <p:nvGraphicFramePr>
          <p:cNvPr id="109" name="Google Shape;109;p21"/>
          <p:cNvGraphicFramePr/>
          <p:nvPr/>
        </p:nvGraphicFramePr>
        <p:xfrm>
          <a:off x="7104075" y="2089100"/>
          <a:ext cx="3000000" cy="3000000"/>
        </p:xfrm>
        <a:graphic>
          <a:graphicData uri="http://schemas.openxmlformats.org/drawingml/2006/table">
            <a:tbl>
              <a:tblPr>
                <a:noFill/>
                <a:tableStyleId>{A2BE1530-4F44-413C-9DF9-00556C4DE906}</a:tableStyleId>
              </a:tblPr>
              <a:tblGrid>
                <a:gridCol w="1647100"/>
              </a:tblGrid>
              <a:tr h="287775">
                <a:tc>
                  <a:txBody>
                    <a:bodyPr/>
                    <a:lstStyle/>
                    <a:p>
                      <a:pPr indent="0" lvl="0" marL="0" rtl="0" algn="l">
                        <a:spcBef>
                          <a:spcPts val="0"/>
                        </a:spcBef>
                        <a:spcAft>
                          <a:spcPts val="0"/>
                        </a:spcAft>
                        <a:buNone/>
                      </a:pPr>
                      <a:r>
                        <a:rPr b="1" lang="en" sz="1200"/>
                        <a:t>User</a:t>
                      </a:r>
                      <a:endParaRPr b="1" sz="1200"/>
                    </a:p>
                  </a:txBody>
                  <a:tcPr marT="45700" marB="45700" marR="91425" marL="91425">
                    <a:solidFill>
                      <a:srgbClr val="FFFFFF"/>
                    </a:solidFill>
                  </a:tcPr>
                </a:tc>
              </a:tr>
              <a:tr h="1007275">
                <a:tc>
                  <a:txBody>
                    <a:bodyPr/>
                    <a:lstStyle/>
                    <a:p>
                      <a:pPr indent="0" lvl="0" marL="0" rtl="0" algn="l">
                        <a:spcBef>
                          <a:spcPts val="0"/>
                        </a:spcBef>
                        <a:spcAft>
                          <a:spcPts val="0"/>
                        </a:spcAft>
                        <a:buNone/>
                      </a:pPr>
                      <a:r>
                        <a:rPr lang="en" sz="1200"/>
                        <a:t>  user_id</a:t>
                      </a:r>
                      <a:endParaRPr sz="1200"/>
                    </a:p>
                    <a:p>
                      <a:pPr indent="0" lvl="0" marL="0" rtl="0" algn="l">
                        <a:spcBef>
                          <a:spcPts val="0"/>
                        </a:spcBef>
                        <a:spcAft>
                          <a:spcPts val="0"/>
                        </a:spcAft>
                        <a:buNone/>
                      </a:pPr>
                      <a:r>
                        <a:rPr lang="en" sz="1200"/>
                        <a:t>  user_email </a:t>
                      </a:r>
                      <a:endParaRPr sz="1200"/>
                    </a:p>
                    <a:p>
                      <a:pPr indent="0" lvl="0" marL="0" rtl="0" algn="l">
                        <a:spcBef>
                          <a:spcPts val="0"/>
                        </a:spcBef>
                        <a:spcAft>
                          <a:spcPts val="0"/>
                        </a:spcAft>
                        <a:buNone/>
                      </a:pPr>
                      <a:r>
                        <a:rPr lang="en" sz="1200"/>
                        <a:t>  user_pwd</a:t>
                      </a:r>
                      <a:endParaRPr sz="1200"/>
                    </a:p>
                    <a:p>
                      <a:pPr indent="0" lvl="0" marL="0" rtl="0" algn="l">
                        <a:spcBef>
                          <a:spcPts val="0"/>
                        </a:spcBef>
                        <a:spcAft>
                          <a:spcPts val="0"/>
                        </a:spcAft>
                        <a:buNone/>
                      </a:pPr>
                      <a:r>
                        <a:rPr lang="en" sz="1200"/>
                        <a:t>  phone_number</a:t>
                      </a:r>
                      <a:endParaRPr sz="1200"/>
                    </a:p>
                    <a:p>
                      <a:pPr indent="0" lvl="0" marL="0" rtl="0" algn="l">
                        <a:spcBef>
                          <a:spcPts val="0"/>
                        </a:spcBef>
                        <a:spcAft>
                          <a:spcPts val="0"/>
                        </a:spcAft>
                        <a:buNone/>
                      </a:pPr>
                      <a:r>
                        <a:rPr lang="en" sz="1200"/>
                        <a:t>  courtsSubscribedTo</a:t>
                      </a:r>
                      <a:endParaRPr sz="1200"/>
                    </a:p>
                    <a:p>
                      <a:pPr indent="0" lvl="0" marL="0" rtl="0" algn="l">
                        <a:spcBef>
                          <a:spcPts val="0"/>
                        </a:spcBef>
                        <a:spcAft>
                          <a:spcPts val="0"/>
                        </a:spcAft>
                        <a:buNone/>
                      </a:pPr>
                      <a:r>
                        <a:rPr lang="en" sz="1200"/>
                        <a:t>  usersSubscribedTo</a:t>
                      </a:r>
                      <a:endParaRPr sz="1200"/>
                    </a:p>
                  </a:txBody>
                  <a:tcPr marT="45700" marB="45700" marR="91425" marL="91425">
                    <a:solidFill>
                      <a:srgbClr val="FFFFFF"/>
                    </a:solidFill>
                  </a:tcPr>
                </a:tc>
              </a:tr>
            </a:tbl>
          </a:graphicData>
        </a:graphic>
      </p:graphicFrame>
      <p:graphicFrame>
        <p:nvGraphicFramePr>
          <p:cNvPr id="110" name="Google Shape;110;p21"/>
          <p:cNvGraphicFramePr/>
          <p:nvPr/>
        </p:nvGraphicFramePr>
        <p:xfrm>
          <a:off x="7104075" y="3647313"/>
          <a:ext cx="3000000" cy="3000000"/>
        </p:xfrm>
        <a:graphic>
          <a:graphicData uri="http://schemas.openxmlformats.org/drawingml/2006/table">
            <a:tbl>
              <a:tblPr>
                <a:noFill/>
                <a:tableStyleId>{A2BE1530-4F44-413C-9DF9-00556C4DE906}</a:tableStyleId>
              </a:tblPr>
              <a:tblGrid>
                <a:gridCol w="1647100"/>
              </a:tblGrid>
              <a:tr h="294850">
                <a:tc>
                  <a:txBody>
                    <a:bodyPr/>
                    <a:lstStyle/>
                    <a:p>
                      <a:pPr indent="0" lvl="0" marL="0" rtl="0" algn="l">
                        <a:spcBef>
                          <a:spcPts val="0"/>
                        </a:spcBef>
                        <a:spcAft>
                          <a:spcPts val="0"/>
                        </a:spcAft>
                        <a:buNone/>
                      </a:pPr>
                      <a:r>
                        <a:rPr b="1" lang="en" sz="1200"/>
                        <a:t>Court</a:t>
                      </a:r>
                      <a:endParaRPr b="1" sz="1200"/>
                    </a:p>
                  </a:txBody>
                  <a:tcPr marT="45700" marB="45700" marR="91425" marL="91425">
                    <a:solidFill>
                      <a:srgbClr val="FFFFFF"/>
                    </a:solidFill>
                  </a:tcPr>
                </a:tc>
              </a:tr>
              <a:tr h="847775">
                <a:tc>
                  <a:txBody>
                    <a:bodyPr/>
                    <a:lstStyle/>
                    <a:p>
                      <a:pPr indent="0" lvl="0" marL="0" rtl="0" algn="l">
                        <a:spcBef>
                          <a:spcPts val="0"/>
                        </a:spcBef>
                        <a:spcAft>
                          <a:spcPts val="0"/>
                        </a:spcAft>
                        <a:buNone/>
                      </a:pPr>
                      <a:r>
                        <a:rPr lang="en" sz="1200"/>
                        <a:t>  name</a:t>
                      </a:r>
                      <a:endParaRPr sz="1200"/>
                    </a:p>
                    <a:p>
                      <a:pPr indent="0" lvl="0" marL="0" rtl="0" algn="l">
                        <a:spcBef>
                          <a:spcPts val="0"/>
                        </a:spcBef>
                        <a:spcAft>
                          <a:spcPts val="0"/>
                        </a:spcAft>
                        <a:buNone/>
                      </a:pPr>
                      <a:r>
                        <a:rPr lang="en" sz="1200"/>
                        <a:t>  latitude</a:t>
                      </a:r>
                      <a:endParaRPr sz="1200"/>
                    </a:p>
                    <a:p>
                      <a:pPr indent="0" lvl="0" marL="0" rtl="0" algn="l">
                        <a:spcBef>
                          <a:spcPts val="0"/>
                        </a:spcBef>
                        <a:spcAft>
                          <a:spcPts val="0"/>
                        </a:spcAft>
                        <a:buNone/>
                      </a:pPr>
                      <a:r>
                        <a:rPr lang="en" sz="1200"/>
                        <a:t>  longitude</a:t>
                      </a:r>
                      <a:endParaRPr sz="1200"/>
                    </a:p>
                    <a:p>
                      <a:pPr indent="0" lvl="0" marL="0" rtl="0" algn="l">
                        <a:spcBef>
                          <a:spcPts val="0"/>
                        </a:spcBef>
                        <a:spcAft>
                          <a:spcPts val="0"/>
                        </a:spcAft>
                        <a:buNone/>
                      </a:pPr>
                      <a:r>
                        <a:rPr lang="en" sz="1200"/>
                        <a:t>  usersAtCourt</a:t>
                      </a:r>
                      <a:endParaRPr sz="1200"/>
                    </a:p>
                  </a:txBody>
                  <a:tcPr marT="45700" marB="45700" marR="91425" marL="91425">
                    <a:lnB cap="flat" cmpd="sng" w="9525">
                      <a:solidFill>
                        <a:srgbClr val="999999"/>
                      </a:solidFill>
                      <a:prstDash val="solid"/>
                      <a:round/>
                      <a:headEnd len="sm" w="sm" type="none"/>
                      <a:tailEnd len="sm" w="sm" type="none"/>
                    </a:lnB>
                    <a:solidFill>
                      <a:srgbClr val="FFFFFF"/>
                    </a:solidFill>
                  </a:tcPr>
                </a:tc>
              </a:tr>
            </a:tbl>
          </a:graphicData>
        </a:graphic>
      </p:graphicFrame>
      <p:cxnSp>
        <p:nvCxnSpPr>
          <p:cNvPr id="111" name="Google Shape;111;p21"/>
          <p:cNvCxnSpPr/>
          <p:nvPr/>
        </p:nvCxnSpPr>
        <p:spPr>
          <a:xfrm>
            <a:off x="6476999" y="4241616"/>
            <a:ext cx="610800" cy="0"/>
          </a:xfrm>
          <a:prstGeom prst="straightConnector1">
            <a:avLst/>
          </a:prstGeom>
          <a:noFill/>
          <a:ln cap="flat" cmpd="sng" w="19050">
            <a:solidFill>
              <a:schemeClr val="dk2"/>
            </a:solidFill>
            <a:prstDash val="solid"/>
            <a:round/>
            <a:headEnd len="med" w="med" type="none"/>
            <a:tailEnd len="med" w="med" type="triangle"/>
          </a:ln>
        </p:spPr>
      </p:cxnSp>
      <p:cxnSp>
        <p:nvCxnSpPr>
          <p:cNvPr id="112" name="Google Shape;112;p21"/>
          <p:cNvCxnSpPr/>
          <p:nvPr/>
        </p:nvCxnSpPr>
        <p:spPr>
          <a:xfrm rot="10800000">
            <a:off x="6770500" y="2767275"/>
            <a:ext cx="0" cy="1476600"/>
          </a:xfrm>
          <a:prstGeom prst="straightConnector1">
            <a:avLst/>
          </a:prstGeom>
          <a:noFill/>
          <a:ln cap="flat" cmpd="sng" w="19050">
            <a:solidFill>
              <a:schemeClr val="dk2"/>
            </a:solidFill>
            <a:prstDash val="solid"/>
            <a:round/>
            <a:headEnd len="med" w="med" type="none"/>
            <a:tailEnd len="med" w="med" type="none"/>
          </a:ln>
        </p:spPr>
      </p:cxnSp>
      <p:cxnSp>
        <p:nvCxnSpPr>
          <p:cNvPr id="113" name="Google Shape;113;p21"/>
          <p:cNvCxnSpPr/>
          <p:nvPr/>
        </p:nvCxnSpPr>
        <p:spPr>
          <a:xfrm>
            <a:off x="6770500" y="2756688"/>
            <a:ext cx="3390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50375" y="1940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Design</a:t>
            </a:r>
            <a:endParaRPr/>
          </a:p>
        </p:txBody>
      </p:sp>
      <p:pic>
        <p:nvPicPr>
          <p:cNvPr id="119" name="Google Shape;119;p22"/>
          <p:cNvPicPr preferRelativeResize="0"/>
          <p:nvPr/>
        </p:nvPicPr>
        <p:blipFill>
          <a:blip r:embed="rId3">
            <a:alphaModFix/>
          </a:blip>
          <a:stretch>
            <a:fillRect/>
          </a:stretch>
        </p:blipFill>
        <p:spPr>
          <a:xfrm>
            <a:off x="299350" y="909750"/>
            <a:ext cx="7133601" cy="4083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