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EFEFEF"/>
    <a:srgbClr val="1D1DFF"/>
    <a:srgbClr val="2323FF"/>
    <a:srgbClr val="FFFFFF"/>
    <a:srgbClr val="C2C2FF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99" d="100"/>
          <a:sy n="199" d="100"/>
        </p:scale>
        <p:origin x="1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062858"/>
            <a:ext cx="1215303" cy="200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85139" y="726743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422435" y="991114"/>
            <a:ext cx="71525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415221" y="1255485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400794" y="1519856"/>
            <a:ext cx="75854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bisphosphate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512203" y="1784228"/>
            <a:ext cx="535723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425640" y="2075461"/>
            <a:ext cx="7088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Bisphosphoglycerate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395984" y="2312970"/>
            <a:ext cx="7681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3-Phosphoglyceric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395984" y="2577341"/>
            <a:ext cx="7681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2-Phosphoglyceric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452090" y="2841712"/>
            <a:ext cx="655949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Phosphoenolpyruvic</a:t>
            </a:r>
            <a:r>
              <a:rPr lang="en-US" sz="3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3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35447" y="3106082"/>
            <a:ext cx="48923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Pyruvic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05039" y="2957213"/>
            <a:ext cx="45397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Lactic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655365" y="1784227"/>
            <a:ext cx="54694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Dihydroxyacetone phosphate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68212" y="3480409"/>
            <a:ext cx="4347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Citric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63194" y="4083079"/>
            <a:ext cx="50206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Isocitric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24934" y="3688023"/>
            <a:ext cx="59503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Oxaloacetic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9866" y="3958975"/>
            <a:ext cx="43313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Malic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34600" y="4283363"/>
            <a:ext cx="5036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Fumaric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194653" y="4611820"/>
            <a:ext cx="51648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Succinic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46590" y="4750397"/>
            <a:ext cx="57740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latin typeface="Arial" panose="020B0604020202020204" pitchFamily="34" charset="0"/>
                <a:cs typeface="Arial" panose="020B0604020202020204" pitchFamily="34" charset="0"/>
              </a:rPr>
              <a:t>Succinyl coenzyme A</a:t>
            </a:r>
            <a:endParaRPr lang="en-US" sz="3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27154" y="4430382"/>
            <a:ext cx="7601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alpha-Ketoglutaric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825617" y="993048"/>
            <a:ext cx="78739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6-Phosphogluconic acid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854472" y="1308933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Ribulose 5-phosphate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877714" y="1624925"/>
            <a:ext cx="6831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Ribose 5-phosphate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775924" y="1900351"/>
            <a:ext cx="8867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Sedoheptulose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771115" y="2216110"/>
            <a:ext cx="8963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44054" y="2558304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Erythrose 4-phosphate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854471" y="2845242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70712" y="3351493"/>
            <a:ext cx="41870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Acetyl coenzyme A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56829" y="3713019"/>
            <a:ext cx="59824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>
                <a:latin typeface="Arial" panose="020B0604020202020204" pitchFamily="34" charset="0"/>
                <a:cs typeface="Arial" panose="020B0604020202020204" pitchFamily="34" charset="0"/>
              </a:rPr>
              <a:t>cis-Aconitic 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674445" y="4800002"/>
            <a:ext cx="7986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R-2-Hydroxyglutaric acid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4" y="880631"/>
            <a:ext cx="1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45002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09373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73744"/>
            <a:ext cx="0" cy="11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07339"/>
            <a:ext cx="1" cy="168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29349"/>
            <a:ext cx="0" cy="8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66858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31229"/>
            <a:ext cx="1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65" y="2980211"/>
            <a:ext cx="0" cy="12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flipH="1">
            <a:off x="3780064" y="3259970"/>
            <a:ext cx="1" cy="91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2" y="3557353"/>
            <a:ext cx="645760" cy="130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602946" y="3557353"/>
            <a:ext cx="353004" cy="15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66907"/>
            <a:ext cx="58275" cy="21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36967"/>
            <a:ext cx="106999" cy="19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23992" y="4584270"/>
            <a:ext cx="48323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84270"/>
            <a:ext cx="166528" cy="21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65708"/>
            <a:ext cx="393693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432" y="4437251"/>
            <a:ext cx="366465" cy="17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86432" y="4112863"/>
            <a:ext cx="0" cy="17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41911"/>
            <a:ext cx="436020" cy="117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8" y="1596800"/>
            <a:ext cx="471956" cy="18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202310" y="1845783"/>
            <a:ext cx="3098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219315" y="1146936"/>
            <a:ext cx="1" cy="161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219314" y="1462821"/>
            <a:ext cx="2" cy="16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219314" y="1778813"/>
            <a:ext cx="1" cy="1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219315" y="2369998"/>
            <a:ext cx="2" cy="188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137694" y="1068058"/>
            <a:ext cx="658187" cy="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4" y="3474604"/>
            <a:ext cx="388148" cy="8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26344" y="3093601"/>
            <a:ext cx="309103" cy="8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59072" y="1891304"/>
            <a:ext cx="4603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519798" y="2738001"/>
            <a:ext cx="53893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524607" y="2980411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Oxobutyric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50285" y="2738001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65515" y="298041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335859" y="3215274"/>
            <a:ext cx="4010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12986"/>
            <a:ext cx="546976" cy="225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891889"/>
            <a:ext cx="0" cy="8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4" y="2891889"/>
            <a:ext cx="1" cy="8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34299"/>
            <a:ext cx="0" cy="7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53919" y="3057355"/>
            <a:ext cx="311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65" idx="2"/>
            <a:endCxn id="81" idx="3"/>
          </p:cNvCxnSpPr>
          <p:nvPr/>
        </p:nvCxnSpPr>
        <p:spPr>
          <a:xfrm flipH="1">
            <a:off x="2707275" y="2705505"/>
            <a:ext cx="475672" cy="351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876247" y="5077041"/>
            <a:ext cx="518091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 coenzyme A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144975" y="5489938"/>
            <a:ext cx="4395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63336" y="1779839"/>
            <a:ext cx="4716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Tryptophan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59360" y="4912095"/>
            <a:ext cx="40107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Tyrosine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910467" y="5151697"/>
            <a:ext cx="53412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59896" y="5065983"/>
            <a:ext cx="117632" cy="8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602324" y="4122142"/>
            <a:ext cx="7248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720464" y="5341549"/>
            <a:ext cx="41549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96136" y="4539796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731909" y="5290739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Carbamoyl phosphate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123642" y="5609476"/>
            <a:ext cx="4491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115627" y="5835894"/>
            <a:ext cx="4651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38871" y="6089789"/>
            <a:ext cx="4187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199086"/>
            <a:ext cx="501645" cy="34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96980" cy="72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693684"/>
            <a:ext cx="149801" cy="351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167824"/>
            <a:ext cx="1" cy="12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495437"/>
            <a:ext cx="579990" cy="11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63364"/>
            <a:ext cx="0" cy="72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5989782"/>
            <a:ext cx="0" cy="10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H="1" flipV="1">
            <a:off x="4135291" y="4888896"/>
            <a:ext cx="2" cy="18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80606" y="4699090"/>
            <a:ext cx="3946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81983" y="4885498"/>
            <a:ext cx="29847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82209" y="5681322"/>
            <a:ext cx="3914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374808" y="5995318"/>
            <a:ext cx="6062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Phosphocreatine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35962" y="4855768"/>
            <a:ext cx="415638" cy="56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stCxn id="111" idx="1"/>
            <a:endCxn id="105" idx="3"/>
          </p:cNvCxnSpPr>
          <p:nvPr/>
        </p:nvCxnSpPr>
        <p:spPr>
          <a:xfrm flipV="1">
            <a:off x="2080462" y="4776034"/>
            <a:ext cx="400144" cy="18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5" y="5547222"/>
            <a:ext cx="1" cy="13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35210"/>
            <a:ext cx="0" cy="160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27201" y="4199086"/>
            <a:ext cx="350735" cy="500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37251"/>
            <a:ext cx="408496" cy="26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3511" y="5393334"/>
            <a:ext cx="7088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Guanidinoacetic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956684" y="5290739"/>
            <a:ext cx="5245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750607" y="6090854"/>
            <a:ext cx="4042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Histidine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654821" y="5634997"/>
            <a:ext cx="6848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Glutamyl 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7556234" y="5945895"/>
            <a:ext cx="88197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Glutamic acid semialdehyde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7584290" y="6303156"/>
            <a:ext cx="8258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817524" y="6660721"/>
            <a:ext cx="35939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795585" y="6660721"/>
            <a:ext cx="7729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902919" y="4975306"/>
            <a:ext cx="8114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475415" y="4815169"/>
            <a:ext cx="4010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209114" y="5168818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386560" y="5434668"/>
            <a:ext cx="4748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Glutathione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271946" y="5782246"/>
            <a:ext cx="70403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Glutathione disulfide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5" y="5588556"/>
            <a:ext cx="1" cy="19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29194"/>
            <a:ext cx="687868" cy="345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3" y="5322706"/>
            <a:ext cx="199079" cy="14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 flipV="1">
            <a:off x="6714359" y="5052250"/>
            <a:ext cx="1242325" cy="31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5876486" y="4892113"/>
            <a:ext cx="432153" cy="8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8481187" y="5367683"/>
            <a:ext cx="471559" cy="72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997223" y="5476693"/>
            <a:ext cx="229906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997221" y="5788885"/>
            <a:ext cx="2" cy="15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H="1" flipV="1">
            <a:off x="7997221" y="6099783"/>
            <a:ext cx="3" cy="203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7997221" y="6457044"/>
            <a:ext cx="3" cy="203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568553" y="6737665"/>
            <a:ext cx="248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87298" y="4507326"/>
            <a:ext cx="2931638" cy="783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45642" y="3941895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632059" y="3705564"/>
            <a:ext cx="46679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80" y="4095783"/>
            <a:ext cx="501644" cy="10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55718" y="3764967"/>
            <a:ext cx="1869216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6" y="3859452"/>
            <a:ext cx="235224" cy="82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  <a:endCxn id="241" idx="2"/>
          </p:cNvCxnSpPr>
          <p:nvPr/>
        </p:nvCxnSpPr>
        <p:spPr>
          <a:xfrm>
            <a:off x="6547969" y="2873521"/>
            <a:ext cx="0" cy="27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  <a:stCxn id="252" idx="2"/>
            <a:endCxn id="250" idx="0"/>
          </p:cNvCxnSpPr>
          <p:nvPr/>
        </p:nvCxnSpPr>
        <p:spPr>
          <a:xfrm>
            <a:off x="6100349" y="2873521"/>
            <a:ext cx="0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  <a:stCxn id="250" idx="2"/>
          </p:cNvCxnSpPr>
          <p:nvPr/>
        </p:nvCxnSpPr>
        <p:spPr>
          <a:xfrm>
            <a:off x="6100349" y="3151533"/>
            <a:ext cx="0" cy="19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078153" y="1521244"/>
            <a:ext cx="57419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Phosphoribosyl pyrophosphate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38770" y="2765799"/>
            <a:ext cx="494046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Phosphoribosylaminoimidazolesuccinocarboxamide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61212" y="3043811"/>
            <a:ext cx="44916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5-Aminoimidazole-4-carboxamide ribonucleotide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684456" y="3321227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Inosine monophosphate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702089" y="3629302"/>
            <a:ext cx="3674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621137" y="3908970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83654" y="4186516"/>
            <a:ext cx="40427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84456" y="4507147"/>
            <a:ext cx="40267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17602" y="3321227"/>
            <a:ext cx="43473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monophosphate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509587" y="3629302"/>
            <a:ext cx="4507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8540044" y="3908970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85121" y="6262730"/>
            <a:ext cx="70403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Methylthioadenosine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1" y="1644355"/>
            <a:ext cx="1520542" cy="112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01234" y="3036117"/>
            <a:ext cx="39946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diphosphate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899631" y="2758105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triphosphate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5793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</p:cNvCxnSpPr>
          <p:nvPr/>
        </p:nvCxnSpPr>
        <p:spPr>
          <a:xfrm>
            <a:off x="7885792" y="3151533"/>
            <a:ext cx="0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</p:cNvCxnSpPr>
          <p:nvPr/>
        </p:nvCxnSpPr>
        <p:spPr>
          <a:xfrm>
            <a:off x="7885793" y="3436643"/>
            <a:ext cx="0" cy="196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</p:cNvCxnSpPr>
          <p:nvPr/>
        </p:nvCxnSpPr>
        <p:spPr>
          <a:xfrm>
            <a:off x="7885792" y="3786748"/>
            <a:ext cx="0" cy="114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</p:cNvCxnSpPr>
          <p:nvPr/>
        </p:nvCxnSpPr>
        <p:spPr>
          <a:xfrm>
            <a:off x="7885793" y="4055329"/>
            <a:ext cx="0" cy="13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</p:cNvCxnSpPr>
          <p:nvPr/>
        </p:nvCxnSpPr>
        <p:spPr>
          <a:xfrm>
            <a:off x="7885791" y="4340404"/>
            <a:ext cx="0" cy="16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87130" y="3378935"/>
            <a:ext cx="430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69" y="3436643"/>
            <a:ext cx="0" cy="1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69497" y="3706246"/>
            <a:ext cx="440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926511" y="2359098"/>
            <a:ext cx="8194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01906"/>
            <a:ext cx="1" cy="15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69" y="3151533"/>
            <a:ext cx="365999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8" y="2873521"/>
            <a:ext cx="0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40892" y="3648538"/>
            <a:ext cx="43954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monophosphate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4" y="3378935"/>
            <a:ext cx="523792" cy="26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928067" y="3908970"/>
            <a:ext cx="4651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 flipH="1">
            <a:off x="7160663" y="3763954"/>
            <a:ext cx="1" cy="145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393259" y="3985914"/>
            <a:ext cx="290395" cy="27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monophosphate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66467" y="3629302"/>
            <a:ext cx="45397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08970"/>
            <a:ext cx="6371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6872790" y="3378935"/>
            <a:ext cx="811666" cy="2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2" y="3436643"/>
            <a:ext cx="69123" cy="1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83190"/>
            <a:ext cx="225101" cy="12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54899" y="2758105"/>
            <a:ext cx="4940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Cyclic adenosine monophosphate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40998" y="3036117"/>
            <a:ext cx="413942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diphosphate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46632" y="2758105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triphosphate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873521"/>
            <a:ext cx="217229" cy="44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32781" y="2758105"/>
            <a:ext cx="494045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Cyclic guanosine monophosphate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7969" y="3151533"/>
            <a:ext cx="214606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48945" y="2815813"/>
            <a:ext cx="50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2" y="2873521"/>
            <a:ext cx="133047" cy="44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870959" y="3036117"/>
            <a:ext cx="458780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diphosphate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854929" y="3321227"/>
            <a:ext cx="49084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monophosphate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870959" y="2758105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triphosphate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382915" y="3036117"/>
            <a:ext cx="45557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diphosphate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381311" y="2758105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triphosphate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873521"/>
            <a:ext cx="1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365282" y="3321227"/>
            <a:ext cx="490839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monophosphate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  <a:endCxn id="258" idx="1"/>
          </p:cNvCxnSpPr>
          <p:nvPr/>
        </p:nvCxnSpPr>
        <p:spPr>
          <a:xfrm>
            <a:off x="9302305" y="2815813"/>
            <a:ext cx="79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300702" y="3093825"/>
            <a:ext cx="82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325594" y="1224778"/>
            <a:ext cx="74090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Orotidine 5-phosphate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68260" y="851455"/>
            <a:ext cx="45557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304755" y="382475"/>
            <a:ext cx="7825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Carbamoyl aspartic acid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74484" y="614136"/>
            <a:ext cx="64312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Dihydroorotic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493254" y="1820323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monophosphate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0"/>
            <a:endCxn id="264" idx="1"/>
          </p:cNvCxnSpPr>
          <p:nvPr/>
        </p:nvCxnSpPr>
        <p:spPr>
          <a:xfrm flipV="1">
            <a:off x="6365251" y="928399"/>
            <a:ext cx="2103009" cy="59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7" y="768024"/>
            <a:ext cx="0" cy="8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 flipH="1">
            <a:off x="8696047" y="536363"/>
            <a:ext cx="2" cy="7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7" y="1005343"/>
            <a:ext cx="1" cy="219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 flipH="1">
            <a:off x="8694591" y="1378666"/>
            <a:ext cx="1457" cy="44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32380" y="2352508"/>
            <a:ext cx="3273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514748" y="208475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10587" y="1820323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monophosphate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04123" y="1820323"/>
            <a:ext cx="48603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monophosphate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48204" y="2352508"/>
            <a:ext cx="39786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824961" y="2084751"/>
            <a:ext cx="4443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>
            <a:off x="10047137" y="2238639"/>
            <a:ext cx="0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 flipH="1">
            <a:off x="10047137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95928" y="1878031"/>
            <a:ext cx="214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69367" y="1878031"/>
            <a:ext cx="234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 flipH="1">
            <a:off x="9339804" y="1935739"/>
            <a:ext cx="173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83163" y="2084751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4591" y="1935739"/>
            <a:ext cx="1457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38639"/>
            <a:ext cx="1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866303" y="1820323"/>
            <a:ext cx="41229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monophosphate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70309" y="2352508"/>
            <a:ext cx="40427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77523" y="2084751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 flipH="1">
            <a:off x="8072448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8" y="2238639"/>
            <a:ext cx="0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00121" y="1820323"/>
            <a:ext cx="46839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monophosphate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65657" y="2084751"/>
            <a:ext cx="53732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0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06976" y="1622379"/>
            <a:ext cx="36740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8038138" y="1423170"/>
            <a:ext cx="37061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triphosphate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739301" y="1621746"/>
            <a:ext cx="37702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diphosphate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92490" y="1423170"/>
            <a:ext cx="380501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triphosphate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972991" y="1480878"/>
            <a:ext cx="6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164895" y="1621746"/>
            <a:ext cx="43313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diphosphate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6951442" y="1423170"/>
            <a:ext cx="448680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triphosphate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64340" y="1514057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400122" y="1480878"/>
            <a:ext cx="19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70141" y="1619843"/>
            <a:ext cx="42351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diphosphate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852258" y="1423170"/>
            <a:ext cx="426719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triphosphate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09580" y="1621747"/>
            <a:ext cx="4507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diphosphate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445431" y="1423170"/>
            <a:ext cx="45397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triphosphate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560913" y="1582800"/>
            <a:ext cx="517240" cy="119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39" y="5129194"/>
            <a:ext cx="148431" cy="313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204436" y="5442945"/>
            <a:ext cx="5052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09704" y="5367683"/>
            <a:ext cx="1246980" cy="1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62694" y="3409910"/>
            <a:ext cx="6831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63798"/>
            <a:ext cx="261162" cy="141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881" y="4221924"/>
            <a:ext cx="7120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095783"/>
            <a:ext cx="440772" cy="12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83762" y="3443953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69162"/>
            <a:ext cx="1" cy="7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37334" y="508276"/>
            <a:ext cx="5229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Nicotinic acid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369748" y="856974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Nicotinic acid mononucleotide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888318" y="856974"/>
            <a:ext cx="4972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842634" y="1209023"/>
            <a:ext cx="58862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hydrogen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08759" y="856974"/>
            <a:ext cx="44595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i="0" dirty="0">
                <a:effectLst/>
                <a:latin typeface="Arial" panose="020B0604020202020204" pitchFamily="34" charset="0"/>
              </a:rPr>
              <a:t>Nicotinamide mononucleotide</a:t>
            </a:r>
            <a:endParaRPr lang="en-US" sz="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59255" y="457075"/>
            <a:ext cx="34496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Nicotinamide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20056" y="1189787"/>
            <a:ext cx="55816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Quinolinic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62164"/>
            <a:ext cx="40" cy="192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828528" y="914682"/>
            <a:ext cx="59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85570" y="914682"/>
            <a:ext cx="123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stCxn id="380" idx="0"/>
            <a:endCxn id="383" idx="1"/>
          </p:cNvCxnSpPr>
          <p:nvPr/>
        </p:nvCxnSpPr>
        <p:spPr>
          <a:xfrm flipV="1">
            <a:off x="1136944" y="518631"/>
            <a:ext cx="422311" cy="338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36944" y="972390"/>
            <a:ext cx="2" cy="23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 flipH="1">
            <a:off x="1731737" y="580186"/>
            <a:ext cx="1" cy="276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00152"/>
            <a:ext cx="770546" cy="289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219315" y="2054239"/>
            <a:ext cx="0" cy="161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219315" y="2712192"/>
            <a:ext cx="2" cy="13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45704" y="1514953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221111" y="151083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19635" y="1722319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738993" y="1505822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115070" y="151301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>
            <a:off x="9610702" y="3151533"/>
            <a:ext cx="0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020902" y="12058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2" y="120581"/>
            <a:ext cx="7338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Carbamoyl 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275940" y="274469"/>
            <a:ext cx="420109" cy="108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9" y="274469"/>
            <a:ext cx="477256" cy="108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63743" y="1506542"/>
            <a:ext cx="4700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60430"/>
            <a:ext cx="395" cy="11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62580" y="2048018"/>
            <a:ext cx="7473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19454" y="1968248"/>
            <a:ext cx="316786" cy="79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1789263" y="2045192"/>
            <a:ext cx="0" cy="69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77298" y="2550440"/>
            <a:ext cx="86113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5" y="2045192"/>
            <a:ext cx="581398" cy="505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8943" y="2426721"/>
            <a:ext cx="68159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80609"/>
            <a:ext cx="267556" cy="4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Methylenetetrahydrofolic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84471"/>
            <a:ext cx="498676" cy="10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45226"/>
            <a:ext cx="47392" cy="8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636464" y="1930583"/>
            <a:ext cx="83869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Formyltetrahydrofolic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84471"/>
            <a:ext cx="152055" cy="465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63481" y="5630461"/>
            <a:ext cx="7473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84349"/>
            <a:ext cx="578486" cy="128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84349"/>
            <a:ext cx="0" cy="47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643477" y="5494243"/>
            <a:ext cx="3369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00152"/>
            <a:ext cx="323340" cy="294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30645" y="5491681"/>
            <a:ext cx="4603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3" y="5200152"/>
            <a:ext cx="125543" cy="291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3" y="5200152"/>
            <a:ext cx="668567" cy="288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2218"/>
            <a:ext cx="148535" cy="12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>
            <a:off x="8481187" y="5240725"/>
            <a:ext cx="535929" cy="12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9017116" y="5163781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944968" y="3443953"/>
            <a:ext cx="4395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384512" y="3413049"/>
            <a:ext cx="186200" cy="107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59896" y="4437251"/>
            <a:ext cx="26536" cy="47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36944" y="972390"/>
            <a:ext cx="512908" cy="23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350731" y="1209023"/>
            <a:ext cx="59824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phosphate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305046" y="1476339"/>
            <a:ext cx="68961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phosphate hydrogen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49852" y="1324439"/>
            <a:ext cx="0" cy="15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74669" y="3674130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616961" y="3443953"/>
            <a:ext cx="4876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502349" y="3215274"/>
            <a:ext cx="7168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 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sulfinic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19212" y="3292218"/>
            <a:ext cx="116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 flipH="1">
            <a:off x="1860778" y="3369162"/>
            <a:ext cx="3" cy="7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60778" y="3597841"/>
            <a:ext cx="0" cy="76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DA3ED4-C716-14E0-D6F4-B526457A8245}"/>
              </a:ext>
            </a:extLst>
          </p:cNvPr>
          <p:cNvSpPr txBox="1"/>
          <p:nvPr/>
        </p:nvSpPr>
        <p:spPr>
          <a:xfrm>
            <a:off x="2903062" y="2551617"/>
            <a:ext cx="55976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Phosphoserine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1E43E1-F7BD-D3D2-526F-F2A067CD37B6}"/>
              </a:ext>
            </a:extLst>
          </p:cNvPr>
          <p:cNvCxnSpPr>
            <a:cxnSpLocks/>
            <a:stCxn id="10" idx="1"/>
            <a:endCxn id="65" idx="0"/>
          </p:cNvCxnSpPr>
          <p:nvPr/>
        </p:nvCxnSpPr>
        <p:spPr>
          <a:xfrm flipH="1">
            <a:off x="3182947" y="2389914"/>
            <a:ext cx="213037" cy="161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3D4BBB9-DD1F-6F39-80AF-9F97F83EE944}"/>
              </a:ext>
            </a:extLst>
          </p:cNvPr>
          <p:cNvSpPr txBox="1"/>
          <p:nvPr/>
        </p:nvSpPr>
        <p:spPr>
          <a:xfrm>
            <a:off x="2301688" y="1436067"/>
            <a:ext cx="7168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Glycerol 3-phosphate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0E0A4E-FFFC-EFB3-82D6-9AA7F860877F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660120" y="1589955"/>
            <a:ext cx="150136" cy="238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23DB321-CF09-3BC3-3E5D-CDA6024793C5}"/>
              </a:ext>
            </a:extLst>
          </p:cNvPr>
          <p:cNvSpPr txBox="1"/>
          <p:nvPr/>
        </p:nvSpPr>
        <p:spPr>
          <a:xfrm>
            <a:off x="2464393" y="1205782"/>
            <a:ext cx="3914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Glycerol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B0C114D-FE75-1533-8B35-B69D51A48367}"/>
              </a:ext>
            </a:extLst>
          </p:cNvPr>
          <p:cNvCxnSpPr>
            <a:cxnSpLocks/>
            <a:stCxn id="175" idx="2"/>
            <a:endCxn id="145" idx="0"/>
          </p:cNvCxnSpPr>
          <p:nvPr/>
        </p:nvCxnSpPr>
        <p:spPr>
          <a:xfrm>
            <a:off x="2660120" y="1359670"/>
            <a:ext cx="0" cy="7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8B9E509C-8090-1320-3A76-DBBC4FD8CB17}"/>
              </a:ext>
            </a:extLst>
          </p:cNvPr>
          <p:cNvSpPr txBox="1"/>
          <p:nvPr/>
        </p:nvSpPr>
        <p:spPr>
          <a:xfrm>
            <a:off x="8096897" y="48177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902D99ED-1A7F-8414-31B2-B2F5FEDE22B5}"/>
              </a:ext>
            </a:extLst>
          </p:cNvPr>
          <p:cNvSpPr txBox="1"/>
          <p:nvPr/>
        </p:nvSpPr>
        <p:spPr>
          <a:xfrm>
            <a:off x="9048501" y="4641277"/>
            <a:ext cx="46679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7DD363A5-3419-4AA1-35D4-97FDB8EDFD7A}"/>
              </a:ext>
            </a:extLst>
          </p:cNvPr>
          <p:cNvCxnSpPr>
            <a:cxnSpLocks/>
            <a:stCxn id="586" idx="2"/>
            <a:endCxn id="147" idx="0"/>
          </p:cNvCxnSpPr>
          <p:nvPr/>
        </p:nvCxnSpPr>
        <p:spPr>
          <a:xfrm flipH="1">
            <a:off x="8218936" y="4971629"/>
            <a:ext cx="132999" cy="31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4499A073-1DDB-2709-E2B9-A1C163147109}"/>
              </a:ext>
            </a:extLst>
          </p:cNvPr>
          <p:cNvCxnSpPr>
            <a:cxnSpLocks/>
            <a:stCxn id="597" idx="2"/>
            <a:endCxn id="91" idx="0"/>
          </p:cNvCxnSpPr>
          <p:nvPr/>
        </p:nvCxnSpPr>
        <p:spPr>
          <a:xfrm flipH="1">
            <a:off x="9236086" y="4795165"/>
            <a:ext cx="45812" cy="36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CF918AD2-9608-F590-6C5B-D3D0B257A3C4}"/>
              </a:ext>
            </a:extLst>
          </p:cNvPr>
          <p:cNvCxnSpPr>
            <a:cxnSpLocks/>
            <a:stCxn id="597" idx="1"/>
            <a:endCxn id="586" idx="3"/>
          </p:cNvCxnSpPr>
          <p:nvPr/>
        </p:nvCxnSpPr>
        <p:spPr>
          <a:xfrm flipH="1">
            <a:off x="8606973" y="4718221"/>
            <a:ext cx="441528" cy="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AA04E53F-0A23-7B3C-DCE3-C6DFE63256FA}"/>
              </a:ext>
            </a:extLst>
          </p:cNvPr>
          <p:cNvSpPr txBox="1"/>
          <p:nvPr/>
        </p:nvSpPr>
        <p:spPr>
          <a:xfrm>
            <a:off x="3072668" y="844829"/>
            <a:ext cx="4443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 glucose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259B21BD-D017-E80E-2E4C-D755D728147E}"/>
              </a:ext>
            </a:extLst>
          </p:cNvPr>
          <p:cNvSpPr txBox="1"/>
          <p:nvPr/>
        </p:nvSpPr>
        <p:spPr>
          <a:xfrm>
            <a:off x="2761777" y="654186"/>
            <a:ext cx="4443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 xylose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C322182B-CDA2-1444-6BDC-E2555F0E6D1E}"/>
              </a:ext>
            </a:extLst>
          </p:cNvPr>
          <p:cNvCxnSpPr>
            <a:cxnSpLocks/>
          </p:cNvCxnSpPr>
          <p:nvPr/>
        </p:nvCxnSpPr>
        <p:spPr>
          <a:xfrm>
            <a:off x="3075246" y="75036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FE6DAB2-EC23-61AE-F6A8-3B3522B9C318}"/>
              </a:ext>
            </a:extLst>
          </p:cNvPr>
          <p:cNvCxnSpPr>
            <a:cxnSpLocks/>
          </p:cNvCxnSpPr>
          <p:nvPr/>
        </p:nvCxnSpPr>
        <p:spPr>
          <a:xfrm>
            <a:off x="3312678" y="929376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7D8EAC-EF76-9DAE-DE8D-7FCE8896E333}"/>
              </a:ext>
            </a:extLst>
          </p:cNvPr>
          <p:cNvSpPr txBox="1"/>
          <p:nvPr/>
        </p:nvSpPr>
        <p:spPr>
          <a:xfrm>
            <a:off x="3981805" y="3184240"/>
            <a:ext cx="4940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Coenzyme A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5D931-D375-D022-7C65-66A7D579F676}"/>
              </a:ext>
            </a:extLst>
          </p:cNvPr>
          <p:cNvCxnSpPr>
            <a:cxnSpLocks/>
          </p:cNvCxnSpPr>
          <p:nvPr/>
        </p:nvCxnSpPr>
        <p:spPr>
          <a:xfrm flipH="1">
            <a:off x="3980671" y="3315661"/>
            <a:ext cx="145655" cy="10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818B2D66-3591-85EE-8F3B-A26515470DB6}"/>
              </a:ext>
            </a:extLst>
          </p:cNvPr>
          <p:cNvCxnSpPr>
            <a:cxnSpLocks/>
          </p:cNvCxnSpPr>
          <p:nvPr/>
        </p:nvCxnSpPr>
        <p:spPr>
          <a:xfrm>
            <a:off x="7955973" y="171212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C009DABC-BB47-35E3-753A-A13E256322B6}"/>
              </a:ext>
            </a:extLst>
          </p:cNvPr>
          <p:cNvCxnSpPr>
            <a:cxnSpLocks/>
          </p:cNvCxnSpPr>
          <p:nvPr/>
        </p:nvCxnSpPr>
        <p:spPr>
          <a:xfrm>
            <a:off x="6290564" y="3095757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3401F51-DF33-0AE4-FCE6-A495B349E7C5}"/>
              </a:ext>
            </a:extLst>
          </p:cNvPr>
          <p:cNvSpPr txBox="1"/>
          <p:nvPr/>
        </p:nvSpPr>
        <p:spPr>
          <a:xfrm flipH="1">
            <a:off x="4048139" y="6004702"/>
            <a:ext cx="3497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Lysine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562981A-5418-D05B-857B-54B86370DD86}"/>
              </a:ext>
            </a:extLst>
          </p:cNvPr>
          <p:cNvSpPr txBox="1"/>
          <p:nvPr/>
        </p:nvSpPr>
        <p:spPr>
          <a:xfrm flipH="1">
            <a:off x="3912883" y="6226212"/>
            <a:ext cx="6142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Aminoadipic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F78F31-6909-094D-4771-E08C087CFDE2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4220017" y="6132725"/>
            <a:ext cx="1" cy="93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D4086B60-E515-08FD-7958-7CA387DB92BF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8734969" y="3783190"/>
            <a:ext cx="0" cy="12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>
            <a:extLst>
              <a:ext uri="{FF2B5EF4-FFF2-40B4-BE49-F238E27FC236}">
                <a16:creationId xmlns:a16="http://schemas.microsoft.com/office/drawing/2014/main" id="{E04D9B75-BBF9-4A5D-5F7E-C116DEDC9E33}"/>
              </a:ext>
            </a:extLst>
          </p:cNvPr>
          <p:cNvSpPr txBox="1"/>
          <p:nvPr/>
        </p:nvSpPr>
        <p:spPr>
          <a:xfrm>
            <a:off x="4059580" y="2990135"/>
            <a:ext cx="4828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Alanine</a:t>
            </a: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20D13D07-A7D3-95DD-DC38-9000BDECF20E}"/>
              </a:ext>
            </a:extLst>
          </p:cNvPr>
          <p:cNvCxnSpPr>
            <a:cxnSpLocks/>
          </p:cNvCxnSpPr>
          <p:nvPr/>
        </p:nvCxnSpPr>
        <p:spPr>
          <a:xfrm flipH="1">
            <a:off x="3909060" y="3066841"/>
            <a:ext cx="239244" cy="7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698</TotalTime>
  <Words>289</Words>
  <Application>Microsoft Office PowerPoint</Application>
  <PresentationFormat>Widescreen</PresentationFormat>
  <Paragraphs>169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149</cp:revision>
  <dcterms:created xsi:type="dcterms:W3CDTF">2023-07-06T14:57:49Z</dcterms:created>
  <dcterms:modified xsi:type="dcterms:W3CDTF">2024-08-13T02:48:00Z</dcterms:modified>
</cp:coreProperties>
</file>