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D1DFF"/>
    <a:srgbClr val="2323FF"/>
    <a:srgbClr val="FFFFFF"/>
    <a:srgbClr val="C2C2FF"/>
    <a:srgbClr val="FF0707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8" y="23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113284"/>
            <a:ext cx="1191258" cy="157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5774D208-BFA9-AD53-BDC8-8EA48166E73E}"/>
              </a:ext>
            </a:extLst>
          </p:cNvPr>
          <p:cNvSpPr txBox="1"/>
          <p:nvPr/>
        </p:nvSpPr>
        <p:spPr>
          <a:xfrm>
            <a:off x="4199995" y="3106082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171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</a:t>
            </a:r>
            <a:endParaRPr lang="en-US" sz="500" b="1" baseline="-25000" dirty="0">
              <a:solidFill>
                <a:srgbClr val="171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529034" y="726743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8F8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513004" y="991114"/>
            <a:ext cx="5341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Glucose-6P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504187" y="1255485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Fructose-6P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465716" y="1519856"/>
            <a:ext cx="62869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9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Fructose-1,6P</a:t>
            </a:r>
            <a:r>
              <a:rPr lang="en-US" sz="500" b="1" baseline="-25000" dirty="0">
                <a:solidFill>
                  <a:srgbClr val="FF9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401596" y="1784228"/>
            <a:ext cx="75693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9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Glyceraldehyde-3P</a:t>
            </a:r>
            <a:endParaRPr lang="en-US" sz="500" b="1" baseline="-25000" dirty="0">
              <a:solidFill>
                <a:srgbClr val="FF9E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573918" y="2075461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1,3BPG</a:t>
            </a:r>
            <a:endParaRPr lang="en-US" sz="500" b="1" baseline="-250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613192" y="2312970"/>
            <a:ext cx="33374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613192" y="2577341"/>
            <a:ext cx="33374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2-PG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622809" y="2841712"/>
            <a:ext cx="3145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PEP</a:t>
            </a:r>
            <a:endParaRPr lang="en-US" sz="500" b="1" baseline="-25000" dirty="0">
              <a:solidFill>
                <a:srgbClr val="FF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553079" y="3106082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ACA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  <a:endParaRPr lang="en-US" sz="500" b="1" baseline="-25000" dirty="0">
              <a:solidFill>
                <a:srgbClr val="ACA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2940496" y="2857873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8181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Lactate</a:t>
            </a:r>
            <a:endParaRPr lang="en-US" sz="500" b="1" baseline="-25000" dirty="0">
              <a:solidFill>
                <a:srgbClr val="8181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C4249-1C94-1B6A-1233-1575E57E5B64}"/>
              </a:ext>
            </a:extLst>
          </p:cNvPr>
          <p:cNvSpPr txBox="1"/>
          <p:nvPr/>
        </p:nvSpPr>
        <p:spPr>
          <a:xfrm>
            <a:off x="4795881" y="991115"/>
            <a:ext cx="7617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AF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6P-Gluconolactone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745133" y="1784227"/>
            <a:ext cx="36740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DHAP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4192256" y="3480409"/>
            <a:ext cx="3866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Citrate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80826" y="408307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D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Isocitrate</a:t>
            </a:r>
            <a:endParaRPr lang="en-US" sz="500" b="1" baseline="-25000" dirty="0">
              <a:solidFill>
                <a:srgbClr val="FFD5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3122480" y="3633679"/>
            <a:ext cx="5790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Oxaloacetate</a:t>
            </a:r>
            <a:endParaRPr lang="en-US" sz="500" b="1" baseline="-250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95513" y="3958975"/>
            <a:ext cx="3818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D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Malate</a:t>
            </a:r>
            <a:endParaRPr lang="en-US" sz="500" b="1" baseline="-25000" dirty="0">
              <a:solidFill>
                <a:srgbClr val="FFD5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50629" y="4283363"/>
            <a:ext cx="4716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D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Fumarate</a:t>
            </a:r>
            <a:endParaRPr lang="en-US" sz="500" b="1" baseline="-25000" dirty="0">
              <a:solidFill>
                <a:srgbClr val="FFD5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210683" y="4611820"/>
            <a:ext cx="4844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84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Succinate</a:t>
            </a:r>
            <a:endParaRPr lang="en-US" sz="500" b="1" baseline="-25000" dirty="0">
              <a:solidFill>
                <a:srgbClr val="FF848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36171" y="4750397"/>
            <a:ext cx="5982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Succinyl-CoA</a:t>
            </a:r>
            <a:endParaRPr lang="en-US" sz="500" b="1" baseline="-250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88068" y="4430382"/>
            <a:ext cx="6383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7A7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a-ketoglutarate</a:t>
            </a:r>
            <a:endParaRPr lang="en-US" sz="500" b="1" baseline="-25000" dirty="0">
              <a:solidFill>
                <a:srgbClr val="7A7A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880038" y="1292617"/>
            <a:ext cx="5934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6P-Gluconate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900877" y="1608502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Ribulose-5P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928930" y="1924494"/>
            <a:ext cx="4956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Ribose-5P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B6C1D-DB15-D108-73AA-FB37784830A2}"/>
              </a:ext>
            </a:extLst>
          </p:cNvPr>
          <p:cNvSpPr txBox="1"/>
          <p:nvPr/>
        </p:nvSpPr>
        <p:spPr>
          <a:xfrm>
            <a:off x="4287963" y="1784228"/>
            <a:ext cx="54534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Xylulose-5P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807904" y="2199920"/>
            <a:ext cx="7377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Sedoheptulose-7P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798286" y="2515679"/>
            <a:ext cx="75693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Glyceraldehyde-3P</a:t>
            </a:r>
            <a:endParaRPr lang="en-US" sz="500" b="1" baseline="-25000" dirty="0">
              <a:solidFill>
                <a:srgbClr val="FF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885649" y="2857873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Erythrose-4P</a:t>
            </a:r>
            <a:endParaRPr lang="en-US" sz="500" b="1" baseline="-250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900877" y="3144811"/>
            <a:ext cx="5517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Fructose-6P</a:t>
            </a:r>
            <a:endParaRPr lang="en-US" sz="500" b="1" baseline="-250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516210" y="3351493"/>
            <a:ext cx="52770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Acetyl-CoA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64844" y="3713019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cis-Aconitate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692079" y="4800002"/>
            <a:ext cx="7633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7A7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2-Hydroxyglutarate</a:t>
            </a:r>
            <a:endParaRPr lang="en-US" sz="500" b="1" baseline="-25000" dirty="0">
              <a:solidFill>
                <a:srgbClr val="7A7A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780065" y="896020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80064" y="1160391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80064" y="1424762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780065" y="1689133"/>
            <a:ext cx="0" cy="9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0064" y="1953505"/>
            <a:ext cx="1" cy="121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80064" y="2244738"/>
            <a:ext cx="1" cy="6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780065" y="2482247"/>
            <a:ext cx="0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780064" y="2746618"/>
            <a:ext cx="1" cy="9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80064" y="3010989"/>
            <a:ext cx="0" cy="95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3780064" y="3275359"/>
            <a:ext cx="1" cy="76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3701485" y="3565048"/>
            <a:ext cx="490771" cy="15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578900" y="3565048"/>
            <a:ext cx="377050" cy="147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82296"/>
            <a:ext cx="58273" cy="20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52356"/>
            <a:ext cx="106997" cy="178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34412" y="4599659"/>
            <a:ext cx="472814" cy="23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599659"/>
            <a:ext cx="166528" cy="200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81097"/>
            <a:ext cx="383274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3086431" y="4452640"/>
            <a:ext cx="124252" cy="24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086431" y="4128252"/>
            <a:ext cx="0" cy="15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1" y="3802956"/>
            <a:ext cx="325552" cy="156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2928837" y="1604495"/>
            <a:ext cx="536879" cy="179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112541" y="1868866"/>
            <a:ext cx="2890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506B9E-4B2F-7296-8B63-15AF70DDEAC7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5176754" y="1160392"/>
            <a:ext cx="1" cy="13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176754" y="1461894"/>
            <a:ext cx="0" cy="146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176754" y="1777779"/>
            <a:ext cx="1" cy="146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7D8C3A-340F-760E-946B-D56D7591603F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560634" y="1706563"/>
            <a:ext cx="385951" cy="77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176755" y="2093771"/>
            <a:ext cx="0" cy="1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176755" y="2684956"/>
            <a:ext cx="0" cy="172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 flipV="1">
            <a:off x="4047125" y="1075753"/>
            <a:ext cx="7487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  <a:stCxn id="17" idx="1"/>
            <a:endCxn id="34" idx="2"/>
          </p:cNvCxnSpPr>
          <p:nvPr/>
        </p:nvCxnSpPr>
        <p:spPr>
          <a:xfrm flipH="1" flipV="1">
            <a:off x="3780065" y="3520770"/>
            <a:ext cx="412191" cy="44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flipH="1" flipV="1">
            <a:off x="3143436" y="3027150"/>
            <a:ext cx="409643" cy="163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362461" y="2487839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8181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500" b="1" baseline="-25000" dirty="0">
              <a:solidFill>
                <a:srgbClr val="8181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311966" y="2738001"/>
            <a:ext cx="6190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319981" y="3065319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500" b="1" baseline="-250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1342424" y="3366183"/>
            <a:ext cx="5581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solidFill>
                  <a:srgbClr val="7A7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Oxobutyrate</a:t>
            </a:r>
            <a:endParaRPr lang="en-US" sz="500" b="1" baseline="-25000" dirty="0">
              <a:solidFill>
                <a:srgbClr val="7A7A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1376087" y="3658455"/>
            <a:ext cx="4908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Threonine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329447" y="2738001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346278" y="2980411"/>
            <a:ext cx="3802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311814" y="3300000"/>
            <a:ext cx="4491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</p:cNvCxnSpPr>
          <p:nvPr/>
        </p:nvCxnSpPr>
        <p:spPr>
          <a:xfrm flipH="1">
            <a:off x="1621506" y="2657116"/>
            <a:ext cx="1" cy="80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</p:cNvCxnSpPr>
          <p:nvPr/>
        </p:nvCxnSpPr>
        <p:spPr>
          <a:xfrm>
            <a:off x="1621506" y="2907278"/>
            <a:ext cx="0" cy="15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>
            <a:off x="1621506" y="3234596"/>
            <a:ext cx="1" cy="13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flipH="1">
            <a:off x="2536394" y="2907278"/>
            <a:ext cx="1" cy="73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536394" y="3149688"/>
            <a:ext cx="1" cy="150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0"/>
            <a:endCxn id="81" idx="1"/>
          </p:cNvCxnSpPr>
          <p:nvPr/>
        </p:nvCxnSpPr>
        <p:spPr>
          <a:xfrm flipV="1">
            <a:off x="1621506" y="3065050"/>
            <a:ext cx="724772" cy="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35EFC3-5D19-4073-3772-FAB8C481D2C1}"/>
              </a:ext>
            </a:extLst>
          </p:cNvPr>
          <p:cNvCxnSpPr>
            <a:cxnSpLocks/>
          </p:cNvCxnSpPr>
          <p:nvPr/>
        </p:nvCxnSpPr>
        <p:spPr>
          <a:xfrm>
            <a:off x="1621502" y="3535460"/>
            <a:ext cx="0" cy="12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stCxn id="13" idx="1"/>
            <a:endCxn id="82" idx="3"/>
          </p:cNvCxnSpPr>
          <p:nvPr/>
        </p:nvCxnSpPr>
        <p:spPr>
          <a:xfrm flipH="1">
            <a:off x="2760975" y="3190721"/>
            <a:ext cx="792104" cy="19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746403" y="5077041"/>
            <a:ext cx="7777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-CoA</a:t>
            </a:r>
            <a:endParaRPr lang="en-US" sz="500" b="1" baseline="-250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888268" y="5480561"/>
            <a:ext cx="4940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Isoleucine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32879" y="1882709"/>
            <a:ext cx="5325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7A7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Tryptophan</a:t>
            </a:r>
            <a:endParaRPr lang="en-US" sz="500" b="1" baseline="-25000" dirty="0">
              <a:solidFill>
                <a:srgbClr val="7A7A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760579" y="2179166"/>
            <a:ext cx="4491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Tyrosine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1395039" y="2179166"/>
            <a:ext cx="6110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1209740" y="2263805"/>
            <a:ext cx="1852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583088" y="4122142"/>
            <a:ext cx="7633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Arginino</a:t>
            </a:r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Succinate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694816" y="5341549"/>
            <a:ext cx="4667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70488" y="4539796"/>
            <a:ext cx="4603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D7D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500" b="1" baseline="-25000" dirty="0">
              <a:solidFill>
                <a:srgbClr val="D7D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703054" y="5290739"/>
            <a:ext cx="4956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Glutamine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093185" y="5609476"/>
            <a:ext cx="5100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081965" y="5835894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10017" y="6089789"/>
            <a:ext cx="4764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206781"/>
            <a:ext cx="482409" cy="333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71332" cy="73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709073"/>
            <a:ext cx="149801" cy="33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V="1">
            <a:off x="950878" y="5213990"/>
            <a:ext cx="0" cy="76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510826"/>
            <a:ext cx="579990" cy="9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78753"/>
            <a:ext cx="0" cy="57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6005171"/>
            <a:ext cx="0" cy="8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V="1">
            <a:off x="4135292" y="4919674"/>
            <a:ext cx="0" cy="157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56562" y="4699090"/>
            <a:ext cx="4427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67327" y="511127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58164" y="5681322"/>
            <a:ext cx="43954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D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500" b="1" baseline="-25000" dirty="0">
              <a:solidFill>
                <a:srgbClr val="FFD5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427707" y="5995318"/>
            <a:ext cx="5004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Creatine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61610" y="4855768"/>
            <a:ext cx="389990" cy="57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2044888" y="4783729"/>
            <a:ext cx="411674" cy="38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6" y="5562611"/>
            <a:ext cx="0" cy="11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50599"/>
            <a:ext cx="0" cy="144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46437" y="4206781"/>
            <a:ext cx="331499" cy="49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52640"/>
            <a:ext cx="408495" cy="24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0306" y="5393334"/>
            <a:ext cx="7152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Guanidinoacetate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362935" y="4975306"/>
            <a:ext cx="4956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D1D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Glutamate</a:t>
            </a:r>
            <a:endParaRPr lang="en-US" sz="500" b="1" baseline="-25000" dirty="0">
              <a:solidFill>
                <a:srgbClr val="D1D1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245830" y="5321803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Histidine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129999" y="5319564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Glutamyl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6922410" y="5630462"/>
            <a:ext cx="93326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Glutamate semialdehyde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6972905" y="598772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Pyrroline carboxylate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188509" y="6345288"/>
            <a:ext cx="4010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8181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endParaRPr lang="en-US" sz="500" b="1" baseline="-25000" dirty="0">
              <a:solidFill>
                <a:srgbClr val="8181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237102" y="6345288"/>
            <a:ext cx="6735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Hydroxy Proline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938987" y="4975306"/>
            <a:ext cx="7393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Glutamyl 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6531835" y="5224057"/>
            <a:ext cx="4491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Cysteine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188276" y="5168818"/>
            <a:ext cx="4138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283770" y="5434668"/>
            <a:ext cx="6912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434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Red. Glutathione</a:t>
            </a:r>
            <a:endParaRPr lang="en-US" sz="500" b="1" baseline="-25000" dirty="0">
              <a:solidFill>
                <a:srgbClr val="434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291329" y="5699431"/>
            <a:ext cx="65594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Ox. Glutathione</a:t>
            </a:r>
            <a:endParaRPr lang="en-US" sz="500" b="1" baseline="-25000" dirty="0">
              <a:solidFill>
                <a:srgbClr val="FF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</p:cNvCxnSpPr>
          <p:nvPr/>
        </p:nvCxnSpPr>
        <p:spPr>
          <a:xfrm flipH="1">
            <a:off x="5620771" y="5624530"/>
            <a:ext cx="357" cy="133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44583"/>
            <a:ext cx="687869" cy="33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4" y="5338095"/>
            <a:ext cx="199078" cy="13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>
            <a:off x="6678292" y="5059945"/>
            <a:ext cx="684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6525936" y="5101373"/>
            <a:ext cx="230480" cy="122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7858584" y="5059945"/>
            <a:ext cx="613430" cy="26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389045" y="5161260"/>
            <a:ext cx="229908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389045" y="5488841"/>
            <a:ext cx="0" cy="141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V="1">
            <a:off x="7389045" y="5799739"/>
            <a:ext cx="0" cy="18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V="1">
            <a:off x="7389045" y="6157000"/>
            <a:ext cx="0" cy="188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6910684" y="6429927"/>
            <a:ext cx="277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26383" y="4515021"/>
            <a:ext cx="2384377" cy="46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61671" y="3941895"/>
            <a:ext cx="4780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CBC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Aspartate</a:t>
            </a:r>
            <a:endParaRPr lang="en-US" sz="500" b="1" baseline="-25000" dirty="0">
              <a:solidFill>
                <a:srgbClr val="CBC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599999" y="3705564"/>
            <a:ext cx="5309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7A7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500" b="1" baseline="-25000" dirty="0">
              <a:solidFill>
                <a:srgbClr val="7A7A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79" y="4111172"/>
            <a:ext cx="482409" cy="95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stCxn id="19" idx="1"/>
            <a:endCxn id="176" idx="3"/>
          </p:cNvCxnSpPr>
          <p:nvPr/>
        </p:nvCxnSpPr>
        <p:spPr>
          <a:xfrm flipH="1">
            <a:off x="1339687" y="3718318"/>
            <a:ext cx="1782793" cy="30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7" y="3874841"/>
            <a:ext cx="235222" cy="67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</p:cNvCxnSpPr>
          <p:nvPr/>
        </p:nvCxnSpPr>
        <p:spPr>
          <a:xfrm flipH="1">
            <a:off x="6544938" y="2905937"/>
            <a:ext cx="468" cy="148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</p:cNvCxnSpPr>
          <p:nvPr/>
        </p:nvCxnSpPr>
        <p:spPr>
          <a:xfrm>
            <a:off x="6113241" y="2957213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</p:cNvCxnSpPr>
          <p:nvPr/>
        </p:nvCxnSpPr>
        <p:spPr>
          <a:xfrm>
            <a:off x="6113241" y="3249969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5D651E3-1C9E-3248-8F98-021E89E15708}"/>
              </a:ext>
            </a:extLst>
          </p:cNvPr>
          <p:cNvCxnSpPr>
            <a:cxnSpLocks/>
            <a:stCxn id="250" idx="3"/>
            <a:endCxn id="241" idx="1"/>
          </p:cNvCxnSpPr>
          <p:nvPr/>
        </p:nvCxnSpPr>
        <p:spPr>
          <a:xfrm>
            <a:off x="6294571" y="3120756"/>
            <a:ext cx="88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184752" y="1521244"/>
            <a:ext cx="3609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PRPP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70025" y="2736660"/>
            <a:ext cx="4315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SAICAR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91664" y="3036117"/>
            <a:ext cx="3882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AICAR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736549" y="3321227"/>
            <a:ext cx="2984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682850" y="3632860"/>
            <a:ext cx="4058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584268" y="3901441"/>
            <a:ext cx="6030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59609" y="4186516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58812" y="4507147"/>
            <a:ext cx="4539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7A7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71303" y="3321227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480733" y="3632860"/>
            <a:ext cx="50847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9375286" y="3873933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9431393" y="4195944"/>
            <a:ext cx="3225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MTA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0" y="1690521"/>
            <a:ext cx="1520539" cy="1046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40506" y="3036117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ADP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944514" y="273666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ATP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3170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>
            <a:off x="7885788" y="3205394"/>
            <a:ext cx="1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>
            <a:off x="7885789" y="3490504"/>
            <a:ext cx="1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>
            <a:off x="7885790" y="3802137"/>
            <a:ext cx="3" cy="99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7885793" y="4070718"/>
            <a:ext cx="0" cy="115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7885793" y="4355793"/>
            <a:ext cx="4" cy="151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35029" y="3405866"/>
            <a:ext cx="53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70" y="3490504"/>
            <a:ext cx="0" cy="142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88730" y="3717499"/>
            <a:ext cx="39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8574509" y="3941895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EFE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207" idx="2"/>
          </p:cNvCxnSpPr>
          <p:nvPr/>
        </p:nvCxnSpPr>
        <p:spPr>
          <a:xfrm flipV="1">
            <a:off x="8734970" y="3802137"/>
            <a:ext cx="0" cy="139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6AD7BE0-D131-5E04-A70B-BAE95268E2B4}"/>
              </a:ext>
            </a:extLst>
          </p:cNvPr>
          <p:cNvCxnSpPr>
            <a:cxnSpLocks/>
            <a:stCxn id="208" idx="2"/>
            <a:endCxn id="209" idx="0"/>
          </p:cNvCxnSpPr>
          <p:nvPr/>
        </p:nvCxnSpPr>
        <p:spPr>
          <a:xfrm>
            <a:off x="9592653" y="4043210"/>
            <a:ext cx="2" cy="152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70" y="3205394"/>
            <a:ext cx="365997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7" y="2905937"/>
            <a:ext cx="0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7000531" y="3688744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XMP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2595" y="3405866"/>
            <a:ext cx="573954" cy="28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874751" y="4006577"/>
            <a:ext cx="5261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</p:cNvCxnSpPr>
          <p:nvPr/>
        </p:nvCxnSpPr>
        <p:spPr>
          <a:xfrm>
            <a:off x="7162595" y="3858021"/>
            <a:ext cx="0" cy="158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400856" y="4091216"/>
            <a:ext cx="258753" cy="17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GMP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37613" y="3608332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44007"/>
            <a:ext cx="6371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6872790" y="3405865"/>
            <a:ext cx="86375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3" y="3490504"/>
            <a:ext cx="69122" cy="117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77609"/>
            <a:ext cx="225102" cy="16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420623" y="2736660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8181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83341" y="3036117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87350" y="2736660"/>
            <a:ext cx="3161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GTP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905937"/>
            <a:ext cx="217228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96900" y="2736660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cGMP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5405" y="3205394"/>
            <a:ext cx="217170" cy="11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783222" y="2821299"/>
            <a:ext cx="1612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3" y="2905937"/>
            <a:ext cx="133047" cy="415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931972" y="3036117"/>
            <a:ext cx="3625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928766" y="3315583"/>
            <a:ext cx="3690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935980" y="2736660"/>
            <a:ext cx="3545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dGTP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431005" y="3036117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435012" y="273666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905937"/>
            <a:ext cx="1" cy="130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427798" y="3297222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dAMP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9257420" y="2821298"/>
            <a:ext cx="1775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261427" y="3120756"/>
            <a:ext cx="16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412957" y="1224778"/>
            <a:ext cx="5661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Orotidine-5P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37804" y="851455"/>
            <a:ext cx="5164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solidFill>
                  <a:srgbClr val="FF9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500" b="1" dirty="0">
                <a:solidFill>
                  <a:srgbClr val="FF9E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293533" y="382475"/>
            <a:ext cx="80502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>
                <a:solidFill>
                  <a:srgbClr val="FF8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Carbamoyl </a:t>
            </a:r>
            <a:r>
              <a:rPr lang="en-US" sz="500" b="1" dirty="0" err="1">
                <a:solidFill>
                  <a:srgbClr val="FF8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Asparate</a:t>
            </a:r>
            <a:endParaRPr lang="en-US" sz="500" b="1" dirty="0">
              <a:solidFill>
                <a:srgbClr val="FF8A8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12769" y="614136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Dihydro-</a:t>
            </a:r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532381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UMP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3"/>
            <a:endCxn id="264" idx="1"/>
          </p:cNvCxnSpPr>
          <p:nvPr/>
        </p:nvCxnSpPr>
        <p:spPr>
          <a:xfrm flipV="1">
            <a:off x="6545748" y="936094"/>
            <a:ext cx="1892056" cy="669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8" y="783413"/>
            <a:ext cx="0" cy="68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>
            <a:off x="8696048" y="551752"/>
            <a:ext cx="0" cy="6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8" y="1020732"/>
            <a:ext cx="0" cy="20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>
            <a:off x="8696048" y="1394055"/>
            <a:ext cx="0" cy="41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14747" y="2352508"/>
            <a:ext cx="3626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8181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580471" y="2084751"/>
            <a:ext cx="23115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8181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72304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68242" y="1804916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dTMP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24159" y="2352508"/>
            <a:ext cx="44595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AAAA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916332" y="2084751"/>
            <a:ext cx="2616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>
            <a:off x="10047137" y="2254028"/>
            <a:ext cx="0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>
            <a:off x="10047137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59714" y="1889555"/>
            <a:ext cx="312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38110" y="1889555"/>
            <a:ext cx="330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>
            <a:off x="9355207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220394" y="2084751"/>
            <a:ext cx="2696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endParaRPr lang="en-US" sz="5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6048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54028"/>
            <a:ext cx="1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908782" y="1804916"/>
            <a:ext cx="3273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46265" y="2352508"/>
            <a:ext cx="4523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956872" y="2084751"/>
            <a:ext cx="23115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8181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>
            <a:off x="8072449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9" y="2254028"/>
            <a:ext cx="0" cy="9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89518" y="1804916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dCMP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537608" y="2084751"/>
            <a:ext cx="2696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72421" y="1974193"/>
            <a:ext cx="0" cy="110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7242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7997166" y="142317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UTP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821170" y="1604578"/>
            <a:ext cx="3209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45916" y="1423170"/>
            <a:ext cx="3129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CTP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858822" y="1507809"/>
            <a:ext cx="138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349754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dCDP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7074500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dCTP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232907" y="155776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425878" y="1507809"/>
            <a:ext cx="120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26881" y="1604578"/>
            <a:ext cx="35939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dUDP</a:t>
            </a:r>
            <a:endParaRPr lang="en-US" sz="5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751627" y="142317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dUTP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59273" y="1604578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dTDP</a:t>
            </a:r>
            <a:endParaRPr lang="en-US" sz="500" b="1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384018" y="1423170"/>
            <a:ext cx="3433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dTTP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 flipV="1">
            <a:off x="5424579" y="1605883"/>
            <a:ext cx="760173" cy="403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40" y="5144583"/>
            <a:ext cx="148431" cy="298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174782" y="5442945"/>
            <a:ext cx="5645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4343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500" b="1" baseline="-25000" dirty="0">
              <a:solidFill>
                <a:srgbClr val="4343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39359" y="5059945"/>
            <a:ext cx="623576" cy="467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5B5B276-D992-D9BB-247B-12CF78C2CBF5}"/>
              </a:ext>
            </a:extLst>
          </p:cNvPr>
          <p:cNvCxnSpPr>
            <a:cxnSpLocks/>
            <a:stCxn id="360" idx="1"/>
            <a:endCxn id="34" idx="0"/>
          </p:cNvCxnSpPr>
          <p:nvPr/>
        </p:nvCxnSpPr>
        <p:spPr>
          <a:xfrm flipH="1">
            <a:off x="3780065" y="3190721"/>
            <a:ext cx="419930" cy="160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06588" y="3409910"/>
            <a:ext cx="7954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6B6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N-acetyl Asparagine</a:t>
            </a:r>
            <a:endParaRPr lang="en-US" sz="500" b="1" baseline="-25000" dirty="0">
              <a:solidFill>
                <a:srgbClr val="6B6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79187"/>
            <a:ext cx="261163" cy="126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288652" y="4221924"/>
            <a:ext cx="7425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FFD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N-acetyl Aspartate</a:t>
            </a:r>
            <a:endParaRPr lang="en-US" sz="500" b="1" baseline="-25000" dirty="0">
              <a:solidFill>
                <a:srgbClr val="FFD5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111172"/>
            <a:ext cx="440771" cy="11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311814" y="3574324"/>
            <a:ext cx="4491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solidFill>
                  <a:srgbClr val="FF07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Cysteate</a:t>
            </a:r>
            <a:endParaRPr lang="en-US" sz="500" b="1" baseline="-25000" dirty="0">
              <a:solidFill>
                <a:srgbClr val="FF070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536395" y="3469277"/>
            <a:ext cx="0" cy="105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53719" y="691394"/>
            <a:ext cx="4908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Nicotinate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416235" y="1152539"/>
            <a:ext cx="3658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NaMN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1005054" y="1152539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NAD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981811" y="1494113"/>
            <a:ext cx="3706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NADH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96642" y="1152539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NMN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96642" y="766046"/>
            <a:ext cx="33053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1D1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32880" y="1494113"/>
            <a:ext cx="53251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Quinolinate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</p:cNvCxnSpPr>
          <p:nvPr/>
        </p:nvCxnSpPr>
        <p:spPr>
          <a:xfrm flipH="1">
            <a:off x="599137" y="1663390"/>
            <a:ext cx="1" cy="219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32145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</p:cNvCxnSpPr>
          <p:nvPr/>
        </p:nvCxnSpPr>
        <p:spPr>
          <a:xfrm>
            <a:off x="598743" y="834072"/>
            <a:ext cx="1" cy="31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782041" y="1237178"/>
            <a:ext cx="22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29182" y="1237178"/>
            <a:ext cx="267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endCxn id="383" idx="1"/>
          </p:cNvCxnSpPr>
          <p:nvPr/>
        </p:nvCxnSpPr>
        <p:spPr>
          <a:xfrm flipV="1">
            <a:off x="1325967" y="850685"/>
            <a:ext cx="270675" cy="33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67118" y="1321816"/>
            <a:ext cx="0" cy="172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>
            <a:off x="1761912" y="935323"/>
            <a:ext cx="0" cy="217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4135291" y="5246318"/>
            <a:ext cx="1" cy="234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176755" y="2369197"/>
            <a:ext cx="0" cy="146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A6E80EE-470E-03A4-DD0F-14A9FA8543D6}"/>
              </a:ext>
            </a:extLst>
          </p:cNvPr>
          <p:cNvCxnSpPr>
            <a:cxnSpLocks/>
            <a:stCxn id="206" idx="3"/>
            <a:endCxn id="208" idx="0"/>
          </p:cNvCxnSpPr>
          <p:nvPr/>
        </p:nvCxnSpPr>
        <p:spPr>
          <a:xfrm>
            <a:off x="8898636" y="3405866"/>
            <a:ext cx="694017" cy="46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176754" y="3027150"/>
            <a:ext cx="1" cy="11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09148" y="1545681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162791" y="154748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70339" y="1736774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10217C1F-643E-20F7-EEDA-B27277DB319C}"/>
              </a:ext>
            </a:extLst>
          </p:cNvPr>
          <p:cNvCxnSpPr>
            <a:cxnSpLocks/>
          </p:cNvCxnSpPr>
          <p:nvPr/>
        </p:nvCxnSpPr>
        <p:spPr>
          <a:xfrm>
            <a:off x="7965738" y="1725997"/>
            <a:ext cx="110328" cy="11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648570" y="1507808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032424" y="1518637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 flipH="1">
            <a:off x="9610701" y="3205394"/>
            <a:ext cx="1" cy="9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143768" y="120581"/>
            <a:ext cx="4780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b="1" dirty="0">
                <a:solidFill>
                  <a:srgbClr val="CBC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Aspartate</a:t>
            </a:r>
            <a:endParaRPr lang="en-US" sz="500" b="1" baseline="-25000" dirty="0">
              <a:solidFill>
                <a:srgbClr val="CBCB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3" y="120581"/>
            <a:ext cx="6407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Carbamoyl P</a:t>
            </a:r>
            <a:endParaRPr lang="en-US" sz="5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382776" y="289858"/>
            <a:ext cx="31327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8" y="289858"/>
            <a:ext cx="430722" cy="92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352</TotalTime>
  <Words>162</Words>
  <Application>Microsoft Office PowerPoint</Application>
  <PresentationFormat>Widescreen</PresentationFormat>
  <Paragraphs>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47</cp:revision>
  <dcterms:created xsi:type="dcterms:W3CDTF">2023-07-06T14:57:49Z</dcterms:created>
  <dcterms:modified xsi:type="dcterms:W3CDTF">2023-09-15T00:02:17Z</dcterms:modified>
</cp:coreProperties>
</file>