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707"/>
    <a:srgbClr val="EFEFEF"/>
    <a:srgbClr val="1D1DFF"/>
    <a:srgbClr val="2323FF"/>
    <a:srgbClr val="FFFFFF"/>
    <a:srgbClr val="C2C2FF"/>
    <a:srgbClr val="FF4D4D"/>
    <a:srgbClr val="FF8484"/>
    <a:srgbClr val="FF8A8A"/>
    <a:srgbClr val="FF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67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4C9D-1102-6BB8-D0F9-51263CE32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EC23-1EC1-F224-E24A-0DBCD369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630E-E0FA-DF9E-8159-94B3CDB2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5932A-8D4D-1399-7B75-D9CEDAC6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89009-9213-DF06-F802-833F5DF7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8EE0-9934-6314-89BA-A9A42181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8F7B-15CF-F271-BEFC-F424487C9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0AE88-8DB0-B42E-80CA-52E63114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1476-91F6-69D3-6118-0B805CB5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D99B-923A-9CFC-33D2-E537E5FB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08318-ECDB-6D9C-A508-3B9676DCD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C4E6D-8319-5112-BF3E-69D6E8C3E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92D1-F8E1-66D2-3880-7A6A54CE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BB36A-99F5-9C63-7AC4-6B350AA8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E7B3-DC1E-886D-4FF8-E6DFFF77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3EEC-C46E-F4D2-C357-3097A378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CB79-3C6D-DE31-C029-2541F7A5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6A140-8655-2E58-F9D7-9AC21F2B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FCCF-E0F4-6FFD-9137-F4915870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E52A-14E0-3E3E-5417-CE58C728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8170-316C-5A82-DD9E-9E63B5C5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E0256-CE7A-E5A3-1C37-893DA38C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F6B82-A7A4-44A7-47DD-F38DDA3D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6AA4-BF79-A6B0-76A1-A59486F1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EED30-DD08-DE2F-F584-EE092012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4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9542-AF31-2A43-1F50-18A2AAE3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8106-F95A-EF18-2AB9-1F0BC04C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CAA2E-E7E4-C28E-C33E-6500E4F5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2321D-53B8-6979-9333-B57A8F81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10DB-E754-97A2-8527-60044A77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1E26-E8B4-1CEB-305E-78E66EF1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4D98-1EDD-B9FA-8E96-EA0D2E67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68DE-8A92-B50C-1D5E-94650050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07AC0-49B2-C591-99B3-680456DE9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E012A-D99E-59BB-E6E6-B522B4B01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7E64F-9915-9585-0254-576E3EA97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162B0-FD7F-03D8-ADAA-98C52264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3F3B9-4338-1B88-B789-B8C7A4A4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B8AEF-6268-9FC6-5FD2-220A7E52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1A00-509A-D947-4C3F-7F0C0C94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CC8C3-9F49-33B1-9E7A-4F8EA1E0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7A905-99EE-0A8F-39B1-C8680666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4E9FB-3294-D6BD-C224-04BCFA7D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F5DD1-931B-5A23-0601-C438D563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D044B-978E-C6E6-F9E4-1696C471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F17A3-B12B-3A7C-4EF1-86D21395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ABA-A3A5-E3D8-7E6B-4D37C59C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735D-84DB-F18E-4DDC-B36A9AA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921F-FA9E-9DFF-0C58-AC15C6371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40299-BC42-E03D-3340-D0882350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B1D3-8C72-F0EB-9E3D-55128BF4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396B-8013-E054-70B7-ECA79016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7678-B219-9278-76AD-E00A868C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2E5F1-D04C-A64E-A110-DD5EF9386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00975-05FC-6466-A8D8-EC0DD4F40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5F2B6-D0F4-0935-7486-68B8DEED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3C0A-EA16-4904-87EE-1F250A8E2B0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F88C7-D6BF-FF5B-F8F3-AFC72182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778A6-8C00-EA5D-A17E-880E9F8E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60B0-2BCA-717A-2BE2-5E4437A3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F1411-4289-6215-8697-DAB265B9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362A-A102-B01A-BAF2-1B4759099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3C0A-EA16-4904-87EE-1F250A8E2B0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6B0C-1EF5-C281-BF7E-44494A69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360D-5EF6-5A8E-5B2C-456B416A0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37ECC-D3BF-47A3-BD6B-912B450CE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0FC112D-2186-B78F-B15E-0662E03D63B9}"/>
              </a:ext>
            </a:extLst>
          </p:cNvPr>
          <p:cNvCxnSpPr>
            <a:cxnSpLocks/>
            <a:stCxn id="234" idx="2"/>
            <a:endCxn id="204" idx="1"/>
          </p:cNvCxnSpPr>
          <p:nvPr/>
        </p:nvCxnSpPr>
        <p:spPr>
          <a:xfrm>
            <a:off x="6468351" y="4062858"/>
            <a:ext cx="1215303" cy="200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74EF2F-1690-CEBE-E812-67504413D9CB}"/>
              </a:ext>
            </a:extLst>
          </p:cNvPr>
          <p:cNvSpPr txBox="1"/>
          <p:nvPr/>
        </p:nvSpPr>
        <p:spPr>
          <a:xfrm>
            <a:off x="3859762" y="652153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Glucose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4E6C7-9034-6800-8A4A-A2083FD9165B}"/>
              </a:ext>
            </a:extLst>
          </p:cNvPr>
          <p:cNvSpPr txBox="1"/>
          <p:nvPr/>
        </p:nvSpPr>
        <p:spPr>
          <a:xfrm>
            <a:off x="3697058" y="916524"/>
            <a:ext cx="71525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Glucose 6-phosphate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9F014-4BD9-A4AD-F5D0-A123A67E0FBE}"/>
              </a:ext>
            </a:extLst>
          </p:cNvPr>
          <p:cNvSpPr txBox="1"/>
          <p:nvPr/>
        </p:nvSpPr>
        <p:spPr>
          <a:xfrm>
            <a:off x="3689844" y="1180895"/>
            <a:ext cx="72968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F37CD-CC4D-57C0-1C30-7614F1E04F70}"/>
              </a:ext>
            </a:extLst>
          </p:cNvPr>
          <p:cNvSpPr txBox="1"/>
          <p:nvPr/>
        </p:nvSpPr>
        <p:spPr>
          <a:xfrm>
            <a:off x="3675417" y="1445266"/>
            <a:ext cx="75854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Fructose bisphosphate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C1A7-CC0C-EF64-B30D-04375D4D8053}"/>
              </a:ext>
            </a:extLst>
          </p:cNvPr>
          <p:cNvSpPr txBox="1"/>
          <p:nvPr/>
        </p:nvSpPr>
        <p:spPr>
          <a:xfrm>
            <a:off x="3786826" y="1709638"/>
            <a:ext cx="535723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BF3C7-84DF-2243-05FF-C9D47AB438CB}"/>
              </a:ext>
            </a:extLst>
          </p:cNvPr>
          <p:cNvSpPr txBox="1"/>
          <p:nvPr/>
        </p:nvSpPr>
        <p:spPr>
          <a:xfrm>
            <a:off x="3700263" y="2000871"/>
            <a:ext cx="70884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Bisphosphoglycerate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56A67-D3E8-9F59-930B-23C383F43DB3}"/>
              </a:ext>
            </a:extLst>
          </p:cNvPr>
          <p:cNvSpPr txBox="1"/>
          <p:nvPr/>
        </p:nvSpPr>
        <p:spPr>
          <a:xfrm>
            <a:off x="3670607" y="2238380"/>
            <a:ext cx="7681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3-Phosphoglyceric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5F613-1339-B777-9A4C-5200E25C1F74}"/>
              </a:ext>
            </a:extLst>
          </p:cNvPr>
          <p:cNvSpPr txBox="1"/>
          <p:nvPr/>
        </p:nvSpPr>
        <p:spPr>
          <a:xfrm>
            <a:off x="3670607" y="2502751"/>
            <a:ext cx="7681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2-Phosphoglyceric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D9409-EF0C-2BA4-665F-CB9D45A925FB}"/>
              </a:ext>
            </a:extLst>
          </p:cNvPr>
          <p:cNvSpPr txBox="1"/>
          <p:nvPr/>
        </p:nvSpPr>
        <p:spPr>
          <a:xfrm>
            <a:off x="3726713" y="2767122"/>
            <a:ext cx="655949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" b="1" dirty="0" err="1">
                <a:latin typeface="Arial" panose="020B0604020202020204" pitchFamily="34" charset="0"/>
                <a:cs typeface="Arial" panose="020B0604020202020204" pitchFamily="34" charset="0"/>
              </a:rPr>
              <a:t>Phosphoenolpyruvic</a:t>
            </a:r>
            <a:r>
              <a:rPr lang="en-US" sz="3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3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81C7D-B8B8-627D-003A-99C503D54064}"/>
              </a:ext>
            </a:extLst>
          </p:cNvPr>
          <p:cNvSpPr txBox="1"/>
          <p:nvPr/>
        </p:nvSpPr>
        <p:spPr>
          <a:xfrm>
            <a:off x="3810069" y="3031492"/>
            <a:ext cx="48923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Pyruvic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08FD14-29B0-0E7B-6C9E-58856409DAA9}"/>
              </a:ext>
            </a:extLst>
          </p:cNvPr>
          <p:cNvSpPr txBox="1"/>
          <p:nvPr/>
        </p:nvSpPr>
        <p:spPr>
          <a:xfrm>
            <a:off x="3179662" y="2882623"/>
            <a:ext cx="45397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Lactic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97A97-8375-94E5-3978-218A816A8B17}"/>
              </a:ext>
            </a:extLst>
          </p:cNvPr>
          <p:cNvSpPr txBox="1"/>
          <p:nvPr/>
        </p:nvSpPr>
        <p:spPr>
          <a:xfrm>
            <a:off x="2929988" y="1709637"/>
            <a:ext cx="546945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" b="1" dirty="0">
                <a:latin typeface="Arial" panose="020B0604020202020204" pitchFamily="34" charset="0"/>
                <a:cs typeface="Arial" panose="020B0604020202020204" pitchFamily="34" charset="0"/>
              </a:rPr>
              <a:t>Dihydroxyacetone phosphate</a:t>
            </a:r>
            <a:endParaRPr lang="en-US" sz="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E0518-3A30-66D5-C9B2-1B8B15FC27DB}"/>
              </a:ext>
            </a:extLst>
          </p:cNvPr>
          <p:cNvSpPr txBox="1"/>
          <p:nvPr/>
        </p:nvSpPr>
        <p:spPr>
          <a:xfrm>
            <a:off x="3837320" y="3503262"/>
            <a:ext cx="43473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Citric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ED92E2-ECB9-6DF4-D643-65C43D153CD9}"/>
              </a:ext>
            </a:extLst>
          </p:cNvPr>
          <p:cNvSpPr txBox="1"/>
          <p:nvPr/>
        </p:nvSpPr>
        <p:spPr>
          <a:xfrm>
            <a:off x="4763194" y="4083079"/>
            <a:ext cx="50206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Isocitric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26D55-7001-EF36-0F83-9F8CFEDDF81E}"/>
              </a:ext>
            </a:extLst>
          </p:cNvPr>
          <p:cNvSpPr txBox="1"/>
          <p:nvPr/>
        </p:nvSpPr>
        <p:spPr>
          <a:xfrm>
            <a:off x="2866387" y="3691779"/>
            <a:ext cx="59503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Oxaloacetic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6CE70-752F-FD9E-E679-0C1D6837C813}"/>
              </a:ext>
            </a:extLst>
          </p:cNvPr>
          <p:cNvSpPr txBox="1"/>
          <p:nvPr/>
        </p:nvSpPr>
        <p:spPr>
          <a:xfrm>
            <a:off x="2869866" y="3958975"/>
            <a:ext cx="43313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Malic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6E9E4-2A82-FDD6-AD6C-FB871B8D739F}"/>
              </a:ext>
            </a:extLst>
          </p:cNvPr>
          <p:cNvSpPr txBox="1"/>
          <p:nvPr/>
        </p:nvSpPr>
        <p:spPr>
          <a:xfrm>
            <a:off x="2834600" y="4283363"/>
            <a:ext cx="50366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Fumaric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C7206B-C806-E1CD-F37D-50B0A66963F0}"/>
              </a:ext>
            </a:extLst>
          </p:cNvPr>
          <p:cNvSpPr txBox="1"/>
          <p:nvPr/>
        </p:nvSpPr>
        <p:spPr>
          <a:xfrm>
            <a:off x="3194653" y="4611820"/>
            <a:ext cx="51648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Succinic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7FDE5-0484-FBE2-14E6-1BFF4E9B5E2D}"/>
              </a:ext>
            </a:extLst>
          </p:cNvPr>
          <p:cNvSpPr txBox="1"/>
          <p:nvPr/>
        </p:nvSpPr>
        <p:spPr>
          <a:xfrm>
            <a:off x="3846590" y="4750397"/>
            <a:ext cx="577402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" b="1" dirty="0">
                <a:latin typeface="Arial" panose="020B0604020202020204" pitchFamily="34" charset="0"/>
                <a:cs typeface="Arial" panose="020B0604020202020204" pitchFamily="34" charset="0"/>
              </a:rPr>
              <a:t>Succinyl coenzyme A</a:t>
            </a:r>
            <a:endParaRPr lang="en-US" sz="3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122CCF-444C-C103-6AC9-32FB4471EA34}"/>
              </a:ext>
            </a:extLst>
          </p:cNvPr>
          <p:cNvSpPr txBox="1"/>
          <p:nvPr/>
        </p:nvSpPr>
        <p:spPr>
          <a:xfrm>
            <a:off x="4527154" y="4430382"/>
            <a:ext cx="76014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alpha-Ketoglutaric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879240-ED86-F54D-C38D-0E9C0B229949}"/>
              </a:ext>
            </a:extLst>
          </p:cNvPr>
          <p:cNvSpPr txBox="1"/>
          <p:nvPr/>
        </p:nvSpPr>
        <p:spPr>
          <a:xfrm>
            <a:off x="4925185" y="916524"/>
            <a:ext cx="78739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6-Phosphogluconic acid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406CC-058D-BDAC-560A-2C5C265A456E}"/>
              </a:ext>
            </a:extLst>
          </p:cNvPr>
          <p:cNvSpPr txBox="1"/>
          <p:nvPr/>
        </p:nvSpPr>
        <p:spPr>
          <a:xfrm>
            <a:off x="4954039" y="1180895"/>
            <a:ext cx="72968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Ribulose 5-phosphate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00D1A-8B58-A656-6943-AC32B20B6719}"/>
              </a:ext>
            </a:extLst>
          </p:cNvPr>
          <p:cNvSpPr txBox="1"/>
          <p:nvPr/>
        </p:nvSpPr>
        <p:spPr>
          <a:xfrm>
            <a:off x="4977283" y="1445266"/>
            <a:ext cx="68319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Ribose 5-phosphate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CA77E1-B7EB-73F7-3004-DD4E950E525C}"/>
              </a:ext>
            </a:extLst>
          </p:cNvPr>
          <p:cNvSpPr txBox="1"/>
          <p:nvPr/>
        </p:nvSpPr>
        <p:spPr>
          <a:xfrm>
            <a:off x="4875492" y="1709638"/>
            <a:ext cx="88678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Sedoheptulose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7-phosphate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396AF5-2B0B-ED8C-3B93-2EAB0A27CA39}"/>
              </a:ext>
            </a:extLst>
          </p:cNvPr>
          <p:cNvSpPr txBox="1"/>
          <p:nvPr/>
        </p:nvSpPr>
        <p:spPr>
          <a:xfrm>
            <a:off x="4870683" y="2000871"/>
            <a:ext cx="89639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Glyceraldehyde 3-phosphate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ACCD2-D847-2CCB-0B30-670816AA6333}"/>
              </a:ext>
            </a:extLst>
          </p:cNvPr>
          <p:cNvSpPr txBox="1"/>
          <p:nvPr/>
        </p:nvSpPr>
        <p:spPr>
          <a:xfrm>
            <a:off x="4943619" y="2238380"/>
            <a:ext cx="75052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Erythrose 4-phosphate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087ABA-9F1E-EAEE-B151-A3A5D8629342}"/>
              </a:ext>
            </a:extLst>
          </p:cNvPr>
          <p:cNvSpPr txBox="1"/>
          <p:nvPr/>
        </p:nvSpPr>
        <p:spPr>
          <a:xfrm>
            <a:off x="4954039" y="2502751"/>
            <a:ext cx="72968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Fructose 6-phosphate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97E6D-A4F5-8973-96DF-1F9657E78F62}"/>
              </a:ext>
            </a:extLst>
          </p:cNvPr>
          <p:cNvSpPr txBox="1"/>
          <p:nvPr/>
        </p:nvSpPr>
        <p:spPr>
          <a:xfrm>
            <a:off x="3845335" y="3276903"/>
            <a:ext cx="418704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" b="1" dirty="0">
                <a:latin typeface="Arial" panose="020B0604020202020204" pitchFamily="34" charset="0"/>
                <a:cs typeface="Arial" panose="020B0604020202020204" pitchFamily="34" charset="0"/>
              </a:rPr>
              <a:t>Acetyl coenzyme A</a:t>
            </a:r>
            <a:endParaRPr lang="en-US" sz="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1FB3F1-9BB3-471A-2694-C9C36AFF9888}"/>
              </a:ext>
            </a:extLst>
          </p:cNvPr>
          <p:cNvSpPr txBox="1"/>
          <p:nvPr/>
        </p:nvSpPr>
        <p:spPr>
          <a:xfrm>
            <a:off x="4656829" y="3713019"/>
            <a:ext cx="59824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>
                <a:latin typeface="Arial" panose="020B0604020202020204" pitchFamily="34" charset="0"/>
                <a:cs typeface="Arial" panose="020B0604020202020204" pitchFamily="34" charset="0"/>
              </a:rPr>
              <a:t>cis-Aconitic 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acid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8413A1-65E3-798F-133C-3085F4078727}"/>
              </a:ext>
            </a:extLst>
          </p:cNvPr>
          <p:cNvSpPr txBox="1"/>
          <p:nvPr/>
        </p:nvSpPr>
        <p:spPr>
          <a:xfrm>
            <a:off x="4674445" y="4800002"/>
            <a:ext cx="79861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R-2-Hydroxyglutaric acid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C4705-BADD-8E4A-EA7C-E7DA6FAF0F0C}"/>
              </a:ext>
            </a:extLst>
          </p:cNvPr>
          <p:cNvCxnSpPr>
            <a:cxnSpLocks/>
          </p:cNvCxnSpPr>
          <p:nvPr/>
        </p:nvCxnSpPr>
        <p:spPr>
          <a:xfrm>
            <a:off x="4054687" y="806041"/>
            <a:ext cx="1" cy="11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2D0D93-34BB-81E9-D835-312F968A2722}"/>
              </a:ext>
            </a:extLst>
          </p:cNvPr>
          <p:cNvCxnSpPr>
            <a:cxnSpLocks/>
          </p:cNvCxnSpPr>
          <p:nvPr/>
        </p:nvCxnSpPr>
        <p:spPr>
          <a:xfrm>
            <a:off x="4054687" y="1070412"/>
            <a:ext cx="0" cy="11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6C226-60B5-333D-1635-BAFA030AE2FD}"/>
              </a:ext>
            </a:extLst>
          </p:cNvPr>
          <p:cNvCxnSpPr>
            <a:cxnSpLocks/>
          </p:cNvCxnSpPr>
          <p:nvPr/>
        </p:nvCxnSpPr>
        <p:spPr>
          <a:xfrm>
            <a:off x="4054687" y="1334783"/>
            <a:ext cx="0" cy="11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7CFDA0-07AB-8730-E5FA-EFA9D71B760B}"/>
              </a:ext>
            </a:extLst>
          </p:cNvPr>
          <p:cNvCxnSpPr>
            <a:cxnSpLocks/>
          </p:cNvCxnSpPr>
          <p:nvPr/>
        </p:nvCxnSpPr>
        <p:spPr>
          <a:xfrm>
            <a:off x="4054687" y="1599154"/>
            <a:ext cx="0" cy="110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30A135-BAF6-23D2-7D96-0433C9D4821B}"/>
              </a:ext>
            </a:extLst>
          </p:cNvPr>
          <p:cNvCxnSpPr>
            <a:cxnSpLocks/>
          </p:cNvCxnSpPr>
          <p:nvPr/>
        </p:nvCxnSpPr>
        <p:spPr>
          <a:xfrm flipH="1">
            <a:off x="4054687" y="1832749"/>
            <a:ext cx="1" cy="168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C35958-4501-E436-123A-BCF371CB077F}"/>
              </a:ext>
            </a:extLst>
          </p:cNvPr>
          <p:cNvCxnSpPr>
            <a:cxnSpLocks/>
          </p:cNvCxnSpPr>
          <p:nvPr/>
        </p:nvCxnSpPr>
        <p:spPr>
          <a:xfrm>
            <a:off x="4054687" y="2154759"/>
            <a:ext cx="0" cy="83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861A70-BFAA-A288-33AC-DD85DCA92EED}"/>
              </a:ext>
            </a:extLst>
          </p:cNvPr>
          <p:cNvCxnSpPr>
            <a:cxnSpLocks/>
          </p:cNvCxnSpPr>
          <p:nvPr/>
        </p:nvCxnSpPr>
        <p:spPr>
          <a:xfrm>
            <a:off x="4054687" y="2392268"/>
            <a:ext cx="0" cy="11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D8661A7-3082-4E06-E039-DEAB010721CB}"/>
              </a:ext>
            </a:extLst>
          </p:cNvPr>
          <p:cNvCxnSpPr>
            <a:cxnSpLocks/>
          </p:cNvCxnSpPr>
          <p:nvPr/>
        </p:nvCxnSpPr>
        <p:spPr>
          <a:xfrm>
            <a:off x="4054687" y="2656639"/>
            <a:ext cx="1" cy="11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ADB107-4C61-7BF3-C70D-174744A97F6D}"/>
              </a:ext>
            </a:extLst>
          </p:cNvPr>
          <p:cNvCxnSpPr>
            <a:cxnSpLocks/>
          </p:cNvCxnSpPr>
          <p:nvPr/>
        </p:nvCxnSpPr>
        <p:spPr>
          <a:xfrm flipH="1">
            <a:off x="4054687" y="2905621"/>
            <a:ext cx="1" cy="125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F52855-80FF-4D50-8169-69FD12C9AE5E}"/>
              </a:ext>
            </a:extLst>
          </p:cNvPr>
          <p:cNvCxnSpPr>
            <a:cxnSpLocks/>
          </p:cNvCxnSpPr>
          <p:nvPr/>
        </p:nvCxnSpPr>
        <p:spPr>
          <a:xfrm>
            <a:off x="4054687" y="3185380"/>
            <a:ext cx="0" cy="91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F5C25F-3355-8B1E-F194-77680B58F997}"/>
              </a:ext>
            </a:extLst>
          </p:cNvPr>
          <p:cNvCxnSpPr>
            <a:cxnSpLocks/>
            <a:stCxn id="17" idx="1"/>
            <a:endCxn id="19" idx="0"/>
          </p:cNvCxnSpPr>
          <p:nvPr/>
        </p:nvCxnSpPr>
        <p:spPr>
          <a:xfrm flipH="1">
            <a:off x="3163905" y="3580206"/>
            <a:ext cx="673415" cy="111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D48EAA-13CC-4E18-6731-98E205D2DD97}"/>
              </a:ext>
            </a:extLst>
          </p:cNvPr>
          <p:cNvCxnSpPr>
            <a:cxnSpLocks/>
            <a:stCxn id="35" idx="0"/>
            <a:endCxn id="17" idx="3"/>
          </p:cNvCxnSpPr>
          <p:nvPr/>
        </p:nvCxnSpPr>
        <p:spPr>
          <a:xfrm flipH="1" flipV="1">
            <a:off x="4272054" y="3580206"/>
            <a:ext cx="683896" cy="132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E005E3-8683-EE5F-6CFA-B25F23E3927F}"/>
              </a:ext>
            </a:extLst>
          </p:cNvPr>
          <p:cNvCxnSpPr>
            <a:cxnSpLocks/>
            <a:stCxn id="18" idx="0"/>
            <a:endCxn id="35" idx="2"/>
          </p:cNvCxnSpPr>
          <p:nvPr/>
        </p:nvCxnSpPr>
        <p:spPr>
          <a:xfrm flipH="1" flipV="1">
            <a:off x="4955950" y="3866907"/>
            <a:ext cx="58275" cy="216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41FD68-E1A4-C8C6-0855-E75AE24293BF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flipV="1">
            <a:off x="4907226" y="4236967"/>
            <a:ext cx="106999" cy="193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17D995-A307-7772-84DA-4BDD067F6D2B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4423992" y="4584270"/>
            <a:ext cx="483234" cy="235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2F0C33-2CAA-81FC-5AEE-598E1703D66A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flipH="1" flipV="1">
            <a:off x="4907226" y="4584270"/>
            <a:ext cx="166528" cy="215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EF6350-B924-6446-D985-6BA577CA70F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>
            <a:off x="3452897" y="4765708"/>
            <a:ext cx="393693" cy="53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F0768-A95C-6444-D7C2-126DE726E79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086432" y="4437251"/>
            <a:ext cx="366465" cy="174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42E2FC-B06E-59C1-E66A-7528BE5EB09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3086432" y="4112863"/>
            <a:ext cx="0" cy="17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8106D1-43E7-124A-9898-E7DF4A3F89D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086432" y="3845667"/>
            <a:ext cx="77473" cy="113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10F6B9-E122-0877-2AD8-CBDDBAFB4D9D}"/>
              </a:ext>
            </a:extLst>
          </p:cNvPr>
          <p:cNvCxnSpPr>
            <a:cxnSpLocks/>
            <a:stCxn id="7" idx="1"/>
            <a:endCxn id="16" idx="0"/>
          </p:cNvCxnSpPr>
          <p:nvPr/>
        </p:nvCxnSpPr>
        <p:spPr>
          <a:xfrm flipH="1">
            <a:off x="3203461" y="1522210"/>
            <a:ext cx="471956" cy="187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4BC51E-20FB-EA56-0E92-DA0567EBDCC6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 flipV="1">
            <a:off x="3476933" y="1771193"/>
            <a:ext cx="30989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B192445-26EA-6606-ADB3-D907AFF10303}"/>
              </a:ext>
            </a:extLst>
          </p:cNvPr>
          <p:cNvCxnSpPr>
            <a:cxnSpLocks/>
          </p:cNvCxnSpPr>
          <p:nvPr/>
        </p:nvCxnSpPr>
        <p:spPr>
          <a:xfrm>
            <a:off x="5318882" y="1070412"/>
            <a:ext cx="0" cy="11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EE27B5A-420B-8C74-99FA-CE6659C28E30}"/>
              </a:ext>
            </a:extLst>
          </p:cNvPr>
          <p:cNvCxnSpPr>
            <a:cxnSpLocks/>
          </p:cNvCxnSpPr>
          <p:nvPr/>
        </p:nvCxnSpPr>
        <p:spPr>
          <a:xfrm>
            <a:off x="5318881" y="1334783"/>
            <a:ext cx="0" cy="11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0B1C39-1C1C-7670-4A21-C7F82FC942F3}"/>
              </a:ext>
            </a:extLst>
          </p:cNvPr>
          <p:cNvCxnSpPr>
            <a:cxnSpLocks/>
          </p:cNvCxnSpPr>
          <p:nvPr/>
        </p:nvCxnSpPr>
        <p:spPr>
          <a:xfrm>
            <a:off x="5318883" y="1599154"/>
            <a:ext cx="0" cy="110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6D84E4-BA54-41EB-80EB-BB5E23C0D352}"/>
              </a:ext>
            </a:extLst>
          </p:cNvPr>
          <p:cNvCxnSpPr>
            <a:cxnSpLocks/>
          </p:cNvCxnSpPr>
          <p:nvPr/>
        </p:nvCxnSpPr>
        <p:spPr>
          <a:xfrm flipH="1">
            <a:off x="5318881" y="2154759"/>
            <a:ext cx="1" cy="83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7D8AD3-F2C9-37F9-630B-6DCEDF64FA4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4412317" y="993468"/>
            <a:ext cx="460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D41048-71B5-2FFD-C387-AC7804B81799}"/>
              </a:ext>
            </a:extLst>
          </p:cNvPr>
          <p:cNvCxnSpPr>
            <a:cxnSpLocks/>
          </p:cNvCxnSpPr>
          <p:nvPr/>
        </p:nvCxnSpPr>
        <p:spPr>
          <a:xfrm flipV="1">
            <a:off x="4047714" y="3400014"/>
            <a:ext cx="0" cy="103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87C6E1-B74C-C967-F5C3-CE83F494485B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500967" y="3019011"/>
            <a:ext cx="309102" cy="89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A9E9330-8809-9DFE-499F-0A42CB025343}"/>
              </a:ext>
            </a:extLst>
          </p:cNvPr>
          <p:cNvSpPr txBox="1"/>
          <p:nvPr/>
        </p:nvSpPr>
        <p:spPr>
          <a:xfrm>
            <a:off x="1857062" y="1814519"/>
            <a:ext cx="4603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7C8279-92D9-AD64-DD31-438A7546D4AF}"/>
              </a:ext>
            </a:extLst>
          </p:cNvPr>
          <p:cNvSpPr txBox="1"/>
          <p:nvPr/>
        </p:nvSpPr>
        <p:spPr>
          <a:xfrm>
            <a:off x="1817788" y="2661216"/>
            <a:ext cx="53893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Homocysteine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64DB2E-99C8-0F01-E373-0D5989E3AC5E}"/>
              </a:ext>
            </a:extLst>
          </p:cNvPr>
          <p:cNvSpPr txBox="1"/>
          <p:nvPr/>
        </p:nvSpPr>
        <p:spPr>
          <a:xfrm>
            <a:off x="1822597" y="2903626"/>
            <a:ext cx="52931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Cystathionine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1CE63-EA1F-BE81-E3A4-8C3C92EA8984}"/>
              </a:ext>
            </a:extLst>
          </p:cNvPr>
          <p:cNvSpPr txBox="1"/>
          <p:nvPr/>
        </p:nvSpPr>
        <p:spPr>
          <a:xfrm>
            <a:off x="1054617" y="2903626"/>
            <a:ext cx="73152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Oxobutyric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547756-FE3C-FD81-1AF3-E4FE3095AACA}"/>
              </a:ext>
            </a:extLst>
          </p:cNvPr>
          <p:cNvSpPr txBox="1"/>
          <p:nvPr/>
        </p:nvSpPr>
        <p:spPr>
          <a:xfrm>
            <a:off x="495631" y="2903626"/>
            <a:ext cx="61427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Threonine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09E9FD-150E-16AD-EEDB-BBB15B056178}"/>
              </a:ext>
            </a:extLst>
          </p:cNvPr>
          <p:cNvSpPr txBox="1"/>
          <p:nvPr/>
        </p:nvSpPr>
        <p:spPr>
          <a:xfrm>
            <a:off x="2648275" y="2661216"/>
            <a:ext cx="37221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AE02FF-31FE-B18F-ADBA-4D22542C7EC5}"/>
              </a:ext>
            </a:extLst>
          </p:cNvPr>
          <p:cNvSpPr txBox="1"/>
          <p:nvPr/>
        </p:nvSpPr>
        <p:spPr>
          <a:xfrm>
            <a:off x="2663505" y="2903626"/>
            <a:ext cx="3417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Serine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F438D0-CEE1-CAB1-813B-46A78A97F884}"/>
              </a:ext>
            </a:extLst>
          </p:cNvPr>
          <p:cNvSpPr txBox="1"/>
          <p:nvPr/>
        </p:nvSpPr>
        <p:spPr>
          <a:xfrm>
            <a:off x="2633849" y="3138489"/>
            <a:ext cx="40107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Cysteine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128E737-C2E2-608B-8ECC-3C5032C47AEF}"/>
              </a:ext>
            </a:extLst>
          </p:cNvPr>
          <p:cNvCxnSpPr>
            <a:cxnSpLocks/>
            <a:stCxn id="222" idx="2"/>
            <a:endCxn id="76" idx="0"/>
          </p:cNvCxnSpPr>
          <p:nvPr/>
        </p:nvCxnSpPr>
        <p:spPr>
          <a:xfrm flipH="1">
            <a:off x="2087253" y="2436201"/>
            <a:ext cx="546976" cy="225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39253F6-3065-002C-6DB6-919AFC65275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2087253" y="2815104"/>
            <a:ext cx="0" cy="8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5A96AE-6886-8FE3-B2DD-BF0801890F81}"/>
              </a:ext>
            </a:extLst>
          </p:cNvPr>
          <p:cNvCxnSpPr>
            <a:cxnSpLocks/>
          </p:cNvCxnSpPr>
          <p:nvPr/>
        </p:nvCxnSpPr>
        <p:spPr>
          <a:xfrm flipH="1">
            <a:off x="1724835" y="2991256"/>
            <a:ext cx="103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55B3E0-3807-59DA-812B-954CE16C67D4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2834384" y="2815104"/>
            <a:ext cx="1" cy="88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2203331-BB73-D945-555A-597DF08A7D52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2834385" y="3057514"/>
            <a:ext cx="0" cy="71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2C3B730-38FC-C6BE-66D8-1216375C0648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>
            <a:off x="2351909" y="2980570"/>
            <a:ext cx="3115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BB58C5A-B7E7-DA47-96C8-694B67817AD9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3005265" y="2621892"/>
            <a:ext cx="301203" cy="358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025C8F-856F-A97F-392E-15FF5C47689D}"/>
              </a:ext>
            </a:extLst>
          </p:cNvPr>
          <p:cNvSpPr txBox="1"/>
          <p:nvPr/>
        </p:nvSpPr>
        <p:spPr>
          <a:xfrm>
            <a:off x="3876247" y="5077041"/>
            <a:ext cx="518091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" b="1" dirty="0" err="1">
                <a:latin typeface="Arial" panose="020B0604020202020204" pitchFamily="34" charset="0"/>
                <a:cs typeface="Arial" panose="020B0604020202020204" pitchFamily="34" charset="0"/>
              </a:rPr>
              <a:t>Methylmalonyl</a:t>
            </a:r>
            <a:r>
              <a:rPr lang="en-US" sz="200" b="1" dirty="0">
                <a:latin typeface="Arial" panose="020B0604020202020204" pitchFamily="34" charset="0"/>
                <a:cs typeface="Arial" panose="020B0604020202020204" pitchFamily="34" charset="0"/>
              </a:rPr>
              <a:t> coenzyme A</a:t>
            </a:r>
            <a:endParaRPr lang="en-US" sz="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117F8A-C1EB-8762-3490-61DD43C42746}"/>
              </a:ext>
            </a:extLst>
          </p:cNvPr>
          <p:cNvSpPr txBox="1"/>
          <p:nvPr/>
        </p:nvSpPr>
        <p:spPr>
          <a:xfrm>
            <a:off x="3144975" y="5489938"/>
            <a:ext cx="43954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Isoleucine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60F53C-9133-28B4-4A11-835951EF94A1}"/>
              </a:ext>
            </a:extLst>
          </p:cNvPr>
          <p:cNvSpPr txBox="1"/>
          <p:nvPr/>
        </p:nvSpPr>
        <p:spPr>
          <a:xfrm>
            <a:off x="363336" y="1779839"/>
            <a:ext cx="47160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Tryptophan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A535D9-7386-4A07-06CF-135AD7F59205}"/>
              </a:ext>
            </a:extLst>
          </p:cNvPr>
          <p:cNvSpPr txBox="1"/>
          <p:nvPr/>
        </p:nvSpPr>
        <p:spPr>
          <a:xfrm>
            <a:off x="2859360" y="4912095"/>
            <a:ext cx="40107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Tyrosine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609774-814A-E58D-3A54-541DFC08C699}"/>
              </a:ext>
            </a:extLst>
          </p:cNvPr>
          <p:cNvSpPr txBox="1"/>
          <p:nvPr/>
        </p:nvSpPr>
        <p:spPr>
          <a:xfrm>
            <a:off x="2910467" y="5151697"/>
            <a:ext cx="53412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Phenylalanine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164385-384A-155A-75EB-9945A122D57B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3059896" y="5065983"/>
            <a:ext cx="117632" cy="85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56B1282-45B7-BC3F-E989-CAC894ED699A}"/>
              </a:ext>
            </a:extLst>
          </p:cNvPr>
          <p:cNvSpPr txBox="1"/>
          <p:nvPr/>
        </p:nvSpPr>
        <p:spPr>
          <a:xfrm>
            <a:off x="1602324" y="4122142"/>
            <a:ext cx="72487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Argininosuccinic acid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5C265F-A35A-DD29-3F47-DDED1F85956E}"/>
              </a:ext>
            </a:extLst>
          </p:cNvPr>
          <p:cNvSpPr txBox="1"/>
          <p:nvPr/>
        </p:nvSpPr>
        <p:spPr>
          <a:xfrm>
            <a:off x="1720464" y="5341549"/>
            <a:ext cx="41549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Ornithine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942FB7-099A-CD37-D6AE-67080C242F5A}"/>
              </a:ext>
            </a:extLst>
          </p:cNvPr>
          <p:cNvSpPr txBox="1"/>
          <p:nvPr/>
        </p:nvSpPr>
        <p:spPr>
          <a:xfrm flipH="1">
            <a:off x="896136" y="4539796"/>
            <a:ext cx="40908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Citrulline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226336D-330D-1FA8-0813-873126B9071D}"/>
              </a:ext>
            </a:extLst>
          </p:cNvPr>
          <p:cNvSpPr txBox="1"/>
          <p:nvPr/>
        </p:nvSpPr>
        <p:spPr>
          <a:xfrm flipH="1">
            <a:off x="731909" y="5290739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Glutamine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27A17A3-56A0-006C-F77D-6A46843CBA2A}"/>
              </a:ext>
            </a:extLst>
          </p:cNvPr>
          <p:cNvSpPr txBox="1"/>
          <p:nvPr/>
        </p:nvSpPr>
        <p:spPr>
          <a:xfrm flipH="1">
            <a:off x="630080" y="5044713"/>
            <a:ext cx="641597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" b="1" dirty="0">
                <a:latin typeface="Arial" panose="020B0604020202020204" pitchFamily="34" charset="0"/>
                <a:cs typeface="Arial" panose="020B0604020202020204" pitchFamily="34" charset="0"/>
              </a:rPr>
              <a:t>Carbamoyl phosphate</a:t>
            </a:r>
            <a:endParaRPr lang="en-US" sz="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B09BF7-2A08-B261-FBF2-CAC51384A6F0}"/>
              </a:ext>
            </a:extLst>
          </p:cNvPr>
          <p:cNvSpPr txBox="1"/>
          <p:nvPr/>
        </p:nvSpPr>
        <p:spPr>
          <a:xfrm flipH="1">
            <a:off x="1123642" y="5609476"/>
            <a:ext cx="4491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Putrescine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D4E07E-E12B-FBEF-339D-5A7AEB4671C2}"/>
              </a:ext>
            </a:extLst>
          </p:cNvPr>
          <p:cNvSpPr txBox="1"/>
          <p:nvPr/>
        </p:nvSpPr>
        <p:spPr>
          <a:xfrm flipH="1">
            <a:off x="1115627" y="5835894"/>
            <a:ext cx="4651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Spermidine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9F4219-1B67-53BA-B1A9-F2AA0CB7502F}"/>
              </a:ext>
            </a:extLst>
          </p:cNvPr>
          <p:cNvSpPr txBox="1"/>
          <p:nvPr/>
        </p:nvSpPr>
        <p:spPr>
          <a:xfrm flipH="1">
            <a:off x="1138871" y="6089789"/>
            <a:ext cx="41870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Spermine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D772364-7994-E0E4-E509-2A314BB73E38}"/>
              </a:ext>
            </a:extLst>
          </p:cNvPr>
          <p:cNvCxnSpPr>
            <a:cxnSpLocks/>
            <a:stCxn id="106" idx="1"/>
            <a:endCxn id="107" idx="0"/>
          </p:cNvCxnSpPr>
          <p:nvPr/>
        </p:nvCxnSpPr>
        <p:spPr>
          <a:xfrm flipH="1">
            <a:off x="1100679" y="4199086"/>
            <a:ext cx="501645" cy="340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EA3D1F7-602E-46B3-5C7C-BE45C4D257B0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223484" y="4695619"/>
            <a:ext cx="496980" cy="722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743DC5A-EDF8-EB47-6FDB-BEF932DC4249}"/>
              </a:ext>
            </a:extLst>
          </p:cNvPr>
          <p:cNvCxnSpPr>
            <a:cxnSpLocks/>
            <a:stCxn id="109" idx="0"/>
            <a:endCxn id="107" idx="2"/>
          </p:cNvCxnSpPr>
          <p:nvPr/>
        </p:nvCxnSpPr>
        <p:spPr>
          <a:xfrm flipV="1">
            <a:off x="950878" y="4693684"/>
            <a:ext cx="149801" cy="351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78B8793-134B-D322-8EAC-A5B30FC7C4AD}"/>
              </a:ext>
            </a:extLst>
          </p:cNvPr>
          <p:cNvCxnSpPr>
            <a:cxnSpLocks/>
            <a:stCxn id="108" idx="0"/>
            <a:endCxn id="109" idx="2"/>
          </p:cNvCxnSpPr>
          <p:nvPr/>
        </p:nvCxnSpPr>
        <p:spPr>
          <a:xfrm flipH="1" flipV="1">
            <a:off x="950878" y="5167824"/>
            <a:ext cx="1" cy="122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BE3554E-A124-B717-F6E7-BFCF5119CBC2}"/>
              </a:ext>
            </a:extLst>
          </p:cNvPr>
          <p:cNvCxnSpPr>
            <a:cxnSpLocks/>
            <a:stCxn id="115" idx="0"/>
            <a:endCxn id="110" idx="2"/>
          </p:cNvCxnSpPr>
          <p:nvPr/>
        </p:nvCxnSpPr>
        <p:spPr>
          <a:xfrm flipV="1">
            <a:off x="1348223" y="5495437"/>
            <a:ext cx="579990" cy="114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F7131F6-DA61-DC55-0549-B6E81D49B30F}"/>
              </a:ext>
            </a:extLst>
          </p:cNvPr>
          <p:cNvCxnSpPr>
            <a:cxnSpLocks/>
            <a:stCxn id="116" idx="0"/>
            <a:endCxn id="115" idx="2"/>
          </p:cNvCxnSpPr>
          <p:nvPr/>
        </p:nvCxnSpPr>
        <p:spPr>
          <a:xfrm flipV="1">
            <a:off x="1348223" y="5763364"/>
            <a:ext cx="0" cy="72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8D3AFA4-85BD-AD56-F6CA-55D9FBB4FC2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1348223" y="5989782"/>
            <a:ext cx="0" cy="100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752FAC3-115C-322D-B1E1-A997E46B8712}"/>
              </a:ext>
            </a:extLst>
          </p:cNvPr>
          <p:cNvCxnSpPr>
            <a:cxnSpLocks/>
            <a:stCxn id="94" idx="0"/>
            <a:endCxn id="23" idx="2"/>
          </p:cNvCxnSpPr>
          <p:nvPr/>
        </p:nvCxnSpPr>
        <p:spPr>
          <a:xfrm flipH="1" flipV="1">
            <a:off x="4135291" y="4888896"/>
            <a:ext cx="2" cy="188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3AA17CA-A400-64F8-4D70-4546C3FF526F}"/>
              </a:ext>
            </a:extLst>
          </p:cNvPr>
          <p:cNvSpPr txBox="1"/>
          <p:nvPr/>
        </p:nvSpPr>
        <p:spPr>
          <a:xfrm flipH="1">
            <a:off x="2480606" y="4699090"/>
            <a:ext cx="39466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Arginine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18B462-A198-C340-F4FA-416F34653C25}"/>
              </a:ext>
            </a:extLst>
          </p:cNvPr>
          <p:cNvSpPr txBox="1"/>
          <p:nvPr/>
        </p:nvSpPr>
        <p:spPr>
          <a:xfrm flipH="1">
            <a:off x="1781983" y="4885498"/>
            <a:ext cx="29847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Urea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F2E4DE1-5A04-627A-A8AF-AAD0E68BA528}"/>
              </a:ext>
            </a:extLst>
          </p:cNvPr>
          <p:cNvSpPr txBox="1"/>
          <p:nvPr/>
        </p:nvSpPr>
        <p:spPr>
          <a:xfrm flipH="1">
            <a:off x="2482209" y="5681322"/>
            <a:ext cx="39145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Creatine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C256DF-737C-A74B-743B-DB8B40B9A7E2}"/>
              </a:ext>
            </a:extLst>
          </p:cNvPr>
          <p:cNvSpPr txBox="1"/>
          <p:nvPr/>
        </p:nvSpPr>
        <p:spPr>
          <a:xfrm flipH="1">
            <a:off x="2374808" y="5995318"/>
            <a:ext cx="60625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Phosphocreatine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A18C02-99CA-1CD5-48A8-BBC531AE686B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2135962" y="4855768"/>
            <a:ext cx="415638" cy="562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D8A4A00-E654-6B0F-51E3-1116E70F8807}"/>
              </a:ext>
            </a:extLst>
          </p:cNvPr>
          <p:cNvCxnSpPr>
            <a:cxnSpLocks/>
            <a:stCxn id="111" idx="1"/>
            <a:endCxn id="105" idx="3"/>
          </p:cNvCxnSpPr>
          <p:nvPr/>
        </p:nvCxnSpPr>
        <p:spPr>
          <a:xfrm flipV="1">
            <a:off x="2080462" y="4776034"/>
            <a:ext cx="400144" cy="186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F8DF98C-9FF3-1F0E-F217-A9C7A2663FF5}"/>
              </a:ext>
            </a:extLst>
          </p:cNvPr>
          <p:cNvCxnSpPr>
            <a:cxnSpLocks/>
          </p:cNvCxnSpPr>
          <p:nvPr/>
        </p:nvCxnSpPr>
        <p:spPr>
          <a:xfrm>
            <a:off x="2676399" y="4868367"/>
            <a:ext cx="0" cy="524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E96786-8678-7026-7E1A-B06476FC9B59}"/>
              </a:ext>
            </a:extLst>
          </p:cNvPr>
          <p:cNvCxnSpPr>
            <a:cxnSpLocks/>
            <a:stCxn id="135" idx="2"/>
            <a:endCxn id="113" idx="0"/>
          </p:cNvCxnSpPr>
          <p:nvPr/>
        </p:nvCxnSpPr>
        <p:spPr>
          <a:xfrm>
            <a:off x="2677935" y="5547222"/>
            <a:ext cx="1" cy="134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A87D504-AE2C-F927-E04B-F723B176A166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2677936" y="5835210"/>
            <a:ext cx="0" cy="160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8F5E26A-24CB-AF9F-61CB-3D476D0523FE}"/>
              </a:ext>
            </a:extLst>
          </p:cNvPr>
          <p:cNvCxnSpPr>
            <a:cxnSpLocks/>
            <a:stCxn id="106" idx="3"/>
            <a:endCxn id="105" idx="0"/>
          </p:cNvCxnSpPr>
          <p:nvPr/>
        </p:nvCxnSpPr>
        <p:spPr>
          <a:xfrm>
            <a:off x="2327201" y="4199086"/>
            <a:ext cx="350735" cy="500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F074272-BFDB-F112-BA17-7E180FD9248E}"/>
              </a:ext>
            </a:extLst>
          </p:cNvPr>
          <p:cNvCxnSpPr>
            <a:cxnSpLocks/>
            <a:stCxn id="105" idx="0"/>
            <a:endCxn id="21" idx="2"/>
          </p:cNvCxnSpPr>
          <p:nvPr/>
        </p:nvCxnSpPr>
        <p:spPr>
          <a:xfrm flipV="1">
            <a:off x="2677936" y="4437251"/>
            <a:ext cx="408496" cy="26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962F83A-21BF-5734-6D4C-1E5ED502F14F}"/>
              </a:ext>
            </a:extLst>
          </p:cNvPr>
          <p:cNvSpPr txBox="1"/>
          <p:nvPr/>
        </p:nvSpPr>
        <p:spPr>
          <a:xfrm flipH="1">
            <a:off x="2323511" y="5393334"/>
            <a:ext cx="70884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Guanidinoacetic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AC2D374-1B92-1C2D-6744-699AB219712F}"/>
              </a:ext>
            </a:extLst>
          </p:cNvPr>
          <p:cNvSpPr txBox="1"/>
          <p:nvPr/>
        </p:nvSpPr>
        <p:spPr>
          <a:xfrm>
            <a:off x="7956684" y="5290739"/>
            <a:ext cx="52450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Glutamic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84C189D-8FD5-0EEB-913A-BC0D4A911BBE}"/>
              </a:ext>
            </a:extLst>
          </p:cNvPr>
          <p:cNvSpPr txBox="1"/>
          <p:nvPr/>
        </p:nvSpPr>
        <p:spPr>
          <a:xfrm>
            <a:off x="8755659" y="5945895"/>
            <a:ext cx="40427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Histidine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7C6F57E-06B6-FA75-C62F-82A749B16090}"/>
              </a:ext>
            </a:extLst>
          </p:cNvPr>
          <p:cNvSpPr txBox="1"/>
          <p:nvPr/>
        </p:nvSpPr>
        <p:spPr>
          <a:xfrm>
            <a:off x="7654821" y="5634997"/>
            <a:ext cx="68480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Glutamyl phosphate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0C3734C-3254-2908-9F05-5B0EC8338688}"/>
              </a:ext>
            </a:extLst>
          </p:cNvPr>
          <p:cNvSpPr txBox="1"/>
          <p:nvPr/>
        </p:nvSpPr>
        <p:spPr>
          <a:xfrm>
            <a:off x="7556234" y="5945895"/>
            <a:ext cx="88197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Glutamic acid semialdehyde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D127FC-A4CD-A981-89CA-EDE925C0FB9A}"/>
              </a:ext>
            </a:extLst>
          </p:cNvPr>
          <p:cNvSpPr txBox="1"/>
          <p:nvPr/>
        </p:nvSpPr>
        <p:spPr>
          <a:xfrm>
            <a:off x="7584290" y="6303156"/>
            <a:ext cx="82586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Pyrroline carboxylic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661D35-A95A-82BF-EBA5-28E4F19909D4}"/>
              </a:ext>
            </a:extLst>
          </p:cNvPr>
          <p:cNvSpPr txBox="1"/>
          <p:nvPr/>
        </p:nvSpPr>
        <p:spPr>
          <a:xfrm>
            <a:off x="7817524" y="6660721"/>
            <a:ext cx="35939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Proline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2A9E60B-1D24-93E9-CF1F-CF70C36C1C88}"/>
              </a:ext>
            </a:extLst>
          </p:cNvPr>
          <p:cNvSpPr txBox="1"/>
          <p:nvPr/>
        </p:nvSpPr>
        <p:spPr>
          <a:xfrm>
            <a:off x="6795585" y="6660721"/>
            <a:ext cx="77296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cis-4-Hydroxy-D-proline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A72B1EF-0A9E-43CD-45C3-C6E25530F0CA}"/>
              </a:ext>
            </a:extLst>
          </p:cNvPr>
          <p:cNvSpPr txBox="1"/>
          <p:nvPr/>
        </p:nvSpPr>
        <p:spPr>
          <a:xfrm>
            <a:off x="5902919" y="4975306"/>
            <a:ext cx="8114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gamma-</a:t>
            </a:r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Glutamylcysteine</a:t>
            </a:r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B1E8A7-6FBA-FB46-CFB5-5E4C4CF96B66}"/>
              </a:ext>
            </a:extLst>
          </p:cNvPr>
          <p:cNvSpPr txBox="1"/>
          <p:nvPr/>
        </p:nvSpPr>
        <p:spPr>
          <a:xfrm>
            <a:off x="5475415" y="4815169"/>
            <a:ext cx="40107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Cysteine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79AEDB2-96CC-5820-C5A4-4A1EE6CDB0C6}"/>
              </a:ext>
            </a:extLst>
          </p:cNvPr>
          <p:cNvSpPr txBox="1"/>
          <p:nvPr/>
        </p:nvSpPr>
        <p:spPr>
          <a:xfrm>
            <a:off x="5209114" y="5168818"/>
            <a:ext cx="37221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Glycine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BD593F3-849A-184C-7649-80250CEB8238}"/>
              </a:ext>
            </a:extLst>
          </p:cNvPr>
          <p:cNvSpPr txBox="1"/>
          <p:nvPr/>
        </p:nvSpPr>
        <p:spPr>
          <a:xfrm>
            <a:off x="5386560" y="5434668"/>
            <a:ext cx="47481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Glutathione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D9DB0F2-1C44-A36A-EC70-AAC544D9F317}"/>
              </a:ext>
            </a:extLst>
          </p:cNvPr>
          <p:cNvSpPr txBox="1"/>
          <p:nvPr/>
        </p:nvSpPr>
        <p:spPr>
          <a:xfrm>
            <a:off x="5271946" y="5782246"/>
            <a:ext cx="70403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Glutathione disulfide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DC24492-B578-FA86-AF21-4DB249488A9C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>
          <a:xfrm>
            <a:off x="5623965" y="5588556"/>
            <a:ext cx="1" cy="19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5D40D25-A9F3-BC55-AD6B-707624AD588A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5620771" y="5129194"/>
            <a:ext cx="687868" cy="345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3B17-24DF-DCAD-5024-46F8F5DCE305}"/>
              </a:ext>
            </a:extLst>
          </p:cNvPr>
          <p:cNvCxnSpPr>
            <a:cxnSpLocks/>
            <a:endCxn id="157" idx="2"/>
          </p:cNvCxnSpPr>
          <p:nvPr/>
        </p:nvCxnSpPr>
        <p:spPr>
          <a:xfrm flipH="1" flipV="1">
            <a:off x="5395223" y="5322706"/>
            <a:ext cx="199079" cy="147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6811972-274A-7464-1675-78BC76D46D58}"/>
              </a:ext>
            </a:extLst>
          </p:cNvPr>
          <p:cNvCxnSpPr>
            <a:cxnSpLocks/>
            <a:stCxn id="147" idx="1"/>
            <a:endCxn id="155" idx="3"/>
          </p:cNvCxnSpPr>
          <p:nvPr/>
        </p:nvCxnSpPr>
        <p:spPr>
          <a:xfrm flipH="1" flipV="1">
            <a:off x="6714359" y="5052250"/>
            <a:ext cx="1242325" cy="315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94160B-395D-BE18-8CF7-76D8BC82478C}"/>
              </a:ext>
            </a:extLst>
          </p:cNvPr>
          <p:cNvCxnSpPr>
            <a:cxnSpLocks/>
            <a:stCxn id="156" idx="3"/>
            <a:endCxn id="155" idx="0"/>
          </p:cNvCxnSpPr>
          <p:nvPr/>
        </p:nvCxnSpPr>
        <p:spPr>
          <a:xfrm>
            <a:off x="5876486" y="4892113"/>
            <a:ext cx="432153" cy="83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DC0D686-2206-0D47-AE2A-53F833844A6C}"/>
              </a:ext>
            </a:extLst>
          </p:cNvPr>
          <p:cNvCxnSpPr>
            <a:cxnSpLocks/>
            <a:stCxn id="149" idx="0"/>
            <a:endCxn id="147" idx="3"/>
          </p:cNvCxnSpPr>
          <p:nvPr/>
        </p:nvCxnSpPr>
        <p:spPr>
          <a:xfrm flipH="1" flipV="1">
            <a:off x="8481187" y="5367683"/>
            <a:ext cx="476611" cy="578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28FF423-59CB-BCFF-D56E-0DDA24E00DD5}"/>
              </a:ext>
            </a:extLst>
          </p:cNvPr>
          <p:cNvCxnSpPr>
            <a:cxnSpLocks/>
            <a:stCxn id="150" idx="0"/>
          </p:cNvCxnSpPr>
          <p:nvPr/>
        </p:nvCxnSpPr>
        <p:spPr>
          <a:xfrm flipV="1">
            <a:off x="7997223" y="5476693"/>
            <a:ext cx="229906" cy="158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9D54444-B2CD-36D7-E992-4DD4260A8ABB}"/>
              </a:ext>
            </a:extLst>
          </p:cNvPr>
          <p:cNvCxnSpPr>
            <a:cxnSpLocks/>
            <a:stCxn id="151" idx="0"/>
            <a:endCxn id="150" idx="2"/>
          </p:cNvCxnSpPr>
          <p:nvPr/>
        </p:nvCxnSpPr>
        <p:spPr>
          <a:xfrm flipV="1">
            <a:off x="7997221" y="5788885"/>
            <a:ext cx="2" cy="157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09143C0-D170-511F-D319-5071F9E2CF93}"/>
              </a:ext>
            </a:extLst>
          </p:cNvPr>
          <p:cNvCxnSpPr>
            <a:cxnSpLocks/>
            <a:stCxn id="152" idx="0"/>
            <a:endCxn id="151" idx="2"/>
          </p:cNvCxnSpPr>
          <p:nvPr/>
        </p:nvCxnSpPr>
        <p:spPr>
          <a:xfrm flipH="1" flipV="1">
            <a:off x="7997221" y="6099783"/>
            <a:ext cx="3" cy="203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961171C-5FB9-CFF9-D6DC-DFAC305E5392}"/>
              </a:ext>
            </a:extLst>
          </p:cNvPr>
          <p:cNvCxnSpPr>
            <a:cxnSpLocks/>
            <a:stCxn id="153" idx="0"/>
            <a:endCxn id="152" idx="2"/>
          </p:cNvCxnSpPr>
          <p:nvPr/>
        </p:nvCxnSpPr>
        <p:spPr>
          <a:xfrm flipV="1">
            <a:off x="7997221" y="6457044"/>
            <a:ext cx="3" cy="203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C0D34B9-3278-3D5F-AE4F-FBD068FDD35B}"/>
              </a:ext>
            </a:extLst>
          </p:cNvPr>
          <p:cNvCxnSpPr>
            <a:cxnSpLocks/>
            <a:stCxn id="153" idx="1"/>
            <a:endCxn id="154" idx="3"/>
          </p:cNvCxnSpPr>
          <p:nvPr/>
        </p:nvCxnSpPr>
        <p:spPr>
          <a:xfrm flipH="1">
            <a:off x="7568553" y="6737665"/>
            <a:ext cx="2489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B22FA1-6A87-5F2B-17C9-CDEB5FB8C94C}"/>
              </a:ext>
            </a:extLst>
          </p:cNvPr>
          <p:cNvCxnSpPr>
            <a:cxnSpLocks/>
            <a:stCxn id="24" idx="3"/>
            <a:endCxn id="147" idx="0"/>
          </p:cNvCxnSpPr>
          <p:nvPr/>
        </p:nvCxnSpPr>
        <p:spPr>
          <a:xfrm>
            <a:off x="5287298" y="4507326"/>
            <a:ext cx="2931638" cy="783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A546BEA-FB2A-CA39-2027-CD479173E467}"/>
              </a:ext>
            </a:extLst>
          </p:cNvPr>
          <p:cNvSpPr txBox="1"/>
          <p:nvPr/>
        </p:nvSpPr>
        <p:spPr>
          <a:xfrm>
            <a:off x="845642" y="3941895"/>
            <a:ext cx="51007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Aspartic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94E93EC-7BEB-9174-C453-E0F96F601D79}"/>
              </a:ext>
            </a:extLst>
          </p:cNvPr>
          <p:cNvSpPr txBox="1"/>
          <p:nvPr/>
        </p:nvSpPr>
        <p:spPr>
          <a:xfrm>
            <a:off x="632059" y="3705564"/>
            <a:ext cx="46679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Asparagine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0A7BF13-487D-7096-CB11-41FF75D88994}"/>
              </a:ext>
            </a:extLst>
          </p:cNvPr>
          <p:cNvCxnSpPr>
            <a:cxnSpLocks/>
            <a:stCxn id="106" idx="1"/>
            <a:endCxn id="176" idx="2"/>
          </p:cNvCxnSpPr>
          <p:nvPr/>
        </p:nvCxnSpPr>
        <p:spPr>
          <a:xfrm flipH="1" flipV="1">
            <a:off x="1100680" y="4095783"/>
            <a:ext cx="501644" cy="1033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4D29396-7763-F7B9-6168-547992D88A5D}"/>
              </a:ext>
            </a:extLst>
          </p:cNvPr>
          <p:cNvCxnSpPr>
            <a:cxnSpLocks/>
            <a:endCxn id="176" idx="3"/>
          </p:cNvCxnSpPr>
          <p:nvPr/>
        </p:nvCxnSpPr>
        <p:spPr>
          <a:xfrm flipH="1">
            <a:off x="1355718" y="3781787"/>
            <a:ext cx="1505333" cy="237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FAE177A-DD97-DE9C-9055-432DD9AE8C85}"/>
              </a:ext>
            </a:extLst>
          </p:cNvPr>
          <p:cNvCxnSpPr>
            <a:cxnSpLocks/>
            <a:stCxn id="177" idx="2"/>
            <a:endCxn id="176" idx="0"/>
          </p:cNvCxnSpPr>
          <p:nvPr/>
        </p:nvCxnSpPr>
        <p:spPr>
          <a:xfrm>
            <a:off x="865456" y="3859452"/>
            <a:ext cx="235224" cy="82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F4618B9C-7D9D-ED73-0E65-697BFB9A35CA}"/>
              </a:ext>
            </a:extLst>
          </p:cNvPr>
          <p:cNvCxnSpPr>
            <a:cxnSpLocks/>
            <a:stCxn id="242" idx="2"/>
            <a:endCxn id="241" idx="2"/>
          </p:cNvCxnSpPr>
          <p:nvPr/>
        </p:nvCxnSpPr>
        <p:spPr>
          <a:xfrm>
            <a:off x="6547969" y="2873521"/>
            <a:ext cx="0" cy="278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419D998-45C7-2BFE-D8F1-3B5750432FF5}"/>
              </a:ext>
            </a:extLst>
          </p:cNvPr>
          <p:cNvCxnSpPr>
            <a:cxnSpLocks/>
            <a:stCxn id="252" idx="2"/>
            <a:endCxn id="250" idx="0"/>
          </p:cNvCxnSpPr>
          <p:nvPr/>
        </p:nvCxnSpPr>
        <p:spPr>
          <a:xfrm>
            <a:off x="6100349" y="2873521"/>
            <a:ext cx="0" cy="162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92271DE-4CE8-7308-8B22-C4B94848AD3C}"/>
              </a:ext>
            </a:extLst>
          </p:cNvPr>
          <p:cNvCxnSpPr>
            <a:cxnSpLocks/>
            <a:stCxn id="250" idx="2"/>
          </p:cNvCxnSpPr>
          <p:nvPr/>
        </p:nvCxnSpPr>
        <p:spPr>
          <a:xfrm>
            <a:off x="6100349" y="3151533"/>
            <a:ext cx="0" cy="195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7D26E80-E081-D2C4-0688-92984EB21500}"/>
              </a:ext>
            </a:extLst>
          </p:cNvPr>
          <p:cNvCxnSpPr>
            <a:cxnSpLocks/>
          </p:cNvCxnSpPr>
          <p:nvPr/>
        </p:nvCxnSpPr>
        <p:spPr>
          <a:xfrm>
            <a:off x="6290564" y="2820778"/>
            <a:ext cx="96786" cy="1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00BA4A54-AB2E-1969-3659-BDE8C560DD1D}"/>
              </a:ext>
            </a:extLst>
          </p:cNvPr>
          <p:cNvSpPr txBox="1"/>
          <p:nvPr/>
        </p:nvSpPr>
        <p:spPr>
          <a:xfrm>
            <a:off x="6078153" y="1521244"/>
            <a:ext cx="574195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" b="1" dirty="0">
                <a:latin typeface="Arial" panose="020B0604020202020204" pitchFamily="34" charset="0"/>
                <a:cs typeface="Arial" panose="020B0604020202020204" pitchFamily="34" charset="0"/>
              </a:rPr>
              <a:t>Phosphoribosyl pyrophosphate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A076EF2-7936-3888-8A4E-7AE688FE8782}"/>
              </a:ext>
            </a:extLst>
          </p:cNvPr>
          <p:cNvSpPr txBox="1"/>
          <p:nvPr/>
        </p:nvSpPr>
        <p:spPr>
          <a:xfrm>
            <a:off x="7638770" y="2765799"/>
            <a:ext cx="494046" cy="10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" b="1" dirty="0" err="1">
                <a:latin typeface="Arial" panose="020B0604020202020204" pitchFamily="34" charset="0"/>
                <a:cs typeface="Arial" panose="020B0604020202020204" pitchFamily="34" charset="0"/>
              </a:rPr>
              <a:t>Phosphoribosylaminoimidazolesuccinocarboxamide</a:t>
            </a:r>
            <a:endParaRPr lang="en-US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CF611C0-A01F-7DEE-D2DB-CEF11AD9A9FB}"/>
              </a:ext>
            </a:extLst>
          </p:cNvPr>
          <p:cNvSpPr txBox="1"/>
          <p:nvPr/>
        </p:nvSpPr>
        <p:spPr>
          <a:xfrm>
            <a:off x="7661212" y="3043811"/>
            <a:ext cx="449162" cy="10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5-Aminoimidazole-4-carboxamide ribonucleotide</a:t>
            </a:r>
            <a:endParaRPr lang="en-US" sz="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6AAF661-9324-F342-2C20-FE39195A8F41}"/>
              </a:ext>
            </a:extLst>
          </p:cNvPr>
          <p:cNvSpPr txBox="1"/>
          <p:nvPr/>
        </p:nvSpPr>
        <p:spPr>
          <a:xfrm>
            <a:off x="7684456" y="3321227"/>
            <a:ext cx="4026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Inosine monophosphate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FEC056-7C69-DF8F-EE5B-5EFB39CA9265}"/>
              </a:ext>
            </a:extLst>
          </p:cNvPr>
          <p:cNvSpPr txBox="1"/>
          <p:nvPr/>
        </p:nvSpPr>
        <p:spPr>
          <a:xfrm>
            <a:off x="7702089" y="3629302"/>
            <a:ext cx="3674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Inosine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D3DE6EE-3952-2913-2586-DEB8BFAEAEE3}"/>
              </a:ext>
            </a:extLst>
          </p:cNvPr>
          <p:cNvSpPr txBox="1"/>
          <p:nvPr/>
        </p:nvSpPr>
        <p:spPr>
          <a:xfrm>
            <a:off x="7621137" y="3908970"/>
            <a:ext cx="52931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Hypoxanthine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077AA4B-C01F-6F64-5E6F-A1579B104E57}"/>
              </a:ext>
            </a:extLst>
          </p:cNvPr>
          <p:cNvSpPr txBox="1"/>
          <p:nvPr/>
        </p:nvSpPr>
        <p:spPr>
          <a:xfrm>
            <a:off x="7683654" y="4186516"/>
            <a:ext cx="40427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Xanthine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93FD444-9020-7484-DF5A-DE608895D3DA}"/>
              </a:ext>
            </a:extLst>
          </p:cNvPr>
          <p:cNvSpPr txBox="1"/>
          <p:nvPr/>
        </p:nvSpPr>
        <p:spPr>
          <a:xfrm>
            <a:off x="7684456" y="4507147"/>
            <a:ext cx="40267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Uric acid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4D3917F-9820-753D-95DA-0676991ED060}"/>
              </a:ext>
            </a:extLst>
          </p:cNvPr>
          <p:cNvSpPr txBox="1"/>
          <p:nvPr/>
        </p:nvSpPr>
        <p:spPr>
          <a:xfrm>
            <a:off x="8517602" y="3321227"/>
            <a:ext cx="43473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Adenosine monophosphate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081E9F1-BD65-E99E-9484-33921AB09462}"/>
              </a:ext>
            </a:extLst>
          </p:cNvPr>
          <p:cNvSpPr txBox="1"/>
          <p:nvPr/>
        </p:nvSpPr>
        <p:spPr>
          <a:xfrm>
            <a:off x="8509587" y="3629302"/>
            <a:ext cx="45076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Adenosine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03A1ED3-D1FD-CD4E-D2C0-62DCDA5A2089}"/>
              </a:ext>
            </a:extLst>
          </p:cNvPr>
          <p:cNvSpPr txBox="1"/>
          <p:nvPr/>
        </p:nvSpPr>
        <p:spPr>
          <a:xfrm>
            <a:off x="8540044" y="3908970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Adenine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F91E193-20CD-6A3F-873D-A17FA2D8850C}"/>
              </a:ext>
            </a:extLst>
          </p:cNvPr>
          <p:cNvSpPr txBox="1"/>
          <p:nvPr/>
        </p:nvSpPr>
        <p:spPr>
          <a:xfrm>
            <a:off x="185121" y="6262730"/>
            <a:ext cx="70403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Methylthioadenosine</a:t>
            </a:r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3A8AF75-B068-C3EE-21A1-4D66CBE045B8}"/>
              </a:ext>
            </a:extLst>
          </p:cNvPr>
          <p:cNvCxnSpPr>
            <a:cxnSpLocks/>
            <a:stCxn id="198" idx="2"/>
            <a:endCxn id="199" idx="0"/>
          </p:cNvCxnSpPr>
          <p:nvPr/>
        </p:nvCxnSpPr>
        <p:spPr>
          <a:xfrm>
            <a:off x="6365251" y="1644355"/>
            <a:ext cx="1520542" cy="1121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C0CEC02-71EA-94E5-F66D-FAE314957E55}"/>
              </a:ext>
            </a:extLst>
          </p:cNvPr>
          <p:cNvSpPr txBox="1"/>
          <p:nvPr/>
        </p:nvSpPr>
        <p:spPr>
          <a:xfrm>
            <a:off x="8901234" y="3036117"/>
            <a:ext cx="39946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Adenosine diphosphate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2C627BF-F67E-3C84-4179-8C354069B089}"/>
              </a:ext>
            </a:extLst>
          </p:cNvPr>
          <p:cNvSpPr txBox="1"/>
          <p:nvPr/>
        </p:nvSpPr>
        <p:spPr>
          <a:xfrm>
            <a:off x="8899631" y="2758105"/>
            <a:ext cx="4026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Adenosine triphosphate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751C3C6-D11A-C0E9-CC35-A68DD081844E}"/>
              </a:ext>
            </a:extLst>
          </p:cNvPr>
          <p:cNvCxnSpPr>
            <a:cxnSpLocks/>
          </p:cNvCxnSpPr>
          <p:nvPr/>
        </p:nvCxnSpPr>
        <p:spPr>
          <a:xfrm>
            <a:off x="7885793" y="2938265"/>
            <a:ext cx="0" cy="97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5927A42-322C-1D0D-CF8E-B0F49D781E8F}"/>
              </a:ext>
            </a:extLst>
          </p:cNvPr>
          <p:cNvCxnSpPr>
            <a:cxnSpLocks/>
          </p:cNvCxnSpPr>
          <p:nvPr/>
        </p:nvCxnSpPr>
        <p:spPr>
          <a:xfrm>
            <a:off x="7885792" y="3151533"/>
            <a:ext cx="0" cy="169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9C2482C-8A07-AF63-FBED-3AE741AF3E6C}"/>
              </a:ext>
            </a:extLst>
          </p:cNvPr>
          <p:cNvCxnSpPr>
            <a:cxnSpLocks/>
          </p:cNvCxnSpPr>
          <p:nvPr/>
        </p:nvCxnSpPr>
        <p:spPr>
          <a:xfrm>
            <a:off x="7885793" y="3436643"/>
            <a:ext cx="0" cy="196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E916A6A-4C31-58BA-1B48-389FFB7A16A1}"/>
              </a:ext>
            </a:extLst>
          </p:cNvPr>
          <p:cNvCxnSpPr>
            <a:cxnSpLocks/>
          </p:cNvCxnSpPr>
          <p:nvPr/>
        </p:nvCxnSpPr>
        <p:spPr>
          <a:xfrm>
            <a:off x="7885792" y="3786748"/>
            <a:ext cx="0" cy="114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00BE356-08EA-772F-D3D6-BC54186935D9}"/>
              </a:ext>
            </a:extLst>
          </p:cNvPr>
          <p:cNvCxnSpPr>
            <a:cxnSpLocks/>
          </p:cNvCxnSpPr>
          <p:nvPr/>
        </p:nvCxnSpPr>
        <p:spPr>
          <a:xfrm>
            <a:off x="7885793" y="4055329"/>
            <a:ext cx="0" cy="131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C96D07C-2434-0514-5E54-2BF6DCBBFBD3}"/>
              </a:ext>
            </a:extLst>
          </p:cNvPr>
          <p:cNvCxnSpPr>
            <a:cxnSpLocks/>
          </p:cNvCxnSpPr>
          <p:nvPr/>
        </p:nvCxnSpPr>
        <p:spPr>
          <a:xfrm>
            <a:off x="7885791" y="4340404"/>
            <a:ext cx="0" cy="166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B44A6D4-06DB-EED4-986C-D7818C004329}"/>
              </a:ext>
            </a:extLst>
          </p:cNvPr>
          <p:cNvCxnSpPr>
            <a:cxnSpLocks/>
            <a:stCxn id="201" idx="3"/>
            <a:endCxn id="206" idx="1"/>
          </p:cNvCxnSpPr>
          <p:nvPr/>
        </p:nvCxnSpPr>
        <p:spPr>
          <a:xfrm>
            <a:off x="8087130" y="3378935"/>
            <a:ext cx="430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571D88A-3E23-E557-6A73-C9AA20419E83}"/>
              </a:ext>
            </a:extLst>
          </p:cNvPr>
          <p:cNvCxnSpPr>
            <a:cxnSpLocks/>
            <a:stCxn id="206" idx="2"/>
            <a:endCxn id="207" idx="0"/>
          </p:cNvCxnSpPr>
          <p:nvPr/>
        </p:nvCxnSpPr>
        <p:spPr>
          <a:xfrm>
            <a:off x="8734969" y="3436643"/>
            <a:ext cx="0" cy="192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1D7783E-BD08-74A2-35B6-594DCB83682F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>
            <a:off x="8069497" y="3706246"/>
            <a:ext cx="440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9E2A712-6B13-A74D-4806-0710EFD1E254}"/>
              </a:ext>
            </a:extLst>
          </p:cNvPr>
          <p:cNvSpPr txBox="1"/>
          <p:nvPr/>
        </p:nvSpPr>
        <p:spPr>
          <a:xfrm>
            <a:off x="2224501" y="2282313"/>
            <a:ext cx="81945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S-Adenosylhomocysteine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F4FF1AC-CAA4-42FC-9685-03AABF193254}"/>
              </a:ext>
            </a:extLst>
          </p:cNvPr>
          <p:cNvCxnSpPr>
            <a:cxnSpLocks/>
            <a:stCxn id="222" idx="0"/>
            <a:endCxn id="100" idx="2"/>
          </p:cNvCxnSpPr>
          <p:nvPr/>
        </p:nvCxnSpPr>
        <p:spPr>
          <a:xfrm flipV="1">
            <a:off x="2634229" y="2125121"/>
            <a:ext cx="1" cy="157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B3BBEBF-7ED8-621C-03B7-0FC1052D2102}"/>
              </a:ext>
            </a:extLst>
          </p:cNvPr>
          <p:cNvCxnSpPr>
            <a:cxnSpLocks/>
            <a:stCxn id="211" idx="2"/>
            <a:endCxn id="206" idx="0"/>
          </p:cNvCxnSpPr>
          <p:nvPr/>
        </p:nvCxnSpPr>
        <p:spPr>
          <a:xfrm flipH="1">
            <a:off x="8734969" y="3151533"/>
            <a:ext cx="365999" cy="169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F33E1BA-A7F2-52F0-D43C-3C3AFC1EC73C}"/>
              </a:ext>
            </a:extLst>
          </p:cNvPr>
          <p:cNvCxnSpPr>
            <a:cxnSpLocks/>
            <a:stCxn id="212" idx="2"/>
            <a:endCxn id="211" idx="0"/>
          </p:cNvCxnSpPr>
          <p:nvPr/>
        </p:nvCxnSpPr>
        <p:spPr>
          <a:xfrm>
            <a:off x="9100968" y="2873521"/>
            <a:ext cx="0" cy="162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2F39F52C-11EA-9D70-6B96-D1D0038075D7}"/>
              </a:ext>
            </a:extLst>
          </p:cNvPr>
          <p:cNvSpPr txBox="1"/>
          <p:nvPr/>
        </p:nvSpPr>
        <p:spPr>
          <a:xfrm>
            <a:off x="6940892" y="3648538"/>
            <a:ext cx="439543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 err="1">
                <a:latin typeface="Arial" panose="020B0604020202020204" pitchFamily="34" charset="0"/>
                <a:cs typeface="Arial" panose="020B0604020202020204" pitchFamily="34" charset="0"/>
              </a:rPr>
              <a:t>Xanthosine</a:t>
            </a:r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 monophosphate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202EA72-5D6E-742D-2F56-10F2942EAAE7}"/>
              </a:ext>
            </a:extLst>
          </p:cNvPr>
          <p:cNvCxnSpPr>
            <a:cxnSpLocks/>
            <a:stCxn id="227" idx="0"/>
            <a:endCxn id="201" idx="1"/>
          </p:cNvCxnSpPr>
          <p:nvPr/>
        </p:nvCxnSpPr>
        <p:spPr>
          <a:xfrm flipV="1">
            <a:off x="7160664" y="3378935"/>
            <a:ext cx="523792" cy="269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D5E2641-08A2-34C7-B5DC-8C2ABC24987A}"/>
              </a:ext>
            </a:extLst>
          </p:cNvPr>
          <p:cNvSpPr txBox="1"/>
          <p:nvPr/>
        </p:nvSpPr>
        <p:spPr>
          <a:xfrm>
            <a:off x="6928067" y="3908970"/>
            <a:ext cx="46519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Xanthosine</a:t>
            </a:r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5DE3213-10AA-6A74-37C3-6F475470D171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 flipH="1">
            <a:off x="7160663" y="3763954"/>
            <a:ext cx="1" cy="145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B136492-6E41-5129-8497-5B939FCF926C}"/>
              </a:ext>
            </a:extLst>
          </p:cNvPr>
          <p:cNvCxnSpPr>
            <a:cxnSpLocks/>
            <a:stCxn id="229" idx="3"/>
            <a:endCxn id="204" idx="1"/>
          </p:cNvCxnSpPr>
          <p:nvPr/>
        </p:nvCxnSpPr>
        <p:spPr>
          <a:xfrm>
            <a:off x="7393259" y="3985914"/>
            <a:ext cx="290395" cy="2775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DB16096D-6B42-64EC-2E36-191A2A230381}"/>
              </a:ext>
            </a:extLst>
          </p:cNvPr>
          <p:cNvSpPr txBox="1"/>
          <p:nvPr/>
        </p:nvSpPr>
        <p:spPr>
          <a:xfrm>
            <a:off x="6525936" y="3321227"/>
            <a:ext cx="473277" cy="11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Guanosine monophosphate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0C4758D-5A4F-0FB7-664A-DE1286F90ACC}"/>
              </a:ext>
            </a:extLst>
          </p:cNvPr>
          <p:cNvSpPr txBox="1"/>
          <p:nvPr/>
        </p:nvSpPr>
        <p:spPr>
          <a:xfrm>
            <a:off x="6466467" y="3629302"/>
            <a:ext cx="45397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Guanosine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94FF203-DD1B-DD69-1EE9-D2A2D1CEF9DA}"/>
              </a:ext>
            </a:extLst>
          </p:cNvPr>
          <p:cNvSpPr txBox="1"/>
          <p:nvPr/>
        </p:nvSpPr>
        <p:spPr>
          <a:xfrm>
            <a:off x="6149784" y="3908970"/>
            <a:ext cx="63713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Guanine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C1D3D56-F653-F73E-7A2D-8FB87839A70E}"/>
              </a:ext>
            </a:extLst>
          </p:cNvPr>
          <p:cNvCxnSpPr>
            <a:cxnSpLocks/>
            <a:endCxn id="201" idx="1"/>
          </p:cNvCxnSpPr>
          <p:nvPr/>
        </p:nvCxnSpPr>
        <p:spPr>
          <a:xfrm flipV="1">
            <a:off x="6872790" y="3378935"/>
            <a:ext cx="811666" cy="26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749BDA85-F726-11C8-C423-083EEF20CDC5}"/>
              </a:ext>
            </a:extLst>
          </p:cNvPr>
          <p:cNvCxnSpPr>
            <a:cxnSpLocks/>
            <a:stCxn id="232" idx="2"/>
            <a:endCxn id="233" idx="0"/>
          </p:cNvCxnSpPr>
          <p:nvPr/>
        </p:nvCxnSpPr>
        <p:spPr>
          <a:xfrm flipH="1">
            <a:off x="6693452" y="3436643"/>
            <a:ext cx="69123" cy="192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3729925-8E87-7206-8393-0C1A840E4830}"/>
              </a:ext>
            </a:extLst>
          </p:cNvPr>
          <p:cNvCxnSpPr>
            <a:cxnSpLocks/>
            <a:stCxn id="233" idx="2"/>
            <a:endCxn id="234" idx="0"/>
          </p:cNvCxnSpPr>
          <p:nvPr/>
        </p:nvCxnSpPr>
        <p:spPr>
          <a:xfrm flipH="1">
            <a:off x="6468351" y="3783190"/>
            <a:ext cx="225101" cy="125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7B95CEFF-9620-FB10-C7FB-FE41C50FA74A}"/>
              </a:ext>
            </a:extLst>
          </p:cNvPr>
          <p:cNvSpPr txBox="1"/>
          <p:nvPr/>
        </p:nvSpPr>
        <p:spPr>
          <a:xfrm>
            <a:off x="8354899" y="2758105"/>
            <a:ext cx="49404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Cyclic adenosine monophosphate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698E554-B3C4-ACB0-18A3-046B2BF931B9}"/>
              </a:ext>
            </a:extLst>
          </p:cNvPr>
          <p:cNvSpPr txBox="1"/>
          <p:nvPr/>
        </p:nvSpPr>
        <p:spPr>
          <a:xfrm>
            <a:off x="6340998" y="3036117"/>
            <a:ext cx="413942" cy="11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Guanosine diphosphate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598CA78-4CC2-D5F6-3851-1A608F3881B0}"/>
              </a:ext>
            </a:extLst>
          </p:cNvPr>
          <p:cNvSpPr txBox="1"/>
          <p:nvPr/>
        </p:nvSpPr>
        <p:spPr>
          <a:xfrm>
            <a:off x="6346632" y="2758105"/>
            <a:ext cx="4026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Guanosine triphosphate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F3BB1A8-0EFF-0ACB-E711-61A709FE0F49}"/>
              </a:ext>
            </a:extLst>
          </p:cNvPr>
          <p:cNvCxnSpPr>
            <a:cxnSpLocks/>
            <a:stCxn id="245" idx="2"/>
            <a:endCxn id="232" idx="0"/>
          </p:cNvCxnSpPr>
          <p:nvPr/>
        </p:nvCxnSpPr>
        <p:spPr>
          <a:xfrm flipH="1">
            <a:off x="6762575" y="2873521"/>
            <a:ext cx="217229" cy="447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C7A31A8-AE66-8CB1-162A-86CE2BF04E5B}"/>
              </a:ext>
            </a:extLst>
          </p:cNvPr>
          <p:cNvSpPr txBox="1"/>
          <p:nvPr/>
        </p:nvSpPr>
        <p:spPr>
          <a:xfrm>
            <a:off x="6732781" y="2758105"/>
            <a:ext cx="494045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Cyclic guanosine monophosphate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E776DD9-7B26-2D28-8A83-C0FA69846697}"/>
              </a:ext>
            </a:extLst>
          </p:cNvPr>
          <p:cNvCxnSpPr>
            <a:cxnSpLocks/>
            <a:stCxn id="241" idx="2"/>
            <a:endCxn id="232" idx="0"/>
          </p:cNvCxnSpPr>
          <p:nvPr/>
        </p:nvCxnSpPr>
        <p:spPr>
          <a:xfrm>
            <a:off x="6547969" y="3151533"/>
            <a:ext cx="214606" cy="169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CA312CB-ED49-599B-8A44-C215BED70D76}"/>
              </a:ext>
            </a:extLst>
          </p:cNvPr>
          <p:cNvCxnSpPr>
            <a:cxnSpLocks/>
            <a:stCxn id="240" idx="3"/>
            <a:endCxn id="212" idx="1"/>
          </p:cNvCxnSpPr>
          <p:nvPr/>
        </p:nvCxnSpPr>
        <p:spPr>
          <a:xfrm>
            <a:off x="8848945" y="2815813"/>
            <a:ext cx="506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4CEFD50-AFC4-E9EC-141F-C251E8EE585F}"/>
              </a:ext>
            </a:extLst>
          </p:cNvPr>
          <p:cNvCxnSpPr>
            <a:cxnSpLocks/>
            <a:stCxn id="240" idx="2"/>
            <a:endCxn id="206" idx="0"/>
          </p:cNvCxnSpPr>
          <p:nvPr/>
        </p:nvCxnSpPr>
        <p:spPr>
          <a:xfrm>
            <a:off x="8601922" y="2873521"/>
            <a:ext cx="133047" cy="447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9C9F893-4CBB-9B0D-75DA-C2B11A60C4A4}"/>
              </a:ext>
            </a:extLst>
          </p:cNvPr>
          <p:cNvCxnSpPr>
            <a:cxnSpLocks/>
          </p:cNvCxnSpPr>
          <p:nvPr/>
        </p:nvCxnSpPr>
        <p:spPr>
          <a:xfrm>
            <a:off x="6703462" y="2819651"/>
            <a:ext cx="93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9FBE35FC-29DD-0373-AE5A-F100491A3324}"/>
              </a:ext>
            </a:extLst>
          </p:cNvPr>
          <p:cNvSpPr txBox="1"/>
          <p:nvPr/>
        </p:nvSpPr>
        <p:spPr>
          <a:xfrm>
            <a:off x="5870959" y="3036117"/>
            <a:ext cx="458780" cy="11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Deoxyguanosine diphosphate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8D2644E-65D7-6392-E718-751044EE1B18}"/>
              </a:ext>
            </a:extLst>
          </p:cNvPr>
          <p:cNvSpPr txBox="1"/>
          <p:nvPr/>
        </p:nvSpPr>
        <p:spPr>
          <a:xfrm>
            <a:off x="5854929" y="3321227"/>
            <a:ext cx="49084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Deoxyguanosine monophosphate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4BD5EAE-7FB1-3071-BD16-4ED249E63603}"/>
              </a:ext>
            </a:extLst>
          </p:cNvPr>
          <p:cNvSpPr txBox="1"/>
          <p:nvPr/>
        </p:nvSpPr>
        <p:spPr>
          <a:xfrm>
            <a:off x="5870959" y="2758105"/>
            <a:ext cx="45878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Deoxyguanosine triphosphate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54ABFC1-5413-49C5-D8AD-6F487AF1E6A6}"/>
              </a:ext>
            </a:extLst>
          </p:cNvPr>
          <p:cNvSpPr txBox="1"/>
          <p:nvPr/>
        </p:nvSpPr>
        <p:spPr>
          <a:xfrm>
            <a:off x="9382915" y="3036117"/>
            <a:ext cx="455573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Deoxyadenosine diphosphate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81E1D3D-EE26-697E-6EB6-8E9DBBCECE69}"/>
              </a:ext>
            </a:extLst>
          </p:cNvPr>
          <p:cNvSpPr txBox="1"/>
          <p:nvPr/>
        </p:nvSpPr>
        <p:spPr>
          <a:xfrm>
            <a:off x="9381311" y="2758105"/>
            <a:ext cx="45878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Deoxyadenosine triphosphate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E0FB43F-2909-69A1-1F47-7A97BCCEF6BC}"/>
              </a:ext>
            </a:extLst>
          </p:cNvPr>
          <p:cNvCxnSpPr>
            <a:cxnSpLocks/>
            <a:stCxn id="258" idx="2"/>
            <a:endCxn id="257" idx="0"/>
          </p:cNvCxnSpPr>
          <p:nvPr/>
        </p:nvCxnSpPr>
        <p:spPr>
          <a:xfrm>
            <a:off x="9610701" y="2873521"/>
            <a:ext cx="1" cy="162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62FB387B-FB8D-8248-F4B3-BABF6AB89C16}"/>
              </a:ext>
            </a:extLst>
          </p:cNvPr>
          <p:cNvSpPr txBox="1"/>
          <p:nvPr/>
        </p:nvSpPr>
        <p:spPr>
          <a:xfrm>
            <a:off x="9365282" y="3321227"/>
            <a:ext cx="490839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Deoxyadenosine monophosphate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17B1A8D4-0B45-2A36-7025-A52BAF68495C}"/>
              </a:ext>
            </a:extLst>
          </p:cNvPr>
          <p:cNvCxnSpPr>
            <a:cxnSpLocks/>
            <a:stCxn id="212" idx="3"/>
            <a:endCxn id="258" idx="1"/>
          </p:cNvCxnSpPr>
          <p:nvPr/>
        </p:nvCxnSpPr>
        <p:spPr>
          <a:xfrm>
            <a:off x="9302305" y="2815813"/>
            <a:ext cx="790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B5CD971-D416-12F5-08E6-43E2E864B477}"/>
              </a:ext>
            </a:extLst>
          </p:cNvPr>
          <p:cNvCxnSpPr>
            <a:cxnSpLocks/>
            <a:stCxn id="211" idx="3"/>
            <a:endCxn id="257" idx="1"/>
          </p:cNvCxnSpPr>
          <p:nvPr/>
        </p:nvCxnSpPr>
        <p:spPr>
          <a:xfrm>
            <a:off x="9300702" y="3093825"/>
            <a:ext cx="82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CB7C323-E7BE-9E78-435C-74FD00E2C816}"/>
              </a:ext>
            </a:extLst>
          </p:cNvPr>
          <p:cNvSpPr txBox="1"/>
          <p:nvPr/>
        </p:nvSpPr>
        <p:spPr>
          <a:xfrm>
            <a:off x="8325594" y="1224778"/>
            <a:ext cx="74090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Orotidine 5-phosphate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38156BD4-E975-6C97-D369-1BD800C476D9}"/>
              </a:ext>
            </a:extLst>
          </p:cNvPr>
          <p:cNvSpPr txBox="1"/>
          <p:nvPr/>
        </p:nvSpPr>
        <p:spPr>
          <a:xfrm>
            <a:off x="8468260" y="851455"/>
            <a:ext cx="45557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Orotic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5627E0B-1280-1129-E32A-E9FC4A432390}"/>
              </a:ext>
            </a:extLst>
          </p:cNvPr>
          <p:cNvSpPr txBox="1"/>
          <p:nvPr/>
        </p:nvSpPr>
        <p:spPr>
          <a:xfrm>
            <a:off x="8304755" y="382475"/>
            <a:ext cx="78258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Carbamoyl aspartic acid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44F51DBE-B0E9-8292-C57D-F579EAA0A283}"/>
              </a:ext>
            </a:extLst>
          </p:cNvPr>
          <p:cNvSpPr txBox="1"/>
          <p:nvPr/>
        </p:nvSpPr>
        <p:spPr>
          <a:xfrm>
            <a:off x="8374484" y="614136"/>
            <a:ext cx="64312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Dihydroorotic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5C8D7C9-E4D4-2043-2753-1BF4A93CD9CF}"/>
              </a:ext>
            </a:extLst>
          </p:cNvPr>
          <p:cNvSpPr txBox="1"/>
          <p:nvPr/>
        </p:nvSpPr>
        <p:spPr>
          <a:xfrm>
            <a:off x="8493254" y="1820323"/>
            <a:ext cx="40267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Uridine monophosphate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543C0E9-CC9A-C551-AD86-88B0095FF01B}"/>
              </a:ext>
            </a:extLst>
          </p:cNvPr>
          <p:cNvCxnSpPr>
            <a:cxnSpLocks/>
            <a:stCxn id="198" idx="0"/>
            <a:endCxn id="264" idx="1"/>
          </p:cNvCxnSpPr>
          <p:nvPr/>
        </p:nvCxnSpPr>
        <p:spPr>
          <a:xfrm flipV="1">
            <a:off x="6365251" y="928399"/>
            <a:ext cx="2103009" cy="59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E998820-34FD-4203-E643-C65EF67FD6EA}"/>
              </a:ext>
            </a:extLst>
          </p:cNvPr>
          <p:cNvCxnSpPr>
            <a:cxnSpLocks/>
            <a:stCxn id="268" idx="2"/>
            <a:endCxn id="264" idx="0"/>
          </p:cNvCxnSpPr>
          <p:nvPr/>
        </p:nvCxnSpPr>
        <p:spPr>
          <a:xfrm>
            <a:off x="8696047" y="768024"/>
            <a:ext cx="0" cy="83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21941FC-4655-CF15-96A7-AB179CB57FE9}"/>
              </a:ext>
            </a:extLst>
          </p:cNvPr>
          <p:cNvCxnSpPr>
            <a:cxnSpLocks/>
            <a:stCxn id="267" idx="2"/>
            <a:endCxn id="268" idx="0"/>
          </p:cNvCxnSpPr>
          <p:nvPr/>
        </p:nvCxnSpPr>
        <p:spPr>
          <a:xfrm flipH="1">
            <a:off x="8696047" y="536363"/>
            <a:ext cx="2" cy="7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B704C17-2885-A2D1-B2E4-4B36844CC186}"/>
              </a:ext>
            </a:extLst>
          </p:cNvPr>
          <p:cNvCxnSpPr>
            <a:cxnSpLocks/>
            <a:stCxn id="264" idx="2"/>
            <a:endCxn id="263" idx="0"/>
          </p:cNvCxnSpPr>
          <p:nvPr/>
        </p:nvCxnSpPr>
        <p:spPr>
          <a:xfrm>
            <a:off x="8696047" y="1005343"/>
            <a:ext cx="1" cy="219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8BCF83D9-9506-E718-5653-D944648583E0}"/>
              </a:ext>
            </a:extLst>
          </p:cNvPr>
          <p:cNvCxnSpPr>
            <a:cxnSpLocks/>
            <a:stCxn id="263" idx="2"/>
            <a:endCxn id="269" idx="0"/>
          </p:cNvCxnSpPr>
          <p:nvPr/>
        </p:nvCxnSpPr>
        <p:spPr>
          <a:xfrm flipH="1">
            <a:off x="8694591" y="1378666"/>
            <a:ext cx="1457" cy="441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87974B71-D898-6754-C045-5797C69638CE}"/>
              </a:ext>
            </a:extLst>
          </p:cNvPr>
          <p:cNvSpPr txBox="1"/>
          <p:nvPr/>
        </p:nvSpPr>
        <p:spPr>
          <a:xfrm>
            <a:off x="8532380" y="2352508"/>
            <a:ext cx="32733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Uracil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0DAB4F8-3B2E-8467-CD69-23BE20DCF889}"/>
              </a:ext>
            </a:extLst>
          </p:cNvPr>
          <p:cNvSpPr txBox="1"/>
          <p:nvPr/>
        </p:nvSpPr>
        <p:spPr>
          <a:xfrm>
            <a:off x="8514748" y="2084751"/>
            <a:ext cx="3626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Uridine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6072628-99E3-75F8-5F98-E29BDE924A81}"/>
              </a:ext>
            </a:extLst>
          </p:cNvPr>
          <p:cNvSpPr txBox="1"/>
          <p:nvPr/>
        </p:nvSpPr>
        <p:spPr>
          <a:xfrm>
            <a:off x="9110587" y="1820323"/>
            <a:ext cx="45878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 err="1">
                <a:latin typeface="Arial" panose="020B0604020202020204" pitchFamily="34" charset="0"/>
                <a:cs typeface="Arial" panose="020B0604020202020204" pitchFamily="34" charset="0"/>
              </a:rPr>
              <a:t>Deoxyuridine</a:t>
            </a:r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 monophosphate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8FD1795-59C8-BE13-CBA0-1C9438CA1FF7}"/>
              </a:ext>
            </a:extLst>
          </p:cNvPr>
          <p:cNvSpPr txBox="1"/>
          <p:nvPr/>
        </p:nvSpPr>
        <p:spPr>
          <a:xfrm>
            <a:off x="9804123" y="1820323"/>
            <a:ext cx="48603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Deoxythymidine monophosphate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FC9E5A0-B528-0128-C680-636C73C67174}"/>
              </a:ext>
            </a:extLst>
          </p:cNvPr>
          <p:cNvSpPr txBox="1"/>
          <p:nvPr/>
        </p:nvSpPr>
        <p:spPr>
          <a:xfrm>
            <a:off x="9848204" y="2352508"/>
            <a:ext cx="39786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Thymine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0FFC534-956A-03FF-01FA-8C4728CF87A7}"/>
              </a:ext>
            </a:extLst>
          </p:cNvPr>
          <p:cNvSpPr txBox="1"/>
          <p:nvPr/>
        </p:nvSpPr>
        <p:spPr>
          <a:xfrm>
            <a:off x="9824961" y="2084751"/>
            <a:ext cx="44435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Thymidine</a:t>
            </a:r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C660047B-6154-3B05-13FD-46BE90BA652A}"/>
              </a:ext>
            </a:extLst>
          </p:cNvPr>
          <p:cNvCxnSpPr>
            <a:cxnSpLocks/>
            <a:stCxn id="284" idx="2"/>
            <a:endCxn id="283" idx="0"/>
          </p:cNvCxnSpPr>
          <p:nvPr/>
        </p:nvCxnSpPr>
        <p:spPr>
          <a:xfrm>
            <a:off x="10047137" y="2238639"/>
            <a:ext cx="0" cy="113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229067F6-0AF8-2B1B-E05B-94468998A6EB}"/>
              </a:ext>
            </a:extLst>
          </p:cNvPr>
          <p:cNvCxnSpPr>
            <a:cxnSpLocks/>
            <a:stCxn id="282" idx="2"/>
            <a:endCxn id="284" idx="0"/>
          </p:cNvCxnSpPr>
          <p:nvPr/>
        </p:nvCxnSpPr>
        <p:spPr>
          <a:xfrm flipH="1">
            <a:off x="10047137" y="1935739"/>
            <a:ext cx="1" cy="14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AEF88D2F-0F2E-EC86-DE6A-A37D9FD647CC}"/>
              </a:ext>
            </a:extLst>
          </p:cNvPr>
          <p:cNvCxnSpPr>
            <a:cxnSpLocks/>
            <a:stCxn id="269" idx="3"/>
            <a:endCxn id="281" idx="1"/>
          </p:cNvCxnSpPr>
          <p:nvPr/>
        </p:nvCxnSpPr>
        <p:spPr>
          <a:xfrm>
            <a:off x="8895928" y="1878031"/>
            <a:ext cx="2146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B5321F3-BD53-4232-C248-7FEE76540402}"/>
              </a:ext>
            </a:extLst>
          </p:cNvPr>
          <p:cNvCxnSpPr>
            <a:cxnSpLocks/>
            <a:stCxn id="281" idx="3"/>
            <a:endCxn id="282" idx="1"/>
          </p:cNvCxnSpPr>
          <p:nvPr/>
        </p:nvCxnSpPr>
        <p:spPr>
          <a:xfrm>
            <a:off x="9569367" y="1878031"/>
            <a:ext cx="234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C61626A-2259-CB18-D0F6-63B6B6FE0EBF}"/>
              </a:ext>
            </a:extLst>
          </p:cNvPr>
          <p:cNvCxnSpPr>
            <a:cxnSpLocks/>
            <a:stCxn id="281" idx="2"/>
            <a:endCxn id="290" idx="0"/>
          </p:cNvCxnSpPr>
          <p:nvPr/>
        </p:nvCxnSpPr>
        <p:spPr>
          <a:xfrm flipH="1">
            <a:off x="9339804" y="1935739"/>
            <a:ext cx="173" cy="14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E29B4685-DF40-8EC7-04BE-DB029311DB35}"/>
              </a:ext>
            </a:extLst>
          </p:cNvPr>
          <p:cNvSpPr txBox="1"/>
          <p:nvPr/>
        </p:nvSpPr>
        <p:spPr>
          <a:xfrm>
            <a:off x="9083163" y="2084751"/>
            <a:ext cx="5132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Deoxyuridine</a:t>
            </a:r>
            <a:endParaRPr lang="en-US" sz="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976E844-6C09-AF7A-CFEF-825C1E18DC81}"/>
              </a:ext>
            </a:extLst>
          </p:cNvPr>
          <p:cNvCxnSpPr>
            <a:cxnSpLocks/>
            <a:stCxn id="269" idx="2"/>
            <a:endCxn id="280" idx="0"/>
          </p:cNvCxnSpPr>
          <p:nvPr/>
        </p:nvCxnSpPr>
        <p:spPr>
          <a:xfrm>
            <a:off x="8694591" y="1935739"/>
            <a:ext cx="1457" cy="14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75F856E-3E99-0137-92B8-693F8439A951}"/>
              </a:ext>
            </a:extLst>
          </p:cNvPr>
          <p:cNvCxnSpPr>
            <a:cxnSpLocks/>
            <a:stCxn id="280" idx="2"/>
            <a:endCxn id="279" idx="0"/>
          </p:cNvCxnSpPr>
          <p:nvPr/>
        </p:nvCxnSpPr>
        <p:spPr>
          <a:xfrm flipH="1">
            <a:off x="8696047" y="2238639"/>
            <a:ext cx="1" cy="113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5A3DE978-5BB4-6823-F9D2-18ECCD836FCA}"/>
              </a:ext>
            </a:extLst>
          </p:cNvPr>
          <p:cNvSpPr txBox="1"/>
          <p:nvPr/>
        </p:nvSpPr>
        <p:spPr>
          <a:xfrm>
            <a:off x="7866303" y="1820323"/>
            <a:ext cx="41229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Cytidine monophosphate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679C929-6E17-84D0-5ECE-9C04118FD8A5}"/>
              </a:ext>
            </a:extLst>
          </p:cNvPr>
          <p:cNvSpPr txBox="1"/>
          <p:nvPr/>
        </p:nvSpPr>
        <p:spPr>
          <a:xfrm>
            <a:off x="7870309" y="2352508"/>
            <a:ext cx="40427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Cytosine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D540CEE-BEB4-E277-FA91-D0894F1E9083}"/>
              </a:ext>
            </a:extLst>
          </p:cNvPr>
          <p:cNvSpPr txBox="1"/>
          <p:nvPr/>
        </p:nvSpPr>
        <p:spPr>
          <a:xfrm>
            <a:off x="7877523" y="2084751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Cytidine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3BC2C74-473B-DCBC-C1F1-49F377318A0F}"/>
              </a:ext>
            </a:extLst>
          </p:cNvPr>
          <p:cNvCxnSpPr>
            <a:cxnSpLocks/>
            <a:stCxn id="293" idx="2"/>
            <a:endCxn id="295" idx="0"/>
          </p:cNvCxnSpPr>
          <p:nvPr/>
        </p:nvCxnSpPr>
        <p:spPr>
          <a:xfrm flipH="1">
            <a:off x="8072448" y="1935739"/>
            <a:ext cx="1" cy="14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632885D-8AEC-4333-61A2-7421C52D9720}"/>
              </a:ext>
            </a:extLst>
          </p:cNvPr>
          <p:cNvCxnSpPr>
            <a:cxnSpLocks/>
            <a:stCxn id="295" idx="2"/>
            <a:endCxn id="294" idx="0"/>
          </p:cNvCxnSpPr>
          <p:nvPr/>
        </p:nvCxnSpPr>
        <p:spPr>
          <a:xfrm>
            <a:off x="8072448" y="2238639"/>
            <a:ext cx="0" cy="113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2CA81275-CAEA-D75B-CA16-FB65808625F6}"/>
              </a:ext>
            </a:extLst>
          </p:cNvPr>
          <p:cNvSpPr txBox="1"/>
          <p:nvPr/>
        </p:nvSpPr>
        <p:spPr>
          <a:xfrm>
            <a:off x="7400121" y="1820323"/>
            <a:ext cx="46839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Deoxycytidine monophosphate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D44C99F-9916-2AE6-FD42-63D646F146ED}"/>
              </a:ext>
            </a:extLst>
          </p:cNvPr>
          <p:cNvSpPr txBox="1"/>
          <p:nvPr/>
        </p:nvSpPr>
        <p:spPr>
          <a:xfrm>
            <a:off x="7365657" y="2084751"/>
            <a:ext cx="53732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Deoxycytidine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980CD9A-38E6-195C-936F-260C14C82590}"/>
              </a:ext>
            </a:extLst>
          </p:cNvPr>
          <p:cNvCxnSpPr>
            <a:cxnSpLocks/>
            <a:stCxn id="298" idx="2"/>
            <a:endCxn id="299" idx="0"/>
          </p:cNvCxnSpPr>
          <p:nvPr/>
        </p:nvCxnSpPr>
        <p:spPr>
          <a:xfrm>
            <a:off x="7634320" y="1935739"/>
            <a:ext cx="1" cy="149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CBAB5AD8-CC44-69E8-FF3E-246BC40D890B}"/>
              </a:ext>
            </a:extLst>
          </p:cNvPr>
          <p:cNvSpPr txBox="1"/>
          <p:nvPr/>
        </p:nvSpPr>
        <p:spPr>
          <a:xfrm>
            <a:off x="8206976" y="1622379"/>
            <a:ext cx="367408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Uridine diphosphate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89D58E5-D890-1C5F-FE7B-88010A5D2AA3}"/>
              </a:ext>
            </a:extLst>
          </p:cNvPr>
          <p:cNvSpPr txBox="1"/>
          <p:nvPr/>
        </p:nvSpPr>
        <p:spPr>
          <a:xfrm>
            <a:off x="8038138" y="1423170"/>
            <a:ext cx="37061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Uridine triphosphate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56BE828-4608-323D-553D-9A8BEFADA43A}"/>
              </a:ext>
            </a:extLst>
          </p:cNvPr>
          <p:cNvSpPr txBox="1"/>
          <p:nvPr/>
        </p:nvSpPr>
        <p:spPr>
          <a:xfrm>
            <a:off x="7739301" y="1621746"/>
            <a:ext cx="37702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Cytidine diphosphate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069636D0-B522-8DEA-AA11-C882B8426F3F}"/>
              </a:ext>
            </a:extLst>
          </p:cNvPr>
          <p:cNvSpPr txBox="1"/>
          <p:nvPr/>
        </p:nvSpPr>
        <p:spPr>
          <a:xfrm>
            <a:off x="7592490" y="1423170"/>
            <a:ext cx="380501" cy="11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Cytidine triphosphate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C3B828C7-D524-FBD8-B6BC-B2B1CC6BE69B}"/>
              </a:ext>
            </a:extLst>
          </p:cNvPr>
          <p:cNvCxnSpPr>
            <a:cxnSpLocks/>
            <a:stCxn id="306" idx="3"/>
            <a:endCxn id="302" idx="1"/>
          </p:cNvCxnSpPr>
          <p:nvPr/>
        </p:nvCxnSpPr>
        <p:spPr>
          <a:xfrm>
            <a:off x="7972991" y="1480878"/>
            <a:ext cx="6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9EBB6DD7-8AE2-625F-5A27-02474EADF83F}"/>
              </a:ext>
            </a:extLst>
          </p:cNvPr>
          <p:cNvSpPr txBox="1"/>
          <p:nvPr/>
        </p:nvSpPr>
        <p:spPr>
          <a:xfrm>
            <a:off x="7164895" y="1621746"/>
            <a:ext cx="43313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Deoxycytidine diphosphate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755F7CC-65F8-87D8-2ECE-41D9C4CDAF9B}"/>
              </a:ext>
            </a:extLst>
          </p:cNvPr>
          <p:cNvSpPr txBox="1"/>
          <p:nvPr/>
        </p:nvSpPr>
        <p:spPr>
          <a:xfrm>
            <a:off x="6951442" y="1423170"/>
            <a:ext cx="448680" cy="11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Deoxycytidine triphosphate</a:t>
            </a: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76009CB-1E7A-E9DE-8CBC-E96D632DE063}"/>
              </a:ext>
            </a:extLst>
          </p:cNvPr>
          <p:cNvCxnSpPr>
            <a:cxnSpLocks/>
          </p:cNvCxnSpPr>
          <p:nvPr/>
        </p:nvCxnSpPr>
        <p:spPr>
          <a:xfrm>
            <a:off x="7164340" y="1514057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A846FF4E-4A7D-8373-90DE-1A7C56DC8CA8}"/>
              </a:ext>
            </a:extLst>
          </p:cNvPr>
          <p:cNvCxnSpPr>
            <a:cxnSpLocks/>
            <a:stCxn id="312" idx="3"/>
            <a:endCxn id="306" idx="1"/>
          </p:cNvCxnSpPr>
          <p:nvPr/>
        </p:nvCxnSpPr>
        <p:spPr>
          <a:xfrm>
            <a:off x="7400122" y="1480878"/>
            <a:ext cx="19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DB03C5C1-1201-06B1-FCF6-A5637634BF0B}"/>
              </a:ext>
            </a:extLst>
          </p:cNvPr>
          <p:cNvSpPr txBox="1"/>
          <p:nvPr/>
        </p:nvSpPr>
        <p:spPr>
          <a:xfrm>
            <a:off x="9070141" y="1619843"/>
            <a:ext cx="423513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 err="1">
                <a:latin typeface="Arial" panose="020B0604020202020204" pitchFamily="34" charset="0"/>
                <a:cs typeface="Arial" panose="020B0604020202020204" pitchFamily="34" charset="0"/>
              </a:rPr>
              <a:t>Deoxyuridine</a:t>
            </a:r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 diphosphate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13A757F-7248-DA5A-FEA4-4F084354E60E}"/>
              </a:ext>
            </a:extLst>
          </p:cNvPr>
          <p:cNvSpPr txBox="1"/>
          <p:nvPr/>
        </p:nvSpPr>
        <p:spPr>
          <a:xfrm>
            <a:off x="8852258" y="1423170"/>
            <a:ext cx="426719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 err="1">
                <a:latin typeface="Arial" panose="020B0604020202020204" pitchFamily="34" charset="0"/>
                <a:cs typeface="Arial" panose="020B0604020202020204" pitchFamily="34" charset="0"/>
              </a:rPr>
              <a:t>Deoxyuridine</a:t>
            </a:r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 triphosphate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29F8F32-3515-2856-351E-218006816DB3}"/>
              </a:ext>
            </a:extLst>
          </p:cNvPr>
          <p:cNvSpPr txBox="1"/>
          <p:nvPr/>
        </p:nvSpPr>
        <p:spPr>
          <a:xfrm>
            <a:off x="9609580" y="1621747"/>
            <a:ext cx="450764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Deoxythymidine diphosphate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A92B12D-B3A8-8FB3-BD14-C2A8026AFA88}"/>
              </a:ext>
            </a:extLst>
          </p:cNvPr>
          <p:cNvSpPr txBox="1"/>
          <p:nvPr/>
        </p:nvSpPr>
        <p:spPr>
          <a:xfrm>
            <a:off x="9445431" y="1423170"/>
            <a:ext cx="45397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Deoxythymidine triphosphate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8B60AFA5-536E-71EF-7B9B-0533A4F2F82C}"/>
              </a:ext>
            </a:extLst>
          </p:cNvPr>
          <p:cNvCxnSpPr>
            <a:cxnSpLocks/>
            <a:stCxn id="27" idx="3"/>
            <a:endCxn id="198" idx="1"/>
          </p:cNvCxnSpPr>
          <p:nvPr/>
        </p:nvCxnSpPr>
        <p:spPr>
          <a:xfrm>
            <a:off x="5660482" y="1522210"/>
            <a:ext cx="417671" cy="60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28E5966-050E-375A-16FD-C44A5AB1467F}"/>
              </a:ext>
            </a:extLst>
          </p:cNvPr>
          <p:cNvCxnSpPr>
            <a:cxnSpLocks/>
            <a:stCxn id="155" idx="2"/>
            <a:endCxn id="354" idx="0"/>
          </p:cNvCxnSpPr>
          <p:nvPr/>
        </p:nvCxnSpPr>
        <p:spPr>
          <a:xfrm>
            <a:off x="6308639" y="5129194"/>
            <a:ext cx="148431" cy="313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14F6EE80-CE80-993F-3861-D4DAA88AAF19}"/>
              </a:ext>
            </a:extLst>
          </p:cNvPr>
          <p:cNvSpPr txBox="1"/>
          <p:nvPr/>
        </p:nvSpPr>
        <p:spPr>
          <a:xfrm>
            <a:off x="6204436" y="5442945"/>
            <a:ext cx="50526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5-Oxoproline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9D17B59-AB1D-7880-4DC9-F2DB4201786F}"/>
              </a:ext>
            </a:extLst>
          </p:cNvPr>
          <p:cNvCxnSpPr>
            <a:cxnSpLocks/>
            <a:stCxn id="147" idx="1"/>
            <a:endCxn id="354" idx="3"/>
          </p:cNvCxnSpPr>
          <p:nvPr/>
        </p:nvCxnSpPr>
        <p:spPr>
          <a:xfrm flipH="1">
            <a:off x="6709704" y="5367683"/>
            <a:ext cx="1246980" cy="152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8DC1413D-DA04-281A-322E-0FCC09DB5DDF}"/>
              </a:ext>
            </a:extLst>
          </p:cNvPr>
          <p:cNvSpPr txBox="1"/>
          <p:nvPr/>
        </p:nvSpPr>
        <p:spPr>
          <a:xfrm>
            <a:off x="262694" y="3409910"/>
            <a:ext cx="68319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Acetylasparagine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CF7F4364-9E0A-D941-8A9F-FE2D5554679C}"/>
              </a:ext>
            </a:extLst>
          </p:cNvPr>
          <p:cNvCxnSpPr>
            <a:cxnSpLocks/>
            <a:stCxn id="361" idx="2"/>
            <a:endCxn id="177" idx="0"/>
          </p:cNvCxnSpPr>
          <p:nvPr/>
        </p:nvCxnSpPr>
        <p:spPr>
          <a:xfrm>
            <a:off x="604294" y="3563798"/>
            <a:ext cx="261162" cy="141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DE344557-978B-ECA0-3653-397BC6DD9F1A}"/>
              </a:ext>
            </a:extLst>
          </p:cNvPr>
          <p:cNvSpPr txBox="1"/>
          <p:nvPr/>
        </p:nvSpPr>
        <p:spPr>
          <a:xfrm>
            <a:off x="303881" y="4221924"/>
            <a:ext cx="71205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Acetylaspartic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0F081730-107A-AE4B-096F-3A7D10969968}"/>
              </a:ext>
            </a:extLst>
          </p:cNvPr>
          <p:cNvCxnSpPr>
            <a:cxnSpLocks/>
            <a:stCxn id="176" idx="2"/>
            <a:endCxn id="365" idx="0"/>
          </p:cNvCxnSpPr>
          <p:nvPr/>
        </p:nvCxnSpPr>
        <p:spPr>
          <a:xfrm flipH="1">
            <a:off x="659908" y="4095783"/>
            <a:ext cx="440772" cy="126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C7524E40-5193-D970-7EAE-FE2D7C503D4E}"/>
              </a:ext>
            </a:extLst>
          </p:cNvPr>
          <p:cNvSpPr txBox="1"/>
          <p:nvPr/>
        </p:nvSpPr>
        <p:spPr>
          <a:xfrm>
            <a:off x="2581752" y="3367168"/>
            <a:ext cx="50526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Cysteic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C8AFB70E-D738-B1AB-4FCD-D5823490B88F}"/>
              </a:ext>
            </a:extLst>
          </p:cNvPr>
          <p:cNvCxnSpPr>
            <a:cxnSpLocks/>
            <a:stCxn id="82" idx="2"/>
            <a:endCxn id="368" idx="0"/>
          </p:cNvCxnSpPr>
          <p:nvPr/>
        </p:nvCxnSpPr>
        <p:spPr>
          <a:xfrm>
            <a:off x="2834385" y="3292377"/>
            <a:ext cx="1" cy="74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6F62A2B1-8053-F238-8BE2-654F19644881}"/>
              </a:ext>
            </a:extLst>
          </p:cNvPr>
          <p:cNvSpPr txBox="1"/>
          <p:nvPr/>
        </p:nvSpPr>
        <p:spPr>
          <a:xfrm>
            <a:off x="337334" y="508276"/>
            <a:ext cx="5229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Nicotinic acid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DADB54D-6098-E599-E320-52C7C8E489AF}"/>
              </a:ext>
            </a:extLst>
          </p:cNvPr>
          <p:cNvSpPr txBox="1"/>
          <p:nvPr/>
        </p:nvSpPr>
        <p:spPr>
          <a:xfrm>
            <a:off x="369748" y="856974"/>
            <a:ext cx="458780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Nicotinic acid mononucleotide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992B58BB-275E-33FC-856D-812F4FF5969F}"/>
              </a:ext>
            </a:extLst>
          </p:cNvPr>
          <p:cNvSpPr txBox="1"/>
          <p:nvPr/>
        </p:nvSpPr>
        <p:spPr>
          <a:xfrm>
            <a:off x="888318" y="856974"/>
            <a:ext cx="49725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Nicotinamide adenine dinucleotide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5E1EAEB-059C-D384-BBEF-C66F980EDA38}"/>
              </a:ext>
            </a:extLst>
          </p:cNvPr>
          <p:cNvSpPr txBox="1"/>
          <p:nvPr/>
        </p:nvSpPr>
        <p:spPr>
          <a:xfrm>
            <a:off x="842634" y="1209023"/>
            <a:ext cx="588623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Nicotinamide adenine dinucleotide hydrogen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92804B52-E554-956A-E295-94C767B63D07}"/>
              </a:ext>
            </a:extLst>
          </p:cNvPr>
          <p:cNvSpPr txBox="1"/>
          <p:nvPr/>
        </p:nvSpPr>
        <p:spPr>
          <a:xfrm>
            <a:off x="1508759" y="856974"/>
            <a:ext cx="445956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i="0" dirty="0">
                <a:effectLst/>
                <a:latin typeface="Arial" panose="020B0604020202020204" pitchFamily="34" charset="0"/>
              </a:rPr>
              <a:t>Nicotinamide mononucleotide</a:t>
            </a:r>
            <a:endParaRPr lang="en-US" sz="1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3B5C664B-F331-F2E7-2093-1C2EF871F5D1}"/>
              </a:ext>
            </a:extLst>
          </p:cNvPr>
          <p:cNvSpPr txBox="1"/>
          <p:nvPr/>
        </p:nvSpPr>
        <p:spPr>
          <a:xfrm>
            <a:off x="1559255" y="457075"/>
            <a:ext cx="34496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" b="1" dirty="0">
                <a:latin typeface="Arial" panose="020B0604020202020204" pitchFamily="34" charset="0"/>
                <a:cs typeface="Arial" panose="020B0604020202020204" pitchFamily="34" charset="0"/>
              </a:rPr>
              <a:t>Nicotinamide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5B29FF3-4084-90FD-D70D-2E75B68CAADA}"/>
              </a:ext>
            </a:extLst>
          </p:cNvPr>
          <p:cNvSpPr txBox="1"/>
          <p:nvPr/>
        </p:nvSpPr>
        <p:spPr>
          <a:xfrm>
            <a:off x="320056" y="1189787"/>
            <a:ext cx="55816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Quinolinic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CEDFBDF2-7D27-2AB9-D206-94CF33C68D6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598743" y="1366210"/>
            <a:ext cx="395" cy="140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746D06C1-F78A-A2B7-D5C0-E3C74F941B44}"/>
              </a:ext>
            </a:extLst>
          </p:cNvPr>
          <p:cNvCxnSpPr>
            <a:cxnSpLocks/>
          </p:cNvCxnSpPr>
          <p:nvPr/>
        </p:nvCxnSpPr>
        <p:spPr>
          <a:xfrm>
            <a:off x="598744" y="1024275"/>
            <a:ext cx="1" cy="172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203D0CA-42F7-BE4F-1E9D-95E0212371B1}"/>
              </a:ext>
            </a:extLst>
          </p:cNvPr>
          <p:cNvCxnSpPr>
            <a:cxnSpLocks/>
            <a:stCxn id="377" idx="2"/>
          </p:cNvCxnSpPr>
          <p:nvPr/>
        </p:nvCxnSpPr>
        <p:spPr>
          <a:xfrm flipH="1">
            <a:off x="598744" y="662164"/>
            <a:ext cx="40" cy="192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01B8C66-63D0-DF8D-29B6-113C432574DC}"/>
              </a:ext>
            </a:extLst>
          </p:cNvPr>
          <p:cNvCxnSpPr>
            <a:cxnSpLocks/>
            <a:stCxn id="378" idx="3"/>
            <a:endCxn id="380" idx="1"/>
          </p:cNvCxnSpPr>
          <p:nvPr/>
        </p:nvCxnSpPr>
        <p:spPr>
          <a:xfrm>
            <a:off x="828528" y="914682"/>
            <a:ext cx="59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B8739EE2-FFB3-DAB2-9A71-3E57F7F07A75}"/>
              </a:ext>
            </a:extLst>
          </p:cNvPr>
          <p:cNvCxnSpPr>
            <a:cxnSpLocks/>
            <a:stCxn id="380" idx="3"/>
            <a:endCxn id="382" idx="1"/>
          </p:cNvCxnSpPr>
          <p:nvPr/>
        </p:nvCxnSpPr>
        <p:spPr>
          <a:xfrm>
            <a:off x="1385570" y="914682"/>
            <a:ext cx="1231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6A522849-F22C-A659-C8AB-538C665206F8}"/>
              </a:ext>
            </a:extLst>
          </p:cNvPr>
          <p:cNvCxnSpPr>
            <a:cxnSpLocks/>
            <a:stCxn id="380" idx="0"/>
            <a:endCxn id="383" idx="1"/>
          </p:cNvCxnSpPr>
          <p:nvPr/>
        </p:nvCxnSpPr>
        <p:spPr>
          <a:xfrm flipV="1">
            <a:off x="1136944" y="518631"/>
            <a:ext cx="422311" cy="338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FFFFD1ED-8F46-16CA-FC8E-D391B34A2599}"/>
              </a:ext>
            </a:extLst>
          </p:cNvPr>
          <p:cNvCxnSpPr>
            <a:cxnSpLocks/>
            <a:stCxn id="380" idx="2"/>
            <a:endCxn id="381" idx="0"/>
          </p:cNvCxnSpPr>
          <p:nvPr/>
        </p:nvCxnSpPr>
        <p:spPr>
          <a:xfrm>
            <a:off x="1136944" y="972390"/>
            <a:ext cx="2" cy="236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E0B0343F-E0C8-F74A-7495-7FC5EAECEAAC}"/>
              </a:ext>
            </a:extLst>
          </p:cNvPr>
          <p:cNvCxnSpPr>
            <a:cxnSpLocks/>
            <a:stCxn id="383" idx="2"/>
            <a:endCxn id="382" idx="0"/>
          </p:cNvCxnSpPr>
          <p:nvPr/>
        </p:nvCxnSpPr>
        <p:spPr>
          <a:xfrm flipH="1">
            <a:off x="1731737" y="580186"/>
            <a:ext cx="1" cy="276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CBF50F-0A35-690D-07D5-818D19E8B274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3364747" y="5200152"/>
            <a:ext cx="770546" cy="289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4EA8AFB-6071-DFC3-F8E4-E972E41F1E62}"/>
              </a:ext>
            </a:extLst>
          </p:cNvPr>
          <p:cNvCxnSpPr>
            <a:cxnSpLocks/>
          </p:cNvCxnSpPr>
          <p:nvPr/>
        </p:nvCxnSpPr>
        <p:spPr>
          <a:xfrm>
            <a:off x="5318882" y="1863526"/>
            <a:ext cx="0" cy="137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1E58514-86AA-812F-CAF3-21265451755F}"/>
              </a:ext>
            </a:extLst>
          </p:cNvPr>
          <p:cNvCxnSpPr>
            <a:cxnSpLocks/>
          </p:cNvCxnSpPr>
          <p:nvPr/>
        </p:nvCxnSpPr>
        <p:spPr>
          <a:xfrm>
            <a:off x="5318881" y="2392268"/>
            <a:ext cx="1" cy="110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4689CCD7-3446-DA2C-BCA1-AD0DD8FF0FC8}"/>
              </a:ext>
            </a:extLst>
          </p:cNvPr>
          <p:cNvCxnSpPr>
            <a:cxnSpLocks/>
          </p:cNvCxnSpPr>
          <p:nvPr/>
        </p:nvCxnSpPr>
        <p:spPr>
          <a:xfrm>
            <a:off x="7745704" y="1514953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7D549CE4-BCDC-D886-768D-D1801372AF8D}"/>
              </a:ext>
            </a:extLst>
          </p:cNvPr>
          <p:cNvCxnSpPr>
            <a:cxnSpLocks/>
          </p:cNvCxnSpPr>
          <p:nvPr/>
        </p:nvCxnSpPr>
        <p:spPr>
          <a:xfrm>
            <a:off x="8221111" y="1510836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4829BD2D-5901-0002-881F-995A05374C10}"/>
              </a:ext>
            </a:extLst>
          </p:cNvPr>
          <p:cNvCxnSpPr>
            <a:cxnSpLocks/>
          </p:cNvCxnSpPr>
          <p:nvPr/>
        </p:nvCxnSpPr>
        <p:spPr>
          <a:xfrm>
            <a:off x="7419635" y="1722319"/>
            <a:ext cx="151154" cy="110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E81F354C-8AB8-AD85-D541-504926C259EF}"/>
              </a:ext>
            </a:extLst>
          </p:cNvPr>
          <p:cNvCxnSpPr>
            <a:cxnSpLocks/>
          </p:cNvCxnSpPr>
          <p:nvPr/>
        </p:nvCxnSpPr>
        <p:spPr>
          <a:xfrm>
            <a:off x="8416544" y="1730842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8EFFEDBD-D7AA-E4AD-CD5E-037F98482748}"/>
              </a:ext>
            </a:extLst>
          </p:cNvPr>
          <p:cNvCxnSpPr>
            <a:cxnSpLocks/>
          </p:cNvCxnSpPr>
          <p:nvPr/>
        </p:nvCxnSpPr>
        <p:spPr>
          <a:xfrm>
            <a:off x="9937926" y="1700761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BA825757-B1E6-9680-3469-E12BAF8C3DEA}"/>
              </a:ext>
            </a:extLst>
          </p:cNvPr>
          <p:cNvCxnSpPr>
            <a:cxnSpLocks/>
          </p:cNvCxnSpPr>
          <p:nvPr/>
        </p:nvCxnSpPr>
        <p:spPr>
          <a:xfrm>
            <a:off x="9738993" y="1505822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70DD49D1-39BA-04E3-3307-00F1C1F62F1D}"/>
              </a:ext>
            </a:extLst>
          </p:cNvPr>
          <p:cNvCxnSpPr>
            <a:cxnSpLocks/>
          </p:cNvCxnSpPr>
          <p:nvPr/>
        </p:nvCxnSpPr>
        <p:spPr>
          <a:xfrm>
            <a:off x="9115070" y="1513011"/>
            <a:ext cx="109211" cy="144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A0D1ABC5-AED3-5726-2640-0B1247C7B8BE}"/>
              </a:ext>
            </a:extLst>
          </p:cNvPr>
          <p:cNvCxnSpPr>
            <a:cxnSpLocks/>
          </p:cNvCxnSpPr>
          <p:nvPr/>
        </p:nvCxnSpPr>
        <p:spPr>
          <a:xfrm>
            <a:off x="9254842" y="1738316"/>
            <a:ext cx="54606" cy="118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188F6246-B88A-4D12-CC43-BD911328F89F}"/>
              </a:ext>
            </a:extLst>
          </p:cNvPr>
          <p:cNvCxnSpPr>
            <a:cxnSpLocks/>
            <a:stCxn id="257" idx="2"/>
            <a:endCxn id="260" idx="0"/>
          </p:cNvCxnSpPr>
          <p:nvPr/>
        </p:nvCxnSpPr>
        <p:spPr>
          <a:xfrm>
            <a:off x="9610702" y="3151533"/>
            <a:ext cx="0" cy="1696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>
            <a:extLst>
              <a:ext uri="{FF2B5EF4-FFF2-40B4-BE49-F238E27FC236}">
                <a16:creationId xmlns:a16="http://schemas.microsoft.com/office/drawing/2014/main" id="{04D3FF15-DB99-415F-C837-D27D1E54636D}"/>
              </a:ext>
            </a:extLst>
          </p:cNvPr>
          <p:cNvSpPr txBox="1"/>
          <p:nvPr/>
        </p:nvSpPr>
        <p:spPr>
          <a:xfrm>
            <a:off x="8020902" y="120581"/>
            <a:ext cx="51007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Aspartic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8BFFF226-A9A1-B061-4156-181439EC96D1}"/>
              </a:ext>
            </a:extLst>
          </p:cNvPr>
          <p:cNvSpPr txBox="1"/>
          <p:nvPr/>
        </p:nvSpPr>
        <p:spPr>
          <a:xfrm flipH="1">
            <a:off x="8806372" y="120581"/>
            <a:ext cx="73386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Carbamoyl phosphate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996925F6-35B7-9B31-09A3-AB912AA5099C}"/>
              </a:ext>
            </a:extLst>
          </p:cNvPr>
          <p:cNvCxnSpPr>
            <a:cxnSpLocks/>
            <a:stCxn id="744" idx="2"/>
            <a:endCxn id="267" idx="0"/>
          </p:cNvCxnSpPr>
          <p:nvPr/>
        </p:nvCxnSpPr>
        <p:spPr>
          <a:xfrm>
            <a:off x="8275940" y="274469"/>
            <a:ext cx="420109" cy="108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Connector 754">
            <a:extLst>
              <a:ext uri="{FF2B5EF4-FFF2-40B4-BE49-F238E27FC236}">
                <a16:creationId xmlns:a16="http://schemas.microsoft.com/office/drawing/2014/main" id="{C7AA531A-4844-34B4-0427-A1F018B08028}"/>
              </a:ext>
            </a:extLst>
          </p:cNvPr>
          <p:cNvCxnSpPr>
            <a:cxnSpLocks/>
            <a:stCxn id="745" idx="2"/>
            <a:endCxn id="267" idx="0"/>
          </p:cNvCxnSpPr>
          <p:nvPr/>
        </p:nvCxnSpPr>
        <p:spPr>
          <a:xfrm flipH="1">
            <a:off x="8696049" y="274469"/>
            <a:ext cx="477256" cy="108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3FEEE8-57F8-55BD-C63A-9CCE442A2365}"/>
              </a:ext>
            </a:extLst>
          </p:cNvPr>
          <p:cNvSpPr txBox="1"/>
          <p:nvPr/>
        </p:nvSpPr>
        <p:spPr>
          <a:xfrm>
            <a:off x="363743" y="1506542"/>
            <a:ext cx="4700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Kynurenine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A27BD1-CDCB-86C3-8186-85A4CD86DB6B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598743" y="1660430"/>
            <a:ext cx="395" cy="119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017753A-ED5F-2E6B-EA0E-1DC58965DB9B}"/>
              </a:ext>
            </a:extLst>
          </p:cNvPr>
          <p:cNvSpPr txBox="1"/>
          <p:nvPr/>
        </p:nvSpPr>
        <p:spPr>
          <a:xfrm>
            <a:off x="2260570" y="1971233"/>
            <a:ext cx="7473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11DE72F-238E-C0F5-6FE0-59411CE82310}"/>
              </a:ext>
            </a:extLst>
          </p:cNvPr>
          <p:cNvCxnSpPr>
            <a:cxnSpLocks/>
            <a:stCxn id="75" idx="3"/>
            <a:endCxn id="100" idx="0"/>
          </p:cNvCxnSpPr>
          <p:nvPr/>
        </p:nvCxnSpPr>
        <p:spPr>
          <a:xfrm>
            <a:off x="2317444" y="1891463"/>
            <a:ext cx="316786" cy="79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D76DB8D-A23B-7BF1-5B4E-EE275CF9D2AF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2087253" y="1968407"/>
            <a:ext cx="0" cy="692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16A46D18-F9EC-2AF7-9C97-E917477D2D4B}"/>
              </a:ext>
            </a:extLst>
          </p:cNvPr>
          <p:cNvSpPr txBox="1"/>
          <p:nvPr/>
        </p:nvSpPr>
        <p:spPr>
          <a:xfrm>
            <a:off x="1075288" y="2473655"/>
            <a:ext cx="86113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Methyltetrahydrofolic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0AE7245-7D1B-0C29-5449-31371CFBE7C4}"/>
              </a:ext>
            </a:extLst>
          </p:cNvPr>
          <p:cNvCxnSpPr>
            <a:cxnSpLocks/>
            <a:stCxn id="183" idx="0"/>
            <a:endCxn id="75" idx="2"/>
          </p:cNvCxnSpPr>
          <p:nvPr/>
        </p:nvCxnSpPr>
        <p:spPr>
          <a:xfrm flipV="1">
            <a:off x="1505855" y="1968407"/>
            <a:ext cx="581398" cy="505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>
            <a:extLst>
              <a:ext uri="{FF2B5EF4-FFF2-40B4-BE49-F238E27FC236}">
                <a16:creationId xmlns:a16="http://schemas.microsoft.com/office/drawing/2014/main" id="{9E714E6F-39FC-2BE6-8375-56339910CBB0}"/>
              </a:ext>
            </a:extLst>
          </p:cNvPr>
          <p:cNvSpPr txBox="1"/>
          <p:nvPr/>
        </p:nvSpPr>
        <p:spPr>
          <a:xfrm>
            <a:off x="466933" y="2349936"/>
            <a:ext cx="68159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Tetrahydrofolic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B75A0FE2-4079-F2F6-C2C8-13151841FF19}"/>
              </a:ext>
            </a:extLst>
          </p:cNvPr>
          <p:cNvCxnSpPr>
            <a:cxnSpLocks/>
            <a:stCxn id="183" idx="1"/>
            <a:endCxn id="582" idx="2"/>
          </p:cNvCxnSpPr>
          <p:nvPr/>
        </p:nvCxnSpPr>
        <p:spPr>
          <a:xfrm flipH="1" flipV="1">
            <a:off x="807732" y="2503824"/>
            <a:ext cx="267556" cy="46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81F4FB7E-139A-82D8-DD9D-0881119A481A}"/>
              </a:ext>
            </a:extLst>
          </p:cNvPr>
          <p:cNvSpPr txBox="1"/>
          <p:nvPr/>
        </p:nvSpPr>
        <p:spPr>
          <a:xfrm>
            <a:off x="297990" y="2114553"/>
            <a:ext cx="111426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Methylenetetrahydrofolic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C897D36A-7A63-DFF2-AF42-BFCBEBF264B9}"/>
              </a:ext>
            </a:extLst>
          </p:cNvPr>
          <p:cNvCxnSpPr>
            <a:cxnSpLocks/>
            <a:stCxn id="599" idx="2"/>
            <a:endCxn id="587" idx="0"/>
          </p:cNvCxnSpPr>
          <p:nvPr/>
        </p:nvCxnSpPr>
        <p:spPr>
          <a:xfrm flipH="1">
            <a:off x="855124" y="2007686"/>
            <a:ext cx="498676" cy="106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38FE8E8-4211-E2F2-6418-A3D3CB3F1735}"/>
              </a:ext>
            </a:extLst>
          </p:cNvPr>
          <p:cNvCxnSpPr>
            <a:cxnSpLocks/>
            <a:stCxn id="587" idx="2"/>
            <a:endCxn id="582" idx="0"/>
          </p:cNvCxnSpPr>
          <p:nvPr/>
        </p:nvCxnSpPr>
        <p:spPr>
          <a:xfrm flipH="1">
            <a:off x="807732" y="2268441"/>
            <a:ext cx="47392" cy="8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4224FA97-088E-E67D-DF2D-56674778518A}"/>
              </a:ext>
            </a:extLst>
          </p:cNvPr>
          <p:cNvSpPr txBox="1"/>
          <p:nvPr/>
        </p:nvSpPr>
        <p:spPr>
          <a:xfrm>
            <a:off x="934454" y="1853798"/>
            <a:ext cx="83869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Formyltetrahydrofolic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</a:p>
        </p:txBody>
      </p: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93BD30B7-280B-504D-8D72-0F1145BD8B65}"/>
              </a:ext>
            </a:extLst>
          </p:cNvPr>
          <p:cNvCxnSpPr>
            <a:cxnSpLocks/>
            <a:stCxn id="599" idx="2"/>
            <a:endCxn id="183" idx="0"/>
          </p:cNvCxnSpPr>
          <p:nvPr/>
        </p:nvCxnSpPr>
        <p:spPr>
          <a:xfrm>
            <a:off x="1353800" y="2007686"/>
            <a:ext cx="152055" cy="465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6C918E3-722D-8A93-AF09-A23AAB389D77}"/>
              </a:ext>
            </a:extLst>
          </p:cNvPr>
          <p:cNvSpPr txBox="1"/>
          <p:nvPr/>
        </p:nvSpPr>
        <p:spPr>
          <a:xfrm>
            <a:off x="163481" y="5630461"/>
            <a:ext cx="74732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S-Adenosylmethionine</a:t>
            </a:r>
          </a:p>
        </p:txBody>
      </p: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C366F1D1-1223-C8A7-EC01-AFF0CFCFAF7A}"/>
              </a:ext>
            </a:extLst>
          </p:cNvPr>
          <p:cNvCxnSpPr>
            <a:cxnSpLocks/>
            <a:stCxn id="116" idx="3"/>
            <a:endCxn id="196" idx="2"/>
          </p:cNvCxnSpPr>
          <p:nvPr/>
        </p:nvCxnSpPr>
        <p:spPr>
          <a:xfrm flipH="1" flipV="1">
            <a:off x="537141" y="5784349"/>
            <a:ext cx="578486" cy="128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E7C5BFF6-02AF-1C2C-E3D6-E26A575DE625}"/>
              </a:ext>
            </a:extLst>
          </p:cNvPr>
          <p:cNvCxnSpPr>
            <a:cxnSpLocks/>
            <a:stCxn id="209" idx="0"/>
            <a:endCxn id="196" idx="2"/>
          </p:cNvCxnSpPr>
          <p:nvPr/>
        </p:nvCxnSpPr>
        <p:spPr>
          <a:xfrm flipV="1">
            <a:off x="537141" y="5784349"/>
            <a:ext cx="0" cy="478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TextBox 658">
            <a:extLst>
              <a:ext uri="{FF2B5EF4-FFF2-40B4-BE49-F238E27FC236}">
                <a16:creationId xmlns:a16="http://schemas.microsoft.com/office/drawing/2014/main" id="{84C2FB6C-905B-1F21-5F7D-43984BCC2DE6}"/>
              </a:ext>
            </a:extLst>
          </p:cNvPr>
          <p:cNvSpPr txBox="1"/>
          <p:nvPr/>
        </p:nvSpPr>
        <p:spPr>
          <a:xfrm>
            <a:off x="3643477" y="5494243"/>
            <a:ext cx="33695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Valine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C3457BD4-9C85-BD7E-06FC-DBF9A734CD0E}"/>
              </a:ext>
            </a:extLst>
          </p:cNvPr>
          <p:cNvSpPr txBox="1"/>
          <p:nvPr/>
        </p:nvSpPr>
        <p:spPr>
          <a:xfrm>
            <a:off x="3213975" y="3140684"/>
            <a:ext cx="48282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Leucine</a:t>
            </a:r>
          </a:p>
        </p:txBody>
      </p: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A9E4F23A-F82D-6A99-0F1C-BFDB6DEC684B}"/>
              </a:ext>
            </a:extLst>
          </p:cNvPr>
          <p:cNvCxnSpPr>
            <a:cxnSpLocks/>
            <a:stCxn id="659" idx="0"/>
            <a:endCxn id="94" idx="2"/>
          </p:cNvCxnSpPr>
          <p:nvPr/>
        </p:nvCxnSpPr>
        <p:spPr>
          <a:xfrm flipV="1">
            <a:off x="3811953" y="5200152"/>
            <a:ext cx="323340" cy="294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TextBox 665">
            <a:extLst>
              <a:ext uri="{FF2B5EF4-FFF2-40B4-BE49-F238E27FC236}">
                <a16:creationId xmlns:a16="http://schemas.microsoft.com/office/drawing/2014/main" id="{222B2A9E-1834-913E-1BF2-843E07D6353A}"/>
              </a:ext>
            </a:extLst>
          </p:cNvPr>
          <p:cNvSpPr txBox="1"/>
          <p:nvPr/>
        </p:nvSpPr>
        <p:spPr>
          <a:xfrm>
            <a:off x="4030645" y="5491681"/>
            <a:ext cx="4603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Methionine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CBDC9597-032E-74C0-B433-3A40809FA219}"/>
              </a:ext>
            </a:extLst>
          </p:cNvPr>
          <p:cNvCxnSpPr>
            <a:cxnSpLocks/>
            <a:stCxn id="666" idx="0"/>
            <a:endCxn id="94" idx="2"/>
          </p:cNvCxnSpPr>
          <p:nvPr/>
        </p:nvCxnSpPr>
        <p:spPr>
          <a:xfrm flipH="1" flipV="1">
            <a:off x="4135293" y="5200152"/>
            <a:ext cx="125543" cy="291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9A266B76-25E2-599B-734F-21A81FEB9173}"/>
              </a:ext>
            </a:extLst>
          </p:cNvPr>
          <p:cNvSpPr txBox="1"/>
          <p:nvPr/>
        </p:nvSpPr>
        <p:spPr>
          <a:xfrm>
            <a:off x="4496724" y="5488323"/>
            <a:ext cx="61427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Threonine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DF2EE945-5B79-69AE-43E2-2F229B3E64E7}"/>
              </a:ext>
            </a:extLst>
          </p:cNvPr>
          <p:cNvCxnSpPr>
            <a:cxnSpLocks/>
            <a:stCxn id="671" idx="0"/>
            <a:endCxn id="94" idx="2"/>
          </p:cNvCxnSpPr>
          <p:nvPr/>
        </p:nvCxnSpPr>
        <p:spPr>
          <a:xfrm flipH="1" flipV="1">
            <a:off x="4135293" y="5200152"/>
            <a:ext cx="668567" cy="288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FB940BA4-4666-A7BA-C612-E492AAB26462}"/>
              </a:ext>
            </a:extLst>
          </p:cNvPr>
          <p:cNvCxnSpPr>
            <a:cxnSpLocks/>
            <a:stCxn id="34" idx="1"/>
            <a:endCxn id="660" idx="3"/>
          </p:cNvCxnSpPr>
          <p:nvPr/>
        </p:nvCxnSpPr>
        <p:spPr>
          <a:xfrm flipH="1" flipV="1">
            <a:off x="3696800" y="3217628"/>
            <a:ext cx="148535" cy="120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4DE89A-C81D-601E-9630-D131AF2CBACC}"/>
              </a:ext>
            </a:extLst>
          </p:cNvPr>
          <p:cNvCxnSpPr>
            <a:cxnSpLocks/>
            <a:stCxn id="91" idx="3"/>
            <a:endCxn id="147" idx="3"/>
          </p:cNvCxnSpPr>
          <p:nvPr/>
        </p:nvCxnSpPr>
        <p:spPr>
          <a:xfrm flipH="1">
            <a:off x="8481187" y="5240725"/>
            <a:ext cx="535929" cy="12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C284D8E-3A5C-CA69-AB24-4CBFBF755AD8}"/>
              </a:ext>
            </a:extLst>
          </p:cNvPr>
          <p:cNvSpPr txBox="1"/>
          <p:nvPr/>
        </p:nvSpPr>
        <p:spPr>
          <a:xfrm flipH="1">
            <a:off x="9017116" y="5163781"/>
            <a:ext cx="43794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Glutamine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13D6909-27AC-AE2D-AA8E-DA978233672F}"/>
              </a:ext>
            </a:extLst>
          </p:cNvPr>
          <p:cNvSpPr txBox="1"/>
          <p:nvPr/>
        </p:nvSpPr>
        <p:spPr>
          <a:xfrm>
            <a:off x="3256461" y="3367765"/>
            <a:ext cx="43954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Isoleucine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45B00F5-A0B1-DF3F-F5F6-8F086F1F24ED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3659135" y="3338459"/>
            <a:ext cx="186200" cy="107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24FB22-4B99-BE1E-8BC9-2342387FDB4D}"/>
              </a:ext>
            </a:extLst>
          </p:cNvPr>
          <p:cNvCxnSpPr>
            <a:cxnSpLocks/>
            <a:stCxn id="102" idx="0"/>
            <a:endCxn id="21" idx="2"/>
          </p:cNvCxnSpPr>
          <p:nvPr/>
        </p:nvCxnSpPr>
        <p:spPr>
          <a:xfrm flipV="1">
            <a:off x="3059896" y="4437251"/>
            <a:ext cx="26536" cy="474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3AEB23-D18C-4665-6804-D39CD2A12CDC}"/>
              </a:ext>
            </a:extLst>
          </p:cNvPr>
          <p:cNvCxnSpPr>
            <a:cxnSpLocks/>
            <a:stCxn id="380" idx="2"/>
            <a:endCxn id="73" idx="0"/>
          </p:cNvCxnSpPr>
          <p:nvPr/>
        </p:nvCxnSpPr>
        <p:spPr>
          <a:xfrm>
            <a:off x="1136944" y="972390"/>
            <a:ext cx="512908" cy="236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98D1231-CD15-5523-5BF2-6C141A27EBC4}"/>
              </a:ext>
            </a:extLst>
          </p:cNvPr>
          <p:cNvSpPr txBox="1"/>
          <p:nvPr/>
        </p:nvSpPr>
        <p:spPr>
          <a:xfrm>
            <a:off x="1350731" y="1209023"/>
            <a:ext cx="59824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Nicotinamide adenine dinucleotide phosphate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7C4820-F8BB-7D48-AB5E-7FAC1E60851F}"/>
              </a:ext>
            </a:extLst>
          </p:cNvPr>
          <p:cNvSpPr txBox="1"/>
          <p:nvPr/>
        </p:nvSpPr>
        <p:spPr>
          <a:xfrm>
            <a:off x="1305046" y="1476339"/>
            <a:ext cx="68961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Nicotinamide adenine dinucleotide phosphate hydrogen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3589BE2-0595-440B-27A9-35CFEBA56DCF}"/>
              </a:ext>
            </a:extLst>
          </p:cNvPr>
          <p:cNvCxnSpPr>
            <a:cxnSpLocks/>
            <a:stCxn id="73" idx="2"/>
            <a:endCxn id="92" idx="0"/>
          </p:cNvCxnSpPr>
          <p:nvPr/>
        </p:nvCxnSpPr>
        <p:spPr>
          <a:xfrm>
            <a:off x="1649852" y="1324439"/>
            <a:ext cx="0" cy="151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AA7A762-BA1D-ECF6-01D2-49E503F78EBD}"/>
              </a:ext>
            </a:extLst>
          </p:cNvPr>
          <p:cNvCxnSpPr>
            <a:cxnSpLocks/>
          </p:cNvCxnSpPr>
          <p:nvPr/>
        </p:nvCxnSpPr>
        <p:spPr>
          <a:xfrm flipH="1">
            <a:off x="993315" y="2991256"/>
            <a:ext cx="1462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8DB926A6-C51B-1BE0-DC67-86F688F27C24}"/>
              </a:ext>
            </a:extLst>
          </p:cNvPr>
          <p:cNvSpPr txBox="1"/>
          <p:nvPr/>
        </p:nvSpPr>
        <p:spPr>
          <a:xfrm>
            <a:off x="1972659" y="3597345"/>
            <a:ext cx="37221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Taurine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221F10DB-87B5-4E84-536A-CB48C012CCA5}"/>
              </a:ext>
            </a:extLst>
          </p:cNvPr>
          <p:cNvSpPr txBox="1"/>
          <p:nvPr/>
        </p:nvSpPr>
        <p:spPr>
          <a:xfrm>
            <a:off x="1914951" y="3367168"/>
            <a:ext cx="48763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Hypotaurine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064A218F-7518-69CC-0DD9-C41EE17B2B90}"/>
              </a:ext>
            </a:extLst>
          </p:cNvPr>
          <p:cNvSpPr txBox="1"/>
          <p:nvPr/>
        </p:nvSpPr>
        <p:spPr>
          <a:xfrm>
            <a:off x="1800339" y="3138489"/>
            <a:ext cx="71686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Cysteine </a:t>
            </a:r>
            <a:r>
              <a:rPr lang="en-US" sz="400" b="1" dirty="0" err="1">
                <a:latin typeface="Arial" panose="020B0604020202020204" pitchFamily="34" charset="0"/>
                <a:cs typeface="Arial" panose="020B0604020202020204" pitchFamily="34" charset="0"/>
              </a:rPr>
              <a:t>sulfinic</a:t>
            </a:r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EDDC0E68-CC90-8434-6191-76C43A5A15B9}"/>
              </a:ext>
            </a:extLst>
          </p:cNvPr>
          <p:cNvCxnSpPr>
            <a:cxnSpLocks/>
            <a:stCxn id="82" idx="1"/>
            <a:endCxn id="579" idx="3"/>
          </p:cNvCxnSpPr>
          <p:nvPr/>
        </p:nvCxnSpPr>
        <p:spPr>
          <a:xfrm flipH="1">
            <a:off x="2517202" y="3215433"/>
            <a:ext cx="116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2572127C-1294-9158-B1F8-ED6F8E68D4B8}"/>
              </a:ext>
            </a:extLst>
          </p:cNvPr>
          <p:cNvCxnSpPr>
            <a:cxnSpLocks/>
            <a:stCxn id="579" idx="2"/>
            <a:endCxn id="576" idx="0"/>
          </p:cNvCxnSpPr>
          <p:nvPr/>
        </p:nvCxnSpPr>
        <p:spPr>
          <a:xfrm flipH="1">
            <a:off x="2158768" y="3292377"/>
            <a:ext cx="3" cy="74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8A63A79F-41E0-476C-A6A9-5342AD4AA2C9}"/>
              </a:ext>
            </a:extLst>
          </p:cNvPr>
          <p:cNvCxnSpPr>
            <a:cxnSpLocks/>
            <a:stCxn id="576" idx="2"/>
            <a:endCxn id="190" idx="0"/>
          </p:cNvCxnSpPr>
          <p:nvPr/>
        </p:nvCxnSpPr>
        <p:spPr>
          <a:xfrm>
            <a:off x="2158768" y="3521056"/>
            <a:ext cx="0" cy="76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DA3ED4-C716-14E0-D6F4-B526457A8245}"/>
              </a:ext>
            </a:extLst>
          </p:cNvPr>
          <p:cNvSpPr txBox="1"/>
          <p:nvPr/>
        </p:nvSpPr>
        <p:spPr>
          <a:xfrm>
            <a:off x="3177685" y="2477027"/>
            <a:ext cx="55976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Phosphoserine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01E43E1-F7BD-D3D2-526F-F2A067CD37B6}"/>
              </a:ext>
            </a:extLst>
          </p:cNvPr>
          <p:cNvCxnSpPr>
            <a:cxnSpLocks/>
            <a:stCxn id="10" idx="1"/>
            <a:endCxn id="65" idx="0"/>
          </p:cNvCxnSpPr>
          <p:nvPr/>
        </p:nvCxnSpPr>
        <p:spPr>
          <a:xfrm flipH="1">
            <a:off x="3457570" y="2315324"/>
            <a:ext cx="213037" cy="161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3D4BBB9-DD1F-6F39-80AF-9F97F83EE944}"/>
              </a:ext>
            </a:extLst>
          </p:cNvPr>
          <p:cNvSpPr txBox="1"/>
          <p:nvPr/>
        </p:nvSpPr>
        <p:spPr>
          <a:xfrm>
            <a:off x="2576311" y="1361477"/>
            <a:ext cx="71686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Glycerol 3-phosphate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0E0A4E-FFFC-EFB3-82D6-9AA7F860877F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2934743" y="1515365"/>
            <a:ext cx="150136" cy="238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023DB321-CF09-3BC3-3E5D-CDA6024793C5}"/>
              </a:ext>
            </a:extLst>
          </p:cNvPr>
          <p:cNvSpPr txBox="1"/>
          <p:nvPr/>
        </p:nvSpPr>
        <p:spPr>
          <a:xfrm>
            <a:off x="2739016" y="1131192"/>
            <a:ext cx="39145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Glycerol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B0C114D-FE75-1533-8B35-B69D51A48367}"/>
              </a:ext>
            </a:extLst>
          </p:cNvPr>
          <p:cNvCxnSpPr>
            <a:cxnSpLocks/>
            <a:stCxn id="175" idx="2"/>
            <a:endCxn id="145" idx="0"/>
          </p:cNvCxnSpPr>
          <p:nvPr/>
        </p:nvCxnSpPr>
        <p:spPr>
          <a:xfrm>
            <a:off x="2934743" y="1285080"/>
            <a:ext cx="0" cy="76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TextBox 585">
            <a:extLst>
              <a:ext uri="{FF2B5EF4-FFF2-40B4-BE49-F238E27FC236}">
                <a16:creationId xmlns:a16="http://schemas.microsoft.com/office/drawing/2014/main" id="{8B9E509C-8090-1320-3A76-DBBC4FD8CB17}"/>
              </a:ext>
            </a:extLst>
          </p:cNvPr>
          <p:cNvSpPr txBox="1"/>
          <p:nvPr/>
        </p:nvSpPr>
        <p:spPr>
          <a:xfrm>
            <a:off x="8096897" y="4817741"/>
            <a:ext cx="51007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Aspartic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902D99ED-1A7F-8414-31B2-B2F5FEDE22B5}"/>
              </a:ext>
            </a:extLst>
          </p:cNvPr>
          <p:cNvSpPr txBox="1"/>
          <p:nvPr/>
        </p:nvSpPr>
        <p:spPr>
          <a:xfrm>
            <a:off x="9048501" y="4641277"/>
            <a:ext cx="46679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Asparagine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7DD363A5-3419-4AA1-35D4-97FDB8EDFD7A}"/>
              </a:ext>
            </a:extLst>
          </p:cNvPr>
          <p:cNvCxnSpPr>
            <a:cxnSpLocks/>
            <a:stCxn id="586" idx="2"/>
            <a:endCxn id="147" idx="0"/>
          </p:cNvCxnSpPr>
          <p:nvPr/>
        </p:nvCxnSpPr>
        <p:spPr>
          <a:xfrm flipH="1">
            <a:off x="8218936" y="4971629"/>
            <a:ext cx="132999" cy="319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4499A073-1DDB-2709-E2B9-A1C163147109}"/>
              </a:ext>
            </a:extLst>
          </p:cNvPr>
          <p:cNvCxnSpPr>
            <a:cxnSpLocks/>
            <a:stCxn id="597" idx="2"/>
            <a:endCxn id="91" idx="0"/>
          </p:cNvCxnSpPr>
          <p:nvPr/>
        </p:nvCxnSpPr>
        <p:spPr>
          <a:xfrm flipH="1">
            <a:off x="9236086" y="4795165"/>
            <a:ext cx="45812" cy="368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CF918AD2-9608-F590-6C5B-D3D0B257A3C4}"/>
              </a:ext>
            </a:extLst>
          </p:cNvPr>
          <p:cNvCxnSpPr>
            <a:cxnSpLocks/>
            <a:stCxn id="597" idx="1"/>
            <a:endCxn id="586" idx="3"/>
          </p:cNvCxnSpPr>
          <p:nvPr/>
        </p:nvCxnSpPr>
        <p:spPr>
          <a:xfrm flipH="1">
            <a:off x="8606973" y="4718221"/>
            <a:ext cx="441528" cy="17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AA04E53F-0A23-7B3C-DCE3-C6DFE63256FA}"/>
              </a:ext>
            </a:extLst>
          </p:cNvPr>
          <p:cNvSpPr txBox="1"/>
          <p:nvPr/>
        </p:nvSpPr>
        <p:spPr>
          <a:xfrm>
            <a:off x="3347291" y="770239"/>
            <a:ext cx="44435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Uridine diphosphate glucose</a:t>
            </a: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259B21BD-D017-E80E-2E4C-D755D728147E}"/>
              </a:ext>
            </a:extLst>
          </p:cNvPr>
          <p:cNvSpPr txBox="1"/>
          <p:nvPr/>
        </p:nvSpPr>
        <p:spPr>
          <a:xfrm>
            <a:off x="3036400" y="579596"/>
            <a:ext cx="444352" cy="115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" b="1" dirty="0">
                <a:latin typeface="Arial" panose="020B0604020202020204" pitchFamily="34" charset="0"/>
                <a:cs typeface="Arial" panose="020B0604020202020204" pitchFamily="34" charset="0"/>
              </a:rPr>
              <a:t>Uridine diphosphate xylose</a:t>
            </a:r>
          </a:p>
        </p:txBody>
      </p: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C322182B-CDA2-1444-6BDC-E2555F0E6D1E}"/>
              </a:ext>
            </a:extLst>
          </p:cNvPr>
          <p:cNvCxnSpPr>
            <a:cxnSpLocks/>
          </p:cNvCxnSpPr>
          <p:nvPr/>
        </p:nvCxnSpPr>
        <p:spPr>
          <a:xfrm>
            <a:off x="3349869" y="675776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DFE6DAB2-EC23-61AE-F6A8-3B3522B9C318}"/>
              </a:ext>
            </a:extLst>
          </p:cNvPr>
          <p:cNvCxnSpPr>
            <a:cxnSpLocks/>
          </p:cNvCxnSpPr>
          <p:nvPr/>
        </p:nvCxnSpPr>
        <p:spPr>
          <a:xfrm>
            <a:off x="3587301" y="854786"/>
            <a:ext cx="151154" cy="110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7D8EAC-EF76-9DAE-DE8D-7FCE8896E333}"/>
              </a:ext>
            </a:extLst>
          </p:cNvPr>
          <p:cNvSpPr txBox="1"/>
          <p:nvPr/>
        </p:nvSpPr>
        <p:spPr>
          <a:xfrm>
            <a:off x="4369745" y="3170962"/>
            <a:ext cx="49404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Coenzyme A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818B2D66-3591-85EE-8F3B-A26515470DB6}"/>
              </a:ext>
            </a:extLst>
          </p:cNvPr>
          <p:cNvCxnSpPr>
            <a:cxnSpLocks/>
          </p:cNvCxnSpPr>
          <p:nvPr/>
        </p:nvCxnSpPr>
        <p:spPr>
          <a:xfrm>
            <a:off x="7955973" y="1712124"/>
            <a:ext cx="195544" cy="138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C009DABC-BB47-35E3-753A-A13E256322B6}"/>
              </a:ext>
            </a:extLst>
          </p:cNvPr>
          <p:cNvCxnSpPr>
            <a:cxnSpLocks/>
          </p:cNvCxnSpPr>
          <p:nvPr/>
        </p:nvCxnSpPr>
        <p:spPr>
          <a:xfrm>
            <a:off x="6290564" y="3095757"/>
            <a:ext cx="93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3401F51-DF33-0AE4-FCE6-A495B349E7C5}"/>
              </a:ext>
            </a:extLst>
          </p:cNvPr>
          <p:cNvSpPr txBox="1"/>
          <p:nvPr/>
        </p:nvSpPr>
        <p:spPr>
          <a:xfrm flipH="1">
            <a:off x="4048139" y="6004702"/>
            <a:ext cx="34977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Lysine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562981A-5418-D05B-857B-54B86370DD86}"/>
              </a:ext>
            </a:extLst>
          </p:cNvPr>
          <p:cNvSpPr txBox="1"/>
          <p:nvPr/>
        </p:nvSpPr>
        <p:spPr>
          <a:xfrm flipH="1">
            <a:off x="3912883" y="6226212"/>
            <a:ext cx="61427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Aminoadipic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0F78F31-6909-094D-4771-E08C087CFDE2}"/>
              </a:ext>
            </a:extLst>
          </p:cNvPr>
          <p:cNvCxnSpPr>
            <a:cxnSpLocks/>
            <a:endCxn id="224" idx="0"/>
          </p:cNvCxnSpPr>
          <p:nvPr/>
        </p:nvCxnSpPr>
        <p:spPr>
          <a:xfrm>
            <a:off x="4220017" y="6132725"/>
            <a:ext cx="1" cy="93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D4086B60-E515-08FD-7958-7CA387DB92BF}"/>
              </a:ext>
            </a:extLst>
          </p:cNvPr>
          <p:cNvCxnSpPr>
            <a:cxnSpLocks/>
            <a:stCxn id="207" idx="2"/>
            <a:endCxn id="208" idx="0"/>
          </p:cNvCxnSpPr>
          <p:nvPr/>
        </p:nvCxnSpPr>
        <p:spPr>
          <a:xfrm>
            <a:off x="8734969" y="3783190"/>
            <a:ext cx="0" cy="125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" name="TextBox 662">
            <a:extLst>
              <a:ext uri="{FF2B5EF4-FFF2-40B4-BE49-F238E27FC236}">
                <a16:creationId xmlns:a16="http://schemas.microsoft.com/office/drawing/2014/main" id="{E04D9B75-BBF9-4A5D-5F7E-C116DEDC9E33}"/>
              </a:ext>
            </a:extLst>
          </p:cNvPr>
          <p:cNvSpPr txBox="1"/>
          <p:nvPr/>
        </p:nvSpPr>
        <p:spPr>
          <a:xfrm>
            <a:off x="4334203" y="2915545"/>
            <a:ext cx="48282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Alanine</a:t>
            </a:r>
          </a:p>
        </p:txBody>
      </p: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20D13D07-A7D3-95DD-DC38-9000BDECF20E}"/>
              </a:ext>
            </a:extLst>
          </p:cNvPr>
          <p:cNvCxnSpPr>
            <a:cxnSpLocks/>
          </p:cNvCxnSpPr>
          <p:nvPr/>
        </p:nvCxnSpPr>
        <p:spPr>
          <a:xfrm flipH="1">
            <a:off x="4183683" y="2992251"/>
            <a:ext cx="239244" cy="7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20E03FC-CE50-BE7E-2468-4BCD301350F6}"/>
              </a:ext>
            </a:extLst>
          </p:cNvPr>
          <p:cNvSpPr txBox="1"/>
          <p:nvPr/>
        </p:nvSpPr>
        <p:spPr>
          <a:xfrm>
            <a:off x="8695546" y="6303156"/>
            <a:ext cx="524503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" b="1" dirty="0">
                <a:latin typeface="Arial" panose="020B0604020202020204" pitchFamily="34" charset="0"/>
                <a:cs typeface="Arial" panose="020B0604020202020204" pitchFamily="34" charset="0"/>
              </a:rPr>
              <a:t>Urocanic acid</a:t>
            </a:r>
            <a:endParaRPr lang="en-US" sz="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2566189-B2F2-DD73-F40F-B22489F3E859}"/>
              </a:ext>
            </a:extLst>
          </p:cNvPr>
          <p:cNvCxnSpPr>
            <a:cxnSpLocks/>
          </p:cNvCxnSpPr>
          <p:nvPr/>
        </p:nvCxnSpPr>
        <p:spPr>
          <a:xfrm flipH="1" flipV="1">
            <a:off x="8960348" y="6091751"/>
            <a:ext cx="3" cy="203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EDDD5C9-72E9-F0E1-B25D-35A600F1180F}"/>
              </a:ext>
            </a:extLst>
          </p:cNvPr>
          <p:cNvCxnSpPr>
            <a:cxnSpLocks/>
          </p:cNvCxnSpPr>
          <p:nvPr/>
        </p:nvCxnSpPr>
        <p:spPr>
          <a:xfrm flipH="1">
            <a:off x="4198064" y="3258926"/>
            <a:ext cx="239244" cy="7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5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5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702</TotalTime>
  <Words>291</Words>
  <Application>Microsoft Office PowerPoint</Application>
  <PresentationFormat>Widescreen</PresentationFormat>
  <Paragraphs>170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Ji Seul</dc:creator>
  <cp:lastModifiedBy>Brett, Jamie O.,MD, PhD</cp:lastModifiedBy>
  <cp:revision>150</cp:revision>
  <dcterms:created xsi:type="dcterms:W3CDTF">2023-07-06T14:57:49Z</dcterms:created>
  <dcterms:modified xsi:type="dcterms:W3CDTF">2024-08-24T03:06:18Z</dcterms:modified>
</cp:coreProperties>
</file>