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9"/>
    <p:restoredTop sz="94677"/>
  </p:normalViewPr>
  <p:slideViewPr>
    <p:cSldViewPr snapToGrid="0">
      <p:cViewPr varScale="1">
        <p:scale>
          <a:sx n="101" d="100"/>
          <a:sy n="101"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42F02A-0C6F-443F-BBA6-05B49ACB9427}"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5D46A81C-D808-4516-90F0-6C93C606CE0E}">
      <dgm:prSet/>
      <dgm:spPr/>
      <dgm:t>
        <a:bodyPr/>
        <a:lstStyle/>
        <a:p>
          <a:pPr>
            <a:lnSpc>
              <a:spcPct val="100000"/>
            </a:lnSpc>
          </a:pPr>
          <a:r>
            <a:rPr lang="en-US" baseline="0" dirty="0">
              <a:solidFill>
                <a:schemeClr val="tx1"/>
              </a:solidFill>
            </a:rPr>
            <a:t>HDFS</a:t>
          </a:r>
          <a:endParaRPr lang="en-US" dirty="0">
            <a:solidFill>
              <a:schemeClr val="tx1"/>
            </a:solidFill>
          </a:endParaRPr>
        </a:p>
      </dgm:t>
    </dgm:pt>
    <dgm:pt modelId="{6D601A3F-0E2A-4160-A9A3-951D009B8B14}" type="parTrans" cxnId="{05922EEF-8A2D-4B43-8C3B-F589C62CE3A2}">
      <dgm:prSet/>
      <dgm:spPr/>
      <dgm:t>
        <a:bodyPr/>
        <a:lstStyle/>
        <a:p>
          <a:endParaRPr lang="en-US"/>
        </a:p>
      </dgm:t>
    </dgm:pt>
    <dgm:pt modelId="{A9924412-E403-4E86-9573-3DEEBD4A3056}" type="sibTrans" cxnId="{05922EEF-8A2D-4B43-8C3B-F589C62CE3A2}">
      <dgm:prSet/>
      <dgm:spPr/>
      <dgm:t>
        <a:bodyPr/>
        <a:lstStyle/>
        <a:p>
          <a:endParaRPr lang="en-US"/>
        </a:p>
      </dgm:t>
    </dgm:pt>
    <dgm:pt modelId="{DD258906-768A-4359-9B3B-372859CB5778}">
      <dgm:prSet/>
      <dgm:spPr/>
      <dgm:t>
        <a:bodyPr/>
        <a:lstStyle/>
        <a:p>
          <a:pPr>
            <a:lnSpc>
              <a:spcPct val="100000"/>
            </a:lnSpc>
          </a:pPr>
          <a:r>
            <a:rPr lang="en-US" baseline="0" dirty="0">
              <a:solidFill>
                <a:schemeClr val="tx1"/>
              </a:solidFill>
            </a:rPr>
            <a:t>This is utilized to store a multitude of data, customer behavior patterns, client information, rules/regulations to be adhered to. </a:t>
          </a:r>
          <a:endParaRPr lang="en-US" dirty="0">
            <a:solidFill>
              <a:schemeClr val="tx1"/>
            </a:solidFill>
          </a:endParaRPr>
        </a:p>
      </dgm:t>
    </dgm:pt>
    <dgm:pt modelId="{3967AC7B-2608-4894-8D3F-550D4DCAEC4A}" type="parTrans" cxnId="{A431B400-FBD8-460B-B5E3-16034C93F2B9}">
      <dgm:prSet/>
      <dgm:spPr/>
      <dgm:t>
        <a:bodyPr/>
        <a:lstStyle/>
        <a:p>
          <a:endParaRPr lang="en-US"/>
        </a:p>
      </dgm:t>
    </dgm:pt>
    <dgm:pt modelId="{02B3C186-0848-4973-82F7-4913600E090D}" type="sibTrans" cxnId="{A431B400-FBD8-460B-B5E3-16034C93F2B9}">
      <dgm:prSet/>
      <dgm:spPr/>
      <dgm:t>
        <a:bodyPr/>
        <a:lstStyle/>
        <a:p>
          <a:endParaRPr lang="en-US"/>
        </a:p>
      </dgm:t>
    </dgm:pt>
    <dgm:pt modelId="{873C23FD-AD5B-4174-B09E-D2AA10E16093}">
      <dgm:prSet/>
      <dgm:spPr/>
      <dgm:t>
        <a:bodyPr/>
        <a:lstStyle/>
        <a:p>
          <a:pPr>
            <a:lnSpc>
              <a:spcPct val="100000"/>
            </a:lnSpc>
          </a:pPr>
          <a:r>
            <a:rPr lang="en-US" baseline="0" dirty="0">
              <a:solidFill>
                <a:schemeClr val="tx1"/>
              </a:solidFill>
            </a:rPr>
            <a:t>YARN</a:t>
          </a:r>
          <a:endParaRPr lang="en-US" dirty="0">
            <a:solidFill>
              <a:schemeClr val="tx1"/>
            </a:solidFill>
          </a:endParaRPr>
        </a:p>
      </dgm:t>
    </dgm:pt>
    <dgm:pt modelId="{7FA42E8A-CB3F-47C7-9941-823F810A35A2}" type="parTrans" cxnId="{2467B36F-F557-4EF5-9533-821C1CEBF384}">
      <dgm:prSet/>
      <dgm:spPr/>
      <dgm:t>
        <a:bodyPr/>
        <a:lstStyle/>
        <a:p>
          <a:endParaRPr lang="en-US"/>
        </a:p>
      </dgm:t>
    </dgm:pt>
    <dgm:pt modelId="{8C9711BA-2A64-40BB-A587-24DBB326DA48}" type="sibTrans" cxnId="{2467B36F-F557-4EF5-9533-821C1CEBF384}">
      <dgm:prSet/>
      <dgm:spPr/>
      <dgm:t>
        <a:bodyPr/>
        <a:lstStyle/>
        <a:p>
          <a:endParaRPr lang="en-US"/>
        </a:p>
      </dgm:t>
    </dgm:pt>
    <dgm:pt modelId="{9251FD0F-4961-46F9-A077-F29AA06A84E2}">
      <dgm:prSet/>
      <dgm:spPr/>
      <dgm:t>
        <a:bodyPr/>
        <a:lstStyle/>
        <a:p>
          <a:pPr>
            <a:lnSpc>
              <a:spcPct val="100000"/>
            </a:lnSpc>
          </a:pPr>
          <a:r>
            <a:rPr lang="en-US" baseline="0" dirty="0">
              <a:solidFill>
                <a:schemeClr val="tx1"/>
              </a:solidFill>
            </a:rPr>
            <a:t>Resource manager for applications being  used. </a:t>
          </a:r>
          <a:endParaRPr lang="en-US" dirty="0">
            <a:solidFill>
              <a:schemeClr val="tx1"/>
            </a:solidFill>
          </a:endParaRPr>
        </a:p>
      </dgm:t>
    </dgm:pt>
    <dgm:pt modelId="{F6955284-F025-45C1-9307-C4728CF636EF}" type="parTrans" cxnId="{A94BD9C0-4F2F-4167-81EF-70D1DF7078BE}">
      <dgm:prSet/>
      <dgm:spPr/>
      <dgm:t>
        <a:bodyPr/>
        <a:lstStyle/>
        <a:p>
          <a:endParaRPr lang="en-US"/>
        </a:p>
      </dgm:t>
    </dgm:pt>
    <dgm:pt modelId="{60AB8EB4-3366-4555-9045-B4C12CBF1480}" type="sibTrans" cxnId="{A94BD9C0-4F2F-4167-81EF-70D1DF7078BE}">
      <dgm:prSet/>
      <dgm:spPr/>
      <dgm:t>
        <a:bodyPr/>
        <a:lstStyle/>
        <a:p>
          <a:endParaRPr lang="en-US"/>
        </a:p>
      </dgm:t>
    </dgm:pt>
    <dgm:pt modelId="{9C2DD0B6-8840-49B8-A470-8E04C2DE729E}">
      <dgm:prSet/>
      <dgm:spPr/>
      <dgm:t>
        <a:bodyPr/>
        <a:lstStyle/>
        <a:p>
          <a:pPr>
            <a:lnSpc>
              <a:spcPct val="100000"/>
            </a:lnSpc>
          </a:pPr>
          <a:r>
            <a:rPr lang="en-US" baseline="0" dirty="0">
              <a:solidFill>
                <a:schemeClr val="tx1"/>
              </a:solidFill>
            </a:rPr>
            <a:t>HIVE</a:t>
          </a:r>
          <a:endParaRPr lang="en-US" dirty="0">
            <a:solidFill>
              <a:schemeClr val="tx1"/>
            </a:solidFill>
          </a:endParaRPr>
        </a:p>
      </dgm:t>
    </dgm:pt>
    <dgm:pt modelId="{F8C45557-2B2C-4552-B530-F0143706FC45}" type="parTrans" cxnId="{5BEA2FD3-5609-42BC-BC66-3B4219672B78}">
      <dgm:prSet/>
      <dgm:spPr/>
      <dgm:t>
        <a:bodyPr/>
        <a:lstStyle/>
        <a:p>
          <a:endParaRPr lang="en-US"/>
        </a:p>
      </dgm:t>
    </dgm:pt>
    <dgm:pt modelId="{8DA94257-A94E-4142-9157-15FF5232C289}" type="sibTrans" cxnId="{5BEA2FD3-5609-42BC-BC66-3B4219672B78}">
      <dgm:prSet/>
      <dgm:spPr/>
      <dgm:t>
        <a:bodyPr/>
        <a:lstStyle/>
        <a:p>
          <a:endParaRPr lang="en-US"/>
        </a:p>
      </dgm:t>
    </dgm:pt>
    <dgm:pt modelId="{4CD1B04C-2A5B-4679-817C-7C63C6EB0C8B}">
      <dgm:prSet/>
      <dgm:spPr/>
      <dgm:t>
        <a:bodyPr/>
        <a:lstStyle/>
        <a:p>
          <a:pPr>
            <a:lnSpc>
              <a:spcPct val="100000"/>
            </a:lnSpc>
          </a:pPr>
          <a:r>
            <a:rPr lang="en-US" baseline="0" dirty="0">
              <a:solidFill>
                <a:schemeClr val="tx1"/>
              </a:solidFill>
            </a:rPr>
            <a:t>This is where SQL queries will take place with the data stored in HDFS.</a:t>
          </a:r>
          <a:endParaRPr lang="en-US" dirty="0">
            <a:solidFill>
              <a:schemeClr val="tx1"/>
            </a:solidFill>
          </a:endParaRPr>
        </a:p>
      </dgm:t>
    </dgm:pt>
    <dgm:pt modelId="{2BECA92F-492F-481C-8858-A343B0F0935F}" type="parTrans" cxnId="{F5672138-D9EE-47DB-891A-531055ED3E82}">
      <dgm:prSet/>
      <dgm:spPr/>
      <dgm:t>
        <a:bodyPr/>
        <a:lstStyle/>
        <a:p>
          <a:endParaRPr lang="en-US"/>
        </a:p>
      </dgm:t>
    </dgm:pt>
    <dgm:pt modelId="{5D1591F6-1FAE-4802-836A-E12562A5B48B}" type="sibTrans" cxnId="{F5672138-D9EE-47DB-891A-531055ED3E82}">
      <dgm:prSet/>
      <dgm:spPr/>
      <dgm:t>
        <a:bodyPr/>
        <a:lstStyle/>
        <a:p>
          <a:endParaRPr lang="en-US"/>
        </a:p>
      </dgm:t>
    </dgm:pt>
    <dgm:pt modelId="{A9C40A52-5A05-4460-B547-CC4F55D8F52C}">
      <dgm:prSet/>
      <dgm:spPr/>
      <dgm:t>
        <a:bodyPr/>
        <a:lstStyle/>
        <a:p>
          <a:pPr>
            <a:lnSpc>
              <a:spcPct val="100000"/>
            </a:lnSpc>
          </a:pPr>
          <a:r>
            <a:rPr lang="en-US" baseline="0" dirty="0">
              <a:solidFill>
                <a:schemeClr val="tx1"/>
              </a:solidFill>
            </a:rPr>
            <a:t>HBase</a:t>
          </a:r>
          <a:endParaRPr lang="en-US" dirty="0">
            <a:solidFill>
              <a:schemeClr val="tx1"/>
            </a:solidFill>
          </a:endParaRPr>
        </a:p>
      </dgm:t>
    </dgm:pt>
    <dgm:pt modelId="{8B93636D-01CD-42F4-9E17-A5C84AA0D143}" type="parTrans" cxnId="{109619FF-3BB8-4121-A726-CFA3211C554A}">
      <dgm:prSet/>
      <dgm:spPr/>
      <dgm:t>
        <a:bodyPr/>
        <a:lstStyle/>
        <a:p>
          <a:endParaRPr lang="en-US"/>
        </a:p>
      </dgm:t>
    </dgm:pt>
    <dgm:pt modelId="{CD3FF015-1CC9-452E-91CC-947EDDBE6D2D}" type="sibTrans" cxnId="{109619FF-3BB8-4121-A726-CFA3211C554A}">
      <dgm:prSet/>
      <dgm:spPr/>
      <dgm:t>
        <a:bodyPr/>
        <a:lstStyle/>
        <a:p>
          <a:endParaRPr lang="en-US"/>
        </a:p>
      </dgm:t>
    </dgm:pt>
    <dgm:pt modelId="{9A1AF4D8-3800-4FE2-AAA2-4E25B889B01A}">
      <dgm:prSet/>
      <dgm:spPr/>
      <dgm:t>
        <a:bodyPr/>
        <a:lstStyle/>
        <a:p>
          <a:pPr>
            <a:lnSpc>
              <a:spcPct val="100000"/>
            </a:lnSpc>
          </a:pPr>
          <a:r>
            <a:rPr lang="en-US" baseline="0" dirty="0">
              <a:solidFill>
                <a:schemeClr val="tx1"/>
              </a:solidFill>
            </a:rPr>
            <a:t>Stores historical data that helps with real time access to larger datasets.</a:t>
          </a:r>
          <a:endParaRPr lang="en-US" dirty="0">
            <a:solidFill>
              <a:schemeClr val="tx1"/>
            </a:solidFill>
          </a:endParaRPr>
        </a:p>
      </dgm:t>
    </dgm:pt>
    <dgm:pt modelId="{70D1502B-722F-4E9F-87F4-8489F5F751A8}" type="parTrans" cxnId="{59353E2A-7722-442F-9BCF-03036C698A39}">
      <dgm:prSet/>
      <dgm:spPr/>
      <dgm:t>
        <a:bodyPr/>
        <a:lstStyle/>
        <a:p>
          <a:endParaRPr lang="en-US"/>
        </a:p>
      </dgm:t>
    </dgm:pt>
    <dgm:pt modelId="{464EE81F-B949-49DF-8A3E-F9A06B30F8E3}" type="sibTrans" cxnId="{59353E2A-7722-442F-9BCF-03036C698A39}">
      <dgm:prSet/>
      <dgm:spPr/>
      <dgm:t>
        <a:bodyPr/>
        <a:lstStyle/>
        <a:p>
          <a:endParaRPr lang="en-US"/>
        </a:p>
      </dgm:t>
    </dgm:pt>
    <dgm:pt modelId="{1F1881A7-7F81-4C8D-BCD6-AC9A43691619}">
      <dgm:prSet/>
      <dgm:spPr/>
      <dgm:t>
        <a:bodyPr/>
        <a:lstStyle/>
        <a:p>
          <a:pPr>
            <a:lnSpc>
              <a:spcPct val="100000"/>
            </a:lnSpc>
          </a:pPr>
          <a:r>
            <a:rPr lang="en-US" baseline="0" dirty="0">
              <a:solidFill>
                <a:schemeClr val="tx1"/>
              </a:solidFill>
            </a:rPr>
            <a:t>Spark</a:t>
          </a:r>
          <a:endParaRPr lang="en-US" dirty="0">
            <a:solidFill>
              <a:schemeClr val="tx1"/>
            </a:solidFill>
          </a:endParaRPr>
        </a:p>
      </dgm:t>
    </dgm:pt>
    <dgm:pt modelId="{89F533CA-58DF-44E1-BED5-8A39B09900E5}" type="parTrans" cxnId="{1216A131-804B-43FE-BFBF-CB36514260F8}">
      <dgm:prSet/>
      <dgm:spPr/>
      <dgm:t>
        <a:bodyPr/>
        <a:lstStyle/>
        <a:p>
          <a:endParaRPr lang="en-US"/>
        </a:p>
      </dgm:t>
    </dgm:pt>
    <dgm:pt modelId="{B5F43B2B-7CFB-4C30-BFDB-562C578BBE40}" type="sibTrans" cxnId="{1216A131-804B-43FE-BFBF-CB36514260F8}">
      <dgm:prSet/>
      <dgm:spPr/>
      <dgm:t>
        <a:bodyPr/>
        <a:lstStyle/>
        <a:p>
          <a:endParaRPr lang="en-US"/>
        </a:p>
      </dgm:t>
    </dgm:pt>
    <dgm:pt modelId="{E0D07505-58FE-4C5A-A38C-DF50C9ACE1AE}">
      <dgm:prSet/>
      <dgm:spPr/>
      <dgm:t>
        <a:bodyPr/>
        <a:lstStyle/>
        <a:p>
          <a:pPr>
            <a:lnSpc>
              <a:spcPct val="100000"/>
            </a:lnSpc>
          </a:pPr>
          <a:r>
            <a:rPr lang="en-US" baseline="0" dirty="0">
              <a:solidFill>
                <a:schemeClr val="tx1"/>
              </a:solidFill>
            </a:rPr>
            <a:t>This application is where real time analysis takes place.</a:t>
          </a:r>
          <a:endParaRPr lang="en-US" dirty="0">
            <a:solidFill>
              <a:schemeClr val="tx1"/>
            </a:solidFill>
          </a:endParaRPr>
        </a:p>
      </dgm:t>
    </dgm:pt>
    <dgm:pt modelId="{CC97F615-1BCC-4C4D-9850-E519A66E8F77}" type="parTrans" cxnId="{BD0F6925-4758-4DA6-8E79-03D55A55710D}">
      <dgm:prSet/>
      <dgm:spPr/>
      <dgm:t>
        <a:bodyPr/>
        <a:lstStyle/>
        <a:p>
          <a:endParaRPr lang="en-US"/>
        </a:p>
      </dgm:t>
    </dgm:pt>
    <dgm:pt modelId="{8D7304FA-641C-441D-A400-66BB928DB377}" type="sibTrans" cxnId="{BD0F6925-4758-4DA6-8E79-03D55A55710D}">
      <dgm:prSet/>
      <dgm:spPr/>
      <dgm:t>
        <a:bodyPr/>
        <a:lstStyle/>
        <a:p>
          <a:endParaRPr lang="en-US"/>
        </a:p>
      </dgm:t>
    </dgm:pt>
    <dgm:pt modelId="{C25DA73B-EC1E-4F89-8066-81D0712BB7FE}">
      <dgm:prSet/>
      <dgm:spPr/>
      <dgm:t>
        <a:bodyPr/>
        <a:lstStyle/>
        <a:p>
          <a:pPr>
            <a:lnSpc>
              <a:spcPct val="100000"/>
            </a:lnSpc>
          </a:pPr>
          <a:r>
            <a:rPr lang="en-US" baseline="0" dirty="0">
              <a:solidFill>
                <a:schemeClr val="tx1"/>
              </a:solidFill>
            </a:rPr>
            <a:t>Kafka</a:t>
          </a:r>
          <a:endParaRPr lang="en-US" dirty="0">
            <a:solidFill>
              <a:schemeClr val="tx1"/>
            </a:solidFill>
          </a:endParaRPr>
        </a:p>
      </dgm:t>
    </dgm:pt>
    <dgm:pt modelId="{8CC41AE8-90B3-43D0-8E0A-F952630746B9}" type="parTrans" cxnId="{650D9515-FD52-40A2-9D90-B6D9E366B3D8}">
      <dgm:prSet/>
      <dgm:spPr/>
      <dgm:t>
        <a:bodyPr/>
        <a:lstStyle/>
        <a:p>
          <a:endParaRPr lang="en-US"/>
        </a:p>
      </dgm:t>
    </dgm:pt>
    <dgm:pt modelId="{2A3573AB-D421-4C58-BA3C-ED1E0536AAD3}" type="sibTrans" cxnId="{650D9515-FD52-40A2-9D90-B6D9E366B3D8}">
      <dgm:prSet/>
      <dgm:spPr/>
      <dgm:t>
        <a:bodyPr/>
        <a:lstStyle/>
        <a:p>
          <a:endParaRPr lang="en-US"/>
        </a:p>
      </dgm:t>
    </dgm:pt>
    <dgm:pt modelId="{5D160E0F-018E-4C26-8A84-F004B49908FB}">
      <dgm:prSet/>
      <dgm:spPr/>
      <dgm:t>
        <a:bodyPr/>
        <a:lstStyle/>
        <a:p>
          <a:pPr>
            <a:lnSpc>
              <a:spcPct val="100000"/>
            </a:lnSpc>
          </a:pPr>
          <a:r>
            <a:rPr lang="en-US" baseline="0" dirty="0">
              <a:solidFill>
                <a:schemeClr val="tx1"/>
              </a:solidFill>
            </a:rPr>
            <a:t>Streams real time data to spark to be analyzed and processed.</a:t>
          </a:r>
          <a:endParaRPr lang="en-US" dirty="0">
            <a:solidFill>
              <a:schemeClr val="tx1"/>
            </a:solidFill>
          </a:endParaRPr>
        </a:p>
      </dgm:t>
    </dgm:pt>
    <dgm:pt modelId="{D244F3D8-17BF-4FEB-BDF9-53DED231D1C9}" type="parTrans" cxnId="{19CE1860-9A7B-4E94-A06D-5AD0104F39C4}">
      <dgm:prSet/>
      <dgm:spPr/>
      <dgm:t>
        <a:bodyPr/>
        <a:lstStyle/>
        <a:p>
          <a:endParaRPr lang="en-US"/>
        </a:p>
      </dgm:t>
    </dgm:pt>
    <dgm:pt modelId="{3A9B53BE-B603-496C-8DCD-192843A6B3C0}" type="sibTrans" cxnId="{19CE1860-9A7B-4E94-A06D-5AD0104F39C4}">
      <dgm:prSet/>
      <dgm:spPr/>
      <dgm:t>
        <a:bodyPr/>
        <a:lstStyle/>
        <a:p>
          <a:endParaRPr lang="en-US"/>
        </a:p>
      </dgm:t>
    </dgm:pt>
    <dgm:pt modelId="{2F7FC7C8-7699-459C-BD38-D66B7DF37200}">
      <dgm:prSet/>
      <dgm:spPr/>
      <dgm:t>
        <a:bodyPr/>
        <a:lstStyle/>
        <a:p>
          <a:pPr>
            <a:lnSpc>
              <a:spcPct val="100000"/>
            </a:lnSpc>
          </a:pPr>
          <a:r>
            <a:rPr lang="en-US" baseline="0" dirty="0" err="1">
              <a:solidFill>
                <a:schemeClr val="tx1"/>
              </a:solidFill>
            </a:rPr>
            <a:t>Solr</a:t>
          </a:r>
          <a:endParaRPr lang="en-US" dirty="0">
            <a:solidFill>
              <a:schemeClr val="tx1"/>
            </a:solidFill>
          </a:endParaRPr>
        </a:p>
      </dgm:t>
    </dgm:pt>
    <dgm:pt modelId="{17D6040A-F541-4A1D-9A46-219557225FB2}" type="parTrans" cxnId="{03936077-982C-49EA-B08E-8A9316010256}">
      <dgm:prSet/>
      <dgm:spPr/>
      <dgm:t>
        <a:bodyPr/>
        <a:lstStyle/>
        <a:p>
          <a:endParaRPr lang="en-US"/>
        </a:p>
      </dgm:t>
    </dgm:pt>
    <dgm:pt modelId="{0738681F-C85D-4095-887D-6FF09AE20A9A}" type="sibTrans" cxnId="{03936077-982C-49EA-B08E-8A9316010256}">
      <dgm:prSet/>
      <dgm:spPr/>
      <dgm:t>
        <a:bodyPr/>
        <a:lstStyle/>
        <a:p>
          <a:endParaRPr lang="en-US"/>
        </a:p>
      </dgm:t>
    </dgm:pt>
    <dgm:pt modelId="{45654A90-85F3-412E-A079-EA0B8363EE75}">
      <dgm:prSet/>
      <dgm:spPr/>
      <dgm:t>
        <a:bodyPr/>
        <a:lstStyle/>
        <a:p>
          <a:pPr>
            <a:lnSpc>
              <a:spcPct val="100000"/>
            </a:lnSpc>
          </a:pPr>
          <a:r>
            <a:rPr lang="en-US" baseline="0" dirty="0">
              <a:solidFill>
                <a:schemeClr val="tx1"/>
              </a:solidFill>
            </a:rPr>
            <a:t>Allows for efficient querying to  lookup information related to goals at hand.</a:t>
          </a:r>
          <a:endParaRPr lang="en-US" dirty="0">
            <a:solidFill>
              <a:schemeClr val="tx1"/>
            </a:solidFill>
          </a:endParaRPr>
        </a:p>
      </dgm:t>
    </dgm:pt>
    <dgm:pt modelId="{7F72691D-ED1C-49E5-A57D-CAA27561A5B9}" type="parTrans" cxnId="{BAD07686-F93B-4D3E-BF70-1E2043E7DDF1}">
      <dgm:prSet/>
      <dgm:spPr/>
      <dgm:t>
        <a:bodyPr/>
        <a:lstStyle/>
        <a:p>
          <a:endParaRPr lang="en-US"/>
        </a:p>
      </dgm:t>
    </dgm:pt>
    <dgm:pt modelId="{5BC86A55-4FFD-4332-AD2C-0694D245A179}" type="sibTrans" cxnId="{BAD07686-F93B-4D3E-BF70-1E2043E7DDF1}">
      <dgm:prSet/>
      <dgm:spPr/>
      <dgm:t>
        <a:bodyPr/>
        <a:lstStyle/>
        <a:p>
          <a:endParaRPr lang="en-US"/>
        </a:p>
      </dgm:t>
    </dgm:pt>
    <dgm:pt modelId="{3FDA3417-0ED2-454B-9053-BDF627A3C95B}">
      <dgm:prSet/>
      <dgm:spPr/>
      <dgm:t>
        <a:bodyPr/>
        <a:lstStyle/>
        <a:p>
          <a:pPr>
            <a:lnSpc>
              <a:spcPct val="100000"/>
            </a:lnSpc>
          </a:pPr>
          <a:r>
            <a:rPr lang="en-US" baseline="0" dirty="0" err="1">
              <a:solidFill>
                <a:schemeClr val="tx1"/>
              </a:solidFill>
            </a:rPr>
            <a:t>NiFI</a:t>
          </a:r>
          <a:endParaRPr lang="en-US" dirty="0">
            <a:solidFill>
              <a:schemeClr val="tx1"/>
            </a:solidFill>
          </a:endParaRPr>
        </a:p>
      </dgm:t>
    </dgm:pt>
    <dgm:pt modelId="{787CBABB-3B37-40BC-ABCE-4CA185F817CE}" type="parTrans" cxnId="{1570CE0C-54D4-4EC6-96DD-038897D989EB}">
      <dgm:prSet/>
      <dgm:spPr/>
      <dgm:t>
        <a:bodyPr/>
        <a:lstStyle/>
        <a:p>
          <a:endParaRPr lang="en-US"/>
        </a:p>
      </dgm:t>
    </dgm:pt>
    <dgm:pt modelId="{E865D7AA-E435-4877-B79A-806FFF333E32}" type="sibTrans" cxnId="{1570CE0C-54D4-4EC6-96DD-038897D989EB}">
      <dgm:prSet/>
      <dgm:spPr/>
      <dgm:t>
        <a:bodyPr/>
        <a:lstStyle/>
        <a:p>
          <a:endParaRPr lang="en-US"/>
        </a:p>
      </dgm:t>
    </dgm:pt>
    <dgm:pt modelId="{1A84819E-A903-45C8-BF32-F2CEF22B34BD}">
      <dgm:prSet/>
      <dgm:spPr/>
      <dgm:t>
        <a:bodyPr/>
        <a:lstStyle/>
        <a:p>
          <a:pPr>
            <a:lnSpc>
              <a:spcPct val="100000"/>
            </a:lnSpc>
          </a:pPr>
          <a:r>
            <a:rPr lang="en-US" baseline="0" dirty="0">
              <a:solidFill>
                <a:schemeClr val="tx1"/>
              </a:solidFill>
            </a:rPr>
            <a:t>Ability to automate data flows from various processors. </a:t>
          </a:r>
          <a:endParaRPr lang="en-US" dirty="0">
            <a:solidFill>
              <a:schemeClr val="tx1"/>
            </a:solidFill>
          </a:endParaRPr>
        </a:p>
      </dgm:t>
    </dgm:pt>
    <dgm:pt modelId="{62033334-A5F5-404B-B03A-616C5D6578A3}" type="parTrans" cxnId="{D5B97515-9151-4AA3-9723-4172F468EBF5}">
      <dgm:prSet/>
      <dgm:spPr/>
      <dgm:t>
        <a:bodyPr/>
        <a:lstStyle/>
        <a:p>
          <a:endParaRPr lang="en-US"/>
        </a:p>
      </dgm:t>
    </dgm:pt>
    <dgm:pt modelId="{C2094403-F3F7-4C91-A86F-8F815730D28B}" type="sibTrans" cxnId="{D5B97515-9151-4AA3-9723-4172F468EBF5}">
      <dgm:prSet/>
      <dgm:spPr/>
      <dgm:t>
        <a:bodyPr/>
        <a:lstStyle/>
        <a:p>
          <a:endParaRPr lang="en-US"/>
        </a:p>
      </dgm:t>
    </dgm:pt>
    <dgm:pt modelId="{F32C50EE-0974-3A4E-9915-FAFBA05E9330}" type="pres">
      <dgm:prSet presAssocID="{2442F02A-0C6F-443F-BBA6-05B49ACB9427}" presName="diagram" presStyleCnt="0">
        <dgm:presLayoutVars>
          <dgm:dir/>
          <dgm:resizeHandles val="exact"/>
        </dgm:presLayoutVars>
      </dgm:prSet>
      <dgm:spPr/>
    </dgm:pt>
    <dgm:pt modelId="{EB986D1B-EBAD-8D4A-B2C8-13C2001C4C77}" type="pres">
      <dgm:prSet presAssocID="{5D46A81C-D808-4516-90F0-6C93C606CE0E}" presName="node" presStyleLbl="node1" presStyleIdx="0" presStyleCnt="8">
        <dgm:presLayoutVars>
          <dgm:bulletEnabled val="1"/>
        </dgm:presLayoutVars>
      </dgm:prSet>
      <dgm:spPr/>
    </dgm:pt>
    <dgm:pt modelId="{7375149D-DB73-E44D-9011-F7914437129D}" type="pres">
      <dgm:prSet presAssocID="{A9924412-E403-4E86-9573-3DEEBD4A3056}" presName="sibTrans" presStyleCnt="0"/>
      <dgm:spPr/>
    </dgm:pt>
    <dgm:pt modelId="{23A524BF-74BA-ED40-A6E2-259744537EA8}" type="pres">
      <dgm:prSet presAssocID="{873C23FD-AD5B-4174-B09E-D2AA10E16093}" presName="node" presStyleLbl="node1" presStyleIdx="1" presStyleCnt="8">
        <dgm:presLayoutVars>
          <dgm:bulletEnabled val="1"/>
        </dgm:presLayoutVars>
      </dgm:prSet>
      <dgm:spPr/>
    </dgm:pt>
    <dgm:pt modelId="{BBC32EAE-DD8B-8E4D-8B46-4B43A867A205}" type="pres">
      <dgm:prSet presAssocID="{8C9711BA-2A64-40BB-A587-24DBB326DA48}" presName="sibTrans" presStyleCnt="0"/>
      <dgm:spPr/>
    </dgm:pt>
    <dgm:pt modelId="{3F28B4C2-E8F7-4741-9D81-059CC4902564}" type="pres">
      <dgm:prSet presAssocID="{9C2DD0B6-8840-49B8-A470-8E04C2DE729E}" presName="node" presStyleLbl="node1" presStyleIdx="2" presStyleCnt="8">
        <dgm:presLayoutVars>
          <dgm:bulletEnabled val="1"/>
        </dgm:presLayoutVars>
      </dgm:prSet>
      <dgm:spPr/>
    </dgm:pt>
    <dgm:pt modelId="{A72F06D7-AC8A-114A-B4FC-EB479644182C}" type="pres">
      <dgm:prSet presAssocID="{8DA94257-A94E-4142-9157-15FF5232C289}" presName="sibTrans" presStyleCnt="0"/>
      <dgm:spPr/>
    </dgm:pt>
    <dgm:pt modelId="{E678D682-3A97-1346-AEA5-164756D7ACE5}" type="pres">
      <dgm:prSet presAssocID="{A9C40A52-5A05-4460-B547-CC4F55D8F52C}" presName="node" presStyleLbl="node1" presStyleIdx="3" presStyleCnt="8">
        <dgm:presLayoutVars>
          <dgm:bulletEnabled val="1"/>
        </dgm:presLayoutVars>
      </dgm:prSet>
      <dgm:spPr/>
    </dgm:pt>
    <dgm:pt modelId="{7DBBCC8A-0F88-AB42-83CD-62FA2507B8C8}" type="pres">
      <dgm:prSet presAssocID="{CD3FF015-1CC9-452E-91CC-947EDDBE6D2D}" presName="sibTrans" presStyleCnt="0"/>
      <dgm:spPr/>
    </dgm:pt>
    <dgm:pt modelId="{9EBD49C5-7B97-314C-920D-F90B833CCFB2}" type="pres">
      <dgm:prSet presAssocID="{1F1881A7-7F81-4C8D-BCD6-AC9A43691619}" presName="node" presStyleLbl="node1" presStyleIdx="4" presStyleCnt="8">
        <dgm:presLayoutVars>
          <dgm:bulletEnabled val="1"/>
        </dgm:presLayoutVars>
      </dgm:prSet>
      <dgm:spPr/>
    </dgm:pt>
    <dgm:pt modelId="{EB96CD25-7E29-584F-A35D-F2CFE7EB2237}" type="pres">
      <dgm:prSet presAssocID="{B5F43B2B-7CFB-4C30-BFDB-562C578BBE40}" presName="sibTrans" presStyleCnt="0"/>
      <dgm:spPr/>
    </dgm:pt>
    <dgm:pt modelId="{8FBA5915-7A94-D44D-A344-A64B4EBD4D11}" type="pres">
      <dgm:prSet presAssocID="{C25DA73B-EC1E-4F89-8066-81D0712BB7FE}" presName="node" presStyleLbl="node1" presStyleIdx="5" presStyleCnt="8">
        <dgm:presLayoutVars>
          <dgm:bulletEnabled val="1"/>
        </dgm:presLayoutVars>
      </dgm:prSet>
      <dgm:spPr/>
    </dgm:pt>
    <dgm:pt modelId="{11CA21F7-8EFE-444C-827B-621B85343391}" type="pres">
      <dgm:prSet presAssocID="{2A3573AB-D421-4C58-BA3C-ED1E0536AAD3}" presName="sibTrans" presStyleCnt="0"/>
      <dgm:spPr/>
    </dgm:pt>
    <dgm:pt modelId="{430FECBB-A255-B641-B76A-63CC16D34A4B}" type="pres">
      <dgm:prSet presAssocID="{2F7FC7C8-7699-459C-BD38-D66B7DF37200}" presName="node" presStyleLbl="node1" presStyleIdx="6" presStyleCnt="8">
        <dgm:presLayoutVars>
          <dgm:bulletEnabled val="1"/>
        </dgm:presLayoutVars>
      </dgm:prSet>
      <dgm:spPr/>
    </dgm:pt>
    <dgm:pt modelId="{A8DF61A4-D706-1543-8643-ADD0BDA1B638}" type="pres">
      <dgm:prSet presAssocID="{0738681F-C85D-4095-887D-6FF09AE20A9A}" presName="sibTrans" presStyleCnt="0"/>
      <dgm:spPr/>
    </dgm:pt>
    <dgm:pt modelId="{D331463E-BCA8-D04C-9D92-BEDEE5528263}" type="pres">
      <dgm:prSet presAssocID="{3FDA3417-0ED2-454B-9053-BDF627A3C95B}" presName="node" presStyleLbl="node1" presStyleIdx="7" presStyleCnt="8">
        <dgm:presLayoutVars>
          <dgm:bulletEnabled val="1"/>
        </dgm:presLayoutVars>
      </dgm:prSet>
      <dgm:spPr/>
    </dgm:pt>
  </dgm:ptLst>
  <dgm:cxnLst>
    <dgm:cxn modelId="{A431B400-FBD8-460B-B5E3-16034C93F2B9}" srcId="{5D46A81C-D808-4516-90F0-6C93C606CE0E}" destId="{DD258906-768A-4359-9B3B-372859CB5778}" srcOrd="0" destOrd="0" parTransId="{3967AC7B-2608-4894-8D3F-550D4DCAEC4A}" sibTransId="{02B3C186-0848-4973-82F7-4913600E090D}"/>
    <dgm:cxn modelId="{D04E7F03-4A95-EB45-897D-A455BA142E51}" type="presOf" srcId="{1A84819E-A903-45C8-BF32-F2CEF22B34BD}" destId="{D331463E-BCA8-D04C-9D92-BEDEE5528263}" srcOrd="0" destOrd="1" presId="urn:microsoft.com/office/officeart/2005/8/layout/default"/>
    <dgm:cxn modelId="{7E28DE04-F6DC-1B45-AD29-E26477FB4894}" type="presOf" srcId="{A9C40A52-5A05-4460-B547-CC4F55D8F52C}" destId="{E678D682-3A97-1346-AEA5-164756D7ACE5}" srcOrd="0" destOrd="0" presId="urn:microsoft.com/office/officeart/2005/8/layout/default"/>
    <dgm:cxn modelId="{99576905-73B7-394F-8FBD-365B4346B07A}" type="presOf" srcId="{1F1881A7-7F81-4C8D-BCD6-AC9A43691619}" destId="{9EBD49C5-7B97-314C-920D-F90B833CCFB2}" srcOrd="0" destOrd="0" presId="urn:microsoft.com/office/officeart/2005/8/layout/default"/>
    <dgm:cxn modelId="{8C9C8909-0268-B941-AD3C-A60DCA118B4F}" type="presOf" srcId="{5D160E0F-018E-4C26-8A84-F004B49908FB}" destId="{8FBA5915-7A94-D44D-A344-A64B4EBD4D11}" srcOrd="0" destOrd="1" presId="urn:microsoft.com/office/officeart/2005/8/layout/default"/>
    <dgm:cxn modelId="{1570CE0C-54D4-4EC6-96DD-038897D989EB}" srcId="{2442F02A-0C6F-443F-BBA6-05B49ACB9427}" destId="{3FDA3417-0ED2-454B-9053-BDF627A3C95B}" srcOrd="7" destOrd="0" parTransId="{787CBABB-3B37-40BC-ABCE-4CA185F817CE}" sibTransId="{E865D7AA-E435-4877-B79A-806FFF333E32}"/>
    <dgm:cxn modelId="{D5B97515-9151-4AA3-9723-4172F468EBF5}" srcId="{3FDA3417-0ED2-454B-9053-BDF627A3C95B}" destId="{1A84819E-A903-45C8-BF32-F2CEF22B34BD}" srcOrd="0" destOrd="0" parTransId="{62033334-A5F5-404B-B03A-616C5D6578A3}" sibTransId="{C2094403-F3F7-4C91-A86F-8F815730D28B}"/>
    <dgm:cxn modelId="{650D9515-FD52-40A2-9D90-B6D9E366B3D8}" srcId="{2442F02A-0C6F-443F-BBA6-05B49ACB9427}" destId="{C25DA73B-EC1E-4F89-8066-81D0712BB7FE}" srcOrd="5" destOrd="0" parTransId="{8CC41AE8-90B3-43D0-8E0A-F952630746B9}" sibTransId="{2A3573AB-D421-4C58-BA3C-ED1E0536AAD3}"/>
    <dgm:cxn modelId="{BD0F6925-4758-4DA6-8E79-03D55A55710D}" srcId="{1F1881A7-7F81-4C8D-BCD6-AC9A43691619}" destId="{E0D07505-58FE-4C5A-A38C-DF50C9ACE1AE}" srcOrd="0" destOrd="0" parTransId="{CC97F615-1BCC-4C4D-9850-E519A66E8F77}" sibTransId="{8D7304FA-641C-441D-A400-66BB928DB377}"/>
    <dgm:cxn modelId="{59353E2A-7722-442F-9BCF-03036C698A39}" srcId="{A9C40A52-5A05-4460-B547-CC4F55D8F52C}" destId="{9A1AF4D8-3800-4FE2-AAA2-4E25B889B01A}" srcOrd="0" destOrd="0" parTransId="{70D1502B-722F-4E9F-87F4-8489F5F751A8}" sibTransId="{464EE81F-B949-49DF-8A3E-F9A06B30F8E3}"/>
    <dgm:cxn modelId="{1216A131-804B-43FE-BFBF-CB36514260F8}" srcId="{2442F02A-0C6F-443F-BBA6-05B49ACB9427}" destId="{1F1881A7-7F81-4C8D-BCD6-AC9A43691619}" srcOrd="4" destOrd="0" parTransId="{89F533CA-58DF-44E1-BED5-8A39B09900E5}" sibTransId="{B5F43B2B-7CFB-4C30-BFDB-562C578BBE40}"/>
    <dgm:cxn modelId="{F5672138-D9EE-47DB-891A-531055ED3E82}" srcId="{9C2DD0B6-8840-49B8-A470-8E04C2DE729E}" destId="{4CD1B04C-2A5B-4679-817C-7C63C6EB0C8B}" srcOrd="0" destOrd="0" parTransId="{2BECA92F-492F-481C-8858-A343B0F0935F}" sibTransId="{5D1591F6-1FAE-4802-836A-E12562A5B48B}"/>
    <dgm:cxn modelId="{6EC91C40-2F7B-FA44-A470-C41F2847A4B7}" type="presOf" srcId="{E0D07505-58FE-4C5A-A38C-DF50C9ACE1AE}" destId="{9EBD49C5-7B97-314C-920D-F90B833CCFB2}" srcOrd="0" destOrd="1" presId="urn:microsoft.com/office/officeart/2005/8/layout/default"/>
    <dgm:cxn modelId="{27104F45-0054-F64D-ACCB-C39148C03B1E}" type="presOf" srcId="{4CD1B04C-2A5B-4679-817C-7C63C6EB0C8B}" destId="{3F28B4C2-E8F7-4741-9D81-059CC4902564}" srcOrd="0" destOrd="1" presId="urn:microsoft.com/office/officeart/2005/8/layout/default"/>
    <dgm:cxn modelId="{73921447-A714-7748-A43B-634E0173F674}" type="presOf" srcId="{9C2DD0B6-8840-49B8-A470-8E04C2DE729E}" destId="{3F28B4C2-E8F7-4741-9D81-059CC4902564}" srcOrd="0" destOrd="0" presId="urn:microsoft.com/office/officeart/2005/8/layout/default"/>
    <dgm:cxn modelId="{7438A355-D502-9548-99E1-0C03720AA3E8}" type="presOf" srcId="{C25DA73B-EC1E-4F89-8066-81D0712BB7FE}" destId="{8FBA5915-7A94-D44D-A344-A64B4EBD4D11}" srcOrd="0" destOrd="0" presId="urn:microsoft.com/office/officeart/2005/8/layout/default"/>
    <dgm:cxn modelId="{0A49CD57-E1AF-6B4D-B395-ACA1A5A228DB}" type="presOf" srcId="{5D46A81C-D808-4516-90F0-6C93C606CE0E}" destId="{EB986D1B-EBAD-8D4A-B2C8-13C2001C4C77}" srcOrd="0" destOrd="0" presId="urn:microsoft.com/office/officeart/2005/8/layout/default"/>
    <dgm:cxn modelId="{0CC39659-5116-2B40-BDCD-90355BA27C49}" type="presOf" srcId="{DD258906-768A-4359-9B3B-372859CB5778}" destId="{EB986D1B-EBAD-8D4A-B2C8-13C2001C4C77}" srcOrd="0" destOrd="1" presId="urn:microsoft.com/office/officeart/2005/8/layout/default"/>
    <dgm:cxn modelId="{19CE1860-9A7B-4E94-A06D-5AD0104F39C4}" srcId="{C25DA73B-EC1E-4F89-8066-81D0712BB7FE}" destId="{5D160E0F-018E-4C26-8A84-F004B49908FB}" srcOrd="0" destOrd="0" parTransId="{D244F3D8-17BF-4FEB-BDF9-53DED231D1C9}" sibTransId="{3A9B53BE-B603-496C-8DCD-192843A6B3C0}"/>
    <dgm:cxn modelId="{347C6E66-5496-B54C-8587-7D7C4D220D98}" type="presOf" srcId="{9A1AF4D8-3800-4FE2-AAA2-4E25B889B01A}" destId="{E678D682-3A97-1346-AEA5-164756D7ACE5}" srcOrd="0" destOrd="1" presId="urn:microsoft.com/office/officeart/2005/8/layout/default"/>
    <dgm:cxn modelId="{679C656D-3200-E047-91EF-9A6A3305A043}" type="presOf" srcId="{3FDA3417-0ED2-454B-9053-BDF627A3C95B}" destId="{D331463E-BCA8-D04C-9D92-BEDEE5528263}" srcOrd="0" destOrd="0" presId="urn:microsoft.com/office/officeart/2005/8/layout/default"/>
    <dgm:cxn modelId="{2467B36F-F557-4EF5-9533-821C1CEBF384}" srcId="{2442F02A-0C6F-443F-BBA6-05B49ACB9427}" destId="{873C23FD-AD5B-4174-B09E-D2AA10E16093}" srcOrd="1" destOrd="0" parTransId="{7FA42E8A-CB3F-47C7-9941-823F810A35A2}" sibTransId="{8C9711BA-2A64-40BB-A587-24DBB326DA48}"/>
    <dgm:cxn modelId="{03936077-982C-49EA-B08E-8A9316010256}" srcId="{2442F02A-0C6F-443F-BBA6-05B49ACB9427}" destId="{2F7FC7C8-7699-459C-BD38-D66B7DF37200}" srcOrd="6" destOrd="0" parTransId="{17D6040A-F541-4A1D-9A46-219557225FB2}" sibTransId="{0738681F-C85D-4095-887D-6FF09AE20A9A}"/>
    <dgm:cxn modelId="{BAD07686-F93B-4D3E-BF70-1E2043E7DDF1}" srcId="{2F7FC7C8-7699-459C-BD38-D66B7DF37200}" destId="{45654A90-85F3-412E-A079-EA0B8363EE75}" srcOrd="0" destOrd="0" parTransId="{7F72691D-ED1C-49E5-A57D-CAA27561A5B9}" sibTransId="{5BC86A55-4FFD-4332-AD2C-0694D245A179}"/>
    <dgm:cxn modelId="{68C7E19A-1870-5540-AE93-28CE78376530}" type="presOf" srcId="{2F7FC7C8-7699-459C-BD38-D66B7DF37200}" destId="{430FECBB-A255-B641-B76A-63CC16D34A4B}" srcOrd="0" destOrd="0" presId="urn:microsoft.com/office/officeart/2005/8/layout/default"/>
    <dgm:cxn modelId="{A94BD9C0-4F2F-4167-81EF-70D1DF7078BE}" srcId="{873C23FD-AD5B-4174-B09E-D2AA10E16093}" destId="{9251FD0F-4961-46F9-A077-F29AA06A84E2}" srcOrd="0" destOrd="0" parTransId="{F6955284-F025-45C1-9307-C4728CF636EF}" sibTransId="{60AB8EB4-3366-4555-9045-B4C12CBF1480}"/>
    <dgm:cxn modelId="{5BEA2FD3-5609-42BC-BC66-3B4219672B78}" srcId="{2442F02A-0C6F-443F-BBA6-05B49ACB9427}" destId="{9C2DD0B6-8840-49B8-A470-8E04C2DE729E}" srcOrd="2" destOrd="0" parTransId="{F8C45557-2B2C-4552-B530-F0143706FC45}" sibTransId="{8DA94257-A94E-4142-9157-15FF5232C289}"/>
    <dgm:cxn modelId="{6F5575D9-7432-1140-A082-BD39CABFFB25}" type="presOf" srcId="{9251FD0F-4961-46F9-A077-F29AA06A84E2}" destId="{23A524BF-74BA-ED40-A6E2-259744537EA8}" srcOrd="0" destOrd="1" presId="urn:microsoft.com/office/officeart/2005/8/layout/default"/>
    <dgm:cxn modelId="{64ECAEE5-2640-8C46-B492-FC48E842AEB7}" type="presOf" srcId="{873C23FD-AD5B-4174-B09E-D2AA10E16093}" destId="{23A524BF-74BA-ED40-A6E2-259744537EA8}" srcOrd="0" destOrd="0" presId="urn:microsoft.com/office/officeart/2005/8/layout/default"/>
    <dgm:cxn modelId="{EC935AE7-3247-C449-B5F4-B9465B3C347A}" type="presOf" srcId="{45654A90-85F3-412E-A079-EA0B8363EE75}" destId="{430FECBB-A255-B641-B76A-63CC16D34A4B}" srcOrd="0" destOrd="1" presId="urn:microsoft.com/office/officeart/2005/8/layout/default"/>
    <dgm:cxn modelId="{33A6AEEA-7AE2-1B45-9520-2A83DE723805}" type="presOf" srcId="{2442F02A-0C6F-443F-BBA6-05B49ACB9427}" destId="{F32C50EE-0974-3A4E-9915-FAFBA05E9330}" srcOrd="0" destOrd="0" presId="urn:microsoft.com/office/officeart/2005/8/layout/default"/>
    <dgm:cxn modelId="{05922EEF-8A2D-4B43-8C3B-F589C62CE3A2}" srcId="{2442F02A-0C6F-443F-BBA6-05B49ACB9427}" destId="{5D46A81C-D808-4516-90F0-6C93C606CE0E}" srcOrd="0" destOrd="0" parTransId="{6D601A3F-0E2A-4160-A9A3-951D009B8B14}" sibTransId="{A9924412-E403-4E86-9573-3DEEBD4A3056}"/>
    <dgm:cxn modelId="{109619FF-3BB8-4121-A726-CFA3211C554A}" srcId="{2442F02A-0C6F-443F-BBA6-05B49ACB9427}" destId="{A9C40A52-5A05-4460-B547-CC4F55D8F52C}" srcOrd="3" destOrd="0" parTransId="{8B93636D-01CD-42F4-9E17-A5C84AA0D143}" sibTransId="{CD3FF015-1CC9-452E-91CC-947EDDBE6D2D}"/>
    <dgm:cxn modelId="{CA1AAA60-0195-CD47-8BC3-08C749DA7341}" type="presParOf" srcId="{F32C50EE-0974-3A4E-9915-FAFBA05E9330}" destId="{EB986D1B-EBAD-8D4A-B2C8-13C2001C4C77}" srcOrd="0" destOrd="0" presId="urn:microsoft.com/office/officeart/2005/8/layout/default"/>
    <dgm:cxn modelId="{9E325029-D30D-344E-9009-4C386F5BF0F4}" type="presParOf" srcId="{F32C50EE-0974-3A4E-9915-FAFBA05E9330}" destId="{7375149D-DB73-E44D-9011-F7914437129D}" srcOrd="1" destOrd="0" presId="urn:microsoft.com/office/officeart/2005/8/layout/default"/>
    <dgm:cxn modelId="{9F3E12EE-95D2-6B4B-92A1-7D066992C966}" type="presParOf" srcId="{F32C50EE-0974-3A4E-9915-FAFBA05E9330}" destId="{23A524BF-74BA-ED40-A6E2-259744537EA8}" srcOrd="2" destOrd="0" presId="urn:microsoft.com/office/officeart/2005/8/layout/default"/>
    <dgm:cxn modelId="{222D4797-8A11-4843-B7F7-6F9FED379655}" type="presParOf" srcId="{F32C50EE-0974-3A4E-9915-FAFBA05E9330}" destId="{BBC32EAE-DD8B-8E4D-8B46-4B43A867A205}" srcOrd="3" destOrd="0" presId="urn:microsoft.com/office/officeart/2005/8/layout/default"/>
    <dgm:cxn modelId="{0006A92D-6374-124B-BDD4-DDF584EB6EEF}" type="presParOf" srcId="{F32C50EE-0974-3A4E-9915-FAFBA05E9330}" destId="{3F28B4C2-E8F7-4741-9D81-059CC4902564}" srcOrd="4" destOrd="0" presId="urn:microsoft.com/office/officeart/2005/8/layout/default"/>
    <dgm:cxn modelId="{2B646741-30EE-2B41-A7E4-A83ACFFB7DD1}" type="presParOf" srcId="{F32C50EE-0974-3A4E-9915-FAFBA05E9330}" destId="{A72F06D7-AC8A-114A-B4FC-EB479644182C}" srcOrd="5" destOrd="0" presId="urn:microsoft.com/office/officeart/2005/8/layout/default"/>
    <dgm:cxn modelId="{AA1806D4-3C6E-D447-AFCE-0D8CEB9A0DC8}" type="presParOf" srcId="{F32C50EE-0974-3A4E-9915-FAFBA05E9330}" destId="{E678D682-3A97-1346-AEA5-164756D7ACE5}" srcOrd="6" destOrd="0" presId="urn:microsoft.com/office/officeart/2005/8/layout/default"/>
    <dgm:cxn modelId="{594BAD7D-9A4C-5944-AB3C-2084917CB374}" type="presParOf" srcId="{F32C50EE-0974-3A4E-9915-FAFBA05E9330}" destId="{7DBBCC8A-0F88-AB42-83CD-62FA2507B8C8}" srcOrd="7" destOrd="0" presId="urn:microsoft.com/office/officeart/2005/8/layout/default"/>
    <dgm:cxn modelId="{B0B6A17C-0365-8F4A-9D05-F945FAC17662}" type="presParOf" srcId="{F32C50EE-0974-3A4E-9915-FAFBA05E9330}" destId="{9EBD49C5-7B97-314C-920D-F90B833CCFB2}" srcOrd="8" destOrd="0" presId="urn:microsoft.com/office/officeart/2005/8/layout/default"/>
    <dgm:cxn modelId="{59C1BEE0-CD2D-5F40-B1A0-EBC9F488AE90}" type="presParOf" srcId="{F32C50EE-0974-3A4E-9915-FAFBA05E9330}" destId="{EB96CD25-7E29-584F-A35D-F2CFE7EB2237}" srcOrd="9" destOrd="0" presId="urn:microsoft.com/office/officeart/2005/8/layout/default"/>
    <dgm:cxn modelId="{C889C8A6-3942-C649-8109-31924068CF33}" type="presParOf" srcId="{F32C50EE-0974-3A4E-9915-FAFBA05E9330}" destId="{8FBA5915-7A94-D44D-A344-A64B4EBD4D11}" srcOrd="10" destOrd="0" presId="urn:microsoft.com/office/officeart/2005/8/layout/default"/>
    <dgm:cxn modelId="{E8DE7FB4-9B92-4440-8C63-8E562094EC26}" type="presParOf" srcId="{F32C50EE-0974-3A4E-9915-FAFBA05E9330}" destId="{11CA21F7-8EFE-444C-827B-621B85343391}" srcOrd="11" destOrd="0" presId="urn:microsoft.com/office/officeart/2005/8/layout/default"/>
    <dgm:cxn modelId="{F94C579C-5E0C-D448-89D5-30E04FA48788}" type="presParOf" srcId="{F32C50EE-0974-3A4E-9915-FAFBA05E9330}" destId="{430FECBB-A255-B641-B76A-63CC16D34A4B}" srcOrd="12" destOrd="0" presId="urn:microsoft.com/office/officeart/2005/8/layout/default"/>
    <dgm:cxn modelId="{B569BF30-A445-3F48-A044-FD0B5F1832A0}" type="presParOf" srcId="{F32C50EE-0974-3A4E-9915-FAFBA05E9330}" destId="{A8DF61A4-D706-1543-8643-ADD0BDA1B638}" srcOrd="13" destOrd="0" presId="urn:microsoft.com/office/officeart/2005/8/layout/default"/>
    <dgm:cxn modelId="{E9859F30-9E1B-4247-B73D-785999E011A7}" type="presParOf" srcId="{F32C50EE-0974-3A4E-9915-FAFBA05E9330}" destId="{D331463E-BCA8-D04C-9D92-BEDEE5528263}"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D911B-5346-488B-BB25-906067C8BB9C}" type="doc">
      <dgm:prSet loTypeId="urn:microsoft.com/office/officeart/2005/8/layout/list1" loCatId="list" qsTypeId="urn:microsoft.com/office/officeart/2005/8/quickstyle/simple2" qsCatId="simple" csTypeId="urn:microsoft.com/office/officeart/2005/8/colors/colorful2" csCatId="colorful" phldr="1"/>
      <dgm:spPr/>
      <dgm:t>
        <a:bodyPr/>
        <a:lstStyle/>
        <a:p>
          <a:endParaRPr lang="en-US"/>
        </a:p>
      </dgm:t>
    </dgm:pt>
    <dgm:pt modelId="{67183C6F-BE0F-498A-9F4A-A3164921BB29}">
      <dgm:prSet/>
      <dgm:spPr/>
      <dgm:t>
        <a:bodyPr/>
        <a:lstStyle/>
        <a:p>
          <a:r>
            <a:rPr lang="en-US"/>
            <a:t>Storage</a:t>
          </a:r>
        </a:p>
      </dgm:t>
    </dgm:pt>
    <dgm:pt modelId="{B6F47A58-BE79-47CD-87D1-D848317D98B6}" type="parTrans" cxnId="{302AAF83-ADE8-4482-AED0-9FB128D63F0C}">
      <dgm:prSet/>
      <dgm:spPr/>
      <dgm:t>
        <a:bodyPr/>
        <a:lstStyle/>
        <a:p>
          <a:endParaRPr lang="en-US"/>
        </a:p>
      </dgm:t>
    </dgm:pt>
    <dgm:pt modelId="{10EE4BD9-9E0A-4AE6-8149-D3D9BF391DD8}" type="sibTrans" cxnId="{302AAF83-ADE8-4482-AED0-9FB128D63F0C}">
      <dgm:prSet/>
      <dgm:spPr/>
      <dgm:t>
        <a:bodyPr/>
        <a:lstStyle/>
        <a:p>
          <a:endParaRPr lang="en-US"/>
        </a:p>
      </dgm:t>
    </dgm:pt>
    <dgm:pt modelId="{0601A287-25B7-4495-AE66-80B3B0D6C699}">
      <dgm:prSet/>
      <dgm:spPr/>
      <dgm:t>
        <a:bodyPr/>
        <a:lstStyle/>
        <a:p>
          <a:r>
            <a:rPr lang="en-US"/>
            <a:t>HDFS </a:t>
          </a:r>
        </a:p>
      </dgm:t>
    </dgm:pt>
    <dgm:pt modelId="{F9C0916A-2D6B-4182-889A-07E6DFF8D53B}" type="parTrans" cxnId="{FBB966B8-196F-4981-BAFF-69DADC2DBB2D}">
      <dgm:prSet/>
      <dgm:spPr/>
      <dgm:t>
        <a:bodyPr/>
        <a:lstStyle/>
        <a:p>
          <a:endParaRPr lang="en-US"/>
        </a:p>
      </dgm:t>
    </dgm:pt>
    <dgm:pt modelId="{DCBC8210-F605-49E1-930D-4E8D5B327179}" type="sibTrans" cxnId="{FBB966B8-196F-4981-BAFF-69DADC2DBB2D}">
      <dgm:prSet/>
      <dgm:spPr/>
      <dgm:t>
        <a:bodyPr/>
        <a:lstStyle/>
        <a:p>
          <a:endParaRPr lang="en-US"/>
        </a:p>
      </dgm:t>
    </dgm:pt>
    <dgm:pt modelId="{E255683C-5CB3-497B-B09C-49517FFDEF47}">
      <dgm:prSet/>
      <dgm:spPr/>
      <dgm:t>
        <a:bodyPr/>
        <a:lstStyle/>
        <a:p>
          <a:r>
            <a:rPr lang="en-US" dirty="0"/>
            <a:t>Houses raw data collected from Global bank.</a:t>
          </a:r>
        </a:p>
      </dgm:t>
    </dgm:pt>
    <dgm:pt modelId="{74AA298A-94DC-4E70-9230-8643BC6206CE}" type="parTrans" cxnId="{8F168C29-51E1-4F71-9722-93ED1DDE4D93}">
      <dgm:prSet/>
      <dgm:spPr/>
      <dgm:t>
        <a:bodyPr/>
        <a:lstStyle/>
        <a:p>
          <a:endParaRPr lang="en-US"/>
        </a:p>
      </dgm:t>
    </dgm:pt>
    <dgm:pt modelId="{13EAF7BD-EBDA-49E3-945F-8698F31988A9}" type="sibTrans" cxnId="{8F168C29-51E1-4F71-9722-93ED1DDE4D93}">
      <dgm:prSet/>
      <dgm:spPr/>
      <dgm:t>
        <a:bodyPr/>
        <a:lstStyle/>
        <a:p>
          <a:endParaRPr lang="en-US"/>
        </a:p>
      </dgm:t>
    </dgm:pt>
    <dgm:pt modelId="{BEF29028-0052-488F-9F3F-443FF82EB2AC}">
      <dgm:prSet/>
      <dgm:spPr/>
      <dgm:t>
        <a:bodyPr/>
        <a:lstStyle/>
        <a:p>
          <a:r>
            <a:rPr lang="en-US"/>
            <a:t>Hbase</a:t>
          </a:r>
        </a:p>
      </dgm:t>
    </dgm:pt>
    <dgm:pt modelId="{E765C615-527E-48A8-B9BF-033906A29F58}" type="parTrans" cxnId="{D1953AF8-662F-4289-8F60-BD0C921F8BFE}">
      <dgm:prSet/>
      <dgm:spPr/>
      <dgm:t>
        <a:bodyPr/>
        <a:lstStyle/>
        <a:p>
          <a:endParaRPr lang="en-US"/>
        </a:p>
      </dgm:t>
    </dgm:pt>
    <dgm:pt modelId="{02CA3776-B72E-43B0-B9E1-7A62C4CED3F3}" type="sibTrans" cxnId="{D1953AF8-662F-4289-8F60-BD0C921F8BFE}">
      <dgm:prSet/>
      <dgm:spPr/>
      <dgm:t>
        <a:bodyPr/>
        <a:lstStyle/>
        <a:p>
          <a:endParaRPr lang="en-US"/>
        </a:p>
      </dgm:t>
    </dgm:pt>
    <dgm:pt modelId="{7CDBD81A-B8E7-4A48-80F3-5409B0F6923B}">
      <dgm:prSet/>
      <dgm:spPr/>
      <dgm:t>
        <a:bodyPr/>
        <a:lstStyle/>
        <a:p>
          <a:r>
            <a:rPr lang="en-US" dirty="0"/>
            <a:t>Stores more specific information such as account history or client profiles so it can be easily accessed.</a:t>
          </a:r>
        </a:p>
      </dgm:t>
    </dgm:pt>
    <dgm:pt modelId="{813B3849-DF24-4923-B8BC-0F7874D3F06D}" type="parTrans" cxnId="{E9A2716A-B5F3-4EB0-9547-E92D5B396594}">
      <dgm:prSet/>
      <dgm:spPr/>
      <dgm:t>
        <a:bodyPr/>
        <a:lstStyle/>
        <a:p>
          <a:endParaRPr lang="en-US"/>
        </a:p>
      </dgm:t>
    </dgm:pt>
    <dgm:pt modelId="{E1C2B5F8-4B51-45B6-9BD4-D5726D3D0109}" type="sibTrans" cxnId="{E9A2716A-B5F3-4EB0-9547-E92D5B396594}">
      <dgm:prSet/>
      <dgm:spPr/>
      <dgm:t>
        <a:bodyPr/>
        <a:lstStyle/>
        <a:p>
          <a:endParaRPr lang="en-US"/>
        </a:p>
      </dgm:t>
    </dgm:pt>
    <dgm:pt modelId="{8913A5C5-C2F7-4C54-B006-741325BB5DCF}">
      <dgm:prSet/>
      <dgm:spPr/>
      <dgm:t>
        <a:bodyPr/>
        <a:lstStyle/>
        <a:p>
          <a:r>
            <a:rPr lang="en-US"/>
            <a:t>Retrieval</a:t>
          </a:r>
        </a:p>
      </dgm:t>
    </dgm:pt>
    <dgm:pt modelId="{D09924BD-3C83-4B52-93D4-2FCF108A7CB8}" type="parTrans" cxnId="{0B822317-3412-420B-847A-1ED257BBD9B8}">
      <dgm:prSet/>
      <dgm:spPr/>
      <dgm:t>
        <a:bodyPr/>
        <a:lstStyle/>
        <a:p>
          <a:endParaRPr lang="en-US"/>
        </a:p>
      </dgm:t>
    </dgm:pt>
    <dgm:pt modelId="{D6A6DE78-F75E-4386-858C-D6E57FD9BF5D}" type="sibTrans" cxnId="{0B822317-3412-420B-847A-1ED257BBD9B8}">
      <dgm:prSet/>
      <dgm:spPr/>
      <dgm:t>
        <a:bodyPr/>
        <a:lstStyle/>
        <a:p>
          <a:endParaRPr lang="en-US"/>
        </a:p>
      </dgm:t>
    </dgm:pt>
    <dgm:pt modelId="{15A4668C-DA61-4E21-93A4-43883855285E}">
      <dgm:prSet/>
      <dgm:spPr/>
      <dgm:t>
        <a:bodyPr/>
        <a:lstStyle/>
        <a:p>
          <a:r>
            <a:rPr lang="en-US"/>
            <a:t>Hive</a:t>
          </a:r>
        </a:p>
      </dgm:t>
    </dgm:pt>
    <dgm:pt modelId="{58F0E2BB-8410-4FB4-85C9-E3396852F2B5}" type="parTrans" cxnId="{E496526F-889C-4139-8F68-6A9A16150622}">
      <dgm:prSet/>
      <dgm:spPr/>
      <dgm:t>
        <a:bodyPr/>
        <a:lstStyle/>
        <a:p>
          <a:endParaRPr lang="en-US"/>
        </a:p>
      </dgm:t>
    </dgm:pt>
    <dgm:pt modelId="{C1A5A6F8-BFC8-4DFA-8655-D19E95B66110}" type="sibTrans" cxnId="{E496526F-889C-4139-8F68-6A9A16150622}">
      <dgm:prSet/>
      <dgm:spPr/>
      <dgm:t>
        <a:bodyPr/>
        <a:lstStyle/>
        <a:p>
          <a:endParaRPr lang="en-US"/>
        </a:p>
      </dgm:t>
    </dgm:pt>
    <dgm:pt modelId="{269B7ACE-BECA-45D1-982E-4CAE4B860FC3}">
      <dgm:prSet/>
      <dgm:spPr/>
      <dgm:t>
        <a:bodyPr/>
        <a:lstStyle/>
        <a:p>
          <a:r>
            <a:rPr lang="en-US"/>
            <a:t>User friendly SQL user interface to query for specific information within certain parameters.</a:t>
          </a:r>
        </a:p>
      </dgm:t>
    </dgm:pt>
    <dgm:pt modelId="{2B4A955A-8F7E-46A6-AC5C-B7072C1AC683}" type="parTrans" cxnId="{B2945FE0-0CED-467E-A021-EADA18C3DDFF}">
      <dgm:prSet/>
      <dgm:spPr/>
      <dgm:t>
        <a:bodyPr/>
        <a:lstStyle/>
        <a:p>
          <a:endParaRPr lang="en-US"/>
        </a:p>
      </dgm:t>
    </dgm:pt>
    <dgm:pt modelId="{665557C9-6F59-42E0-A732-0B3FDB54DBF9}" type="sibTrans" cxnId="{B2945FE0-0CED-467E-A021-EADA18C3DDFF}">
      <dgm:prSet/>
      <dgm:spPr/>
      <dgm:t>
        <a:bodyPr/>
        <a:lstStyle/>
        <a:p>
          <a:endParaRPr lang="en-US"/>
        </a:p>
      </dgm:t>
    </dgm:pt>
    <dgm:pt modelId="{E8AB9AD7-CB78-4FF0-9790-FC76F2F1E02C}">
      <dgm:prSet/>
      <dgm:spPr/>
      <dgm:t>
        <a:bodyPr/>
        <a:lstStyle/>
        <a:p>
          <a:r>
            <a:rPr lang="en-US"/>
            <a:t>Analysis</a:t>
          </a:r>
        </a:p>
      </dgm:t>
    </dgm:pt>
    <dgm:pt modelId="{394FED06-67F3-49F4-AC14-57B6CC3F37AB}" type="parTrans" cxnId="{3702C5F9-EB8A-4192-BC94-EBC204B5CFBB}">
      <dgm:prSet/>
      <dgm:spPr/>
      <dgm:t>
        <a:bodyPr/>
        <a:lstStyle/>
        <a:p>
          <a:endParaRPr lang="en-US"/>
        </a:p>
      </dgm:t>
    </dgm:pt>
    <dgm:pt modelId="{44C61F15-8D54-44F5-9290-4148CF35530D}" type="sibTrans" cxnId="{3702C5F9-EB8A-4192-BC94-EBC204B5CFBB}">
      <dgm:prSet/>
      <dgm:spPr/>
      <dgm:t>
        <a:bodyPr/>
        <a:lstStyle/>
        <a:p>
          <a:endParaRPr lang="en-US"/>
        </a:p>
      </dgm:t>
    </dgm:pt>
    <dgm:pt modelId="{ACBB0D46-8A26-4108-935F-348E93CA8660}">
      <dgm:prSet/>
      <dgm:spPr/>
      <dgm:t>
        <a:bodyPr/>
        <a:lstStyle/>
        <a:p>
          <a:r>
            <a:rPr lang="en-US"/>
            <a:t>Hive</a:t>
          </a:r>
        </a:p>
      </dgm:t>
    </dgm:pt>
    <dgm:pt modelId="{3B5275CD-FA05-4F1C-B645-EE3A47F32C01}" type="parTrans" cxnId="{9C69B5A1-4D26-4044-9A54-FCC3385A3B67}">
      <dgm:prSet/>
      <dgm:spPr/>
      <dgm:t>
        <a:bodyPr/>
        <a:lstStyle/>
        <a:p>
          <a:endParaRPr lang="en-US"/>
        </a:p>
      </dgm:t>
    </dgm:pt>
    <dgm:pt modelId="{45DACCDC-2E9A-4998-852E-9A33FC542FC0}" type="sibTrans" cxnId="{9C69B5A1-4D26-4044-9A54-FCC3385A3B67}">
      <dgm:prSet/>
      <dgm:spPr/>
      <dgm:t>
        <a:bodyPr/>
        <a:lstStyle/>
        <a:p>
          <a:endParaRPr lang="en-US"/>
        </a:p>
      </dgm:t>
    </dgm:pt>
    <dgm:pt modelId="{5259288C-16E8-4919-A05E-1AC05B52D379}">
      <dgm:prSet/>
      <dgm:spPr/>
      <dgm:t>
        <a:bodyPr/>
        <a:lstStyle/>
        <a:p>
          <a:r>
            <a:rPr lang="en-US"/>
            <a:t>Analysis can be performed from the information gathered. </a:t>
          </a:r>
        </a:p>
      </dgm:t>
    </dgm:pt>
    <dgm:pt modelId="{7F3A323D-AD17-4D50-B249-9AE8CDD1D441}" type="parTrans" cxnId="{EA6055D8-FA46-48A1-AA7D-38D939091B58}">
      <dgm:prSet/>
      <dgm:spPr/>
      <dgm:t>
        <a:bodyPr/>
        <a:lstStyle/>
        <a:p>
          <a:endParaRPr lang="en-US"/>
        </a:p>
      </dgm:t>
    </dgm:pt>
    <dgm:pt modelId="{90EBFBBE-0102-4FED-9391-8078EF92CEAE}" type="sibTrans" cxnId="{EA6055D8-FA46-48A1-AA7D-38D939091B58}">
      <dgm:prSet/>
      <dgm:spPr/>
      <dgm:t>
        <a:bodyPr/>
        <a:lstStyle/>
        <a:p>
          <a:endParaRPr lang="en-US"/>
        </a:p>
      </dgm:t>
    </dgm:pt>
    <dgm:pt modelId="{B8AD71C6-5D32-4887-8FB8-F39877B15850}">
      <dgm:prSet/>
      <dgm:spPr/>
      <dgm:t>
        <a:bodyPr/>
        <a:lstStyle/>
        <a:p>
          <a:r>
            <a:rPr lang="en-US"/>
            <a:t>Solr</a:t>
          </a:r>
        </a:p>
      </dgm:t>
    </dgm:pt>
    <dgm:pt modelId="{CC80D9E1-594E-4AC5-94C6-F53BDBFBC34A}" type="parTrans" cxnId="{478A1450-AE3D-407F-BA2A-6FACCCD3A2EB}">
      <dgm:prSet/>
      <dgm:spPr/>
      <dgm:t>
        <a:bodyPr/>
        <a:lstStyle/>
        <a:p>
          <a:endParaRPr lang="en-US"/>
        </a:p>
      </dgm:t>
    </dgm:pt>
    <dgm:pt modelId="{7C80781E-5BE9-4319-90D8-A3DC6A8CE91E}" type="sibTrans" cxnId="{478A1450-AE3D-407F-BA2A-6FACCCD3A2EB}">
      <dgm:prSet/>
      <dgm:spPr/>
      <dgm:t>
        <a:bodyPr/>
        <a:lstStyle/>
        <a:p>
          <a:endParaRPr lang="en-US"/>
        </a:p>
      </dgm:t>
    </dgm:pt>
    <dgm:pt modelId="{6FEC1890-B3DE-435F-AD13-9FC80AA5A84B}">
      <dgm:prSet/>
      <dgm:spPr/>
      <dgm:t>
        <a:bodyPr/>
        <a:lstStyle/>
        <a:p>
          <a:r>
            <a:rPr lang="en-US"/>
            <a:t>Real time monitoring is performed to alert system of potential fraudulent instances quickly. </a:t>
          </a:r>
        </a:p>
      </dgm:t>
    </dgm:pt>
    <dgm:pt modelId="{11AB9EFA-122F-4527-94CC-4922F30CF232}" type="parTrans" cxnId="{FA0F33CB-F1CF-4615-ACB8-9E0EDC3C5D48}">
      <dgm:prSet/>
      <dgm:spPr/>
      <dgm:t>
        <a:bodyPr/>
        <a:lstStyle/>
        <a:p>
          <a:endParaRPr lang="en-US"/>
        </a:p>
      </dgm:t>
    </dgm:pt>
    <dgm:pt modelId="{2E2F10E8-2998-4A96-B1E5-96217F172F51}" type="sibTrans" cxnId="{FA0F33CB-F1CF-4615-ACB8-9E0EDC3C5D48}">
      <dgm:prSet/>
      <dgm:spPr/>
      <dgm:t>
        <a:bodyPr/>
        <a:lstStyle/>
        <a:p>
          <a:endParaRPr lang="en-US"/>
        </a:p>
      </dgm:t>
    </dgm:pt>
    <dgm:pt modelId="{FCB694D9-EC86-7846-A135-22AD2D74F379}" type="pres">
      <dgm:prSet presAssocID="{2E1D911B-5346-488B-BB25-906067C8BB9C}" presName="linear" presStyleCnt="0">
        <dgm:presLayoutVars>
          <dgm:dir/>
          <dgm:animLvl val="lvl"/>
          <dgm:resizeHandles val="exact"/>
        </dgm:presLayoutVars>
      </dgm:prSet>
      <dgm:spPr/>
    </dgm:pt>
    <dgm:pt modelId="{2541FC03-71B6-C74B-872F-176507B7DE9A}" type="pres">
      <dgm:prSet presAssocID="{67183C6F-BE0F-498A-9F4A-A3164921BB29}" presName="parentLin" presStyleCnt="0"/>
      <dgm:spPr/>
    </dgm:pt>
    <dgm:pt modelId="{8BA24B8D-2D79-DC49-AAC2-5F984066AA24}" type="pres">
      <dgm:prSet presAssocID="{67183C6F-BE0F-498A-9F4A-A3164921BB29}" presName="parentLeftMargin" presStyleLbl="node1" presStyleIdx="0" presStyleCnt="3"/>
      <dgm:spPr/>
    </dgm:pt>
    <dgm:pt modelId="{770A2793-25CC-1A4B-A2B4-10FBE1F1C191}" type="pres">
      <dgm:prSet presAssocID="{67183C6F-BE0F-498A-9F4A-A3164921BB29}" presName="parentText" presStyleLbl="node1" presStyleIdx="0" presStyleCnt="3">
        <dgm:presLayoutVars>
          <dgm:chMax val="0"/>
          <dgm:bulletEnabled val="1"/>
        </dgm:presLayoutVars>
      </dgm:prSet>
      <dgm:spPr/>
    </dgm:pt>
    <dgm:pt modelId="{C4813497-925B-3044-83A7-C08CF69FE2D3}" type="pres">
      <dgm:prSet presAssocID="{67183C6F-BE0F-498A-9F4A-A3164921BB29}" presName="negativeSpace" presStyleCnt="0"/>
      <dgm:spPr/>
    </dgm:pt>
    <dgm:pt modelId="{AC69C28B-3533-7041-848B-74EC973B1E46}" type="pres">
      <dgm:prSet presAssocID="{67183C6F-BE0F-498A-9F4A-A3164921BB29}" presName="childText" presStyleLbl="conFgAcc1" presStyleIdx="0" presStyleCnt="3">
        <dgm:presLayoutVars>
          <dgm:bulletEnabled val="1"/>
        </dgm:presLayoutVars>
      </dgm:prSet>
      <dgm:spPr/>
    </dgm:pt>
    <dgm:pt modelId="{56ED03EE-7473-A341-ACCF-FE0C1FE4C2AC}" type="pres">
      <dgm:prSet presAssocID="{10EE4BD9-9E0A-4AE6-8149-D3D9BF391DD8}" presName="spaceBetweenRectangles" presStyleCnt="0"/>
      <dgm:spPr/>
    </dgm:pt>
    <dgm:pt modelId="{974E5327-C503-3C40-86CD-9D6A7404E019}" type="pres">
      <dgm:prSet presAssocID="{8913A5C5-C2F7-4C54-B006-741325BB5DCF}" presName="parentLin" presStyleCnt="0"/>
      <dgm:spPr/>
    </dgm:pt>
    <dgm:pt modelId="{F993B21D-5610-FA41-BB64-5CA7C8B10C9A}" type="pres">
      <dgm:prSet presAssocID="{8913A5C5-C2F7-4C54-B006-741325BB5DCF}" presName="parentLeftMargin" presStyleLbl="node1" presStyleIdx="0" presStyleCnt="3"/>
      <dgm:spPr/>
    </dgm:pt>
    <dgm:pt modelId="{BB49C6DF-6A99-A546-8CDD-B298561E0441}" type="pres">
      <dgm:prSet presAssocID="{8913A5C5-C2F7-4C54-B006-741325BB5DCF}" presName="parentText" presStyleLbl="node1" presStyleIdx="1" presStyleCnt="3">
        <dgm:presLayoutVars>
          <dgm:chMax val="0"/>
          <dgm:bulletEnabled val="1"/>
        </dgm:presLayoutVars>
      </dgm:prSet>
      <dgm:spPr/>
    </dgm:pt>
    <dgm:pt modelId="{1411655C-443D-4246-A0B7-4D7114D6B2C7}" type="pres">
      <dgm:prSet presAssocID="{8913A5C5-C2F7-4C54-B006-741325BB5DCF}" presName="negativeSpace" presStyleCnt="0"/>
      <dgm:spPr/>
    </dgm:pt>
    <dgm:pt modelId="{8358B5B1-22D0-9B4E-A4C4-8E5EBE06FAE7}" type="pres">
      <dgm:prSet presAssocID="{8913A5C5-C2F7-4C54-B006-741325BB5DCF}" presName="childText" presStyleLbl="conFgAcc1" presStyleIdx="1" presStyleCnt="3">
        <dgm:presLayoutVars>
          <dgm:bulletEnabled val="1"/>
        </dgm:presLayoutVars>
      </dgm:prSet>
      <dgm:spPr/>
    </dgm:pt>
    <dgm:pt modelId="{F525ADFB-A10D-9D4B-AC46-5335FB3A5E36}" type="pres">
      <dgm:prSet presAssocID="{D6A6DE78-F75E-4386-858C-D6E57FD9BF5D}" presName="spaceBetweenRectangles" presStyleCnt="0"/>
      <dgm:spPr/>
    </dgm:pt>
    <dgm:pt modelId="{7C392BBB-2FB2-F64B-9E1E-79F68D9D36C9}" type="pres">
      <dgm:prSet presAssocID="{E8AB9AD7-CB78-4FF0-9790-FC76F2F1E02C}" presName="parentLin" presStyleCnt="0"/>
      <dgm:spPr/>
    </dgm:pt>
    <dgm:pt modelId="{A4BFE55C-DF89-114D-8841-B9C60CC48D5F}" type="pres">
      <dgm:prSet presAssocID="{E8AB9AD7-CB78-4FF0-9790-FC76F2F1E02C}" presName="parentLeftMargin" presStyleLbl="node1" presStyleIdx="1" presStyleCnt="3"/>
      <dgm:spPr/>
    </dgm:pt>
    <dgm:pt modelId="{8DAF1E2D-48E5-0A4E-A7A7-1DA90D7361A3}" type="pres">
      <dgm:prSet presAssocID="{E8AB9AD7-CB78-4FF0-9790-FC76F2F1E02C}" presName="parentText" presStyleLbl="node1" presStyleIdx="2" presStyleCnt="3">
        <dgm:presLayoutVars>
          <dgm:chMax val="0"/>
          <dgm:bulletEnabled val="1"/>
        </dgm:presLayoutVars>
      </dgm:prSet>
      <dgm:spPr/>
    </dgm:pt>
    <dgm:pt modelId="{5F73B354-1189-5F4C-A256-F77B8DD96EDA}" type="pres">
      <dgm:prSet presAssocID="{E8AB9AD7-CB78-4FF0-9790-FC76F2F1E02C}" presName="negativeSpace" presStyleCnt="0"/>
      <dgm:spPr/>
    </dgm:pt>
    <dgm:pt modelId="{05016E53-16AB-0C40-B7CA-D1B475E1975D}" type="pres">
      <dgm:prSet presAssocID="{E8AB9AD7-CB78-4FF0-9790-FC76F2F1E02C}" presName="childText" presStyleLbl="conFgAcc1" presStyleIdx="2" presStyleCnt="3">
        <dgm:presLayoutVars>
          <dgm:bulletEnabled val="1"/>
        </dgm:presLayoutVars>
      </dgm:prSet>
      <dgm:spPr/>
    </dgm:pt>
  </dgm:ptLst>
  <dgm:cxnLst>
    <dgm:cxn modelId="{BD560A00-608B-3644-8428-53F2A500E54B}" type="presOf" srcId="{E8AB9AD7-CB78-4FF0-9790-FC76F2F1E02C}" destId="{A4BFE55C-DF89-114D-8841-B9C60CC48D5F}" srcOrd="0" destOrd="0" presId="urn:microsoft.com/office/officeart/2005/8/layout/list1"/>
    <dgm:cxn modelId="{0B822317-3412-420B-847A-1ED257BBD9B8}" srcId="{2E1D911B-5346-488B-BB25-906067C8BB9C}" destId="{8913A5C5-C2F7-4C54-B006-741325BB5DCF}" srcOrd="1" destOrd="0" parTransId="{D09924BD-3C83-4B52-93D4-2FCF108A7CB8}" sibTransId="{D6A6DE78-F75E-4386-858C-D6E57FD9BF5D}"/>
    <dgm:cxn modelId="{5190E81C-30C5-9241-9774-DDB46C1A5A23}" type="presOf" srcId="{15A4668C-DA61-4E21-93A4-43883855285E}" destId="{8358B5B1-22D0-9B4E-A4C4-8E5EBE06FAE7}" srcOrd="0" destOrd="0" presId="urn:microsoft.com/office/officeart/2005/8/layout/list1"/>
    <dgm:cxn modelId="{1739D91F-6CB1-EC45-A911-49141C54FF43}" type="presOf" srcId="{5259288C-16E8-4919-A05E-1AC05B52D379}" destId="{05016E53-16AB-0C40-B7CA-D1B475E1975D}" srcOrd="0" destOrd="1" presId="urn:microsoft.com/office/officeart/2005/8/layout/list1"/>
    <dgm:cxn modelId="{4EB81C25-15DA-EB4F-89EA-8CC4739D228A}" type="presOf" srcId="{7CDBD81A-B8E7-4A48-80F3-5409B0F6923B}" destId="{AC69C28B-3533-7041-848B-74EC973B1E46}" srcOrd="0" destOrd="3" presId="urn:microsoft.com/office/officeart/2005/8/layout/list1"/>
    <dgm:cxn modelId="{8F168C29-51E1-4F71-9722-93ED1DDE4D93}" srcId="{0601A287-25B7-4495-AE66-80B3B0D6C699}" destId="{E255683C-5CB3-497B-B09C-49517FFDEF47}" srcOrd="0" destOrd="0" parTransId="{74AA298A-94DC-4E70-9230-8643BC6206CE}" sibTransId="{13EAF7BD-EBDA-49E3-945F-8698F31988A9}"/>
    <dgm:cxn modelId="{F3B4532C-38AE-8447-8A47-9D98A21EB258}" type="presOf" srcId="{8913A5C5-C2F7-4C54-B006-741325BB5DCF}" destId="{F993B21D-5610-FA41-BB64-5CA7C8B10C9A}" srcOrd="0" destOrd="0" presId="urn:microsoft.com/office/officeart/2005/8/layout/list1"/>
    <dgm:cxn modelId="{E051B92F-381A-5641-BA74-30950CE7D9F1}" type="presOf" srcId="{6FEC1890-B3DE-435F-AD13-9FC80AA5A84B}" destId="{05016E53-16AB-0C40-B7CA-D1B475E1975D}" srcOrd="0" destOrd="3" presId="urn:microsoft.com/office/officeart/2005/8/layout/list1"/>
    <dgm:cxn modelId="{F5A8A148-B93F-5243-AD13-5F2FD8AE8D81}" type="presOf" srcId="{ACBB0D46-8A26-4108-935F-348E93CA8660}" destId="{05016E53-16AB-0C40-B7CA-D1B475E1975D}" srcOrd="0" destOrd="0" presId="urn:microsoft.com/office/officeart/2005/8/layout/list1"/>
    <dgm:cxn modelId="{C28AA34C-79E3-EC4E-B7F3-CB120D6886EB}" type="presOf" srcId="{8913A5C5-C2F7-4C54-B006-741325BB5DCF}" destId="{BB49C6DF-6A99-A546-8CDD-B298561E0441}" srcOrd="1" destOrd="0" presId="urn:microsoft.com/office/officeart/2005/8/layout/list1"/>
    <dgm:cxn modelId="{478A1450-AE3D-407F-BA2A-6FACCCD3A2EB}" srcId="{E8AB9AD7-CB78-4FF0-9790-FC76F2F1E02C}" destId="{B8AD71C6-5D32-4887-8FB8-F39877B15850}" srcOrd="1" destOrd="0" parTransId="{CC80D9E1-594E-4AC5-94C6-F53BDBFBC34A}" sibTransId="{7C80781E-5BE9-4319-90D8-A3DC6A8CE91E}"/>
    <dgm:cxn modelId="{49DB4D68-840F-3F4D-911B-67A542AEC311}" type="presOf" srcId="{E8AB9AD7-CB78-4FF0-9790-FC76F2F1E02C}" destId="{8DAF1E2D-48E5-0A4E-A7A7-1DA90D7361A3}" srcOrd="1" destOrd="0" presId="urn:microsoft.com/office/officeart/2005/8/layout/list1"/>
    <dgm:cxn modelId="{E9A2716A-B5F3-4EB0-9547-E92D5B396594}" srcId="{BEF29028-0052-488F-9F3F-443FF82EB2AC}" destId="{7CDBD81A-B8E7-4A48-80F3-5409B0F6923B}" srcOrd="0" destOrd="0" parTransId="{813B3849-DF24-4923-B8BC-0F7874D3F06D}" sibTransId="{E1C2B5F8-4B51-45B6-9BD4-D5726D3D0109}"/>
    <dgm:cxn modelId="{E496526F-889C-4139-8F68-6A9A16150622}" srcId="{8913A5C5-C2F7-4C54-B006-741325BB5DCF}" destId="{15A4668C-DA61-4E21-93A4-43883855285E}" srcOrd="0" destOrd="0" parTransId="{58F0E2BB-8410-4FB4-85C9-E3396852F2B5}" sibTransId="{C1A5A6F8-BFC8-4DFA-8655-D19E95B66110}"/>
    <dgm:cxn modelId="{302AAF83-ADE8-4482-AED0-9FB128D63F0C}" srcId="{2E1D911B-5346-488B-BB25-906067C8BB9C}" destId="{67183C6F-BE0F-498A-9F4A-A3164921BB29}" srcOrd="0" destOrd="0" parTransId="{B6F47A58-BE79-47CD-87D1-D848317D98B6}" sibTransId="{10EE4BD9-9E0A-4AE6-8149-D3D9BF391DD8}"/>
    <dgm:cxn modelId="{A3243595-B17D-0943-A25D-CEADDDEF960A}" type="presOf" srcId="{67183C6F-BE0F-498A-9F4A-A3164921BB29}" destId="{8BA24B8D-2D79-DC49-AAC2-5F984066AA24}" srcOrd="0" destOrd="0" presId="urn:microsoft.com/office/officeart/2005/8/layout/list1"/>
    <dgm:cxn modelId="{F4C4FA9E-6B33-8940-A64C-6C5CC80E1420}" type="presOf" srcId="{2E1D911B-5346-488B-BB25-906067C8BB9C}" destId="{FCB694D9-EC86-7846-A135-22AD2D74F379}" srcOrd="0" destOrd="0" presId="urn:microsoft.com/office/officeart/2005/8/layout/list1"/>
    <dgm:cxn modelId="{9C69B5A1-4D26-4044-9A54-FCC3385A3B67}" srcId="{E8AB9AD7-CB78-4FF0-9790-FC76F2F1E02C}" destId="{ACBB0D46-8A26-4108-935F-348E93CA8660}" srcOrd="0" destOrd="0" parTransId="{3B5275CD-FA05-4F1C-B645-EE3A47F32C01}" sibTransId="{45DACCDC-2E9A-4998-852E-9A33FC542FC0}"/>
    <dgm:cxn modelId="{0A332BA4-427F-2447-9FB3-BC938BDE008F}" type="presOf" srcId="{67183C6F-BE0F-498A-9F4A-A3164921BB29}" destId="{770A2793-25CC-1A4B-A2B4-10FBE1F1C191}" srcOrd="1" destOrd="0" presId="urn:microsoft.com/office/officeart/2005/8/layout/list1"/>
    <dgm:cxn modelId="{E73B6DB4-DEEB-204B-9E67-E72B6D1898CF}" type="presOf" srcId="{B8AD71C6-5D32-4887-8FB8-F39877B15850}" destId="{05016E53-16AB-0C40-B7CA-D1B475E1975D}" srcOrd="0" destOrd="2" presId="urn:microsoft.com/office/officeart/2005/8/layout/list1"/>
    <dgm:cxn modelId="{68CF5CB5-56AA-694B-97D3-F95F526F295D}" type="presOf" srcId="{0601A287-25B7-4495-AE66-80B3B0D6C699}" destId="{AC69C28B-3533-7041-848B-74EC973B1E46}" srcOrd="0" destOrd="0" presId="urn:microsoft.com/office/officeart/2005/8/layout/list1"/>
    <dgm:cxn modelId="{FBB966B8-196F-4981-BAFF-69DADC2DBB2D}" srcId="{67183C6F-BE0F-498A-9F4A-A3164921BB29}" destId="{0601A287-25B7-4495-AE66-80B3B0D6C699}" srcOrd="0" destOrd="0" parTransId="{F9C0916A-2D6B-4182-889A-07E6DFF8D53B}" sibTransId="{DCBC8210-F605-49E1-930D-4E8D5B327179}"/>
    <dgm:cxn modelId="{90B0DBBA-49D5-6446-98CF-33ABDA5566DA}" type="presOf" srcId="{269B7ACE-BECA-45D1-982E-4CAE4B860FC3}" destId="{8358B5B1-22D0-9B4E-A4C4-8E5EBE06FAE7}" srcOrd="0" destOrd="1" presId="urn:microsoft.com/office/officeart/2005/8/layout/list1"/>
    <dgm:cxn modelId="{FA0F33CB-F1CF-4615-ACB8-9E0EDC3C5D48}" srcId="{B8AD71C6-5D32-4887-8FB8-F39877B15850}" destId="{6FEC1890-B3DE-435F-AD13-9FC80AA5A84B}" srcOrd="0" destOrd="0" parTransId="{11AB9EFA-122F-4527-94CC-4922F30CF232}" sibTransId="{2E2F10E8-2998-4A96-B1E5-96217F172F51}"/>
    <dgm:cxn modelId="{E3DC5ED7-6695-2B42-8D24-7AF66C8C5205}" type="presOf" srcId="{BEF29028-0052-488F-9F3F-443FF82EB2AC}" destId="{AC69C28B-3533-7041-848B-74EC973B1E46}" srcOrd="0" destOrd="2" presId="urn:microsoft.com/office/officeart/2005/8/layout/list1"/>
    <dgm:cxn modelId="{EA6055D8-FA46-48A1-AA7D-38D939091B58}" srcId="{ACBB0D46-8A26-4108-935F-348E93CA8660}" destId="{5259288C-16E8-4919-A05E-1AC05B52D379}" srcOrd="0" destOrd="0" parTransId="{7F3A323D-AD17-4D50-B249-9AE8CDD1D441}" sibTransId="{90EBFBBE-0102-4FED-9391-8078EF92CEAE}"/>
    <dgm:cxn modelId="{B2945FE0-0CED-467E-A021-EADA18C3DDFF}" srcId="{15A4668C-DA61-4E21-93A4-43883855285E}" destId="{269B7ACE-BECA-45D1-982E-4CAE4B860FC3}" srcOrd="0" destOrd="0" parTransId="{2B4A955A-8F7E-46A6-AC5C-B7072C1AC683}" sibTransId="{665557C9-6F59-42E0-A732-0B3FDB54DBF9}"/>
    <dgm:cxn modelId="{995012E2-F2CC-5545-8538-27B3A53DA5AD}" type="presOf" srcId="{E255683C-5CB3-497B-B09C-49517FFDEF47}" destId="{AC69C28B-3533-7041-848B-74EC973B1E46}" srcOrd="0" destOrd="1" presId="urn:microsoft.com/office/officeart/2005/8/layout/list1"/>
    <dgm:cxn modelId="{D1953AF8-662F-4289-8F60-BD0C921F8BFE}" srcId="{67183C6F-BE0F-498A-9F4A-A3164921BB29}" destId="{BEF29028-0052-488F-9F3F-443FF82EB2AC}" srcOrd="1" destOrd="0" parTransId="{E765C615-527E-48A8-B9BF-033906A29F58}" sibTransId="{02CA3776-B72E-43B0-B9E1-7A62C4CED3F3}"/>
    <dgm:cxn modelId="{3702C5F9-EB8A-4192-BC94-EBC204B5CFBB}" srcId="{2E1D911B-5346-488B-BB25-906067C8BB9C}" destId="{E8AB9AD7-CB78-4FF0-9790-FC76F2F1E02C}" srcOrd="2" destOrd="0" parTransId="{394FED06-67F3-49F4-AC14-57B6CC3F37AB}" sibTransId="{44C61F15-8D54-44F5-9290-4148CF35530D}"/>
    <dgm:cxn modelId="{918E0D17-160E-B943-8F45-745B21E98390}" type="presParOf" srcId="{FCB694D9-EC86-7846-A135-22AD2D74F379}" destId="{2541FC03-71B6-C74B-872F-176507B7DE9A}" srcOrd="0" destOrd="0" presId="urn:microsoft.com/office/officeart/2005/8/layout/list1"/>
    <dgm:cxn modelId="{1404C5E5-191C-1441-BD5A-90FE889B815C}" type="presParOf" srcId="{2541FC03-71B6-C74B-872F-176507B7DE9A}" destId="{8BA24B8D-2D79-DC49-AAC2-5F984066AA24}" srcOrd="0" destOrd="0" presId="urn:microsoft.com/office/officeart/2005/8/layout/list1"/>
    <dgm:cxn modelId="{36A038BE-E18D-EA41-BFC9-AAC26235C063}" type="presParOf" srcId="{2541FC03-71B6-C74B-872F-176507B7DE9A}" destId="{770A2793-25CC-1A4B-A2B4-10FBE1F1C191}" srcOrd="1" destOrd="0" presId="urn:microsoft.com/office/officeart/2005/8/layout/list1"/>
    <dgm:cxn modelId="{90B26D7D-DAD8-044C-949A-5170DC769C16}" type="presParOf" srcId="{FCB694D9-EC86-7846-A135-22AD2D74F379}" destId="{C4813497-925B-3044-83A7-C08CF69FE2D3}" srcOrd="1" destOrd="0" presId="urn:microsoft.com/office/officeart/2005/8/layout/list1"/>
    <dgm:cxn modelId="{B3018C51-1D29-334B-8F7F-E51C1AC45652}" type="presParOf" srcId="{FCB694D9-EC86-7846-A135-22AD2D74F379}" destId="{AC69C28B-3533-7041-848B-74EC973B1E46}" srcOrd="2" destOrd="0" presId="urn:microsoft.com/office/officeart/2005/8/layout/list1"/>
    <dgm:cxn modelId="{B5A6A951-69BA-E44D-9866-3931CA06B138}" type="presParOf" srcId="{FCB694D9-EC86-7846-A135-22AD2D74F379}" destId="{56ED03EE-7473-A341-ACCF-FE0C1FE4C2AC}" srcOrd="3" destOrd="0" presId="urn:microsoft.com/office/officeart/2005/8/layout/list1"/>
    <dgm:cxn modelId="{1D53CC3A-0852-8D43-8430-8E56136BE0CB}" type="presParOf" srcId="{FCB694D9-EC86-7846-A135-22AD2D74F379}" destId="{974E5327-C503-3C40-86CD-9D6A7404E019}" srcOrd="4" destOrd="0" presId="urn:microsoft.com/office/officeart/2005/8/layout/list1"/>
    <dgm:cxn modelId="{A3F16395-4CE7-A34A-8132-DAE99C5FE239}" type="presParOf" srcId="{974E5327-C503-3C40-86CD-9D6A7404E019}" destId="{F993B21D-5610-FA41-BB64-5CA7C8B10C9A}" srcOrd="0" destOrd="0" presId="urn:microsoft.com/office/officeart/2005/8/layout/list1"/>
    <dgm:cxn modelId="{235CA31D-7C4B-0C42-A0F7-9EC959503CDC}" type="presParOf" srcId="{974E5327-C503-3C40-86CD-9D6A7404E019}" destId="{BB49C6DF-6A99-A546-8CDD-B298561E0441}" srcOrd="1" destOrd="0" presId="urn:microsoft.com/office/officeart/2005/8/layout/list1"/>
    <dgm:cxn modelId="{406FF9F8-CD2F-5C40-B196-3513842CC32B}" type="presParOf" srcId="{FCB694D9-EC86-7846-A135-22AD2D74F379}" destId="{1411655C-443D-4246-A0B7-4D7114D6B2C7}" srcOrd="5" destOrd="0" presId="urn:microsoft.com/office/officeart/2005/8/layout/list1"/>
    <dgm:cxn modelId="{2762E8D2-496A-6741-8B82-1C14E40C4F75}" type="presParOf" srcId="{FCB694D9-EC86-7846-A135-22AD2D74F379}" destId="{8358B5B1-22D0-9B4E-A4C4-8E5EBE06FAE7}" srcOrd="6" destOrd="0" presId="urn:microsoft.com/office/officeart/2005/8/layout/list1"/>
    <dgm:cxn modelId="{E3287A0C-88A5-DA46-AB03-5747030F6F01}" type="presParOf" srcId="{FCB694D9-EC86-7846-A135-22AD2D74F379}" destId="{F525ADFB-A10D-9D4B-AC46-5335FB3A5E36}" srcOrd="7" destOrd="0" presId="urn:microsoft.com/office/officeart/2005/8/layout/list1"/>
    <dgm:cxn modelId="{F5029CFB-B9A4-7644-A505-E77C80CB36E2}" type="presParOf" srcId="{FCB694D9-EC86-7846-A135-22AD2D74F379}" destId="{7C392BBB-2FB2-F64B-9E1E-79F68D9D36C9}" srcOrd="8" destOrd="0" presId="urn:microsoft.com/office/officeart/2005/8/layout/list1"/>
    <dgm:cxn modelId="{1CE30E07-4711-BA42-8E09-C16FF6514924}" type="presParOf" srcId="{7C392BBB-2FB2-F64B-9E1E-79F68D9D36C9}" destId="{A4BFE55C-DF89-114D-8841-B9C60CC48D5F}" srcOrd="0" destOrd="0" presId="urn:microsoft.com/office/officeart/2005/8/layout/list1"/>
    <dgm:cxn modelId="{9BAB47AA-376B-DB41-B98C-DC641C16DE8B}" type="presParOf" srcId="{7C392BBB-2FB2-F64B-9E1E-79F68D9D36C9}" destId="{8DAF1E2D-48E5-0A4E-A7A7-1DA90D7361A3}" srcOrd="1" destOrd="0" presId="urn:microsoft.com/office/officeart/2005/8/layout/list1"/>
    <dgm:cxn modelId="{951B054E-3AF8-7A43-87D9-186BD84FA4A6}" type="presParOf" srcId="{FCB694D9-EC86-7846-A135-22AD2D74F379}" destId="{5F73B354-1189-5F4C-A256-F77B8DD96EDA}" srcOrd="9" destOrd="0" presId="urn:microsoft.com/office/officeart/2005/8/layout/list1"/>
    <dgm:cxn modelId="{121A7CBF-E742-4C43-9FA5-CCC6BBFE8A19}" type="presParOf" srcId="{FCB694D9-EC86-7846-A135-22AD2D74F379}" destId="{05016E53-16AB-0C40-B7CA-D1B475E1975D}"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86D1B-EBAD-8D4A-B2C8-13C2001C4C77}">
      <dsp:nvSpPr>
        <dsp:cNvPr id="0" name=""/>
        <dsp:cNvSpPr/>
      </dsp:nvSpPr>
      <dsp:spPr>
        <a:xfrm>
          <a:off x="3162" y="323606"/>
          <a:ext cx="2508625" cy="1505175"/>
        </a:xfrm>
        <a:prstGeom prst="rect">
          <a:avLst/>
        </a:prstGeom>
        <a:blipFill>
          <a:blip xmlns:r="http://schemas.openxmlformats.org/officeDocument/2006/relationships" r:embed="rId1">
            <a:duotone>
              <a:schemeClr val="accent2">
                <a:hueOff val="0"/>
                <a:satOff val="0"/>
                <a:lumOff val="0"/>
                <a:alphaOff val="0"/>
                <a:shade val="88000"/>
                <a:lumMod val="88000"/>
              </a:schemeClr>
              <a:schemeClr val="accent2">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baseline="0" dirty="0">
              <a:solidFill>
                <a:schemeClr val="tx1"/>
              </a:solidFill>
            </a:rPr>
            <a:t>HDFS</a:t>
          </a:r>
          <a:endParaRPr lang="en-US" sz="1700" kern="1200" dirty="0">
            <a:solidFill>
              <a:schemeClr val="tx1"/>
            </a:solidFill>
          </a:endParaRPr>
        </a:p>
        <a:p>
          <a:pPr marL="114300" lvl="1" indent="-114300" algn="l" defTabSz="577850">
            <a:lnSpc>
              <a:spcPct val="100000"/>
            </a:lnSpc>
            <a:spcBef>
              <a:spcPct val="0"/>
            </a:spcBef>
            <a:spcAft>
              <a:spcPct val="15000"/>
            </a:spcAft>
            <a:buChar char="•"/>
          </a:pPr>
          <a:r>
            <a:rPr lang="en-US" sz="1300" kern="1200" baseline="0" dirty="0">
              <a:solidFill>
                <a:schemeClr val="tx1"/>
              </a:solidFill>
            </a:rPr>
            <a:t>This is utilized to store a multitude of data, customer behavior patterns, client information, rules/regulations to be adhered to. </a:t>
          </a:r>
          <a:endParaRPr lang="en-US" sz="1300" kern="1200" dirty="0">
            <a:solidFill>
              <a:schemeClr val="tx1"/>
            </a:solidFill>
          </a:endParaRPr>
        </a:p>
      </dsp:txBody>
      <dsp:txXfrm>
        <a:off x="3162" y="323606"/>
        <a:ext cx="2508625" cy="1505175"/>
      </dsp:txXfrm>
    </dsp:sp>
    <dsp:sp modelId="{23A524BF-74BA-ED40-A6E2-259744537EA8}">
      <dsp:nvSpPr>
        <dsp:cNvPr id="0" name=""/>
        <dsp:cNvSpPr/>
      </dsp:nvSpPr>
      <dsp:spPr>
        <a:xfrm>
          <a:off x="2762649" y="323606"/>
          <a:ext cx="2508625" cy="1505175"/>
        </a:xfrm>
        <a:prstGeom prst="rect">
          <a:avLst/>
        </a:prstGeom>
        <a:blipFill>
          <a:blip xmlns:r="http://schemas.openxmlformats.org/officeDocument/2006/relationships" r:embed="rId1">
            <a:duotone>
              <a:schemeClr val="accent3">
                <a:hueOff val="0"/>
                <a:satOff val="0"/>
                <a:lumOff val="0"/>
                <a:alphaOff val="0"/>
                <a:shade val="88000"/>
                <a:lumMod val="88000"/>
              </a:schemeClr>
              <a:schemeClr val="accent3">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baseline="0" dirty="0">
              <a:solidFill>
                <a:schemeClr val="tx1"/>
              </a:solidFill>
            </a:rPr>
            <a:t>YARN</a:t>
          </a:r>
          <a:endParaRPr lang="en-US" sz="1700" kern="1200" dirty="0">
            <a:solidFill>
              <a:schemeClr val="tx1"/>
            </a:solidFill>
          </a:endParaRPr>
        </a:p>
        <a:p>
          <a:pPr marL="114300" lvl="1" indent="-114300" algn="l" defTabSz="577850">
            <a:lnSpc>
              <a:spcPct val="100000"/>
            </a:lnSpc>
            <a:spcBef>
              <a:spcPct val="0"/>
            </a:spcBef>
            <a:spcAft>
              <a:spcPct val="15000"/>
            </a:spcAft>
            <a:buChar char="•"/>
          </a:pPr>
          <a:r>
            <a:rPr lang="en-US" sz="1300" kern="1200" baseline="0" dirty="0">
              <a:solidFill>
                <a:schemeClr val="tx1"/>
              </a:solidFill>
            </a:rPr>
            <a:t>Resource manager for applications being  used. </a:t>
          </a:r>
          <a:endParaRPr lang="en-US" sz="1300" kern="1200" dirty="0">
            <a:solidFill>
              <a:schemeClr val="tx1"/>
            </a:solidFill>
          </a:endParaRPr>
        </a:p>
      </dsp:txBody>
      <dsp:txXfrm>
        <a:off x="2762649" y="323606"/>
        <a:ext cx="2508625" cy="1505175"/>
      </dsp:txXfrm>
    </dsp:sp>
    <dsp:sp modelId="{3F28B4C2-E8F7-4741-9D81-059CC4902564}">
      <dsp:nvSpPr>
        <dsp:cNvPr id="0" name=""/>
        <dsp:cNvSpPr/>
      </dsp:nvSpPr>
      <dsp:spPr>
        <a:xfrm>
          <a:off x="5522137" y="323606"/>
          <a:ext cx="2508625" cy="1505175"/>
        </a:xfrm>
        <a:prstGeom prst="rect">
          <a:avLst/>
        </a:prstGeom>
        <a:blipFill>
          <a:blip xmlns:r="http://schemas.openxmlformats.org/officeDocument/2006/relationships" r:embed="rId1">
            <a:duotone>
              <a:schemeClr val="accent4">
                <a:hueOff val="0"/>
                <a:satOff val="0"/>
                <a:lumOff val="0"/>
                <a:alphaOff val="0"/>
                <a:shade val="88000"/>
                <a:lumMod val="88000"/>
              </a:schemeClr>
              <a:schemeClr val="accent4">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baseline="0" dirty="0">
              <a:solidFill>
                <a:schemeClr val="tx1"/>
              </a:solidFill>
            </a:rPr>
            <a:t>HIVE</a:t>
          </a:r>
          <a:endParaRPr lang="en-US" sz="1700" kern="1200" dirty="0">
            <a:solidFill>
              <a:schemeClr val="tx1"/>
            </a:solidFill>
          </a:endParaRPr>
        </a:p>
        <a:p>
          <a:pPr marL="114300" lvl="1" indent="-114300" algn="l" defTabSz="577850">
            <a:lnSpc>
              <a:spcPct val="100000"/>
            </a:lnSpc>
            <a:spcBef>
              <a:spcPct val="0"/>
            </a:spcBef>
            <a:spcAft>
              <a:spcPct val="15000"/>
            </a:spcAft>
            <a:buChar char="•"/>
          </a:pPr>
          <a:r>
            <a:rPr lang="en-US" sz="1300" kern="1200" baseline="0" dirty="0">
              <a:solidFill>
                <a:schemeClr val="tx1"/>
              </a:solidFill>
            </a:rPr>
            <a:t>This is where SQL queries will take place with the data stored in HDFS.</a:t>
          </a:r>
          <a:endParaRPr lang="en-US" sz="1300" kern="1200" dirty="0">
            <a:solidFill>
              <a:schemeClr val="tx1"/>
            </a:solidFill>
          </a:endParaRPr>
        </a:p>
      </dsp:txBody>
      <dsp:txXfrm>
        <a:off x="5522137" y="323606"/>
        <a:ext cx="2508625" cy="1505175"/>
      </dsp:txXfrm>
    </dsp:sp>
    <dsp:sp modelId="{E678D682-3A97-1346-AEA5-164756D7ACE5}">
      <dsp:nvSpPr>
        <dsp:cNvPr id="0" name=""/>
        <dsp:cNvSpPr/>
      </dsp:nvSpPr>
      <dsp:spPr>
        <a:xfrm>
          <a:off x="8281625" y="323606"/>
          <a:ext cx="2508625" cy="1505175"/>
        </a:xfrm>
        <a:prstGeom prst="rect">
          <a:avLst/>
        </a:prstGeom>
        <a:blipFill>
          <a:blip xmlns:r="http://schemas.openxmlformats.org/officeDocument/2006/relationships" r:embed="rId1">
            <a:duotone>
              <a:schemeClr val="accent5">
                <a:hueOff val="0"/>
                <a:satOff val="0"/>
                <a:lumOff val="0"/>
                <a:alphaOff val="0"/>
                <a:shade val="88000"/>
                <a:lumMod val="88000"/>
              </a:schemeClr>
              <a:schemeClr val="accent5">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baseline="0" dirty="0">
              <a:solidFill>
                <a:schemeClr val="tx1"/>
              </a:solidFill>
            </a:rPr>
            <a:t>HBase</a:t>
          </a:r>
          <a:endParaRPr lang="en-US" sz="1700" kern="1200" dirty="0">
            <a:solidFill>
              <a:schemeClr val="tx1"/>
            </a:solidFill>
          </a:endParaRPr>
        </a:p>
        <a:p>
          <a:pPr marL="114300" lvl="1" indent="-114300" algn="l" defTabSz="577850">
            <a:lnSpc>
              <a:spcPct val="100000"/>
            </a:lnSpc>
            <a:spcBef>
              <a:spcPct val="0"/>
            </a:spcBef>
            <a:spcAft>
              <a:spcPct val="15000"/>
            </a:spcAft>
            <a:buChar char="•"/>
          </a:pPr>
          <a:r>
            <a:rPr lang="en-US" sz="1300" kern="1200" baseline="0" dirty="0">
              <a:solidFill>
                <a:schemeClr val="tx1"/>
              </a:solidFill>
            </a:rPr>
            <a:t>Stores historical data that helps with real time access to larger datasets.</a:t>
          </a:r>
          <a:endParaRPr lang="en-US" sz="1300" kern="1200" dirty="0">
            <a:solidFill>
              <a:schemeClr val="tx1"/>
            </a:solidFill>
          </a:endParaRPr>
        </a:p>
      </dsp:txBody>
      <dsp:txXfrm>
        <a:off x="8281625" y="323606"/>
        <a:ext cx="2508625" cy="1505175"/>
      </dsp:txXfrm>
    </dsp:sp>
    <dsp:sp modelId="{9EBD49C5-7B97-314C-920D-F90B833CCFB2}">
      <dsp:nvSpPr>
        <dsp:cNvPr id="0" name=""/>
        <dsp:cNvSpPr/>
      </dsp:nvSpPr>
      <dsp:spPr>
        <a:xfrm>
          <a:off x="3162" y="2079643"/>
          <a:ext cx="2508625" cy="1505175"/>
        </a:xfrm>
        <a:prstGeom prst="rect">
          <a:avLst/>
        </a:prstGeom>
        <a:blipFill>
          <a:blip xmlns:r="http://schemas.openxmlformats.org/officeDocument/2006/relationships" r:embed="rId1">
            <a:duotone>
              <a:schemeClr val="accent6">
                <a:hueOff val="0"/>
                <a:satOff val="0"/>
                <a:lumOff val="0"/>
                <a:alphaOff val="0"/>
                <a:shade val="88000"/>
                <a:lumMod val="88000"/>
              </a:schemeClr>
              <a:schemeClr val="accent6">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baseline="0" dirty="0">
              <a:solidFill>
                <a:schemeClr val="tx1"/>
              </a:solidFill>
            </a:rPr>
            <a:t>Spark</a:t>
          </a:r>
          <a:endParaRPr lang="en-US" sz="1700" kern="1200" dirty="0">
            <a:solidFill>
              <a:schemeClr val="tx1"/>
            </a:solidFill>
          </a:endParaRPr>
        </a:p>
        <a:p>
          <a:pPr marL="114300" lvl="1" indent="-114300" algn="l" defTabSz="577850">
            <a:lnSpc>
              <a:spcPct val="100000"/>
            </a:lnSpc>
            <a:spcBef>
              <a:spcPct val="0"/>
            </a:spcBef>
            <a:spcAft>
              <a:spcPct val="15000"/>
            </a:spcAft>
            <a:buChar char="•"/>
          </a:pPr>
          <a:r>
            <a:rPr lang="en-US" sz="1300" kern="1200" baseline="0" dirty="0">
              <a:solidFill>
                <a:schemeClr val="tx1"/>
              </a:solidFill>
            </a:rPr>
            <a:t>This application is where real time analysis takes place.</a:t>
          </a:r>
          <a:endParaRPr lang="en-US" sz="1300" kern="1200" dirty="0">
            <a:solidFill>
              <a:schemeClr val="tx1"/>
            </a:solidFill>
          </a:endParaRPr>
        </a:p>
      </dsp:txBody>
      <dsp:txXfrm>
        <a:off x="3162" y="2079643"/>
        <a:ext cx="2508625" cy="1505175"/>
      </dsp:txXfrm>
    </dsp:sp>
    <dsp:sp modelId="{8FBA5915-7A94-D44D-A344-A64B4EBD4D11}">
      <dsp:nvSpPr>
        <dsp:cNvPr id="0" name=""/>
        <dsp:cNvSpPr/>
      </dsp:nvSpPr>
      <dsp:spPr>
        <a:xfrm>
          <a:off x="2762649" y="2079643"/>
          <a:ext cx="2508625" cy="1505175"/>
        </a:xfrm>
        <a:prstGeom prst="rect">
          <a:avLst/>
        </a:prstGeom>
        <a:blipFill>
          <a:blip xmlns:r="http://schemas.openxmlformats.org/officeDocument/2006/relationships" r:embed="rId1">
            <a:duotone>
              <a:schemeClr val="accent2">
                <a:hueOff val="0"/>
                <a:satOff val="0"/>
                <a:lumOff val="0"/>
                <a:alphaOff val="0"/>
                <a:shade val="88000"/>
                <a:lumMod val="88000"/>
              </a:schemeClr>
              <a:schemeClr val="accent2">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baseline="0" dirty="0">
              <a:solidFill>
                <a:schemeClr val="tx1"/>
              </a:solidFill>
            </a:rPr>
            <a:t>Kafka</a:t>
          </a:r>
          <a:endParaRPr lang="en-US" sz="1700" kern="1200" dirty="0">
            <a:solidFill>
              <a:schemeClr val="tx1"/>
            </a:solidFill>
          </a:endParaRPr>
        </a:p>
        <a:p>
          <a:pPr marL="114300" lvl="1" indent="-114300" algn="l" defTabSz="577850">
            <a:lnSpc>
              <a:spcPct val="100000"/>
            </a:lnSpc>
            <a:spcBef>
              <a:spcPct val="0"/>
            </a:spcBef>
            <a:spcAft>
              <a:spcPct val="15000"/>
            </a:spcAft>
            <a:buChar char="•"/>
          </a:pPr>
          <a:r>
            <a:rPr lang="en-US" sz="1300" kern="1200" baseline="0" dirty="0">
              <a:solidFill>
                <a:schemeClr val="tx1"/>
              </a:solidFill>
            </a:rPr>
            <a:t>Streams real time data to spark to be analyzed and processed.</a:t>
          </a:r>
          <a:endParaRPr lang="en-US" sz="1300" kern="1200" dirty="0">
            <a:solidFill>
              <a:schemeClr val="tx1"/>
            </a:solidFill>
          </a:endParaRPr>
        </a:p>
      </dsp:txBody>
      <dsp:txXfrm>
        <a:off x="2762649" y="2079643"/>
        <a:ext cx="2508625" cy="1505175"/>
      </dsp:txXfrm>
    </dsp:sp>
    <dsp:sp modelId="{430FECBB-A255-B641-B76A-63CC16D34A4B}">
      <dsp:nvSpPr>
        <dsp:cNvPr id="0" name=""/>
        <dsp:cNvSpPr/>
      </dsp:nvSpPr>
      <dsp:spPr>
        <a:xfrm>
          <a:off x="5522137" y="2079643"/>
          <a:ext cx="2508625" cy="1505175"/>
        </a:xfrm>
        <a:prstGeom prst="rect">
          <a:avLst/>
        </a:prstGeom>
        <a:blipFill>
          <a:blip xmlns:r="http://schemas.openxmlformats.org/officeDocument/2006/relationships" r:embed="rId1">
            <a:duotone>
              <a:schemeClr val="accent3">
                <a:hueOff val="0"/>
                <a:satOff val="0"/>
                <a:lumOff val="0"/>
                <a:alphaOff val="0"/>
                <a:shade val="88000"/>
                <a:lumMod val="88000"/>
              </a:schemeClr>
              <a:schemeClr val="accent3">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baseline="0" dirty="0" err="1">
              <a:solidFill>
                <a:schemeClr val="tx1"/>
              </a:solidFill>
            </a:rPr>
            <a:t>Solr</a:t>
          </a:r>
          <a:endParaRPr lang="en-US" sz="1700" kern="1200" dirty="0">
            <a:solidFill>
              <a:schemeClr val="tx1"/>
            </a:solidFill>
          </a:endParaRPr>
        </a:p>
        <a:p>
          <a:pPr marL="114300" lvl="1" indent="-114300" algn="l" defTabSz="577850">
            <a:lnSpc>
              <a:spcPct val="100000"/>
            </a:lnSpc>
            <a:spcBef>
              <a:spcPct val="0"/>
            </a:spcBef>
            <a:spcAft>
              <a:spcPct val="15000"/>
            </a:spcAft>
            <a:buChar char="•"/>
          </a:pPr>
          <a:r>
            <a:rPr lang="en-US" sz="1300" kern="1200" baseline="0" dirty="0">
              <a:solidFill>
                <a:schemeClr val="tx1"/>
              </a:solidFill>
            </a:rPr>
            <a:t>Allows for efficient querying to  lookup information related to goals at hand.</a:t>
          </a:r>
          <a:endParaRPr lang="en-US" sz="1300" kern="1200" dirty="0">
            <a:solidFill>
              <a:schemeClr val="tx1"/>
            </a:solidFill>
          </a:endParaRPr>
        </a:p>
      </dsp:txBody>
      <dsp:txXfrm>
        <a:off x="5522137" y="2079643"/>
        <a:ext cx="2508625" cy="1505175"/>
      </dsp:txXfrm>
    </dsp:sp>
    <dsp:sp modelId="{D331463E-BCA8-D04C-9D92-BEDEE5528263}">
      <dsp:nvSpPr>
        <dsp:cNvPr id="0" name=""/>
        <dsp:cNvSpPr/>
      </dsp:nvSpPr>
      <dsp:spPr>
        <a:xfrm>
          <a:off x="8281625" y="2079643"/>
          <a:ext cx="2508625" cy="1505175"/>
        </a:xfrm>
        <a:prstGeom prst="rect">
          <a:avLst/>
        </a:prstGeom>
        <a:blipFill>
          <a:blip xmlns:r="http://schemas.openxmlformats.org/officeDocument/2006/relationships" r:embed="rId1">
            <a:duotone>
              <a:schemeClr val="accent4">
                <a:hueOff val="0"/>
                <a:satOff val="0"/>
                <a:lumOff val="0"/>
                <a:alphaOff val="0"/>
                <a:shade val="88000"/>
                <a:lumMod val="88000"/>
              </a:schemeClr>
              <a:schemeClr val="accent4">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baseline="0" dirty="0" err="1">
              <a:solidFill>
                <a:schemeClr val="tx1"/>
              </a:solidFill>
            </a:rPr>
            <a:t>NiFI</a:t>
          </a:r>
          <a:endParaRPr lang="en-US" sz="1700" kern="1200" dirty="0">
            <a:solidFill>
              <a:schemeClr val="tx1"/>
            </a:solidFill>
          </a:endParaRPr>
        </a:p>
        <a:p>
          <a:pPr marL="114300" lvl="1" indent="-114300" algn="l" defTabSz="577850">
            <a:lnSpc>
              <a:spcPct val="100000"/>
            </a:lnSpc>
            <a:spcBef>
              <a:spcPct val="0"/>
            </a:spcBef>
            <a:spcAft>
              <a:spcPct val="15000"/>
            </a:spcAft>
            <a:buChar char="•"/>
          </a:pPr>
          <a:r>
            <a:rPr lang="en-US" sz="1300" kern="1200" baseline="0" dirty="0">
              <a:solidFill>
                <a:schemeClr val="tx1"/>
              </a:solidFill>
            </a:rPr>
            <a:t>Ability to automate data flows from various processors. </a:t>
          </a:r>
          <a:endParaRPr lang="en-US" sz="1300" kern="1200" dirty="0">
            <a:solidFill>
              <a:schemeClr val="tx1"/>
            </a:solidFill>
          </a:endParaRPr>
        </a:p>
      </dsp:txBody>
      <dsp:txXfrm>
        <a:off x="8281625" y="2079643"/>
        <a:ext cx="2508625" cy="1505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9C28B-3533-7041-848B-74EC973B1E46}">
      <dsp:nvSpPr>
        <dsp:cNvPr id="0" name=""/>
        <dsp:cNvSpPr/>
      </dsp:nvSpPr>
      <dsp:spPr>
        <a:xfrm>
          <a:off x="0" y="238013"/>
          <a:ext cx="5759656" cy="14994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7013" tIns="291592" rIns="44701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HDFS </a:t>
          </a:r>
        </a:p>
        <a:p>
          <a:pPr marL="228600" lvl="2" indent="-114300" algn="l" defTabSz="622300">
            <a:lnSpc>
              <a:spcPct val="90000"/>
            </a:lnSpc>
            <a:spcBef>
              <a:spcPct val="0"/>
            </a:spcBef>
            <a:spcAft>
              <a:spcPct val="15000"/>
            </a:spcAft>
            <a:buChar char="•"/>
          </a:pPr>
          <a:r>
            <a:rPr lang="en-US" sz="1400" kern="1200" dirty="0"/>
            <a:t>Houses raw data collected from Global bank.</a:t>
          </a:r>
        </a:p>
        <a:p>
          <a:pPr marL="114300" lvl="1" indent="-114300" algn="l" defTabSz="622300">
            <a:lnSpc>
              <a:spcPct val="90000"/>
            </a:lnSpc>
            <a:spcBef>
              <a:spcPct val="0"/>
            </a:spcBef>
            <a:spcAft>
              <a:spcPct val="15000"/>
            </a:spcAft>
            <a:buChar char="•"/>
          </a:pPr>
          <a:r>
            <a:rPr lang="en-US" sz="1400" kern="1200"/>
            <a:t>Hbase</a:t>
          </a:r>
        </a:p>
        <a:p>
          <a:pPr marL="228600" lvl="2" indent="-114300" algn="l" defTabSz="622300">
            <a:lnSpc>
              <a:spcPct val="90000"/>
            </a:lnSpc>
            <a:spcBef>
              <a:spcPct val="0"/>
            </a:spcBef>
            <a:spcAft>
              <a:spcPct val="15000"/>
            </a:spcAft>
            <a:buChar char="•"/>
          </a:pPr>
          <a:r>
            <a:rPr lang="en-US" sz="1400" kern="1200" dirty="0"/>
            <a:t>Stores more specific information such as account history or client profiles so it can be easily accessed.</a:t>
          </a:r>
        </a:p>
      </dsp:txBody>
      <dsp:txXfrm>
        <a:off x="0" y="238013"/>
        <a:ext cx="5759656" cy="1499400"/>
      </dsp:txXfrm>
    </dsp:sp>
    <dsp:sp modelId="{770A2793-25CC-1A4B-A2B4-10FBE1F1C191}">
      <dsp:nvSpPr>
        <dsp:cNvPr id="0" name=""/>
        <dsp:cNvSpPr/>
      </dsp:nvSpPr>
      <dsp:spPr>
        <a:xfrm>
          <a:off x="287982" y="31373"/>
          <a:ext cx="4031759" cy="41327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391" tIns="0" rIns="152391" bIns="0" numCol="1" spcCol="1270" anchor="ctr" anchorCtr="0">
          <a:noAutofit/>
        </a:bodyPr>
        <a:lstStyle/>
        <a:p>
          <a:pPr marL="0" lvl="0" indent="0" algn="l" defTabSz="622300">
            <a:lnSpc>
              <a:spcPct val="90000"/>
            </a:lnSpc>
            <a:spcBef>
              <a:spcPct val="0"/>
            </a:spcBef>
            <a:spcAft>
              <a:spcPct val="35000"/>
            </a:spcAft>
            <a:buNone/>
          </a:pPr>
          <a:r>
            <a:rPr lang="en-US" sz="1400" kern="1200"/>
            <a:t>Storage</a:t>
          </a:r>
        </a:p>
      </dsp:txBody>
      <dsp:txXfrm>
        <a:off x="308157" y="51548"/>
        <a:ext cx="3991409" cy="372929"/>
      </dsp:txXfrm>
    </dsp:sp>
    <dsp:sp modelId="{8358B5B1-22D0-9B4E-A4C4-8E5EBE06FAE7}">
      <dsp:nvSpPr>
        <dsp:cNvPr id="0" name=""/>
        <dsp:cNvSpPr/>
      </dsp:nvSpPr>
      <dsp:spPr>
        <a:xfrm>
          <a:off x="0" y="2019653"/>
          <a:ext cx="5759656" cy="1014300"/>
        </a:xfrm>
        <a:prstGeom prst="rect">
          <a:avLst/>
        </a:prstGeom>
        <a:solidFill>
          <a:schemeClr val="lt1">
            <a:alpha val="90000"/>
            <a:hueOff val="0"/>
            <a:satOff val="0"/>
            <a:lumOff val="0"/>
            <a:alphaOff val="0"/>
          </a:schemeClr>
        </a:solidFill>
        <a:ln w="19050" cap="flat" cmpd="sng" algn="ctr">
          <a:solidFill>
            <a:schemeClr val="accent2">
              <a:hueOff val="1799994"/>
              <a:satOff val="-925"/>
              <a:lumOff val="-2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7013" tIns="291592" rIns="44701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Hive</a:t>
          </a:r>
        </a:p>
        <a:p>
          <a:pPr marL="228600" lvl="2" indent="-114300" algn="l" defTabSz="622300">
            <a:lnSpc>
              <a:spcPct val="90000"/>
            </a:lnSpc>
            <a:spcBef>
              <a:spcPct val="0"/>
            </a:spcBef>
            <a:spcAft>
              <a:spcPct val="15000"/>
            </a:spcAft>
            <a:buChar char="•"/>
          </a:pPr>
          <a:r>
            <a:rPr lang="en-US" sz="1400" kern="1200"/>
            <a:t>User friendly SQL user interface to query for specific information within certain parameters.</a:t>
          </a:r>
        </a:p>
      </dsp:txBody>
      <dsp:txXfrm>
        <a:off x="0" y="2019653"/>
        <a:ext cx="5759656" cy="1014300"/>
      </dsp:txXfrm>
    </dsp:sp>
    <dsp:sp modelId="{BB49C6DF-6A99-A546-8CDD-B298561E0441}">
      <dsp:nvSpPr>
        <dsp:cNvPr id="0" name=""/>
        <dsp:cNvSpPr/>
      </dsp:nvSpPr>
      <dsp:spPr>
        <a:xfrm>
          <a:off x="287982" y="1813013"/>
          <a:ext cx="4031759" cy="413279"/>
        </a:xfrm>
        <a:prstGeom prst="roundRect">
          <a:avLst/>
        </a:prstGeom>
        <a:solidFill>
          <a:schemeClr val="accent2">
            <a:hueOff val="1799994"/>
            <a:satOff val="-925"/>
            <a:lumOff val="-235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391" tIns="0" rIns="152391" bIns="0" numCol="1" spcCol="1270" anchor="ctr" anchorCtr="0">
          <a:noAutofit/>
        </a:bodyPr>
        <a:lstStyle/>
        <a:p>
          <a:pPr marL="0" lvl="0" indent="0" algn="l" defTabSz="622300">
            <a:lnSpc>
              <a:spcPct val="90000"/>
            </a:lnSpc>
            <a:spcBef>
              <a:spcPct val="0"/>
            </a:spcBef>
            <a:spcAft>
              <a:spcPct val="35000"/>
            </a:spcAft>
            <a:buNone/>
          </a:pPr>
          <a:r>
            <a:rPr lang="en-US" sz="1400" kern="1200"/>
            <a:t>Retrieval</a:t>
          </a:r>
        </a:p>
      </dsp:txBody>
      <dsp:txXfrm>
        <a:off x="308157" y="1833188"/>
        <a:ext cx="3991409" cy="372929"/>
      </dsp:txXfrm>
    </dsp:sp>
    <dsp:sp modelId="{05016E53-16AB-0C40-B7CA-D1B475E1975D}">
      <dsp:nvSpPr>
        <dsp:cNvPr id="0" name=""/>
        <dsp:cNvSpPr/>
      </dsp:nvSpPr>
      <dsp:spPr>
        <a:xfrm>
          <a:off x="0" y="3316193"/>
          <a:ext cx="5759656" cy="1499400"/>
        </a:xfrm>
        <a:prstGeom prst="rect">
          <a:avLst/>
        </a:prstGeom>
        <a:solidFill>
          <a:schemeClr val="lt1">
            <a:alpha val="90000"/>
            <a:hueOff val="0"/>
            <a:satOff val="0"/>
            <a:lumOff val="0"/>
            <a:alphaOff val="0"/>
          </a:schemeClr>
        </a:solidFill>
        <a:ln w="19050" cap="flat" cmpd="sng" algn="ctr">
          <a:solidFill>
            <a:schemeClr val="accent2">
              <a:hueOff val="3599988"/>
              <a:satOff val="-1850"/>
              <a:lumOff val="-4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7013" tIns="291592" rIns="44701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Hive</a:t>
          </a:r>
        </a:p>
        <a:p>
          <a:pPr marL="228600" lvl="2" indent="-114300" algn="l" defTabSz="622300">
            <a:lnSpc>
              <a:spcPct val="90000"/>
            </a:lnSpc>
            <a:spcBef>
              <a:spcPct val="0"/>
            </a:spcBef>
            <a:spcAft>
              <a:spcPct val="15000"/>
            </a:spcAft>
            <a:buChar char="•"/>
          </a:pPr>
          <a:r>
            <a:rPr lang="en-US" sz="1400" kern="1200"/>
            <a:t>Analysis can be performed from the information gathered. </a:t>
          </a:r>
        </a:p>
        <a:p>
          <a:pPr marL="114300" lvl="1" indent="-114300" algn="l" defTabSz="622300">
            <a:lnSpc>
              <a:spcPct val="90000"/>
            </a:lnSpc>
            <a:spcBef>
              <a:spcPct val="0"/>
            </a:spcBef>
            <a:spcAft>
              <a:spcPct val="15000"/>
            </a:spcAft>
            <a:buChar char="•"/>
          </a:pPr>
          <a:r>
            <a:rPr lang="en-US" sz="1400" kern="1200"/>
            <a:t>Solr</a:t>
          </a:r>
        </a:p>
        <a:p>
          <a:pPr marL="228600" lvl="2" indent="-114300" algn="l" defTabSz="622300">
            <a:lnSpc>
              <a:spcPct val="90000"/>
            </a:lnSpc>
            <a:spcBef>
              <a:spcPct val="0"/>
            </a:spcBef>
            <a:spcAft>
              <a:spcPct val="15000"/>
            </a:spcAft>
            <a:buChar char="•"/>
          </a:pPr>
          <a:r>
            <a:rPr lang="en-US" sz="1400" kern="1200"/>
            <a:t>Real time monitoring is performed to alert system of potential fraudulent instances quickly. </a:t>
          </a:r>
        </a:p>
      </dsp:txBody>
      <dsp:txXfrm>
        <a:off x="0" y="3316193"/>
        <a:ext cx="5759656" cy="1499400"/>
      </dsp:txXfrm>
    </dsp:sp>
    <dsp:sp modelId="{8DAF1E2D-48E5-0A4E-A7A7-1DA90D7361A3}">
      <dsp:nvSpPr>
        <dsp:cNvPr id="0" name=""/>
        <dsp:cNvSpPr/>
      </dsp:nvSpPr>
      <dsp:spPr>
        <a:xfrm>
          <a:off x="287982" y="3109553"/>
          <a:ext cx="4031759" cy="413279"/>
        </a:xfrm>
        <a:prstGeom prst="roundRect">
          <a:avLst/>
        </a:prstGeom>
        <a:solidFill>
          <a:schemeClr val="accent2">
            <a:hueOff val="3599988"/>
            <a:satOff val="-1850"/>
            <a:lumOff val="-470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391" tIns="0" rIns="152391" bIns="0" numCol="1" spcCol="1270" anchor="ctr" anchorCtr="0">
          <a:noAutofit/>
        </a:bodyPr>
        <a:lstStyle/>
        <a:p>
          <a:pPr marL="0" lvl="0" indent="0" algn="l" defTabSz="622300">
            <a:lnSpc>
              <a:spcPct val="90000"/>
            </a:lnSpc>
            <a:spcBef>
              <a:spcPct val="0"/>
            </a:spcBef>
            <a:spcAft>
              <a:spcPct val="35000"/>
            </a:spcAft>
            <a:buNone/>
          </a:pPr>
          <a:r>
            <a:rPr lang="en-US" sz="1400" kern="1200"/>
            <a:t>Analysis</a:t>
          </a:r>
        </a:p>
      </dsp:txBody>
      <dsp:txXfrm>
        <a:off x="308157" y="3129728"/>
        <a:ext cx="3991409" cy="3729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5E86C-8013-4241-8FF7-636FA400FE90}" type="datetimeFigureOut">
              <a:rPr lang="en-US" smtClean="0"/>
              <a:t>8/7/24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98098-3390-D641-8C11-C115437BF049}" type="slidenum">
              <a:rPr lang="en-US" smtClean="0"/>
              <a:t>‹#›</a:t>
            </a:fld>
            <a:endParaRPr lang="en-US"/>
          </a:p>
        </p:txBody>
      </p:sp>
    </p:spTree>
    <p:extLst>
      <p:ext uri="{BB962C8B-B14F-4D97-AF65-F5344CB8AC3E}">
        <p14:creationId xmlns:p14="http://schemas.microsoft.com/office/powerpoint/2010/main" val="3097677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F98098-3390-D641-8C11-C115437BF049}" type="slidenum">
              <a:rPr lang="en-US" smtClean="0"/>
              <a:t>6</a:t>
            </a:fld>
            <a:endParaRPr lang="en-US"/>
          </a:p>
        </p:txBody>
      </p:sp>
    </p:spTree>
    <p:extLst>
      <p:ext uri="{BB962C8B-B14F-4D97-AF65-F5344CB8AC3E}">
        <p14:creationId xmlns:p14="http://schemas.microsoft.com/office/powerpoint/2010/main" val="1798934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6166482-4472-0544-8ED8-F809F1D193CD}" type="datetimeFigureOut">
              <a:rPr lang="en-US" smtClean="0"/>
              <a:t>8/7/24</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2E12F8E-F915-674E-A89C-6D2CF31B759F}"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685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66482-4472-0544-8ED8-F809F1D193CD}" type="datetimeFigureOut">
              <a:rPr lang="en-US" smtClean="0"/>
              <a:t>8/7/24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120991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66482-4472-0544-8ED8-F809F1D193CD}" type="datetimeFigureOut">
              <a:rPr lang="en-US" smtClean="0"/>
              <a:t>8/7/24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354363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66482-4472-0544-8ED8-F809F1D193CD}" type="datetimeFigureOut">
              <a:rPr lang="en-US" smtClean="0"/>
              <a:t>8/7/24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2F8E-F915-674E-A89C-6D2CF31B759F}"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4753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66482-4472-0544-8ED8-F809F1D193CD}" type="datetimeFigureOut">
              <a:rPr lang="en-US" smtClean="0"/>
              <a:t>8/7/24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3662300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166482-4472-0544-8ED8-F809F1D193CD}" type="datetimeFigureOut">
              <a:rPr lang="en-US" smtClean="0"/>
              <a:t>8/7/24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12574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166482-4472-0544-8ED8-F809F1D193CD}" type="datetimeFigureOut">
              <a:rPr lang="en-US" smtClean="0"/>
              <a:t>8/7/24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3916925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66482-4472-0544-8ED8-F809F1D193CD}" type="datetimeFigureOut">
              <a:rPr lang="en-US" smtClean="0"/>
              <a:t>8/7/24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3718614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66482-4472-0544-8ED8-F809F1D193CD}" type="datetimeFigureOut">
              <a:rPr lang="en-US" smtClean="0"/>
              <a:t>8/7/24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294760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66482-4472-0544-8ED8-F809F1D193CD}" type="datetimeFigureOut">
              <a:rPr lang="en-US" smtClean="0"/>
              <a:t>8/7/24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16825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66482-4472-0544-8ED8-F809F1D193CD}" type="datetimeFigureOut">
              <a:rPr lang="en-US" smtClean="0"/>
              <a:t>8/7/24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91528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166482-4472-0544-8ED8-F809F1D193CD}" type="datetimeFigureOut">
              <a:rPr lang="en-US" smtClean="0"/>
              <a:t>8/7/24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37508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166482-4472-0544-8ED8-F809F1D193CD}" type="datetimeFigureOut">
              <a:rPr lang="en-US" smtClean="0"/>
              <a:t>8/7/24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142031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166482-4472-0544-8ED8-F809F1D193CD}" type="datetimeFigureOut">
              <a:rPr lang="en-US" smtClean="0"/>
              <a:t>8/7/24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79823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166482-4472-0544-8ED8-F809F1D193CD}" type="datetimeFigureOut">
              <a:rPr lang="en-US" smtClean="0"/>
              <a:t>8/7/24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201786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66482-4472-0544-8ED8-F809F1D193CD}" type="datetimeFigureOut">
              <a:rPr lang="en-US" smtClean="0"/>
              <a:t>8/7/24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230875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66482-4472-0544-8ED8-F809F1D193CD}" type="datetimeFigureOut">
              <a:rPr lang="en-US" smtClean="0"/>
              <a:t>8/7/24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146050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66482-4472-0544-8ED8-F809F1D193CD}" type="datetimeFigureOut">
              <a:rPr lang="en-US" smtClean="0"/>
              <a:t>8/7/24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2F8E-F915-674E-A89C-6D2CF31B759F}" type="slidenum">
              <a:rPr lang="en-US" smtClean="0"/>
              <a:t>‹#›</a:t>
            </a:fld>
            <a:endParaRPr lang="en-US"/>
          </a:p>
        </p:txBody>
      </p:sp>
    </p:spTree>
    <p:extLst>
      <p:ext uri="{BB962C8B-B14F-4D97-AF65-F5344CB8AC3E}">
        <p14:creationId xmlns:p14="http://schemas.microsoft.com/office/powerpoint/2010/main" val="328029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6166482-4472-0544-8ED8-F809F1D193CD}" type="datetimeFigureOut">
              <a:rPr lang="en-US" smtClean="0"/>
              <a:t>8/7/24</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2E12F8E-F915-674E-A89C-6D2CF31B759F}" type="slidenum">
              <a:rPr lang="en-US" smtClean="0"/>
              <a:t>‹#›</a:t>
            </a:fld>
            <a:endParaRPr lang="en-US"/>
          </a:p>
        </p:txBody>
      </p:sp>
    </p:spTree>
    <p:extLst>
      <p:ext uri="{BB962C8B-B14F-4D97-AF65-F5344CB8AC3E}">
        <p14:creationId xmlns:p14="http://schemas.microsoft.com/office/powerpoint/2010/main" val="311489178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776733-A05B-4A45-903C-A77D9DEB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BE88EF3F-C54C-8563-4BB9-F3C500AE5F49}"/>
              </a:ext>
            </a:extLst>
          </p:cNvPr>
          <p:cNvPicPr>
            <a:picLocks noChangeAspect="1"/>
          </p:cNvPicPr>
          <p:nvPr/>
        </p:nvPicPr>
        <p:blipFill>
          <a:blip r:embed="rId2">
            <a:duotone>
              <a:schemeClr val="bg2">
                <a:shade val="45000"/>
                <a:satMod val="135000"/>
              </a:schemeClr>
              <a:prstClr val="white"/>
            </a:duotone>
            <a:alphaModFix amt="40000"/>
          </a:blip>
          <a:srcRect b="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1DE61A0C-727B-40CF-99CA-946E8413B7C1}"/>
              </a:ext>
            </a:extLst>
          </p:cNvPr>
          <p:cNvSpPr>
            <a:spLocks noGrp="1"/>
          </p:cNvSpPr>
          <p:nvPr>
            <p:ph type="ctrTitle"/>
          </p:nvPr>
        </p:nvSpPr>
        <p:spPr>
          <a:xfrm>
            <a:off x="1287694" y="1966816"/>
            <a:ext cx="9733231" cy="2481507"/>
          </a:xfrm>
        </p:spPr>
        <p:txBody>
          <a:bodyPr anchor="ctr">
            <a:normAutofit/>
          </a:bodyPr>
          <a:lstStyle/>
          <a:p>
            <a:pPr algn="l"/>
            <a:r>
              <a:rPr lang="en-US">
                <a:solidFill>
                  <a:schemeClr val="tx1"/>
                </a:solidFill>
              </a:rPr>
              <a:t>Global Bank Fraud Detection</a:t>
            </a:r>
          </a:p>
        </p:txBody>
      </p:sp>
      <p:sp>
        <p:nvSpPr>
          <p:cNvPr id="3" name="Subtitle 2">
            <a:extLst>
              <a:ext uri="{FF2B5EF4-FFF2-40B4-BE49-F238E27FC236}">
                <a16:creationId xmlns:a16="http://schemas.microsoft.com/office/drawing/2014/main" id="{3C3FEA69-B52D-9E89-52F7-91C4097786AB}"/>
              </a:ext>
            </a:extLst>
          </p:cNvPr>
          <p:cNvSpPr>
            <a:spLocks noGrp="1"/>
          </p:cNvSpPr>
          <p:nvPr>
            <p:ph type="subTitle" idx="1"/>
          </p:nvPr>
        </p:nvSpPr>
        <p:spPr>
          <a:xfrm>
            <a:off x="1237991" y="4591668"/>
            <a:ext cx="9666314" cy="748739"/>
          </a:xfrm>
        </p:spPr>
        <p:txBody>
          <a:bodyPr>
            <a:normAutofit/>
          </a:bodyPr>
          <a:lstStyle/>
          <a:p>
            <a:pPr algn="l"/>
            <a:r>
              <a:rPr lang="en-US">
                <a:solidFill>
                  <a:schemeClr val="tx1"/>
                </a:solidFill>
              </a:rPr>
              <a:t>By: Jamie Tran </a:t>
            </a:r>
          </a:p>
        </p:txBody>
      </p:sp>
      <p:sp>
        <p:nvSpPr>
          <p:cNvPr id="12" name="5-Point Star 12">
            <a:extLst>
              <a:ext uri="{FF2B5EF4-FFF2-40B4-BE49-F238E27FC236}">
                <a16:creationId xmlns:a16="http://schemas.microsoft.com/office/drawing/2014/main" id="{5350CB18-9C03-468A-8579-F1850E8BE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405" y="2650454"/>
            <a:ext cx="840147" cy="778546"/>
          </a:xfrm>
          <a:prstGeom prst="star5">
            <a:avLst>
              <a:gd name="adj" fmla="val 25889"/>
              <a:gd name="hf" fmla="val 105146"/>
              <a:gd name="vf" fmla="val 110557"/>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30817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28D430-56EA-45B9-8632-927BEBF029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Freeform: Shape 9">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B151934-3AA5-EB07-D271-04806B13995D}"/>
              </a:ext>
            </a:extLst>
          </p:cNvPr>
          <p:cNvSpPr>
            <a:spLocks noGrp="1"/>
          </p:cNvSpPr>
          <p:nvPr>
            <p:ph type="title"/>
          </p:nvPr>
        </p:nvSpPr>
        <p:spPr>
          <a:xfrm>
            <a:off x="1286933" y="1061660"/>
            <a:ext cx="9618133" cy="1043108"/>
          </a:xfrm>
        </p:spPr>
        <p:txBody>
          <a:bodyPr>
            <a:normAutofit/>
          </a:bodyPr>
          <a:lstStyle/>
          <a:p>
            <a:pPr algn="ctr"/>
            <a:r>
              <a:rPr lang="en-US" sz="3700"/>
              <a:t>Business Problem: Real Time Fraud Detection</a:t>
            </a:r>
          </a:p>
        </p:txBody>
      </p:sp>
      <p:sp>
        <p:nvSpPr>
          <p:cNvPr id="3" name="Content Placeholder 2">
            <a:extLst>
              <a:ext uri="{FF2B5EF4-FFF2-40B4-BE49-F238E27FC236}">
                <a16:creationId xmlns:a16="http://schemas.microsoft.com/office/drawing/2014/main" id="{FE28CBC5-AA84-B69D-220C-96A92E096EEE}"/>
              </a:ext>
            </a:extLst>
          </p:cNvPr>
          <p:cNvSpPr>
            <a:spLocks noGrp="1"/>
          </p:cNvSpPr>
          <p:nvPr>
            <p:ph idx="1"/>
          </p:nvPr>
        </p:nvSpPr>
        <p:spPr>
          <a:xfrm>
            <a:off x="1286933" y="2226681"/>
            <a:ext cx="9618133" cy="3586290"/>
          </a:xfrm>
        </p:spPr>
        <p:txBody>
          <a:bodyPr>
            <a:normAutofit/>
          </a:bodyPr>
          <a:lstStyle/>
          <a:p>
            <a:pPr>
              <a:lnSpc>
                <a:spcPct val="110000"/>
              </a:lnSpc>
            </a:pPr>
            <a:r>
              <a:rPr lang="en-US" sz="1700" dirty="0">
                <a:solidFill>
                  <a:schemeClr val="tx1">
                    <a:lumMod val="85000"/>
                    <a:lumOff val="15000"/>
                  </a:schemeClr>
                </a:solidFill>
              </a:rPr>
              <a:t>What is happening?</a:t>
            </a:r>
          </a:p>
          <a:p>
            <a:pPr lvl="1">
              <a:lnSpc>
                <a:spcPct val="110000"/>
              </a:lnSpc>
            </a:pPr>
            <a:r>
              <a:rPr lang="en-US" sz="1700" dirty="0">
                <a:solidFill>
                  <a:schemeClr val="tx1">
                    <a:lumMod val="85000"/>
                    <a:lumOff val="15000"/>
                  </a:schemeClr>
                </a:solidFill>
              </a:rPr>
              <a:t>Fraudulent transaction have become more frequent.</a:t>
            </a:r>
          </a:p>
          <a:p>
            <a:pPr lvl="1">
              <a:lnSpc>
                <a:spcPct val="110000"/>
              </a:lnSpc>
            </a:pPr>
            <a:r>
              <a:rPr lang="en-US" sz="1700" dirty="0">
                <a:solidFill>
                  <a:schemeClr val="tx1">
                    <a:lumMod val="85000"/>
                    <a:lumOff val="15000"/>
                  </a:schemeClr>
                </a:solidFill>
              </a:rPr>
              <a:t>Recent events might indicate money laundering.</a:t>
            </a:r>
          </a:p>
          <a:p>
            <a:pPr>
              <a:lnSpc>
                <a:spcPct val="110000"/>
              </a:lnSpc>
            </a:pPr>
            <a:r>
              <a:rPr lang="en-US" sz="1700" dirty="0">
                <a:solidFill>
                  <a:schemeClr val="tx1">
                    <a:lumMod val="85000"/>
                    <a:lumOff val="15000"/>
                  </a:schemeClr>
                </a:solidFill>
              </a:rPr>
              <a:t>Company goals moving forward:</a:t>
            </a:r>
          </a:p>
          <a:p>
            <a:pPr lvl="1">
              <a:lnSpc>
                <a:spcPct val="110000"/>
              </a:lnSpc>
            </a:pPr>
            <a:r>
              <a:rPr lang="en-US" sz="1700" dirty="0">
                <a:solidFill>
                  <a:schemeClr val="tx1">
                    <a:lumMod val="85000"/>
                    <a:lumOff val="15000"/>
                  </a:schemeClr>
                </a:solidFill>
              </a:rPr>
              <a:t>Real-time notifications to the client and bank upon detection of potentially fraudulent occurrences.</a:t>
            </a:r>
          </a:p>
          <a:p>
            <a:pPr lvl="1">
              <a:lnSpc>
                <a:spcPct val="110000"/>
              </a:lnSpc>
            </a:pPr>
            <a:r>
              <a:rPr lang="en-US" sz="1700" dirty="0">
                <a:solidFill>
                  <a:schemeClr val="tx1">
                    <a:lumMod val="85000"/>
                    <a:lumOff val="15000"/>
                  </a:schemeClr>
                </a:solidFill>
              </a:rPr>
              <a:t>Identify unusual behavior and automatic blocking with established high-risk factors.</a:t>
            </a:r>
          </a:p>
          <a:p>
            <a:pPr lvl="1">
              <a:lnSpc>
                <a:spcPct val="110000"/>
              </a:lnSpc>
            </a:pPr>
            <a:r>
              <a:rPr lang="en-US" sz="1700" dirty="0">
                <a:solidFill>
                  <a:schemeClr val="tx1">
                    <a:lumMod val="85000"/>
                    <a:lumOff val="15000"/>
                  </a:schemeClr>
                </a:solidFill>
              </a:rPr>
              <a:t>Providing security alerts to clients when unusual behavior or locations are detected.</a:t>
            </a:r>
          </a:p>
          <a:p>
            <a:pPr lvl="1">
              <a:lnSpc>
                <a:spcPct val="110000"/>
              </a:lnSpc>
            </a:pPr>
            <a:r>
              <a:rPr lang="en-US" sz="1700" dirty="0">
                <a:solidFill>
                  <a:schemeClr val="tx1">
                    <a:lumMod val="85000"/>
                    <a:lumOff val="15000"/>
                  </a:schemeClr>
                </a:solidFill>
              </a:rPr>
              <a:t>Ensuring compliance with banking regulations in relation to money laundering and fraud detection.</a:t>
            </a:r>
          </a:p>
        </p:txBody>
      </p:sp>
    </p:spTree>
    <p:extLst>
      <p:ext uri="{BB962C8B-B14F-4D97-AF65-F5344CB8AC3E}">
        <p14:creationId xmlns:p14="http://schemas.microsoft.com/office/powerpoint/2010/main" val="90657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38E665F-010A-4CF3-9B64-5888D0D7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31FC3-DB86-3135-A715-5F194931CDE0}"/>
              </a:ext>
            </a:extLst>
          </p:cNvPr>
          <p:cNvSpPr>
            <a:spLocks noGrp="1"/>
          </p:cNvSpPr>
          <p:nvPr>
            <p:ph type="title"/>
          </p:nvPr>
        </p:nvSpPr>
        <p:spPr>
          <a:xfrm>
            <a:off x="685800" y="685800"/>
            <a:ext cx="10792837" cy="1151965"/>
          </a:xfrm>
        </p:spPr>
        <p:txBody>
          <a:bodyPr>
            <a:normAutofit/>
          </a:bodyPr>
          <a:lstStyle/>
          <a:p>
            <a:r>
              <a:rPr lang="en-US" dirty="0"/>
              <a:t>Proposed Architecture:</a:t>
            </a:r>
          </a:p>
        </p:txBody>
      </p:sp>
      <p:graphicFrame>
        <p:nvGraphicFramePr>
          <p:cNvPr id="5" name="Content Placeholder 2">
            <a:extLst>
              <a:ext uri="{FF2B5EF4-FFF2-40B4-BE49-F238E27FC236}">
                <a16:creationId xmlns:a16="http://schemas.microsoft.com/office/drawing/2014/main" id="{B1CE59E2-565E-BCF2-79CD-ED7E75F0A48C}"/>
              </a:ext>
            </a:extLst>
          </p:cNvPr>
          <p:cNvGraphicFramePr>
            <a:graphicFrameLocks noGrp="1"/>
          </p:cNvGraphicFramePr>
          <p:nvPr>
            <p:ph idx="1"/>
            <p:extLst>
              <p:ext uri="{D42A27DB-BD31-4B8C-83A1-F6EECF244321}">
                <p14:modId xmlns:p14="http://schemas.microsoft.com/office/powerpoint/2010/main" val="2679220368"/>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135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9"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9EB9FA3F-CAB0-4533-9364-224CEC6FF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84521-527C-0750-EB8C-E196ED8FB325}"/>
              </a:ext>
            </a:extLst>
          </p:cNvPr>
          <p:cNvSpPr>
            <a:spLocks noGrp="1"/>
          </p:cNvSpPr>
          <p:nvPr>
            <p:ph type="title"/>
          </p:nvPr>
        </p:nvSpPr>
        <p:spPr>
          <a:xfrm>
            <a:off x="691547" y="4519749"/>
            <a:ext cx="10805790" cy="1270279"/>
          </a:xfrm>
        </p:spPr>
        <p:txBody>
          <a:bodyPr vert="horz" lIns="91440" tIns="45720" rIns="91440" bIns="45720" rtlCol="0" anchor="b">
            <a:normAutofit/>
          </a:bodyPr>
          <a:lstStyle/>
          <a:p>
            <a:pPr algn="ctr"/>
            <a:r>
              <a:rPr lang="en-US" sz="6100"/>
              <a:t>Data Flow &amp; Real Time Analysis</a:t>
            </a:r>
          </a:p>
        </p:txBody>
      </p:sp>
      <p:sp>
        <p:nvSpPr>
          <p:cNvPr id="23" name="5-Point Star 31">
            <a:extLst>
              <a:ext uri="{FF2B5EF4-FFF2-40B4-BE49-F238E27FC236}">
                <a16:creationId xmlns:a16="http://schemas.microsoft.com/office/drawing/2014/main" id="{42B0C1BF-5CB1-40DA-9A22-5452B5469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diagram with text on it&#10;&#10;Description automatically generated with medium confidence">
            <a:extLst>
              <a:ext uri="{FF2B5EF4-FFF2-40B4-BE49-F238E27FC236}">
                <a16:creationId xmlns:a16="http://schemas.microsoft.com/office/drawing/2014/main" id="{36BDDD54-2309-1CB2-E937-96900E25F4B8}"/>
              </a:ext>
            </a:extLst>
          </p:cNvPr>
          <p:cNvPicPr>
            <a:picLocks noChangeAspect="1"/>
          </p:cNvPicPr>
          <p:nvPr/>
        </p:nvPicPr>
        <p:blipFill>
          <a:blip r:embed="rId4"/>
          <a:stretch>
            <a:fillRect/>
          </a:stretch>
        </p:blipFill>
        <p:spPr>
          <a:xfrm>
            <a:off x="691547" y="719967"/>
            <a:ext cx="10805789" cy="3457852"/>
          </a:xfrm>
          <a:prstGeom prst="rect">
            <a:avLst/>
          </a:prstGeom>
        </p:spPr>
      </p:pic>
    </p:spTree>
    <p:extLst>
      <p:ext uri="{BB962C8B-B14F-4D97-AF65-F5344CB8AC3E}">
        <p14:creationId xmlns:p14="http://schemas.microsoft.com/office/powerpoint/2010/main" val="38359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0A9C49B-76D8-4E9B-B430-D1ADF40F1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F88A5712-2FE0-4DD4-BDC6-099EA378A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9">
            <a:extLst>
              <a:ext uri="{FF2B5EF4-FFF2-40B4-BE49-F238E27FC236}">
                <a16:creationId xmlns:a16="http://schemas.microsoft.com/office/drawing/2014/main" id="{448E5503-E0F8-4B94-81A3-B1FA57623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7" name="Rectangle 16">
            <a:extLst>
              <a:ext uri="{FF2B5EF4-FFF2-40B4-BE49-F238E27FC236}">
                <a16:creationId xmlns:a16="http://schemas.microsoft.com/office/drawing/2014/main" id="{CE54F896-85E7-4403-9E37-1B004731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78F7977-5B27-69F2-89E7-73751FE1C9F3}"/>
              </a:ext>
            </a:extLst>
          </p:cNvPr>
          <p:cNvSpPr>
            <a:spLocks noGrp="1"/>
          </p:cNvSpPr>
          <p:nvPr>
            <p:ph type="title"/>
          </p:nvPr>
        </p:nvSpPr>
        <p:spPr>
          <a:xfrm>
            <a:off x="685802" y="685800"/>
            <a:ext cx="3381946" cy="4846967"/>
          </a:xfrm>
        </p:spPr>
        <p:txBody>
          <a:bodyPr>
            <a:normAutofit/>
          </a:bodyPr>
          <a:lstStyle/>
          <a:p>
            <a:r>
              <a:rPr lang="en-US" sz="4800">
                <a:solidFill>
                  <a:srgbClr val="FFFFFF"/>
                </a:solidFill>
              </a:rPr>
              <a:t>Data Storage, Analysis, and Retrieval</a:t>
            </a:r>
          </a:p>
        </p:txBody>
      </p:sp>
      <p:graphicFrame>
        <p:nvGraphicFramePr>
          <p:cNvPr id="6" name="Content Placeholder 2">
            <a:extLst>
              <a:ext uri="{FF2B5EF4-FFF2-40B4-BE49-F238E27FC236}">
                <a16:creationId xmlns:a16="http://schemas.microsoft.com/office/drawing/2014/main" id="{7B94170C-EC04-DE7B-319A-A8865F2B5CD7}"/>
              </a:ext>
            </a:extLst>
          </p:cNvPr>
          <p:cNvGraphicFramePr>
            <a:graphicFrameLocks noGrp="1"/>
          </p:cNvGraphicFramePr>
          <p:nvPr>
            <p:ph idx="1"/>
            <p:extLst>
              <p:ext uri="{D42A27DB-BD31-4B8C-83A1-F6EECF244321}">
                <p14:modId xmlns:p14="http://schemas.microsoft.com/office/powerpoint/2010/main" val="665031333"/>
              </p:ext>
            </p:extLst>
          </p:nvPr>
        </p:nvGraphicFramePr>
        <p:xfrm>
          <a:off x="5294108" y="685800"/>
          <a:ext cx="5759656" cy="48469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243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286D-AB87-A4EC-C81E-20CA64200072}"/>
              </a:ext>
            </a:extLst>
          </p:cNvPr>
          <p:cNvSpPr>
            <a:spLocks noGrp="1"/>
          </p:cNvSpPr>
          <p:nvPr>
            <p:ph type="title"/>
          </p:nvPr>
        </p:nvSpPr>
        <p:spPr>
          <a:xfrm>
            <a:off x="685801" y="685800"/>
            <a:ext cx="6397155" cy="1151965"/>
          </a:xfrm>
        </p:spPr>
        <p:txBody>
          <a:bodyPr>
            <a:normAutofit/>
          </a:bodyPr>
          <a:lstStyle/>
          <a:p>
            <a:r>
              <a:rPr lang="en-US" sz="4600"/>
              <a:t>Benefits and Conclusion</a:t>
            </a:r>
          </a:p>
        </p:txBody>
      </p:sp>
      <p:sp>
        <p:nvSpPr>
          <p:cNvPr id="3" name="Content Placeholder 2">
            <a:extLst>
              <a:ext uri="{FF2B5EF4-FFF2-40B4-BE49-F238E27FC236}">
                <a16:creationId xmlns:a16="http://schemas.microsoft.com/office/drawing/2014/main" id="{066F3BB7-A24C-6377-A042-5AB507FFF8D8}"/>
              </a:ext>
            </a:extLst>
          </p:cNvPr>
          <p:cNvSpPr>
            <a:spLocks noGrp="1"/>
          </p:cNvSpPr>
          <p:nvPr>
            <p:ph idx="1"/>
          </p:nvPr>
        </p:nvSpPr>
        <p:spPr>
          <a:xfrm>
            <a:off x="685800" y="2076423"/>
            <a:ext cx="6397157" cy="3288739"/>
          </a:xfrm>
        </p:spPr>
        <p:txBody>
          <a:bodyPr>
            <a:normAutofit lnSpcReduction="10000"/>
          </a:bodyPr>
          <a:lstStyle/>
          <a:p>
            <a:pPr>
              <a:lnSpc>
                <a:spcPct val="110000"/>
              </a:lnSpc>
            </a:pPr>
            <a:r>
              <a:rPr lang="en-US" sz="1300" dirty="0"/>
              <a:t>Benefits to this architecture:</a:t>
            </a:r>
          </a:p>
          <a:p>
            <a:pPr lvl="1">
              <a:lnSpc>
                <a:spcPct val="110000"/>
              </a:lnSpc>
            </a:pPr>
            <a:r>
              <a:rPr lang="en-US" sz="1300" dirty="0"/>
              <a:t>The speed at which these red flags will be detected and acted upon will be virtually instant. </a:t>
            </a:r>
          </a:p>
          <a:p>
            <a:pPr lvl="1">
              <a:lnSpc>
                <a:spcPct val="110000"/>
              </a:lnSpc>
            </a:pPr>
            <a:r>
              <a:rPr lang="en-US" sz="1300" dirty="0"/>
              <a:t>Global bank will be able to strengthen their relationship with their clients by making them feel safe. </a:t>
            </a:r>
          </a:p>
          <a:p>
            <a:pPr lvl="1">
              <a:lnSpc>
                <a:spcPct val="110000"/>
              </a:lnSpc>
            </a:pPr>
            <a:r>
              <a:rPr lang="en-US" sz="1300" dirty="0"/>
              <a:t>Ensure the integrity of the company by keeping in line with regulations.</a:t>
            </a:r>
          </a:p>
          <a:p>
            <a:pPr lvl="1">
              <a:lnSpc>
                <a:spcPct val="110000"/>
              </a:lnSpc>
            </a:pPr>
            <a:r>
              <a:rPr lang="en-US" sz="1300" dirty="0"/>
              <a:t>Global bank will be less concerned with expending their resources to replenish fraudulent activity. </a:t>
            </a:r>
          </a:p>
          <a:p>
            <a:pPr>
              <a:lnSpc>
                <a:spcPct val="110000"/>
              </a:lnSpc>
            </a:pPr>
            <a:r>
              <a:rPr lang="en-US" sz="1300" dirty="0"/>
              <a:t>Conclusion:</a:t>
            </a:r>
          </a:p>
          <a:p>
            <a:pPr lvl="1">
              <a:lnSpc>
                <a:spcPct val="110000"/>
              </a:lnSpc>
            </a:pPr>
            <a:r>
              <a:rPr lang="en-US" sz="1300" dirty="0"/>
              <a:t>My architecture will achieve all company goals to minimize suspicious activity by stopping it in it tracks within seconds of the occurrence.  Ensuring global bank is compliant with regulations all while keeping the Client and Bank informed. </a:t>
            </a:r>
          </a:p>
          <a:p>
            <a:pPr>
              <a:lnSpc>
                <a:spcPct val="110000"/>
              </a:lnSpc>
            </a:pPr>
            <a:endParaRPr lang="en-US" sz="1300" dirty="0"/>
          </a:p>
        </p:txBody>
      </p:sp>
      <p:pic>
        <p:nvPicPr>
          <p:cNvPr id="5" name="Picture 4" descr="Built structure against clear sky">
            <a:extLst>
              <a:ext uri="{FF2B5EF4-FFF2-40B4-BE49-F238E27FC236}">
                <a16:creationId xmlns:a16="http://schemas.microsoft.com/office/drawing/2014/main" id="{47D7724D-B582-874B-FF4A-FFD831421116}"/>
              </a:ext>
            </a:extLst>
          </p:cNvPr>
          <p:cNvPicPr>
            <a:picLocks noChangeAspect="1"/>
          </p:cNvPicPr>
          <p:nvPr/>
        </p:nvPicPr>
        <p:blipFill>
          <a:blip r:embed="rId4"/>
          <a:srcRect l="37526" r="14171" b="-1"/>
          <a:stretch/>
        </p:blipFill>
        <p:spPr>
          <a:xfrm>
            <a:off x="7568124" y="10"/>
            <a:ext cx="3836475" cy="5301586"/>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367235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886762-16F0-4868-B83A-261746214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Freeform 11">
            <a:extLst>
              <a:ext uri="{FF2B5EF4-FFF2-40B4-BE49-F238E27FC236}">
                <a16:creationId xmlns:a16="http://schemas.microsoft.com/office/drawing/2014/main" id="{D2B54B4E-3454-4B76-B85A-8512B772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13">
            <a:extLst>
              <a:ext uri="{FF2B5EF4-FFF2-40B4-BE49-F238E27FC236}">
                <a16:creationId xmlns:a16="http://schemas.microsoft.com/office/drawing/2014/main" id="{7EFFE965-5586-4889-A74D-3A6080D04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25">
            <a:extLst>
              <a:ext uri="{FF2B5EF4-FFF2-40B4-BE49-F238E27FC236}">
                <a16:creationId xmlns:a16="http://schemas.microsoft.com/office/drawing/2014/main" id="{5BC4125D-18D9-4A65-82B6-C24FE9434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14">
            <a:extLst>
              <a:ext uri="{FF2B5EF4-FFF2-40B4-BE49-F238E27FC236}">
                <a16:creationId xmlns:a16="http://schemas.microsoft.com/office/drawing/2014/main" id="{A86DE327-0F45-4F54-BB6C-68A093CE5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9" name="5-Point Star 24">
            <a:extLst>
              <a:ext uri="{FF2B5EF4-FFF2-40B4-BE49-F238E27FC236}">
                <a16:creationId xmlns:a16="http://schemas.microsoft.com/office/drawing/2014/main" id="{795857C2-E6E7-405A-B5A3-4DE3B50A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6F776733-A05B-4A45-903C-A77D9DEB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larm clocks in a line">
            <a:extLst>
              <a:ext uri="{FF2B5EF4-FFF2-40B4-BE49-F238E27FC236}">
                <a16:creationId xmlns:a16="http://schemas.microsoft.com/office/drawing/2014/main" id="{BAF1E3DF-8C58-8AFD-885B-DCE6079BBF63}"/>
              </a:ext>
            </a:extLst>
          </p:cNvPr>
          <p:cNvPicPr>
            <a:picLocks noChangeAspect="1"/>
          </p:cNvPicPr>
          <p:nvPr/>
        </p:nvPicPr>
        <p:blipFill>
          <a:blip r:embed="rId3">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C8E007E-CDC9-1899-8413-B065558BE7EF}"/>
              </a:ext>
            </a:extLst>
          </p:cNvPr>
          <p:cNvSpPr>
            <a:spLocks noGrp="1"/>
          </p:cNvSpPr>
          <p:nvPr>
            <p:ph type="title"/>
          </p:nvPr>
        </p:nvSpPr>
        <p:spPr>
          <a:xfrm>
            <a:off x="1287694" y="1966816"/>
            <a:ext cx="9733231" cy="2481507"/>
          </a:xfrm>
        </p:spPr>
        <p:txBody>
          <a:bodyPr vert="horz" lIns="91440" tIns="45720" rIns="91440" bIns="45720" rtlCol="0" anchor="ctr">
            <a:normAutofit/>
          </a:bodyPr>
          <a:lstStyle/>
          <a:p>
            <a:r>
              <a:rPr lang="en-US" sz="6800">
                <a:solidFill>
                  <a:schemeClr val="tx1"/>
                </a:solidFill>
              </a:rPr>
              <a:t>Thank you all for your time and consideration.</a:t>
            </a:r>
          </a:p>
        </p:txBody>
      </p:sp>
      <p:sp>
        <p:nvSpPr>
          <p:cNvPr id="23" name="5-Point Star 12">
            <a:extLst>
              <a:ext uri="{FF2B5EF4-FFF2-40B4-BE49-F238E27FC236}">
                <a16:creationId xmlns:a16="http://schemas.microsoft.com/office/drawing/2014/main" id="{5350CB18-9C03-468A-8579-F1850E8BE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405" y="2650454"/>
            <a:ext cx="840147" cy="778546"/>
          </a:xfrm>
          <a:prstGeom prst="star5">
            <a:avLst>
              <a:gd name="adj" fmla="val 25889"/>
              <a:gd name="hf" fmla="val 105146"/>
              <a:gd name="vf" fmla="val 110557"/>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6294339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Main Event</Template>
  <TotalTime>2409</TotalTime>
  <Words>412</Words>
  <Application>Microsoft Macintosh PowerPoint</Application>
  <PresentationFormat>Widescreen</PresentationFormat>
  <Paragraphs>53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Impact</vt:lpstr>
      <vt:lpstr>Main Event</vt:lpstr>
      <vt:lpstr>Global Bank Fraud Detection</vt:lpstr>
      <vt:lpstr>Business Problem: Real Time Fraud Detection</vt:lpstr>
      <vt:lpstr>Proposed Architecture:</vt:lpstr>
      <vt:lpstr>Data Flow &amp; Real Time Analysis</vt:lpstr>
      <vt:lpstr>Data Storage, Analysis, and Retrieval</vt:lpstr>
      <vt:lpstr>Benefits and Conclusion</vt:lpstr>
      <vt:lpstr>Thank you all for your time and consideration.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Jamie Tran</dc:creator>
  <cp:lastModifiedBy>Jamie Tran</cp:lastModifiedBy>
  <cp:revision>10</cp:revision>
  <dcterms:created xsi:type="dcterms:W3CDTF">2024-08-06T01:12:32Z</dcterms:created>
  <dcterms:modified xsi:type="dcterms:W3CDTF">2024-08-07T17:28:14Z</dcterms:modified>
</cp:coreProperties>
</file>