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4" r:id="rId5"/>
    <p:sldId id="265" r:id="rId6"/>
    <p:sldId id="322" r:id="rId7"/>
    <p:sldId id="266" r:id="rId8"/>
    <p:sldId id="267" r:id="rId9"/>
    <p:sldId id="268" r:id="rId10"/>
    <p:sldId id="272" r:id="rId11"/>
    <p:sldId id="273" r:id="rId12"/>
    <p:sldId id="269" r:id="rId13"/>
    <p:sldId id="270" r:id="rId14"/>
    <p:sldId id="274" r:id="rId15"/>
    <p:sldId id="275" r:id="rId16"/>
    <p:sldId id="276" r:id="rId17"/>
    <p:sldId id="277" r:id="rId18"/>
    <p:sldId id="278" r:id="rId19"/>
    <p:sldId id="279" r:id="rId20"/>
    <p:sldId id="280"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9" r:id="rId38"/>
    <p:sldId id="298"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2D54DD-C989-477D-8380-51FB79F9DDF5}"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EB292-ECF4-4D27-BCBA-A574D1E6AF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2D54DD-C989-477D-8380-51FB79F9DDF5}"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EB292-ECF4-4D27-BCBA-A574D1E6AF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2D54DD-C989-477D-8380-51FB79F9DDF5}"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EB292-ECF4-4D27-BCBA-A574D1E6AF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2D54DD-C989-477D-8380-51FB79F9DDF5}"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EB292-ECF4-4D27-BCBA-A574D1E6AF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2D54DD-C989-477D-8380-51FB79F9DDF5}"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EB292-ECF4-4D27-BCBA-A574D1E6AF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2D54DD-C989-477D-8380-51FB79F9DDF5}" type="datetimeFigureOut">
              <a:rPr lang="en-US" smtClean="0"/>
              <a:pPr/>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EB292-ECF4-4D27-BCBA-A574D1E6AF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2D54DD-C989-477D-8380-51FB79F9DDF5}" type="datetimeFigureOut">
              <a:rPr lang="en-US" smtClean="0"/>
              <a:pPr/>
              <a:t>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7EB292-ECF4-4D27-BCBA-A574D1E6AF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2D54DD-C989-477D-8380-51FB79F9DDF5}" type="datetimeFigureOut">
              <a:rPr lang="en-US" smtClean="0"/>
              <a:pPr/>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7EB292-ECF4-4D27-BCBA-A574D1E6AF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D54DD-C989-477D-8380-51FB79F9DDF5}" type="datetimeFigureOut">
              <a:rPr lang="en-US" smtClean="0"/>
              <a:pPr/>
              <a:t>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7EB292-ECF4-4D27-BCBA-A574D1E6AF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2D54DD-C989-477D-8380-51FB79F9DDF5}" type="datetimeFigureOut">
              <a:rPr lang="en-US" smtClean="0"/>
              <a:pPr/>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EB292-ECF4-4D27-BCBA-A574D1E6AF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2D54DD-C989-477D-8380-51FB79F9DDF5}" type="datetimeFigureOut">
              <a:rPr lang="en-US" smtClean="0"/>
              <a:pPr/>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EB292-ECF4-4D27-BCBA-A574D1E6AF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D54DD-C989-477D-8380-51FB79F9DDF5}" type="datetimeFigureOut">
              <a:rPr lang="en-US" smtClean="0"/>
              <a:pPr/>
              <a:t>1/15/2015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EB292-ECF4-4D27-BCBA-A574D1E6AF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NUL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a:t>C - Program </a:t>
            </a:r>
            <a:r>
              <a:rPr lang="en-US" dirty="0" smtClean="0"/>
              <a:t>Structure</a:t>
            </a:r>
            <a:endParaRPr lang="en-US" dirty="0"/>
          </a:p>
        </p:txBody>
      </p:sp>
      <p:sp>
        <p:nvSpPr>
          <p:cNvPr id="3" name="Content Placeholder 2"/>
          <p:cNvSpPr>
            <a:spLocks noGrp="1"/>
          </p:cNvSpPr>
          <p:nvPr>
            <p:ph idx="1"/>
          </p:nvPr>
        </p:nvSpPr>
        <p:spPr>
          <a:xfrm>
            <a:off x="304800" y="1066800"/>
            <a:ext cx="8382000" cy="5638800"/>
          </a:xfrm>
        </p:spPr>
        <p:txBody>
          <a:bodyPr>
            <a:normAutofit/>
          </a:bodyPr>
          <a:lstStyle/>
          <a:p>
            <a:r>
              <a:rPr lang="en-US" dirty="0"/>
              <a:t> </a:t>
            </a:r>
            <a:r>
              <a:rPr lang="en-US" sz="2000" dirty="0" smtClean="0"/>
              <a:t>Let </a:t>
            </a:r>
            <a:r>
              <a:rPr lang="en-US" sz="2000" dirty="0"/>
              <a:t>us look a bare minimum C program structure so that we can take it as a reference in upcoming </a:t>
            </a:r>
            <a:r>
              <a:rPr lang="en-US" sz="2000" dirty="0" smtClean="0"/>
              <a:t>chapters.</a:t>
            </a:r>
          </a:p>
          <a:p>
            <a:endParaRPr lang="en-US" sz="2000" dirty="0" smtClean="0"/>
          </a:p>
          <a:p>
            <a:pPr>
              <a:buNone/>
            </a:pPr>
            <a:r>
              <a:rPr lang="en-US" dirty="0">
                <a:solidFill>
                  <a:srgbClr val="002060"/>
                </a:solidFill>
              </a:rPr>
              <a:t>#include &lt;</a:t>
            </a:r>
            <a:r>
              <a:rPr lang="en-US" dirty="0" err="1">
                <a:solidFill>
                  <a:srgbClr val="002060"/>
                </a:solidFill>
              </a:rPr>
              <a:t>stdio.h</a:t>
            </a:r>
            <a:r>
              <a:rPr lang="en-US" dirty="0">
                <a:solidFill>
                  <a:srgbClr val="002060"/>
                </a:solidFill>
              </a:rPr>
              <a:t>&gt; </a:t>
            </a:r>
            <a:endParaRPr lang="en-US" dirty="0" smtClean="0">
              <a:solidFill>
                <a:srgbClr val="002060"/>
              </a:solidFill>
            </a:endParaRPr>
          </a:p>
          <a:p>
            <a:pPr>
              <a:buNone/>
            </a:pPr>
            <a:r>
              <a:rPr lang="en-US" dirty="0" err="1" smtClean="0">
                <a:solidFill>
                  <a:srgbClr val="002060"/>
                </a:solidFill>
              </a:rPr>
              <a:t>int</a:t>
            </a:r>
            <a:r>
              <a:rPr lang="en-US" dirty="0" smtClean="0">
                <a:solidFill>
                  <a:srgbClr val="002060"/>
                </a:solidFill>
              </a:rPr>
              <a:t> </a:t>
            </a:r>
            <a:r>
              <a:rPr lang="en-US" dirty="0">
                <a:solidFill>
                  <a:srgbClr val="002060"/>
                </a:solidFill>
              </a:rPr>
              <a:t>main() </a:t>
            </a:r>
            <a:endParaRPr lang="en-US" dirty="0" smtClean="0">
              <a:solidFill>
                <a:srgbClr val="002060"/>
              </a:solidFill>
            </a:endParaRPr>
          </a:p>
          <a:p>
            <a:pPr>
              <a:buNone/>
            </a:pPr>
            <a:r>
              <a:rPr lang="en-US" dirty="0" smtClean="0">
                <a:solidFill>
                  <a:srgbClr val="002060"/>
                </a:solidFill>
              </a:rPr>
              <a:t>{ </a:t>
            </a:r>
          </a:p>
          <a:p>
            <a:pPr>
              <a:buNone/>
            </a:pPr>
            <a:r>
              <a:rPr lang="en-US" dirty="0" smtClean="0">
                <a:solidFill>
                  <a:srgbClr val="002060"/>
                </a:solidFill>
              </a:rPr>
              <a:t>	/* </a:t>
            </a:r>
            <a:r>
              <a:rPr lang="en-US" dirty="0">
                <a:solidFill>
                  <a:srgbClr val="002060"/>
                </a:solidFill>
              </a:rPr>
              <a:t>my first program in C */ </a:t>
            </a:r>
            <a:endParaRPr lang="en-US" dirty="0" smtClean="0">
              <a:solidFill>
                <a:srgbClr val="002060"/>
              </a:solidFill>
            </a:endParaRPr>
          </a:p>
          <a:p>
            <a:pPr>
              <a:buNone/>
            </a:pPr>
            <a:r>
              <a:rPr lang="en-US" dirty="0" smtClean="0">
                <a:solidFill>
                  <a:srgbClr val="002060"/>
                </a:solidFill>
              </a:rPr>
              <a:t>	</a:t>
            </a:r>
            <a:r>
              <a:rPr lang="en-US" dirty="0" err="1" smtClean="0">
                <a:solidFill>
                  <a:srgbClr val="002060"/>
                </a:solidFill>
              </a:rPr>
              <a:t>printf</a:t>
            </a:r>
            <a:r>
              <a:rPr lang="en-US" dirty="0" smtClean="0">
                <a:solidFill>
                  <a:srgbClr val="002060"/>
                </a:solidFill>
              </a:rPr>
              <a:t>(“Welcome to C….\n</a:t>
            </a:r>
            <a:r>
              <a:rPr lang="en-US" dirty="0">
                <a:solidFill>
                  <a:srgbClr val="002060"/>
                </a:solidFill>
              </a:rPr>
              <a:t>"); </a:t>
            </a:r>
            <a:endParaRPr lang="en-US" dirty="0" smtClean="0">
              <a:solidFill>
                <a:srgbClr val="002060"/>
              </a:solidFill>
            </a:endParaRPr>
          </a:p>
          <a:p>
            <a:pPr>
              <a:buNone/>
            </a:pPr>
            <a:r>
              <a:rPr lang="en-US" dirty="0" smtClean="0">
                <a:solidFill>
                  <a:srgbClr val="002060"/>
                </a:solidFill>
              </a:rPr>
              <a:t>	return </a:t>
            </a:r>
            <a:r>
              <a:rPr lang="en-US" dirty="0">
                <a:solidFill>
                  <a:srgbClr val="002060"/>
                </a:solidFill>
              </a:rPr>
              <a:t>0; </a:t>
            </a:r>
            <a:endParaRPr lang="en-US" dirty="0" smtClean="0">
              <a:solidFill>
                <a:srgbClr val="002060"/>
              </a:solidFill>
            </a:endParaRPr>
          </a:p>
          <a:p>
            <a:pPr>
              <a:buNone/>
            </a:pPr>
            <a:r>
              <a:rPr lang="en-US" dirty="0" smtClean="0">
                <a:solidFill>
                  <a:srgbClr val="002060"/>
                </a:solidFill>
              </a:rPr>
              <a:t>}</a:t>
            </a:r>
            <a:endParaRPr lang="en-US"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C++ Identifiers/variables </a:t>
            </a:r>
            <a:endParaRPr lang="en-US" dirty="0"/>
          </a:p>
        </p:txBody>
      </p:sp>
      <p:sp>
        <p:nvSpPr>
          <p:cNvPr id="3" name="Content Placeholder 2"/>
          <p:cNvSpPr>
            <a:spLocks noGrp="1"/>
          </p:cNvSpPr>
          <p:nvPr>
            <p:ph idx="1"/>
          </p:nvPr>
        </p:nvSpPr>
        <p:spPr>
          <a:xfrm>
            <a:off x="0" y="914400"/>
            <a:ext cx="9144000" cy="5791200"/>
          </a:xfrm>
        </p:spPr>
        <p:txBody>
          <a:bodyPr>
            <a:normAutofit fontScale="85000" lnSpcReduction="20000"/>
          </a:bodyPr>
          <a:lstStyle/>
          <a:p>
            <a:r>
              <a:rPr lang="en-US" dirty="0" smtClean="0"/>
              <a:t>A C++ identifier is a name used to identify a variable, function, class, module, or any other user-defined item.</a:t>
            </a:r>
          </a:p>
          <a:p>
            <a:r>
              <a:rPr lang="en-US" dirty="0" smtClean="0"/>
              <a:t>Variables are nothing but reserved memory locations to store values.</a:t>
            </a:r>
          </a:p>
          <a:p>
            <a:r>
              <a:rPr lang="en-US" dirty="0" smtClean="0"/>
              <a:t>An identifier starts with a letter A to Z or a to z or an underscore (_) followed by zero or more letters, underscores, and digits (0 to 9).</a:t>
            </a:r>
          </a:p>
          <a:p>
            <a:r>
              <a:rPr lang="en-US" dirty="0" smtClean="0"/>
              <a:t>C++ does not allow punctuation characters such as @, $, and % within identifiers.</a:t>
            </a:r>
          </a:p>
          <a:p>
            <a:r>
              <a:rPr lang="en-US" dirty="0" smtClean="0"/>
              <a:t>A declared keyword can’t be use as identifier. </a:t>
            </a:r>
          </a:p>
          <a:p>
            <a:r>
              <a:rPr lang="en-US" dirty="0" smtClean="0"/>
              <a:t>C++ is a case-sensitive programming language. Thus, </a:t>
            </a:r>
            <a:r>
              <a:rPr lang="en-US" b="1" dirty="0" smtClean="0"/>
              <a:t>Man</a:t>
            </a:r>
            <a:r>
              <a:rPr lang="en-US" dirty="0" smtClean="0"/>
              <a:t> and </a:t>
            </a:r>
            <a:r>
              <a:rPr lang="en-US" b="1" dirty="0" smtClean="0"/>
              <a:t>man</a:t>
            </a:r>
            <a:r>
              <a:rPr lang="en-US" dirty="0" smtClean="0"/>
              <a:t> are two different identifiers in C++.</a:t>
            </a:r>
          </a:p>
          <a:p>
            <a:r>
              <a:rPr lang="en-US" dirty="0" smtClean="0"/>
              <a:t>Examples</a:t>
            </a:r>
          </a:p>
          <a:p>
            <a:pPr>
              <a:buNone/>
            </a:pPr>
            <a:r>
              <a:rPr lang="en-US" dirty="0" smtClean="0"/>
              <a:t>	ram	 	</a:t>
            </a:r>
            <a:r>
              <a:rPr lang="en-US" dirty="0" err="1" smtClean="0"/>
              <a:t>zara</a:t>
            </a:r>
            <a:r>
              <a:rPr lang="en-US" dirty="0" smtClean="0"/>
              <a:t>	 	</a:t>
            </a:r>
            <a:r>
              <a:rPr lang="en-US" dirty="0" err="1" smtClean="0"/>
              <a:t>abc</a:t>
            </a:r>
            <a:r>
              <a:rPr lang="en-US" dirty="0" smtClean="0"/>
              <a:t> 	</a:t>
            </a:r>
            <a:r>
              <a:rPr lang="en-US" dirty="0" err="1" smtClean="0"/>
              <a:t>move_name</a:t>
            </a:r>
            <a:r>
              <a:rPr lang="en-US" dirty="0" smtClean="0"/>
              <a:t>	 	a_123 myname50 	_temp 	j 	a23b9 	</a:t>
            </a:r>
            <a:r>
              <a:rPr lang="en-US" dirty="0" err="1" smtClean="0"/>
              <a:t>retVal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Constants</a:t>
            </a:r>
            <a:endParaRPr lang="en-US" dirty="0"/>
          </a:p>
        </p:txBody>
      </p:sp>
      <p:sp>
        <p:nvSpPr>
          <p:cNvPr id="3" name="Content Placeholder 2"/>
          <p:cNvSpPr>
            <a:spLocks noGrp="1"/>
          </p:cNvSpPr>
          <p:nvPr>
            <p:ph idx="1"/>
          </p:nvPr>
        </p:nvSpPr>
        <p:spPr>
          <a:xfrm>
            <a:off x="0" y="1219200"/>
            <a:ext cx="9144000" cy="5638800"/>
          </a:xfrm>
        </p:spPr>
        <p:txBody>
          <a:bodyPr>
            <a:normAutofit lnSpcReduction="10000"/>
          </a:bodyPr>
          <a:lstStyle/>
          <a:p>
            <a:r>
              <a:rPr lang="en-US" dirty="0" smtClean="0"/>
              <a:t>Constants refer to fixed values that do not change during the execution of program.</a:t>
            </a:r>
          </a:p>
          <a:p>
            <a:r>
              <a:rPr lang="en-US" dirty="0" smtClean="0"/>
              <a:t>C++ supports several kinds of literal constants like integers, characters, floating points, numbers and strings.</a:t>
            </a:r>
          </a:p>
          <a:p>
            <a:r>
              <a:rPr lang="en-US" dirty="0" smtClean="0"/>
              <a:t>Examples</a:t>
            </a:r>
          </a:p>
          <a:p>
            <a:pPr>
              <a:buNone/>
            </a:pPr>
            <a:r>
              <a:rPr lang="en-US" dirty="0" smtClean="0"/>
              <a:t>	123	//integers </a:t>
            </a:r>
          </a:p>
          <a:p>
            <a:pPr>
              <a:buNone/>
            </a:pPr>
            <a:r>
              <a:rPr lang="en-US" dirty="0" smtClean="0"/>
              <a:t>	12.24	//floating points</a:t>
            </a:r>
          </a:p>
          <a:p>
            <a:pPr>
              <a:buNone/>
            </a:pPr>
            <a:r>
              <a:rPr lang="en-US" dirty="0" smtClean="0"/>
              <a:t>	‘A’		// character</a:t>
            </a:r>
          </a:p>
          <a:p>
            <a:pPr>
              <a:buNone/>
            </a:pPr>
            <a:r>
              <a:rPr lang="en-US" dirty="0" smtClean="0"/>
              <a:t>	O37	// octal integer</a:t>
            </a:r>
          </a:p>
          <a:p>
            <a:pPr>
              <a:buNone/>
            </a:pPr>
            <a:r>
              <a:rPr lang="en-US" dirty="0" smtClean="0"/>
              <a:t>	“ABC”	//string constants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smtClean="0"/>
              <a:t>Keywords in C++</a:t>
            </a:r>
            <a:endParaRPr lang="en-US" dirty="0"/>
          </a:p>
        </p:txBody>
      </p:sp>
      <p:sp>
        <p:nvSpPr>
          <p:cNvPr id="3" name="Content Placeholder 2"/>
          <p:cNvSpPr>
            <a:spLocks noGrp="1"/>
          </p:cNvSpPr>
          <p:nvPr>
            <p:ph idx="1"/>
          </p:nvPr>
        </p:nvSpPr>
        <p:spPr>
          <a:xfrm>
            <a:off x="0" y="609600"/>
            <a:ext cx="9144000" cy="6248400"/>
          </a:xfrm>
        </p:spPr>
        <p:txBody>
          <a:bodyPr/>
          <a:lstStyle/>
          <a:p>
            <a:r>
              <a:rPr lang="en-US" sz="2400" dirty="0" smtClean="0"/>
              <a:t>Keywords are reserved identifiers and can not be use as a name for the program variables or other user defined program variables.</a:t>
            </a:r>
          </a:p>
          <a:p>
            <a:r>
              <a:rPr lang="en-US" sz="2400" dirty="0" smtClean="0"/>
              <a:t>The following list shows the reserved words in C++.</a:t>
            </a:r>
          </a:p>
          <a:p>
            <a:endParaRPr lang="en-US" dirty="0"/>
          </a:p>
        </p:txBody>
      </p:sp>
      <p:pic>
        <p:nvPicPr>
          <p:cNvPr id="5" name="Picture 4" descr="dt.png"/>
          <p:cNvPicPr>
            <a:picLocks noChangeAspect="1"/>
          </p:cNvPicPr>
          <p:nvPr/>
        </p:nvPicPr>
        <p:blipFill>
          <a:blip r:embed="rId2" cstate="print"/>
          <a:stretch>
            <a:fillRect/>
          </a:stretch>
        </p:blipFill>
        <p:spPr>
          <a:xfrm>
            <a:off x="381000" y="1828800"/>
            <a:ext cx="8305800" cy="480116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 Types</a:t>
            </a:r>
            <a:endParaRPr lang="en-US" dirty="0"/>
          </a:p>
        </p:txBody>
      </p:sp>
      <p:pic>
        <p:nvPicPr>
          <p:cNvPr id="4" name="Content Placeholder 3" descr="dt.png"/>
          <p:cNvPicPr>
            <a:picLocks noGrp="1" noChangeAspect="1"/>
          </p:cNvPicPr>
          <p:nvPr>
            <p:ph idx="1"/>
          </p:nvPr>
        </p:nvPicPr>
        <p:blipFill>
          <a:blip r:embed="rId2" cstate="print"/>
          <a:stretch>
            <a:fillRect/>
          </a:stretch>
        </p:blipFill>
        <p:spPr>
          <a:xfrm>
            <a:off x="1442600" y="1610204"/>
            <a:ext cx="6258799" cy="4505954"/>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Basic Data Types</a:t>
            </a:r>
            <a:endParaRPr lang="en-US" dirty="0"/>
          </a:p>
        </p:txBody>
      </p:sp>
      <p:sp>
        <p:nvSpPr>
          <p:cNvPr id="3" name="Content Placeholder 2"/>
          <p:cNvSpPr>
            <a:spLocks noGrp="1"/>
          </p:cNvSpPr>
          <p:nvPr>
            <p:ph idx="1"/>
          </p:nvPr>
        </p:nvSpPr>
        <p:spPr>
          <a:xfrm>
            <a:off x="152400" y="838200"/>
            <a:ext cx="8839200" cy="5867400"/>
          </a:xfrm>
        </p:spPr>
        <p:txBody>
          <a:bodyPr/>
          <a:lstStyle/>
          <a:p>
            <a:r>
              <a:rPr lang="en-US" sz="2400" dirty="0" smtClean="0"/>
              <a:t>While doing programming you need to use various variables to store various information.</a:t>
            </a:r>
          </a:p>
          <a:p>
            <a:r>
              <a:rPr lang="en-US" sz="2400" dirty="0" smtClean="0"/>
              <a:t>Based on the data type of a variable, the operating system allocates memory and decides what can be stored in the reserved memory.</a:t>
            </a:r>
          </a:p>
          <a:p>
            <a:r>
              <a:rPr lang="en-US" sz="2400" dirty="0" smtClean="0"/>
              <a:t>C++ offer the programmer a rich assortment of built-in as well as user defined data types. Following table lists down seven basic C++ data types:</a:t>
            </a:r>
          </a:p>
          <a:p>
            <a:endParaRPr lang="en-US" sz="2400" dirty="0" smtClean="0"/>
          </a:p>
          <a:p>
            <a:endParaRPr lang="en-US" dirty="0"/>
          </a:p>
        </p:txBody>
      </p:sp>
      <p:pic>
        <p:nvPicPr>
          <p:cNvPr id="4" name="Picture 3" descr="dt.png"/>
          <p:cNvPicPr>
            <a:picLocks noChangeAspect="1"/>
          </p:cNvPicPr>
          <p:nvPr/>
        </p:nvPicPr>
        <p:blipFill>
          <a:blip r:embed="rId2" cstate="print"/>
          <a:stretch>
            <a:fillRect/>
          </a:stretch>
        </p:blipFill>
        <p:spPr>
          <a:xfrm>
            <a:off x="609600" y="3975768"/>
            <a:ext cx="7467600" cy="2747033"/>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9144000" cy="6096000"/>
          </a:xfrm>
        </p:spPr>
        <p:txBody>
          <a:bodyPr>
            <a:normAutofit/>
          </a:bodyPr>
          <a:lstStyle/>
          <a:p>
            <a:r>
              <a:rPr lang="en-US" sz="2400" dirty="0" smtClean="0"/>
              <a:t>The following table shows the variable type, how much memory it takes to store the value in memory, and what is maximum and minimum value which can be stored in such type of variables.</a:t>
            </a:r>
            <a:endParaRPr lang="en-US" sz="2400" dirty="0"/>
          </a:p>
        </p:txBody>
      </p:sp>
      <p:pic>
        <p:nvPicPr>
          <p:cNvPr id="4" name="Picture 3" descr="data typ.bmp"/>
          <p:cNvPicPr>
            <a:picLocks noChangeAspect="1"/>
          </p:cNvPicPr>
          <p:nvPr/>
        </p:nvPicPr>
        <p:blipFill>
          <a:blip r:embed="rId2" cstate="print"/>
          <a:stretch>
            <a:fillRect/>
          </a:stretch>
        </p:blipFill>
        <p:spPr>
          <a:xfrm>
            <a:off x="0" y="1752600"/>
            <a:ext cx="9144000" cy="51054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rmAutofit fontScale="90000"/>
          </a:bodyPr>
          <a:lstStyle/>
          <a:p>
            <a:r>
              <a:rPr lang="en-US" dirty="0" smtClean="0"/>
              <a:t>Variable Definition in C++</a:t>
            </a:r>
            <a:endParaRPr lang="en-US" dirty="0"/>
          </a:p>
        </p:txBody>
      </p:sp>
      <p:sp>
        <p:nvSpPr>
          <p:cNvPr id="3" name="Content Placeholder 2"/>
          <p:cNvSpPr>
            <a:spLocks noGrp="1"/>
          </p:cNvSpPr>
          <p:nvPr>
            <p:ph idx="1"/>
          </p:nvPr>
        </p:nvSpPr>
        <p:spPr>
          <a:xfrm>
            <a:off x="381000" y="609600"/>
            <a:ext cx="8229600" cy="6096000"/>
          </a:xfrm>
        </p:spPr>
        <p:txBody>
          <a:bodyPr>
            <a:noAutofit/>
          </a:bodyPr>
          <a:lstStyle/>
          <a:p>
            <a:r>
              <a:rPr lang="en-US" sz="2400" dirty="0" smtClean="0"/>
              <a:t>A variable definition means to tell the compiler where and how much to create the storage for the variable. </a:t>
            </a:r>
          </a:p>
          <a:p>
            <a:r>
              <a:rPr lang="en-US" sz="2400" dirty="0" smtClean="0"/>
              <a:t>A variable definition specifies a data type, and contains a list of one or more variables of that type.</a:t>
            </a:r>
          </a:p>
          <a:p>
            <a:r>
              <a:rPr lang="en-US" sz="2400" dirty="0" smtClean="0"/>
              <a:t>Syntax : </a:t>
            </a:r>
            <a:r>
              <a:rPr lang="en-US" sz="2400" dirty="0" smtClean="0">
                <a:solidFill>
                  <a:srgbClr val="FF0000"/>
                </a:solidFill>
              </a:rPr>
              <a:t>type </a:t>
            </a:r>
            <a:r>
              <a:rPr lang="en-US" sz="2400" dirty="0" err="1" smtClean="0">
                <a:solidFill>
                  <a:srgbClr val="FF0000"/>
                </a:solidFill>
              </a:rPr>
              <a:t>variable_list</a:t>
            </a:r>
            <a:r>
              <a:rPr lang="en-US" sz="2400" dirty="0" smtClean="0">
                <a:solidFill>
                  <a:srgbClr val="FF0000"/>
                </a:solidFill>
              </a:rPr>
              <a:t>;</a:t>
            </a:r>
          </a:p>
          <a:p>
            <a:pPr>
              <a:buNone/>
            </a:pPr>
            <a:r>
              <a:rPr lang="en-US" sz="2400" dirty="0" smtClean="0"/>
              <a:t>	where, </a:t>
            </a:r>
          </a:p>
          <a:p>
            <a:pPr>
              <a:buNone/>
            </a:pPr>
            <a:r>
              <a:rPr lang="en-US" sz="2400" b="1" dirty="0" smtClean="0"/>
              <a:t>	-type</a:t>
            </a:r>
            <a:r>
              <a:rPr lang="en-US" sz="2400" dirty="0" smtClean="0"/>
              <a:t> must be a valid C++ data type including char, </a:t>
            </a:r>
            <a:r>
              <a:rPr lang="en-US" sz="2400" dirty="0" err="1" smtClean="0"/>
              <a:t>w_char</a:t>
            </a:r>
            <a:r>
              <a:rPr lang="en-US" sz="2400" dirty="0" smtClean="0"/>
              <a:t>, </a:t>
            </a:r>
            <a:r>
              <a:rPr lang="en-US" sz="2400" dirty="0" err="1" smtClean="0"/>
              <a:t>int</a:t>
            </a:r>
            <a:r>
              <a:rPr lang="en-US" sz="2400" dirty="0" smtClean="0"/>
              <a:t>, float, double, </a:t>
            </a:r>
            <a:r>
              <a:rPr lang="en-US" sz="2400" dirty="0" err="1" smtClean="0"/>
              <a:t>bool</a:t>
            </a:r>
            <a:r>
              <a:rPr lang="en-US" sz="2400" dirty="0" smtClean="0"/>
              <a:t> etc.</a:t>
            </a:r>
          </a:p>
          <a:p>
            <a:pPr>
              <a:buNone/>
            </a:pPr>
            <a:r>
              <a:rPr lang="en-US" sz="2400" dirty="0" smtClean="0"/>
              <a:t>	-</a:t>
            </a:r>
            <a:r>
              <a:rPr lang="en-US" sz="2400" b="1" dirty="0" err="1" smtClean="0"/>
              <a:t>variable_list</a:t>
            </a:r>
            <a:r>
              <a:rPr lang="en-US" sz="2400" dirty="0" smtClean="0"/>
              <a:t> may consist of one or more identifier names separated by commas.</a:t>
            </a:r>
          </a:p>
          <a:p>
            <a:r>
              <a:rPr lang="en-US" sz="2400" dirty="0" smtClean="0"/>
              <a:t>Some valid declarations are shown here:</a:t>
            </a:r>
          </a:p>
          <a:p>
            <a:pPr>
              <a:buNone/>
            </a:pPr>
            <a:r>
              <a:rPr lang="en-US" sz="2400" dirty="0" smtClean="0"/>
              <a:t>	</a:t>
            </a:r>
            <a:r>
              <a:rPr lang="en-US" sz="2400" dirty="0" err="1" smtClean="0"/>
              <a:t>int</a:t>
            </a:r>
            <a:r>
              <a:rPr lang="en-US" sz="2400" dirty="0" smtClean="0"/>
              <a:t> </a:t>
            </a:r>
            <a:r>
              <a:rPr lang="en-US" sz="2400" dirty="0" err="1" smtClean="0"/>
              <a:t>i</a:t>
            </a:r>
            <a:r>
              <a:rPr lang="en-US" sz="2400" dirty="0" smtClean="0"/>
              <a:t>, j, k; </a:t>
            </a:r>
          </a:p>
          <a:p>
            <a:pPr>
              <a:buNone/>
            </a:pPr>
            <a:r>
              <a:rPr lang="en-US" sz="2400" dirty="0" smtClean="0"/>
              <a:t>	char c, </a:t>
            </a:r>
            <a:r>
              <a:rPr lang="en-US" sz="2400" dirty="0" err="1" smtClean="0"/>
              <a:t>ch</a:t>
            </a:r>
            <a:r>
              <a:rPr lang="en-US" sz="2400" dirty="0" smtClean="0"/>
              <a:t>; </a:t>
            </a:r>
          </a:p>
          <a:p>
            <a:pPr>
              <a:buNone/>
            </a:pPr>
            <a:r>
              <a:rPr lang="en-US" sz="2400" dirty="0" smtClean="0"/>
              <a:t>	float f, salary; </a:t>
            </a:r>
          </a:p>
          <a:p>
            <a:pPr>
              <a:buNone/>
            </a:pPr>
            <a:r>
              <a:rPr lang="en-US" sz="2400" dirty="0" smtClean="0"/>
              <a:t>	double d;</a:t>
            </a:r>
          </a:p>
          <a:p>
            <a:pPr>
              <a:buNone/>
            </a:pPr>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447800"/>
            <a:ext cx="8382000" cy="4525963"/>
          </a:xfrm>
        </p:spPr>
        <p:txBody>
          <a:bodyPr>
            <a:noAutofit/>
          </a:bodyPr>
          <a:lstStyle/>
          <a:p>
            <a:r>
              <a:rPr lang="en-US" sz="2400" dirty="0" smtClean="0"/>
              <a:t>Variables can be initialized (assigned an initial value) in their declaration. The </a:t>
            </a:r>
            <a:r>
              <a:rPr lang="en-US" sz="2400" dirty="0" err="1" smtClean="0"/>
              <a:t>initializer</a:t>
            </a:r>
            <a:r>
              <a:rPr lang="en-US" sz="2400" dirty="0" smtClean="0"/>
              <a:t> consists of an equal sign followed by a constant expression.</a:t>
            </a:r>
          </a:p>
          <a:p>
            <a:r>
              <a:rPr lang="en-US" sz="2400" dirty="0" smtClean="0"/>
              <a:t>Syntax: </a:t>
            </a:r>
            <a:r>
              <a:rPr lang="en-US" sz="2400" dirty="0" smtClean="0">
                <a:solidFill>
                  <a:srgbClr val="FF0000"/>
                </a:solidFill>
              </a:rPr>
              <a:t>type </a:t>
            </a:r>
            <a:r>
              <a:rPr lang="en-US" sz="2400" dirty="0" err="1" smtClean="0">
                <a:solidFill>
                  <a:srgbClr val="FF0000"/>
                </a:solidFill>
              </a:rPr>
              <a:t>variable_name</a:t>
            </a:r>
            <a:r>
              <a:rPr lang="en-US" sz="2400" dirty="0" smtClean="0">
                <a:solidFill>
                  <a:srgbClr val="FF0000"/>
                </a:solidFill>
              </a:rPr>
              <a:t> = value;</a:t>
            </a:r>
          </a:p>
          <a:p>
            <a:r>
              <a:rPr lang="en-US" sz="2400" dirty="0" smtClean="0"/>
              <a:t>Example:</a:t>
            </a:r>
          </a:p>
          <a:p>
            <a:pPr>
              <a:buNone/>
            </a:pPr>
            <a:r>
              <a:rPr lang="en-US" sz="2400" dirty="0" smtClean="0"/>
              <a:t>	extern </a:t>
            </a:r>
            <a:r>
              <a:rPr lang="en-US" sz="2400" dirty="0" err="1" smtClean="0"/>
              <a:t>int</a:t>
            </a:r>
            <a:r>
              <a:rPr lang="en-US" sz="2400" dirty="0" smtClean="0"/>
              <a:t> d = 3, f = 5; // declaration of d and f.</a:t>
            </a:r>
          </a:p>
          <a:p>
            <a:pPr>
              <a:buNone/>
            </a:pPr>
            <a:r>
              <a:rPr lang="en-US" sz="2400" dirty="0" smtClean="0"/>
              <a:t>	</a:t>
            </a:r>
            <a:r>
              <a:rPr lang="en-US" sz="2400" dirty="0" err="1" smtClean="0"/>
              <a:t>int</a:t>
            </a:r>
            <a:r>
              <a:rPr lang="en-US" sz="2400" dirty="0" smtClean="0"/>
              <a:t> d = 3, f = 5; // definition and initializing d and f. </a:t>
            </a:r>
          </a:p>
          <a:p>
            <a:pPr>
              <a:buNone/>
            </a:pPr>
            <a:r>
              <a:rPr lang="en-US" sz="2400" dirty="0" smtClean="0"/>
              <a:t>	byte z = 22; // definition and initializes z. </a:t>
            </a:r>
          </a:p>
          <a:p>
            <a:pPr>
              <a:buNone/>
            </a:pPr>
            <a:r>
              <a:rPr lang="en-US" sz="2400" dirty="0" smtClean="0"/>
              <a:t>	char x = 'x'; // the variable x has the value 'x'.</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Operators in C++</a:t>
            </a:r>
            <a:endParaRPr lang="en-US" dirty="0"/>
          </a:p>
        </p:txBody>
      </p:sp>
      <p:sp>
        <p:nvSpPr>
          <p:cNvPr id="3" name="Content Placeholder 2"/>
          <p:cNvSpPr>
            <a:spLocks noGrp="1"/>
          </p:cNvSpPr>
          <p:nvPr>
            <p:ph idx="1"/>
          </p:nvPr>
        </p:nvSpPr>
        <p:spPr>
          <a:xfrm>
            <a:off x="457200" y="1066800"/>
            <a:ext cx="8229600" cy="5486400"/>
          </a:xfrm>
        </p:spPr>
        <p:txBody>
          <a:bodyPr>
            <a:normAutofit fontScale="92500" lnSpcReduction="10000"/>
          </a:bodyPr>
          <a:lstStyle/>
          <a:p>
            <a:r>
              <a:rPr lang="en-US" dirty="0" smtClean="0"/>
              <a:t>An operator is a symbol that tells the compiler to perform specific mathematical or logical manipulations. </a:t>
            </a:r>
          </a:p>
          <a:p>
            <a:r>
              <a:rPr lang="en-US" dirty="0" smtClean="0"/>
              <a:t>C++ is rich in built-in operators and provides the following types of operators:</a:t>
            </a:r>
          </a:p>
          <a:p>
            <a:pPr>
              <a:buFont typeface="Wingdings" pitchFamily="2" charset="2"/>
              <a:buChar char="Ø"/>
            </a:pPr>
            <a:r>
              <a:rPr lang="en-US" dirty="0" smtClean="0"/>
              <a:t> Arithmetic Operators</a:t>
            </a:r>
          </a:p>
          <a:p>
            <a:pPr>
              <a:buFont typeface="Wingdings" pitchFamily="2" charset="2"/>
              <a:buChar char="Ø"/>
            </a:pPr>
            <a:r>
              <a:rPr lang="en-US" dirty="0" smtClean="0"/>
              <a:t>Relational Operators</a:t>
            </a:r>
          </a:p>
          <a:p>
            <a:pPr>
              <a:buFont typeface="Wingdings" pitchFamily="2" charset="2"/>
              <a:buChar char="Ø"/>
            </a:pPr>
            <a:r>
              <a:rPr lang="en-US" dirty="0" smtClean="0"/>
              <a:t>Logical Operators</a:t>
            </a:r>
          </a:p>
          <a:p>
            <a:pPr>
              <a:buFont typeface="Wingdings" pitchFamily="2" charset="2"/>
              <a:buChar char="Ø"/>
            </a:pPr>
            <a:r>
              <a:rPr lang="en-US" dirty="0" smtClean="0"/>
              <a:t>Bitwise Operators</a:t>
            </a:r>
          </a:p>
          <a:p>
            <a:pPr>
              <a:buFont typeface="Wingdings" pitchFamily="2" charset="2"/>
              <a:buChar char="Ø"/>
            </a:pPr>
            <a:r>
              <a:rPr lang="en-US" dirty="0" smtClean="0"/>
              <a:t>Assignment Operators</a:t>
            </a:r>
          </a:p>
          <a:p>
            <a:pPr>
              <a:buFont typeface="Wingdings" pitchFamily="2" charset="2"/>
              <a:buChar char="Ø"/>
            </a:pPr>
            <a:r>
              <a:rPr lang="en-US" dirty="0" smtClean="0"/>
              <a:t>Misc Operators</a:t>
            </a:r>
          </a:p>
          <a:p>
            <a:pPr lvl="1">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Arithmetic Operators:</a:t>
            </a:r>
            <a:endParaRPr lang="en-US" dirty="0"/>
          </a:p>
        </p:txBody>
      </p:sp>
      <p:sp>
        <p:nvSpPr>
          <p:cNvPr id="3" name="Content Placeholder 2"/>
          <p:cNvSpPr>
            <a:spLocks noGrp="1"/>
          </p:cNvSpPr>
          <p:nvPr>
            <p:ph idx="1"/>
          </p:nvPr>
        </p:nvSpPr>
        <p:spPr>
          <a:xfrm>
            <a:off x="304800" y="1066800"/>
            <a:ext cx="8686800" cy="5059363"/>
          </a:xfrm>
        </p:spPr>
        <p:txBody>
          <a:bodyPr/>
          <a:lstStyle/>
          <a:p>
            <a:r>
              <a:rPr lang="en-US" sz="2400" dirty="0" smtClean="0"/>
              <a:t>There are following arithmetic operators supported by C++ language:</a:t>
            </a:r>
          </a:p>
          <a:p>
            <a:r>
              <a:rPr lang="en-US" sz="2400" dirty="0" smtClean="0"/>
              <a:t>Assume variable A holds 10 and variable B holds 20, then:</a:t>
            </a:r>
          </a:p>
          <a:p>
            <a:endParaRPr lang="en-US" dirty="0" smtClean="0"/>
          </a:p>
          <a:p>
            <a:endParaRPr lang="en-US" dirty="0"/>
          </a:p>
        </p:txBody>
      </p:sp>
      <p:pic>
        <p:nvPicPr>
          <p:cNvPr id="5" name="Picture 4" descr="ao.bmp"/>
          <p:cNvPicPr>
            <a:picLocks noChangeAspect="1"/>
          </p:cNvPicPr>
          <p:nvPr/>
        </p:nvPicPr>
        <p:blipFill>
          <a:blip r:embed="rId2" cstate="print"/>
          <a:stretch>
            <a:fillRect/>
          </a:stretch>
        </p:blipFill>
        <p:spPr>
          <a:xfrm>
            <a:off x="762000" y="2438400"/>
            <a:ext cx="7239000" cy="4419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219200"/>
            <a:ext cx="8839200" cy="5791200"/>
          </a:xfrm>
        </p:spPr>
        <p:txBody>
          <a:bodyPr>
            <a:normAutofit fontScale="70000" lnSpcReduction="20000"/>
          </a:bodyPr>
          <a:lstStyle/>
          <a:p>
            <a:r>
              <a:rPr lang="en-US" dirty="0"/>
              <a:t>Let us look various parts of the </a:t>
            </a:r>
            <a:r>
              <a:rPr lang="en-US" dirty="0" smtClean="0"/>
              <a:t>given </a:t>
            </a:r>
            <a:r>
              <a:rPr lang="en-US" dirty="0"/>
              <a:t>program</a:t>
            </a:r>
            <a:r>
              <a:rPr lang="en-US" dirty="0" smtClean="0"/>
              <a:t>:</a:t>
            </a:r>
          </a:p>
          <a:p>
            <a:endParaRPr lang="en-US" dirty="0"/>
          </a:p>
          <a:p>
            <a:r>
              <a:rPr lang="en-US" dirty="0"/>
              <a:t>The first line of the program </a:t>
            </a:r>
            <a:r>
              <a:rPr lang="en-US" b="1" i="1" dirty="0">
                <a:solidFill>
                  <a:schemeClr val="accent1"/>
                </a:solidFill>
              </a:rPr>
              <a:t>#include &lt;</a:t>
            </a:r>
            <a:r>
              <a:rPr lang="en-US" b="1" i="1" dirty="0" err="1">
                <a:solidFill>
                  <a:schemeClr val="accent1"/>
                </a:solidFill>
              </a:rPr>
              <a:t>stdio.h</a:t>
            </a:r>
            <a:r>
              <a:rPr lang="en-US" b="1" i="1" dirty="0">
                <a:solidFill>
                  <a:schemeClr val="accent1"/>
                </a:solidFill>
              </a:rPr>
              <a:t>&gt;</a:t>
            </a:r>
            <a:r>
              <a:rPr lang="en-US" dirty="0"/>
              <a:t> is a preprocessor command, which tells a C compiler to include </a:t>
            </a:r>
            <a:r>
              <a:rPr lang="en-US" dirty="0" err="1"/>
              <a:t>stdio.h</a:t>
            </a:r>
            <a:r>
              <a:rPr lang="en-US" dirty="0"/>
              <a:t> file before going to actual compilation</a:t>
            </a:r>
            <a:r>
              <a:rPr lang="en-US" dirty="0" smtClean="0"/>
              <a:t>.</a:t>
            </a:r>
          </a:p>
          <a:p>
            <a:endParaRPr lang="en-US" dirty="0"/>
          </a:p>
          <a:p>
            <a:r>
              <a:rPr lang="en-US" dirty="0"/>
              <a:t>The next line </a:t>
            </a:r>
            <a:r>
              <a:rPr lang="en-US" b="1" i="1" dirty="0" err="1">
                <a:solidFill>
                  <a:schemeClr val="accent1"/>
                </a:solidFill>
              </a:rPr>
              <a:t>int</a:t>
            </a:r>
            <a:r>
              <a:rPr lang="en-US" b="1" i="1" dirty="0">
                <a:solidFill>
                  <a:schemeClr val="accent1"/>
                </a:solidFill>
              </a:rPr>
              <a:t> main()</a:t>
            </a:r>
            <a:r>
              <a:rPr lang="en-US" dirty="0"/>
              <a:t> is the main function where program execution begins</a:t>
            </a:r>
            <a:r>
              <a:rPr lang="en-US" dirty="0" smtClean="0"/>
              <a:t>.</a:t>
            </a:r>
          </a:p>
          <a:p>
            <a:endParaRPr lang="en-US" dirty="0"/>
          </a:p>
          <a:p>
            <a:r>
              <a:rPr lang="en-US" dirty="0"/>
              <a:t>The next line </a:t>
            </a:r>
            <a:r>
              <a:rPr lang="en-US" b="1" dirty="0">
                <a:solidFill>
                  <a:schemeClr val="accent1"/>
                </a:solidFill>
              </a:rPr>
              <a:t>/*...*/</a:t>
            </a:r>
            <a:r>
              <a:rPr lang="en-US" dirty="0">
                <a:solidFill>
                  <a:schemeClr val="accent1"/>
                </a:solidFill>
              </a:rPr>
              <a:t> </a:t>
            </a:r>
            <a:r>
              <a:rPr lang="en-US" dirty="0"/>
              <a:t>will be ignored by the compiler and it has been put to add additional comments in the program. So such lines are called comments in the program</a:t>
            </a:r>
            <a:r>
              <a:rPr lang="en-US" dirty="0" smtClean="0"/>
              <a:t>.</a:t>
            </a:r>
          </a:p>
          <a:p>
            <a:endParaRPr lang="en-US" dirty="0"/>
          </a:p>
          <a:p>
            <a:r>
              <a:rPr lang="en-US" dirty="0"/>
              <a:t>The next line </a:t>
            </a:r>
            <a:r>
              <a:rPr lang="en-US" b="1" i="1" dirty="0" err="1">
                <a:solidFill>
                  <a:schemeClr val="accent1"/>
                </a:solidFill>
              </a:rPr>
              <a:t>printf</a:t>
            </a:r>
            <a:r>
              <a:rPr lang="en-US" b="1" i="1" dirty="0">
                <a:solidFill>
                  <a:schemeClr val="accent1"/>
                </a:solidFill>
              </a:rPr>
              <a:t>(...)</a:t>
            </a:r>
            <a:r>
              <a:rPr lang="en-US" dirty="0"/>
              <a:t> is another function available in C which causes the message </a:t>
            </a:r>
            <a:r>
              <a:rPr lang="en-US" dirty="0" smtClean="0"/>
              <a:t>“Welcome to C…" </a:t>
            </a:r>
            <a:r>
              <a:rPr lang="en-US" dirty="0"/>
              <a:t>to be displayed on the screen</a:t>
            </a:r>
            <a:r>
              <a:rPr lang="en-US" dirty="0" smtClean="0"/>
              <a:t>.</a:t>
            </a:r>
          </a:p>
          <a:p>
            <a:endParaRPr lang="en-US" dirty="0"/>
          </a:p>
          <a:p>
            <a:r>
              <a:rPr lang="en-US" dirty="0"/>
              <a:t>The next line </a:t>
            </a:r>
            <a:r>
              <a:rPr lang="en-US" b="1" dirty="0">
                <a:solidFill>
                  <a:schemeClr val="accent1"/>
                </a:solidFill>
              </a:rPr>
              <a:t>return 0;</a:t>
            </a:r>
            <a:r>
              <a:rPr lang="en-US" dirty="0"/>
              <a:t> terminates main()function and returns the value 0.</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Relational Operators:</a:t>
            </a:r>
            <a:endParaRPr lang="en-US" dirty="0"/>
          </a:p>
        </p:txBody>
      </p:sp>
      <p:sp>
        <p:nvSpPr>
          <p:cNvPr id="3" name="Content Placeholder 2"/>
          <p:cNvSpPr>
            <a:spLocks noGrp="1"/>
          </p:cNvSpPr>
          <p:nvPr>
            <p:ph idx="1"/>
          </p:nvPr>
        </p:nvSpPr>
        <p:spPr>
          <a:xfrm>
            <a:off x="228600" y="838200"/>
            <a:ext cx="8458200" cy="5791200"/>
          </a:xfrm>
        </p:spPr>
        <p:txBody>
          <a:bodyPr/>
          <a:lstStyle/>
          <a:p>
            <a:r>
              <a:rPr lang="en-US" sz="2400" dirty="0" smtClean="0"/>
              <a:t>There are following relational operators supported by C++ language</a:t>
            </a:r>
          </a:p>
          <a:p>
            <a:r>
              <a:rPr lang="en-US" sz="2400" dirty="0" smtClean="0"/>
              <a:t>Assume variable A holds 10 and variable B holds 20, then:</a:t>
            </a:r>
          </a:p>
          <a:p>
            <a:endParaRPr lang="en-US" dirty="0" smtClean="0"/>
          </a:p>
          <a:p>
            <a:endParaRPr lang="en-US" dirty="0"/>
          </a:p>
        </p:txBody>
      </p:sp>
      <p:pic>
        <p:nvPicPr>
          <p:cNvPr id="5" name="Picture 4" descr="ro.bmp"/>
          <p:cNvPicPr>
            <a:picLocks noChangeAspect="1"/>
          </p:cNvPicPr>
          <p:nvPr/>
        </p:nvPicPr>
        <p:blipFill>
          <a:blip r:embed="rId2" cstate="print"/>
          <a:stretch>
            <a:fillRect/>
          </a:stretch>
        </p:blipFill>
        <p:spPr>
          <a:xfrm>
            <a:off x="1382812" y="2209801"/>
            <a:ext cx="5627588" cy="46482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Bitwise Operators:</a:t>
            </a:r>
            <a:endParaRPr lang="en-US" dirty="0"/>
          </a:p>
        </p:txBody>
      </p:sp>
      <p:sp>
        <p:nvSpPr>
          <p:cNvPr id="3" name="Content Placeholder 2"/>
          <p:cNvSpPr>
            <a:spLocks noGrp="1"/>
          </p:cNvSpPr>
          <p:nvPr>
            <p:ph idx="1"/>
          </p:nvPr>
        </p:nvSpPr>
        <p:spPr>
          <a:xfrm>
            <a:off x="228600" y="762000"/>
            <a:ext cx="8686800" cy="5791200"/>
          </a:xfrm>
        </p:spPr>
        <p:txBody>
          <a:bodyPr>
            <a:noAutofit/>
          </a:bodyPr>
          <a:lstStyle/>
          <a:p>
            <a:r>
              <a:rPr lang="en-US" sz="2400" dirty="0" smtClean="0"/>
              <a:t>Bitwise operator works on bits and perform bit-by-bit operation. </a:t>
            </a:r>
          </a:p>
          <a:p>
            <a:r>
              <a:rPr lang="en-US" sz="2400" dirty="0" smtClean="0"/>
              <a:t>The truth tables for &amp;, |, and ^ are as follows:</a:t>
            </a:r>
          </a:p>
          <a:p>
            <a:endParaRPr lang="en-US" sz="2400" dirty="0" smtClean="0"/>
          </a:p>
          <a:p>
            <a:endParaRPr lang="en-US" sz="2400" dirty="0" smtClean="0"/>
          </a:p>
          <a:p>
            <a:endParaRPr lang="en-US" sz="2400" dirty="0" smtClean="0"/>
          </a:p>
          <a:p>
            <a:pPr>
              <a:buNone/>
            </a:pPr>
            <a:endParaRPr lang="en-US" sz="2400" dirty="0" smtClean="0"/>
          </a:p>
          <a:p>
            <a:r>
              <a:rPr lang="en-US" sz="2400" dirty="0" smtClean="0"/>
              <a:t>Assume if A = 60; and B = 13; now in binary format they will be as follows:</a:t>
            </a:r>
          </a:p>
          <a:p>
            <a:pPr algn="ctr">
              <a:buNone/>
            </a:pPr>
            <a:r>
              <a:rPr lang="en-US" sz="2400" dirty="0" smtClean="0"/>
              <a:t>A = 0011 1100</a:t>
            </a:r>
          </a:p>
          <a:p>
            <a:pPr algn="ctr">
              <a:buNone/>
            </a:pPr>
            <a:r>
              <a:rPr lang="en-US" sz="2400" dirty="0" smtClean="0"/>
              <a:t>B = 0000 1101</a:t>
            </a:r>
          </a:p>
          <a:p>
            <a:pPr algn="ctr">
              <a:buNone/>
            </a:pPr>
            <a:r>
              <a:rPr lang="en-US" sz="2400" dirty="0" smtClean="0"/>
              <a:t>-----------------</a:t>
            </a:r>
          </a:p>
          <a:p>
            <a:pPr algn="ctr">
              <a:buNone/>
            </a:pPr>
            <a:r>
              <a:rPr lang="en-US" sz="2400" dirty="0" smtClean="0"/>
              <a:t>A&amp;B = 0000 1100</a:t>
            </a:r>
          </a:p>
          <a:p>
            <a:pPr algn="ctr">
              <a:buNone/>
            </a:pPr>
            <a:r>
              <a:rPr lang="en-US" sz="2400" dirty="0" smtClean="0"/>
              <a:t>A|B = 0011 1101</a:t>
            </a:r>
          </a:p>
          <a:p>
            <a:pPr algn="ctr">
              <a:buNone/>
            </a:pPr>
            <a:r>
              <a:rPr lang="en-US" sz="2400" dirty="0" smtClean="0"/>
              <a:t>A^B = 0011 0001</a:t>
            </a:r>
          </a:p>
        </p:txBody>
      </p:sp>
      <p:graphicFrame>
        <p:nvGraphicFramePr>
          <p:cNvPr id="4" name="Table 3"/>
          <p:cNvGraphicFramePr>
            <a:graphicFrameLocks noGrp="1"/>
          </p:cNvGraphicFramePr>
          <p:nvPr/>
        </p:nvGraphicFramePr>
        <p:xfrm>
          <a:off x="1828800" y="1600200"/>
          <a:ext cx="4876800" cy="1828800"/>
        </p:xfrm>
        <a:graphic>
          <a:graphicData uri="http://schemas.openxmlformats.org/drawingml/2006/table">
            <a:tbl>
              <a:tblPr firstRow="1" bandRow="1">
                <a:tableStyleId>{5C22544A-7EE6-4342-B048-85BDC9FD1C3A}</a:tableStyleId>
              </a:tblPr>
              <a:tblGrid>
                <a:gridCol w="975360"/>
                <a:gridCol w="975360"/>
                <a:gridCol w="975360"/>
                <a:gridCol w="975360"/>
                <a:gridCol w="975360"/>
              </a:tblGrid>
              <a:tr h="304800">
                <a:tc>
                  <a:txBody>
                    <a:bodyPr/>
                    <a:lstStyle/>
                    <a:p>
                      <a:pPr algn="ctr"/>
                      <a:r>
                        <a:rPr lang="en-US" dirty="0" smtClean="0"/>
                        <a:t>P</a:t>
                      </a:r>
                      <a:endParaRPr lang="en-US" dirty="0"/>
                    </a:p>
                  </a:txBody>
                  <a:tcPr/>
                </a:tc>
                <a:tc>
                  <a:txBody>
                    <a:bodyPr/>
                    <a:lstStyle/>
                    <a:p>
                      <a:pPr algn="ctr"/>
                      <a:r>
                        <a:rPr lang="en-US" dirty="0" smtClean="0"/>
                        <a:t>Q</a:t>
                      </a:r>
                      <a:endParaRPr lang="en-US" dirty="0"/>
                    </a:p>
                  </a:txBody>
                  <a:tcPr/>
                </a:tc>
                <a:tc>
                  <a:txBody>
                    <a:bodyPr/>
                    <a:lstStyle/>
                    <a:p>
                      <a:pPr algn="ctr"/>
                      <a:r>
                        <a:rPr lang="en-US" dirty="0" smtClean="0"/>
                        <a:t>P&amp;Q</a:t>
                      </a:r>
                      <a:endParaRPr lang="en-US" dirty="0"/>
                    </a:p>
                  </a:txBody>
                  <a:tcPr/>
                </a:tc>
                <a:tc>
                  <a:txBody>
                    <a:bodyPr/>
                    <a:lstStyle/>
                    <a:p>
                      <a:pPr algn="ctr"/>
                      <a:r>
                        <a:rPr lang="en-US" dirty="0" smtClean="0"/>
                        <a:t>P|Q</a:t>
                      </a:r>
                      <a:endParaRPr lang="en-US" dirty="0"/>
                    </a:p>
                  </a:txBody>
                  <a:tcPr/>
                </a:tc>
                <a:tc>
                  <a:txBody>
                    <a:bodyPr/>
                    <a:lstStyle/>
                    <a:p>
                      <a:pPr algn="ctr"/>
                      <a:r>
                        <a:rPr lang="en-US" dirty="0" smtClean="0"/>
                        <a:t>P^Q</a:t>
                      </a:r>
                      <a:endParaRPr lang="en-US" dirty="0"/>
                    </a:p>
                  </a:txBody>
                  <a:tcPr/>
                </a:tc>
              </a:tr>
              <a:tr h="30480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0480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0480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0480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r"/>
            <a:r>
              <a:rPr lang="en-US" dirty="0" smtClean="0"/>
              <a:t>(cont..)</a:t>
            </a:r>
            <a:endParaRPr lang="en-US" dirty="0"/>
          </a:p>
        </p:txBody>
      </p:sp>
      <p:sp>
        <p:nvSpPr>
          <p:cNvPr id="3" name="Content Placeholder 2"/>
          <p:cNvSpPr>
            <a:spLocks noGrp="1"/>
          </p:cNvSpPr>
          <p:nvPr>
            <p:ph idx="1"/>
          </p:nvPr>
        </p:nvSpPr>
        <p:spPr>
          <a:xfrm>
            <a:off x="228600" y="685800"/>
            <a:ext cx="8686800" cy="5943600"/>
          </a:xfrm>
        </p:spPr>
        <p:txBody>
          <a:bodyPr>
            <a:normAutofit/>
          </a:bodyPr>
          <a:lstStyle/>
          <a:p>
            <a:r>
              <a:rPr lang="en-US" sz="2400" dirty="0" smtClean="0"/>
              <a:t>The Bitwise operators supported by C++ language are listed in the following table.</a:t>
            </a:r>
          </a:p>
          <a:p>
            <a:r>
              <a:rPr lang="en-US" sz="2400" dirty="0" smtClean="0"/>
              <a:t>Assume variable A holds 60 and variable B holds 13, then:</a:t>
            </a:r>
            <a:endParaRPr lang="en-US" sz="2400" dirty="0"/>
          </a:p>
        </p:txBody>
      </p:sp>
      <p:pic>
        <p:nvPicPr>
          <p:cNvPr id="5" name="Picture 4" descr="bo.bmp"/>
          <p:cNvPicPr>
            <a:picLocks noChangeAspect="1"/>
          </p:cNvPicPr>
          <p:nvPr/>
        </p:nvPicPr>
        <p:blipFill>
          <a:blip r:embed="rId2" cstate="print"/>
          <a:stretch>
            <a:fillRect/>
          </a:stretch>
        </p:blipFill>
        <p:spPr>
          <a:xfrm>
            <a:off x="936140" y="2057400"/>
            <a:ext cx="7217260" cy="461739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Assignment Operators</a:t>
            </a:r>
            <a:endParaRPr lang="en-US" dirty="0"/>
          </a:p>
        </p:txBody>
      </p:sp>
      <p:sp>
        <p:nvSpPr>
          <p:cNvPr id="3" name="Content Placeholder 2"/>
          <p:cNvSpPr>
            <a:spLocks noGrp="1"/>
          </p:cNvSpPr>
          <p:nvPr>
            <p:ph idx="1"/>
          </p:nvPr>
        </p:nvSpPr>
        <p:spPr>
          <a:xfrm>
            <a:off x="381000" y="838200"/>
            <a:ext cx="8458200" cy="5867400"/>
          </a:xfrm>
        </p:spPr>
        <p:txBody>
          <a:bodyPr>
            <a:normAutofit/>
          </a:bodyPr>
          <a:lstStyle/>
          <a:p>
            <a:r>
              <a:rPr lang="en-US" sz="2400" dirty="0" smtClean="0"/>
              <a:t>There are following assignment operators supported by C++ language:</a:t>
            </a:r>
          </a:p>
          <a:p>
            <a:endParaRPr lang="en-US" sz="2400" dirty="0"/>
          </a:p>
        </p:txBody>
      </p:sp>
      <p:pic>
        <p:nvPicPr>
          <p:cNvPr id="7" name="Picture 6" descr="assinment.bmp"/>
          <p:cNvPicPr>
            <a:picLocks noChangeAspect="1"/>
          </p:cNvPicPr>
          <p:nvPr/>
        </p:nvPicPr>
        <p:blipFill>
          <a:blip r:embed="rId2" cstate="print"/>
          <a:stretch>
            <a:fillRect/>
          </a:stretch>
        </p:blipFill>
        <p:spPr>
          <a:xfrm>
            <a:off x="533401" y="1676400"/>
            <a:ext cx="8458199" cy="4953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r"/>
            <a:r>
              <a:rPr lang="en-US" dirty="0" smtClean="0"/>
              <a:t>(cont..)</a:t>
            </a:r>
            <a:endParaRPr lang="en-US" dirty="0"/>
          </a:p>
        </p:txBody>
      </p:sp>
      <p:pic>
        <p:nvPicPr>
          <p:cNvPr id="6" name="Content Placeholder 5" descr="a02.bmp"/>
          <p:cNvPicPr>
            <a:picLocks noGrp="1" noChangeAspect="1"/>
          </p:cNvPicPr>
          <p:nvPr>
            <p:ph idx="1"/>
          </p:nvPr>
        </p:nvPicPr>
        <p:blipFill>
          <a:blip r:embed="rId2" cstate="print"/>
          <a:stretch>
            <a:fillRect/>
          </a:stretch>
        </p:blipFill>
        <p:spPr>
          <a:xfrm>
            <a:off x="457200" y="1676399"/>
            <a:ext cx="8229600" cy="3985929"/>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Misc Operators</a:t>
            </a:r>
            <a:endParaRPr lang="en-US" dirty="0"/>
          </a:p>
        </p:txBody>
      </p:sp>
      <p:sp>
        <p:nvSpPr>
          <p:cNvPr id="3" name="Content Placeholder 2"/>
          <p:cNvSpPr>
            <a:spLocks noGrp="1"/>
          </p:cNvSpPr>
          <p:nvPr>
            <p:ph idx="1"/>
          </p:nvPr>
        </p:nvSpPr>
        <p:spPr>
          <a:xfrm>
            <a:off x="457200" y="914400"/>
            <a:ext cx="8229600" cy="5562600"/>
          </a:xfrm>
        </p:spPr>
        <p:txBody>
          <a:bodyPr/>
          <a:lstStyle/>
          <a:p>
            <a:r>
              <a:rPr lang="en-US" dirty="0" smtClean="0"/>
              <a:t>There are few other operators supported by C++ Language.</a:t>
            </a:r>
          </a:p>
          <a:p>
            <a:endParaRPr lang="en-US" dirty="0"/>
          </a:p>
        </p:txBody>
      </p:sp>
      <p:pic>
        <p:nvPicPr>
          <p:cNvPr id="1026" name="Picture 2" descr="E:\CP1\mo.bmp"/>
          <p:cNvPicPr>
            <a:picLocks noChangeAspect="1" noChangeArrowheads="1"/>
          </p:cNvPicPr>
          <p:nvPr/>
        </p:nvPicPr>
        <p:blipFill>
          <a:blip r:embed="rId2" cstate="print"/>
          <a:srcRect/>
          <a:stretch>
            <a:fillRect/>
          </a:stretch>
        </p:blipFill>
        <p:spPr bwMode="auto">
          <a:xfrm>
            <a:off x="381000" y="2057400"/>
            <a:ext cx="8305800" cy="45720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Operators Precedence in C++</a:t>
            </a:r>
            <a:endParaRPr lang="en-US" dirty="0"/>
          </a:p>
        </p:txBody>
      </p:sp>
      <p:sp>
        <p:nvSpPr>
          <p:cNvPr id="3" name="Content Placeholder 2"/>
          <p:cNvSpPr>
            <a:spLocks noGrp="1"/>
          </p:cNvSpPr>
          <p:nvPr>
            <p:ph idx="1"/>
          </p:nvPr>
        </p:nvSpPr>
        <p:spPr>
          <a:xfrm>
            <a:off x="228600" y="1066800"/>
            <a:ext cx="8686800" cy="5638800"/>
          </a:xfrm>
        </p:spPr>
        <p:txBody>
          <a:bodyPr/>
          <a:lstStyle/>
          <a:p>
            <a:r>
              <a:rPr lang="en-US" dirty="0" smtClean="0"/>
              <a:t>This affects how an expression is evaluated.</a:t>
            </a:r>
          </a:p>
          <a:p>
            <a:r>
              <a:rPr lang="en-US" dirty="0" smtClean="0"/>
              <a:t>Certain operators have higher precedence than others. </a:t>
            </a:r>
          </a:p>
          <a:p>
            <a:r>
              <a:rPr lang="en-US" dirty="0" smtClean="0"/>
              <a:t>For example, the multiplication operator has higher precedence than the addition operator:</a:t>
            </a:r>
          </a:p>
          <a:p>
            <a:pPr>
              <a:buNone/>
            </a:pPr>
            <a:r>
              <a:rPr lang="en-US" dirty="0" smtClean="0"/>
              <a:t>				x = 7 + 3 * 2; </a:t>
            </a:r>
          </a:p>
          <a:p>
            <a:pPr>
              <a:buNone/>
            </a:pPr>
            <a:r>
              <a:rPr lang="en-US" dirty="0" smtClean="0"/>
              <a:t>	here, x is assigned 13, not 20 because operator * has higher precedence than +, so it first gets multiplied with 3*2 and then adds into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87362"/>
          </a:xfrm>
        </p:spPr>
        <p:txBody>
          <a:bodyPr>
            <a:normAutofit fontScale="90000"/>
          </a:bodyPr>
          <a:lstStyle/>
          <a:p>
            <a:pPr algn="r"/>
            <a:r>
              <a:rPr lang="en-US" dirty="0" smtClean="0"/>
              <a:t>(cont..)</a:t>
            </a:r>
            <a:endParaRPr lang="en-US" dirty="0"/>
          </a:p>
        </p:txBody>
      </p:sp>
      <p:sp>
        <p:nvSpPr>
          <p:cNvPr id="3" name="Content Placeholder 2"/>
          <p:cNvSpPr>
            <a:spLocks noGrp="1"/>
          </p:cNvSpPr>
          <p:nvPr>
            <p:ph idx="1"/>
          </p:nvPr>
        </p:nvSpPr>
        <p:spPr>
          <a:xfrm>
            <a:off x="0" y="914400"/>
            <a:ext cx="8915400" cy="5943600"/>
          </a:xfrm>
        </p:spPr>
        <p:txBody>
          <a:bodyPr>
            <a:normAutofit/>
          </a:bodyPr>
          <a:lstStyle/>
          <a:p>
            <a:r>
              <a:rPr lang="en-US" sz="2400" dirty="0" smtClean="0"/>
              <a:t>Here, operators with the highest precedence appear at the top of the table, those with the lowest appear at the bottom. Within an expression, higher precedence operators will be evaluated first.</a:t>
            </a:r>
            <a:endParaRPr lang="en-US" sz="2400" dirty="0"/>
          </a:p>
        </p:txBody>
      </p:sp>
      <p:pic>
        <p:nvPicPr>
          <p:cNvPr id="2050" name="Picture 2" descr="E:\CP1\op pre.bmp"/>
          <p:cNvPicPr>
            <a:picLocks noChangeAspect="1" noChangeArrowheads="1"/>
          </p:cNvPicPr>
          <p:nvPr/>
        </p:nvPicPr>
        <p:blipFill>
          <a:blip r:embed="rId2" cstate="print"/>
          <a:srcRect/>
          <a:stretch>
            <a:fillRect/>
          </a:stretch>
        </p:blipFill>
        <p:spPr bwMode="auto">
          <a:xfrm>
            <a:off x="1066800" y="2133600"/>
            <a:ext cx="7010400" cy="47244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Expressions and Their Types</a:t>
            </a:r>
            <a:endParaRPr lang="en-US" dirty="0"/>
          </a:p>
        </p:txBody>
      </p:sp>
      <p:sp>
        <p:nvSpPr>
          <p:cNvPr id="3" name="Content Placeholder 2"/>
          <p:cNvSpPr>
            <a:spLocks noGrp="1"/>
          </p:cNvSpPr>
          <p:nvPr>
            <p:ph idx="1"/>
          </p:nvPr>
        </p:nvSpPr>
        <p:spPr>
          <a:xfrm>
            <a:off x="304800" y="838200"/>
            <a:ext cx="8610600" cy="6019800"/>
          </a:xfrm>
        </p:spPr>
        <p:txBody>
          <a:bodyPr>
            <a:normAutofit fontScale="92500" lnSpcReduction="10000"/>
          </a:bodyPr>
          <a:lstStyle/>
          <a:p>
            <a:r>
              <a:rPr lang="en-US" dirty="0" smtClean="0"/>
              <a:t>An expression is combination of operators, constants and variables arranged as per rules of language.</a:t>
            </a:r>
          </a:p>
          <a:p>
            <a:r>
              <a:rPr lang="en-US" dirty="0" smtClean="0"/>
              <a:t>It may consist one or more operands, zero or more operators to produce values.</a:t>
            </a:r>
          </a:p>
          <a:p>
            <a:r>
              <a:rPr lang="en-US" dirty="0" smtClean="0"/>
              <a:t>Expressions may be of following types.</a:t>
            </a:r>
          </a:p>
          <a:p>
            <a:pPr>
              <a:buFont typeface="Wingdings" pitchFamily="2" charset="2"/>
              <a:buChar char="Ø"/>
            </a:pPr>
            <a:r>
              <a:rPr lang="en-US" dirty="0" smtClean="0"/>
              <a:t>Constant Expressions</a:t>
            </a:r>
          </a:p>
          <a:p>
            <a:pPr>
              <a:buFont typeface="Wingdings" pitchFamily="2" charset="2"/>
              <a:buChar char="Ø"/>
            </a:pPr>
            <a:r>
              <a:rPr lang="en-US" dirty="0" smtClean="0"/>
              <a:t>Integral Expressions</a:t>
            </a:r>
          </a:p>
          <a:p>
            <a:pPr>
              <a:buFont typeface="Wingdings" pitchFamily="2" charset="2"/>
              <a:buChar char="Ø"/>
            </a:pPr>
            <a:r>
              <a:rPr lang="en-US" dirty="0" smtClean="0"/>
              <a:t>Float Expressions</a:t>
            </a:r>
          </a:p>
          <a:p>
            <a:pPr>
              <a:buFont typeface="Wingdings" pitchFamily="2" charset="2"/>
              <a:buChar char="Ø"/>
            </a:pPr>
            <a:r>
              <a:rPr lang="en-US" dirty="0" smtClean="0"/>
              <a:t>Relational Expressions</a:t>
            </a:r>
          </a:p>
          <a:p>
            <a:pPr>
              <a:buFont typeface="Wingdings" pitchFamily="2" charset="2"/>
              <a:buChar char="Ø"/>
            </a:pPr>
            <a:r>
              <a:rPr lang="en-US" dirty="0" smtClean="0"/>
              <a:t>Logical Expressions</a:t>
            </a:r>
          </a:p>
          <a:p>
            <a:pPr>
              <a:buFont typeface="Wingdings" pitchFamily="2" charset="2"/>
              <a:buChar char="Ø"/>
            </a:pPr>
            <a:r>
              <a:rPr lang="en-US" dirty="0" smtClean="0"/>
              <a:t>Bitwise Expressions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pPr algn="r"/>
            <a:r>
              <a:rPr lang="en-US" dirty="0" smtClean="0"/>
              <a:t>(const..)</a:t>
            </a:r>
            <a:endParaRPr lang="en-US" dirty="0"/>
          </a:p>
        </p:txBody>
      </p:sp>
      <p:sp>
        <p:nvSpPr>
          <p:cNvPr id="3" name="Content Placeholder 2"/>
          <p:cNvSpPr>
            <a:spLocks noGrp="1"/>
          </p:cNvSpPr>
          <p:nvPr>
            <p:ph idx="1"/>
          </p:nvPr>
        </p:nvSpPr>
        <p:spPr>
          <a:xfrm>
            <a:off x="457200" y="533400"/>
            <a:ext cx="8229600" cy="5791200"/>
          </a:xfrm>
        </p:spPr>
        <p:txBody>
          <a:bodyPr>
            <a:noAutofit/>
          </a:bodyPr>
          <a:lstStyle/>
          <a:p>
            <a:pPr marL="514350" indent="-514350">
              <a:buAutoNum type="arabicPeriod"/>
            </a:pPr>
            <a:r>
              <a:rPr lang="en-US" b="1" u="sng" dirty="0" smtClean="0"/>
              <a:t>Constant Expression</a:t>
            </a:r>
          </a:p>
          <a:p>
            <a:pPr marL="514350" indent="-514350">
              <a:buNone/>
            </a:pPr>
            <a:r>
              <a:rPr lang="en-US" dirty="0" smtClean="0"/>
              <a:t>It only contain constant values.</a:t>
            </a:r>
          </a:p>
          <a:p>
            <a:pPr marL="514350" indent="-514350">
              <a:buNone/>
            </a:pPr>
            <a:r>
              <a:rPr lang="en-US" dirty="0" smtClean="0"/>
              <a:t>Example: 	2+4*5;</a:t>
            </a:r>
          </a:p>
          <a:p>
            <a:pPr marL="514350" indent="-514350">
              <a:buNone/>
            </a:pPr>
            <a:r>
              <a:rPr lang="en-US" dirty="0" smtClean="0"/>
              <a:t>			15;</a:t>
            </a:r>
          </a:p>
          <a:p>
            <a:pPr marL="514350" indent="-514350">
              <a:buNone/>
            </a:pPr>
            <a:r>
              <a:rPr lang="en-US" dirty="0" smtClean="0"/>
              <a:t>			‘x’;</a:t>
            </a:r>
          </a:p>
          <a:p>
            <a:pPr marL="514350" indent="-514350">
              <a:buNone/>
            </a:pPr>
            <a:r>
              <a:rPr lang="en-US" b="1" dirty="0" smtClean="0"/>
              <a:t>2. </a:t>
            </a:r>
            <a:r>
              <a:rPr lang="en-US" b="1" u="sng" dirty="0" smtClean="0"/>
              <a:t>Integral Expression</a:t>
            </a:r>
          </a:p>
          <a:p>
            <a:pPr marL="514350" indent="-514350">
              <a:buNone/>
            </a:pPr>
            <a:r>
              <a:rPr lang="en-US" dirty="0" smtClean="0"/>
              <a:t>It produce integer result after performing all automatic and explicit conversions.</a:t>
            </a:r>
          </a:p>
          <a:p>
            <a:pPr marL="514350" indent="-514350">
              <a:buNone/>
            </a:pPr>
            <a:r>
              <a:rPr lang="en-US" dirty="0" smtClean="0"/>
              <a:t>Example:	m;</a:t>
            </a:r>
          </a:p>
          <a:p>
            <a:pPr marL="514350" indent="-514350">
              <a:buNone/>
            </a:pPr>
            <a:r>
              <a:rPr lang="en-US" dirty="0" smtClean="0"/>
              <a:t>			m+n-5;        </a:t>
            </a:r>
            <a:r>
              <a:rPr lang="en-US" sz="2400" dirty="0" smtClean="0"/>
              <a:t>here m and n are integer variables</a:t>
            </a:r>
          </a:p>
          <a:p>
            <a:pPr marL="514350" indent="-514350">
              <a:buNone/>
            </a:pPr>
            <a:r>
              <a:rPr lang="en-US" dirty="0" smtClean="0"/>
              <a:t>			5+ </a:t>
            </a:r>
            <a:r>
              <a:rPr lang="en-US" dirty="0" err="1" smtClean="0"/>
              <a:t>int</a:t>
            </a:r>
            <a:r>
              <a:rPr lang="en-US" dirty="0" smtClean="0"/>
              <a:t>(2.0);    </a:t>
            </a:r>
          </a:p>
          <a:p>
            <a:pPr marL="514350" indent="-514350">
              <a:buNone/>
            </a:pPr>
            <a:endParaRPr lang="en-US" dirty="0" smtClean="0"/>
          </a:p>
          <a:p>
            <a:pPr marL="514350" indent="-514350">
              <a:buNone/>
            </a:pPr>
            <a:endParaRPr lang="en-US" dirty="0" smtClean="0"/>
          </a:p>
          <a:p>
            <a:pPr marL="514350" indent="-514350">
              <a:buNone/>
            </a:pPr>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a:t>C - Basic </a:t>
            </a:r>
            <a:r>
              <a:rPr lang="en-US" dirty="0" smtClean="0"/>
              <a:t>Syntax</a:t>
            </a:r>
            <a:endParaRPr lang="en-US" dirty="0"/>
          </a:p>
        </p:txBody>
      </p:sp>
      <p:sp>
        <p:nvSpPr>
          <p:cNvPr id="3" name="Content Placeholder 2"/>
          <p:cNvSpPr>
            <a:spLocks noGrp="1"/>
          </p:cNvSpPr>
          <p:nvPr>
            <p:ph idx="1"/>
          </p:nvPr>
        </p:nvSpPr>
        <p:spPr>
          <a:xfrm>
            <a:off x="152400" y="990600"/>
            <a:ext cx="8839200" cy="5562600"/>
          </a:xfrm>
        </p:spPr>
        <p:txBody>
          <a:bodyPr>
            <a:normAutofit fontScale="92500" lnSpcReduction="20000"/>
          </a:bodyPr>
          <a:lstStyle/>
          <a:p>
            <a:pPr>
              <a:buNone/>
            </a:pPr>
            <a:r>
              <a:rPr lang="en-US" b="1" u="sng" dirty="0"/>
              <a:t>Tokens in </a:t>
            </a:r>
            <a:r>
              <a:rPr lang="en-US" b="1" u="sng" dirty="0" smtClean="0"/>
              <a:t>C</a:t>
            </a:r>
          </a:p>
          <a:p>
            <a:r>
              <a:rPr lang="en-US" dirty="0"/>
              <a:t>A C program consists of various </a:t>
            </a:r>
            <a:r>
              <a:rPr lang="en-US" dirty="0" smtClean="0"/>
              <a:t>tokens.</a:t>
            </a:r>
          </a:p>
          <a:p>
            <a:r>
              <a:rPr lang="en-US" dirty="0" smtClean="0"/>
              <a:t>A token </a:t>
            </a:r>
            <a:r>
              <a:rPr lang="en-US" dirty="0"/>
              <a:t>is either a keyword, an identifier, </a:t>
            </a:r>
            <a:r>
              <a:rPr lang="en-US" dirty="0" smtClean="0"/>
              <a:t>a constant, a </a:t>
            </a:r>
            <a:r>
              <a:rPr lang="en-US" dirty="0"/>
              <a:t>string literal, or a </a:t>
            </a:r>
            <a:r>
              <a:rPr lang="en-US" dirty="0" smtClean="0"/>
              <a:t>symbol </a:t>
            </a:r>
          </a:p>
          <a:p>
            <a:r>
              <a:rPr lang="en-US" dirty="0" smtClean="0"/>
              <a:t>For </a:t>
            </a:r>
            <a:r>
              <a:rPr lang="en-US" dirty="0"/>
              <a:t>example, the following C statement consists of five tokens</a:t>
            </a:r>
            <a:r>
              <a:rPr lang="en-US" dirty="0" smtClean="0"/>
              <a:t>:</a:t>
            </a:r>
          </a:p>
          <a:p>
            <a:pPr>
              <a:buNone/>
            </a:pPr>
            <a:r>
              <a:rPr lang="en-US" dirty="0"/>
              <a:t> </a:t>
            </a:r>
            <a:r>
              <a:rPr lang="en-US" dirty="0" smtClean="0"/>
              <a:t>                                                       </a:t>
            </a:r>
            <a:r>
              <a:rPr lang="en-US" dirty="0" err="1" smtClean="0"/>
              <a:t>printf</a:t>
            </a:r>
            <a:endParaRPr lang="en-US" dirty="0"/>
          </a:p>
          <a:p>
            <a:pPr>
              <a:buNone/>
            </a:pPr>
            <a:r>
              <a:rPr lang="en-US" dirty="0" smtClean="0"/>
              <a:t>                       			  (</a:t>
            </a:r>
          </a:p>
          <a:p>
            <a:pPr>
              <a:buNone/>
            </a:pPr>
            <a:r>
              <a:rPr lang="en-US" dirty="0"/>
              <a:t> </a:t>
            </a:r>
            <a:r>
              <a:rPr lang="en-US" dirty="0" smtClean="0"/>
              <a:t>            </a:t>
            </a:r>
            <a:r>
              <a:rPr lang="en-US" dirty="0" err="1" smtClean="0"/>
              <a:t>printf</a:t>
            </a:r>
            <a:r>
              <a:rPr lang="en-US" dirty="0" smtClean="0"/>
              <a:t>(“Hello\n”);           “Hello\n”</a:t>
            </a:r>
          </a:p>
          <a:p>
            <a:pPr>
              <a:buNone/>
            </a:pPr>
            <a:r>
              <a:rPr lang="en-US" dirty="0"/>
              <a:t> </a:t>
            </a:r>
            <a:r>
              <a:rPr lang="en-US" dirty="0" smtClean="0"/>
              <a:t>                                                       )</a:t>
            </a:r>
          </a:p>
          <a:p>
            <a:pPr>
              <a:buNone/>
            </a:pPr>
            <a:r>
              <a:rPr lang="en-US" dirty="0"/>
              <a:t>	</a:t>
            </a:r>
            <a:r>
              <a:rPr lang="en-US" dirty="0" smtClean="0"/>
              <a:t>					   ;</a:t>
            </a:r>
          </a:p>
          <a:p>
            <a:pPr>
              <a:buNone/>
            </a:pPr>
            <a:r>
              <a:rPr lang="en-US" dirty="0"/>
              <a:t> </a:t>
            </a:r>
            <a:r>
              <a:rPr lang="en-US" dirty="0" smtClean="0"/>
              <a:t>                                                        </a:t>
            </a:r>
            <a:endParaRPr lang="en-US" dirty="0"/>
          </a:p>
        </p:txBody>
      </p:sp>
      <p:sp>
        <p:nvSpPr>
          <p:cNvPr id="4" name="Left Brace 3"/>
          <p:cNvSpPr/>
          <p:nvPr/>
        </p:nvSpPr>
        <p:spPr>
          <a:xfrm>
            <a:off x="3962400" y="3505200"/>
            <a:ext cx="1066800" cy="2514600"/>
          </a:xfrm>
          <a:prstGeom prst="leftBrace">
            <a:avLst>
              <a:gd name="adj1" fmla="val 8333"/>
              <a:gd name="adj2" fmla="val 481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14400"/>
            <a:ext cx="8229600" cy="5943600"/>
          </a:xfrm>
        </p:spPr>
        <p:txBody>
          <a:bodyPr>
            <a:normAutofit fontScale="85000" lnSpcReduction="10000"/>
          </a:bodyPr>
          <a:lstStyle/>
          <a:p>
            <a:pPr>
              <a:buNone/>
            </a:pPr>
            <a:r>
              <a:rPr lang="en-US" b="1" dirty="0" smtClean="0"/>
              <a:t>3.</a:t>
            </a:r>
            <a:r>
              <a:rPr lang="en-US" dirty="0" smtClean="0"/>
              <a:t> </a:t>
            </a:r>
            <a:r>
              <a:rPr lang="en-US" b="1" u="sng" dirty="0" smtClean="0"/>
              <a:t>Float Expression</a:t>
            </a:r>
          </a:p>
          <a:p>
            <a:pPr>
              <a:buNone/>
            </a:pPr>
            <a:r>
              <a:rPr lang="en-US" dirty="0" smtClean="0"/>
              <a:t>After performing all conversion it produce float value.</a:t>
            </a:r>
          </a:p>
          <a:p>
            <a:pPr>
              <a:buNone/>
            </a:pPr>
            <a:r>
              <a:rPr lang="en-US" dirty="0" smtClean="0"/>
              <a:t>Example	10.89;</a:t>
            </a:r>
          </a:p>
          <a:p>
            <a:pPr>
              <a:buNone/>
            </a:pPr>
            <a:r>
              <a:rPr lang="en-US" dirty="0" smtClean="0"/>
              <a:t>			x*y/9;	</a:t>
            </a:r>
            <a:r>
              <a:rPr lang="en-US" sz="2400" dirty="0" smtClean="0"/>
              <a:t>here x and y are float variables</a:t>
            </a:r>
          </a:p>
          <a:p>
            <a:pPr>
              <a:buNone/>
            </a:pPr>
            <a:r>
              <a:rPr lang="en-US" dirty="0" smtClean="0"/>
              <a:t>			5+float(2);</a:t>
            </a:r>
          </a:p>
          <a:p>
            <a:pPr>
              <a:buNone/>
            </a:pPr>
            <a:endParaRPr lang="en-US" dirty="0" smtClean="0"/>
          </a:p>
          <a:p>
            <a:pPr>
              <a:buNone/>
            </a:pPr>
            <a:r>
              <a:rPr lang="en-US" b="1" dirty="0" smtClean="0"/>
              <a:t>4.</a:t>
            </a:r>
            <a:r>
              <a:rPr lang="en-US" b="1" u="sng" dirty="0" smtClean="0"/>
              <a:t>Relational Expression</a:t>
            </a:r>
          </a:p>
          <a:p>
            <a:pPr>
              <a:buNone/>
            </a:pPr>
            <a:r>
              <a:rPr lang="en-US" dirty="0" smtClean="0"/>
              <a:t>It yields a Boolean value as result which is true or false.</a:t>
            </a:r>
          </a:p>
          <a:p>
            <a:pPr>
              <a:buNone/>
            </a:pPr>
            <a:r>
              <a:rPr lang="en-US" dirty="0" smtClean="0"/>
              <a:t>Example	x&lt;=y;</a:t>
            </a:r>
          </a:p>
          <a:p>
            <a:pPr>
              <a:buNone/>
            </a:pPr>
            <a:r>
              <a:rPr lang="en-US" dirty="0" smtClean="0"/>
              <a:t>			</a:t>
            </a:r>
            <a:r>
              <a:rPr lang="en-US" dirty="0" err="1" smtClean="0"/>
              <a:t>a+b</a:t>
            </a:r>
            <a:r>
              <a:rPr lang="en-US" dirty="0" smtClean="0"/>
              <a:t> == c-d;</a:t>
            </a:r>
          </a:p>
          <a:p>
            <a:pPr>
              <a:buNone/>
            </a:pPr>
            <a:r>
              <a:rPr lang="en-US" dirty="0" smtClean="0"/>
              <a:t>			</a:t>
            </a:r>
            <a:r>
              <a:rPr lang="en-US" dirty="0" err="1" smtClean="0"/>
              <a:t>m+n</a:t>
            </a:r>
            <a:r>
              <a:rPr lang="en-US" dirty="0" smtClean="0"/>
              <a:t> &gt; 100;</a:t>
            </a:r>
          </a:p>
          <a:p>
            <a:pPr>
              <a:buNone/>
            </a:pPr>
            <a:r>
              <a:rPr lang="en-US" dirty="0" smtClean="0"/>
              <a:t>			</a:t>
            </a:r>
          </a:p>
          <a:p>
            <a:pPr>
              <a:buNone/>
            </a:pPr>
            <a:endParaRPr lang="en-US" b="1" u="sng"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2000"/>
            <a:ext cx="8229600" cy="5867400"/>
          </a:xfrm>
        </p:spPr>
        <p:txBody>
          <a:bodyPr/>
          <a:lstStyle/>
          <a:p>
            <a:pPr>
              <a:buNone/>
            </a:pPr>
            <a:r>
              <a:rPr lang="en-US" b="1" dirty="0" smtClean="0"/>
              <a:t>5.</a:t>
            </a:r>
            <a:r>
              <a:rPr lang="en-US" b="1" u="sng" dirty="0" smtClean="0"/>
              <a:t>Logical Expression</a:t>
            </a:r>
          </a:p>
          <a:p>
            <a:pPr>
              <a:buNone/>
            </a:pPr>
            <a:r>
              <a:rPr lang="en-US" dirty="0" smtClean="0"/>
              <a:t>It combine two or more relational expressions and produce Boolean result.</a:t>
            </a:r>
          </a:p>
          <a:p>
            <a:pPr>
              <a:buNone/>
            </a:pPr>
            <a:r>
              <a:rPr lang="en-US" dirty="0" smtClean="0"/>
              <a:t>Example	a&gt;b &amp;&amp; c&lt;=d;</a:t>
            </a:r>
          </a:p>
          <a:p>
            <a:pPr>
              <a:buNone/>
            </a:pPr>
            <a:r>
              <a:rPr lang="en-US" dirty="0" smtClean="0"/>
              <a:t>			x==10 || z==15;</a:t>
            </a:r>
          </a:p>
          <a:p>
            <a:pPr>
              <a:buNone/>
            </a:pPr>
            <a:r>
              <a:rPr lang="en-US" b="1" dirty="0" smtClean="0"/>
              <a:t>6.</a:t>
            </a:r>
            <a:r>
              <a:rPr lang="en-US" b="1" u="sng" dirty="0" smtClean="0"/>
              <a:t>Bitwise Expression</a:t>
            </a:r>
          </a:p>
          <a:p>
            <a:pPr>
              <a:buNone/>
            </a:pPr>
            <a:r>
              <a:rPr lang="en-US" dirty="0" smtClean="0"/>
              <a:t>Use of bitwise expression to manipulate data at bit level.</a:t>
            </a:r>
          </a:p>
          <a:p>
            <a:pPr>
              <a:buNone/>
            </a:pPr>
            <a:r>
              <a:rPr lang="en-US" dirty="0" smtClean="0"/>
              <a:t>Example	x&gt;&gt;1;</a:t>
            </a:r>
          </a:p>
          <a:p>
            <a:pPr>
              <a:buNone/>
            </a:pPr>
            <a:r>
              <a:rPr lang="en-US" dirty="0" smtClean="0"/>
              <a:t>			z&lt;&lt;2; </a:t>
            </a:r>
          </a:p>
          <a:p>
            <a:pPr>
              <a:buNone/>
            </a:pPr>
            <a:endParaRPr lang="en-US" b="1" u="sng"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dirty="0" smtClean="0"/>
              <a:t>Control Structures</a:t>
            </a:r>
            <a:endParaRPr lang="en-US" dirty="0"/>
          </a:p>
        </p:txBody>
      </p:sp>
      <p:sp>
        <p:nvSpPr>
          <p:cNvPr id="3" name="Content Placeholder 2"/>
          <p:cNvSpPr>
            <a:spLocks noGrp="1"/>
          </p:cNvSpPr>
          <p:nvPr>
            <p:ph idx="1"/>
          </p:nvPr>
        </p:nvSpPr>
        <p:spPr>
          <a:xfrm>
            <a:off x="457200" y="762000"/>
            <a:ext cx="8229600" cy="5715000"/>
          </a:xfrm>
        </p:spPr>
        <p:txBody>
          <a:bodyPr/>
          <a:lstStyle/>
          <a:p>
            <a:r>
              <a:rPr lang="en-US" dirty="0" smtClean="0"/>
              <a:t>One of the instructions, statements or groups of statements in a programming language which determines the sequence of execution of other instructions or statements is called control structure.</a:t>
            </a:r>
          </a:p>
          <a:p>
            <a:r>
              <a:rPr lang="en-US" dirty="0" smtClean="0"/>
              <a:t>In C++ there are three Control Structures.</a:t>
            </a:r>
          </a:p>
          <a:p>
            <a:pPr>
              <a:buFont typeface="Wingdings" pitchFamily="2" charset="2"/>
              <a:buChar char="Ø"/>
            </a:pPr>
            <a:r>
              <a:rPr lang="en-US" dirty="0" smtClean="0"/>
              <a:t>Sequence Structure (straight line)</a:t>
            </a:r>
          </a:p>
          <a:p>
            <a:pPr>
              <a:buFont typeface="Wingdings" pitchFamily="2" charset="2"/>
              <a:buChar char="Ø"/>
            </a:pPr>
            <a:r>
              <a:rPr lang="en-US" dirty="0" smtClean="0"/>
              <a:t>Selection Structure (branching)</a:t>
            </a:r>
          </a:p>
          <a:p>
            <a:pPr>
              <a:buFont typeface="Wingdings" pitchFamily="2" charset="2"/>
              <a:buChar char="Ø"/>
            </a:pPr>
            <a:r>
              <a:rPr lang="en-US" dirty="0" smtClean="0"/>
              <a:t>Loop Structure (iteration or </a:t>
            </a:r>
            <a:r>
              <a:rPr lang="en-US" dirty="0" err="1" smtClean="0"/>
              <a:t>repetation</a:t>
            </a:r>
            <a:r>
              <a:rPr lang="en-US" dirty="0" smtClean="0"/>
              <a:t>)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r"/>
            <a:r>
              <a:rPr lang="en-US" dirty="0" smtClean="0"/>
              <a:t>(cont..)</a:t>
            </a:r>
            <a:endParaRPr lang="en-US" dirty="0"/>
          </a:p>
        </p:txBody>
      </p:sp>
      <p:pic>
        <p:nvPicPr>
          <p:cNvPr id="3074" name="Picture 2" descr="E:\CP1\control structure.bmp"/>
          <p:cNvPicPr>
            <a:picLocks noGrp="1" noChangeAspect="1" noChangeArrowheads="1"/>
          </p:cNvPicPr>
          <p:nvPr>
            <p:ph idx="1"/>
          </p:nvPr>
        </p:nvPicPr>
        <p:blipFill>
          <a:blip r:embed="rId2" cstate="print"/>
          <a:srcRect/>
          <a:stretch>
            <a:fillRect/>
          </a:stretch>
        </p:blipFill>
        <p:spPr bwMode="auto">
          <a:xfrm>
            <a:off x="229460" y="1281302"/>
            <a:ext cx="8533540" cy="5195698"/>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Selection Structure (Branching)</a:t>
            </a:r>
            <a:endParaRPr lang="en-US" dirty="0"/>
          </a:p>
        </p:txBody>
      </p:sp>
      <p:sp>
        <p:nvSpPr>
          <p:cNvPr id="3" name="Content Placeholder 2"/>
          <p:cNvSpPr>
            <a:spLocks noGrp="1"/>
          </p:cNvSpPr>
          <p:nvPr>
            <p:ph idx="1"/>
          </p:nvPr>
        </p:nvSpPr>
        <p:spPr>
          <a:xfrm>
            <a:off x="228600" y="1066800"/>
            <a:ext cx="8686800" cy="5562600"/>
          </a:xfrm>
        </p:spPr>
        <p:txBody>
          <a:bodyPr>
            <a:normAutofit/>
          </a:bodyPr>
          <a:lstStyle/>
          <a:p>
            <a:r>
              <a:rPr lang="en-US" sz="2400" dirty="0" smtClean="0"/>
              <a:t>It require that the programmer specify one or more conditions to be evaluated or tested by the program, along with a statement or statements to be executed if the condition is determined to be true, and optionally, other statements to be executed if the condition is determined to be false.</a:t>
            </a:r>
          </a:p>
          <a:p>
            <a:endParaRPr lang="en-US" sz="2400" dirty="0"/>
          </a:p>
        </p:txBody>
      </p:sp>
      <p:pic>
        <p:nvPicPr>
          <p:cNvPr id="4098" name="Picture 2" descr="E:\CP1\selection structure.bmp"/>
          <p:cNvPicPr>
            <a:picLocks noChangeAspect="1" noChangeArrowheads="1"/>
          </p:cNvPicPr>
          <p:nvPr/>
        </p:nvPicPr>
        <p:blipFill>
          <a:blip r:embed="rId2" cstate="print"/>
          <a:srcRect/>
          <a:stretch>
            <a:fillRect/>
          </a:stretch>
        </p:blipFill>
        <p:spPr bwMode="auto">
          <a:xfrm>
            <a:off x="3352800" y="3124200"/>
            <a:ext cx="2609850" cy="3571875"/>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Structure (Branching)</a:t>
            </a:r>
          </a:p>
        </p:txBody>
      </p:sp>
      <p:sp>
        <p:nvSpPr>
          <p:cNvPr id="3" name="Content Placeholder 2"/>
          <p:cNvSpPr>
            <a:spLocks noGrp="1"/>
          </p:cNvSpPr>
          <p:nvPr>
            <p:ph idx="1"/>
          </p:nvPr>
        </p:nvSpPr>
        <p:spPr>
          <a:xfrm>
            <a:off x="457200" y="1981200"/>
            <a:ext cx="8229600" cy="4495800"/>
          </a:xfrm>
        </p:spPr>
        <p:txBody>
          <a:bodyPr/>
          <a:lstStyle/>
          <a:p>
            <a:r>
              <a:rPr lang="en-US" dirty="0" smtClean="0"/>
              <a:t>C++ programming language provides following types of selection statements.</a:t>
            </a:r>
          </a:p>
          <a:p>
            <a:pPr>
              <a:buFont typeface="Wingdings" pitchFamily="2" charset="2"/>
              <a:buChar char="Ø"/>
            </a:pPr>
            <a:r>
              <a:rPr lang="en-US" dirty="0" smtClean="0"/>
              <a:t>if statements</a:t>
            </a:r>
          </a:p>
          <a:p>
            <a:pPr>
              <a:buFont typeface="Wingdings" pitchFamily="2" charset="2"/>
              <a:buChar char="Ø"/>
            </a:pPr>
            <a:r>
              <a:rPr lang="en-US" dirty="0" smtClean="0"/>
              <a:t>if .. else statements</a:t>
            </a:r>
          </a:p>
          <a:p>
            <a:pPr>
              <a:buFont typeface="Wingdings" pitchFamily="2" charset="2"/>
              <a:buChar char="Ø"/>
            </a:pPr>
            <a:r>
              <a:rPr lang="en-US" dirty="0" smtClean="0"/>
              <a:t> switch statements</a:t>
            </a:r>
          </a:p>
          <a:p>
            <a:pPr>
              <a:buFont typeface="Wingdings" pitchFamily="2" charset="2"/>
              <a:buChar char="Ø"/>
            </a:pPr>
            <a:r>
              <a:rPr lang="en-US" dirty="0" smtClean="0"/>
              <a:t>Nested if statements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if statement</a:t>
            </a:r>
            <a:endParaRPr lang="en-US" dirty="0"/>
          </a:p>
        </p:txBody>
      </p:sp>
      <p:sp>
        <p:nvSpPr>
          <p:cNvPr id="3" name="Content Placeholder 2"/>
          <p:cNvSpPr>
            <a:spLocks noGrp="1"/>
          </p:cNvSpPr>
          <p:nvPr>
            <p:ph idx="1"/>
          </p:nvPr>
        </p:nvSpPr>
        <p:spPr>
          <a:xfrm>
            <a:off x="228600" y="685800"/>
            <a:ext cx="8686800" cy="6019800"/>
          </a:xfrm>
        </p:spPr>
        <p:txBody>
          <a:bodyPr>
            <a:normAutofit/>
          </a:bodyPr>
          <a:lstStyle/>
          <a:p>
            <a:r>
              <a:rPr lang="en-US" sz="2400" dirty="0" smtClean="0"/>
              <a:t>An </a:t>
            </a:r>
            <a:r>
              <a:rPr lang="en-US" sz="2400" b="1" dirty="0" smtClean="0"/>
              <a:t>if</a:t>
            </a:r>
            <a:r>
              <a:rPr lang="en-US" sz="2400" dirty="0" smtClean="0"/>
              <a:t> statement consists of a Boolean expression followed by one or more statements.</a:t>
            </a:r>
          </a:p>
          <a:p>
            <a:r>
              <a:rPr lang="en-US" sz="2400" dirty="0" smtClean="0"/>
              <a:t>Syntax: </a:t>
            </a:r>
            <a:r>
              <a:rPr lang="en-US" sz="2400" dirty="0" smtClean="0">
                <a:solidFill>
                  <a:srgbClr val="FF0000"/>
                </a:solidFill>
              </a:rPr>
              <a:t>	if(</a:t>
            </a:r>
            <a:r>
              <a:rPr lang="en-US" sz="2400" dirty="0" err="1" smtClean="0">
                <a:solidFill>
                  <a:srgbClr val="FF0000"/>
                </a:solidFill>
              </a:rPr>
              <a:t>boolean_expression</a:t>
            </a:r>
            <a:r>
              <a:rPr lang="en-US" sz="2400" dirty="0" smtClean="0">
                <a:solidFill>
                  <a:srgbClr val="FF0000"/>
                </a:solidFill>
              </a:rPr>
              <a:t>) </a:t>
            </a:r>
          </a:p>
          <a:p>
            <a:pPr lvl="1">
              <a:buNone/>
            </a:pPr>
            <a:r>
              <a:rPr lang="en-US" sz="2400" dirty="0" smtClean="0">
                <a:solidFill>
                  <a:srgbClr val="FF0000"/>
                </a:solidFill>
              </a:rPr>
              <a:t>			{ </a:t>
            </a:r>
          </a:p>
          <a:p>
            <a:pPr lvl="1">
              <a:buNone/>
            </a:pPr>
            <a:r>
              <a:rPr lang="en-US" sz="2400" dirty="0" smtClean="0">
                <a:solidFill>
                  <a:srgbClr val="FF0000"/>
                </a:solidFill>
              </a:rPr>
              <a:t>				// statement(s) will execute if the </a:t>
            </a:r>
            <a:r>
              <a:rPr lang="en-US" sz="2400" dirty="0" err="1" smtClean="0">
                <a:solidFill>
                  <a:srgbClr val="FF0000"/>
                </a:solidFill>
              </a:rPr>
              <a:t>boolean</a:t>
            </a:r>
            <a:r>
              <a:rPr lang="en-US" sz="2400" dirty="0" smtClean="0">
                <a:solidFill>
                  <a:srgbClr val="FF0000"/>
                </a:solidFill>
              </a:rPr>
              <a:t> 				//expression is true </a:t>
            </a:r>
          </a:p>
          <a:p>
            <a:pPr lvl="1">
              <a:buNone/>
            </a:pPr>
            <a:r>
              <a:rPr lang="en-US" sz="2400" dirty="0" smtClean="0">
                <a:solidFill>
                  <a:srgbClr val="FF0000"/>
                </a:solidFill>
              </a:rPr>
              <a:t>			}</a:t>
            </a:r>
          </a:p>
          <a:p>
            <a:pPr lvl="1">
              <a:buNone/>
            </a:pPr>
            <a:endParaRPr lang="en-US" sz="2400" dirty="0">
              <a:solidFill>
                <a:srgbClr val="FF0000"/>
              </a:solidFill>
            </a:endParaRPr>
          </a:p>
        </p:txBody>
      </p:sp>
      <p:pic>
        <p:nvPicPr>
          <p:cNvPr id="5122" name="Picture 2" descr="E:\CP1\if.bmp"/>
          <p:cNvPicPr>
            <a:picLocks noChangeAspect="1" noChangeArrowheads="1"/>
          </p:cNvPicPr>
          <p:nvPr/>
        </p:nvPicPr>
        <p:blipFill>
          <a:blip r:embed="rId2" cstate="print"/>
          <a:srcRect/>
          <a:stretch>
            <a:fillRect/>
          </a:stretch>
        </p:blipFill>
        <p:spPr bwMode="auto">
          <a:xfrm>
            <a:off x="3429000" y="3543300"/>
            <a:ext cx="2533650" cy="33147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pic>
        <p:nvPicPr>
          <p:cNvPr id="6146" name="Picture 2" descr="E:\CP1\if prog.bmp"/>
          <p:cNvPicPr>
            <a:picLocks noGrp="1" noChangeAspect="1" noChangeArrowheads="1"/>
          </p:cNvPicPr>
          <p:nvPr>
            <p:ph idx="1"/>
          </p:nvPr>
        </p:nvPicPr>
        <p:blipFill>
          <a:blip r:embed="rId2" cstate="print"/>
          <a:srcRect/>
          <a:stretch>
            <a:fillRect/>
          </a:stretch>
        </p:blipFill>
        <p:spPr bwMode="auto">
          <a:xfrm>
            <a:off x="675631" y="685800"/>
            <a:ext cx="8258208" cy="5791199"/>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if…else statement</a:t>
            </a:r>
            <a:endParaRPr lang="en-US" dirty="0"/>
          </a:p>
        </p:txBody>
      </p:sp>
      <p:sp>
        <p:nvSpPr>
          <p:cNvPr id="3" name="Content Placeholder 2"/>
          <p:cNvSpPr>
            <a:spLocks noGrp="1"/>
          </p:cNvSpPr>
          <p:nvPr>
            <p:ph idx="1"/>
          </p:nvPr>
        </p:nvSpPr>
        <p:spPr>
          <a:xfrm>
            <a:off x="457200" y="990600"/>
            <a:ext cx="8229600" cy="5638800"/>
          </a:xfrm>
        </p:spPr>
        <p:txBody>
          <a:bodyPr>
            <a:normAutofit fontScale="92500" lnSpcReduction="20000"/>
          </a:bodyPr>
          <a:lstStyle/>
          <a:p>
            <a:r>
              <a:rPr lang="en-US" dirty="0" smtClean="0"/>
              <a:t>An </a:t>
            </a:r>
            <a:r>
              <a:rPr lang="en-US" b="1" dirty="0" smtClean="0"/>
              <a:t>if</a:t>
            </a:r>
            <a:r>
              <a:rPr lang="en-US" dirty="0" smtClean="0"/>
              <a:t> statement can be followed by an optional </a:t>
            </a:r>
            <a:r>
              <a:rPr lang="en-US" b="1" dirty="0" smtClean="0"/>
              <a:t>else</a:t>
            </a:r>
            <a:r>
              <a:rPr lang="en-US" dirty="0" smtClean="0"/>
              <a:t> statement, which executes when the </a:t>
            </a:r>
            <a:r>
              <a:rPr lang="en-US" dirty="0" err="1" smtClean="0"/>
              <a:t>boolean</a:t>
            </a:r>
            <a:r>
              <a:rPr lang="en-US" dirty="0" smtClean="0"/>
              <a:t> expression is false.</a:t>
            </a:r>
          </a:p>
          <a:p>
            <a:r>
              <a:rPr lang="en-US" dirty="0" smtClean="0"/>
              <a:t>Syntax: </a:t>
            </a:r>
            <a:r>
              <a:rPr lang="en-US" dirty="0" smtClean="0">
                <a:solidFill>
                  <a:srgbClr val="FF0000"/>
                </a:solidFill>
              </a:rPr>
              <a:t>	if(</a:t>
            </a:r>
            <a:r>
              <a:rPr lang="en-US" dirty="0" err="1" smtClean="0">
                <a:solidFill>
                  <a:srgbClr val="FF0000"/>
                </a:solidFill>
              </a:rPr>
              <a:t>boolean_expression</a:t>
            </a:r>
            <a:r>
              <a:rPr lang="en-US" dirty="0" smtClean="0">
                <a:solidFill>
                  <a:srgbClr val="FF0000"/>
                </a:solidFill>
              </a:rPr>
              <a:t>)</a:t>
            </a:r>
          </a:p>
          <a:p>
            <a:pPr>
              <a:buNone/>
            </a:pPr>
            <a:r>
              <a:rPr lang="en-US" dirty="0" smtClean="0">
                <a:solidFill>
                  <a:srgbClr val="FF0000"/>
                </a:solidFill>
              </a:rPr>
              <a:t>			{ </a:t>
            </a:r>
          </a:p>
          <a:p>
            <a:pPr>
              <a:buNone/>
            </a:pPr>
            <a:r>
              <a:rPr lang="en-US" dirty="0" smtClean="0">
                <a:solidFill>
                  <a:srgbClr val="FF0000"/>
                </a:solidFill>
              </a:rPr>
              <a:t>				// statement(s) will execute if 			//the </a:t>
            </a:r>
            <a:r>
              <a:rPr lang="en-US" dirty="0" err="1" smtClean="0">
                <a:solidFill>
                  <a:srgbClr val="FF0000"/>
                </a:solidFill>
              </a:rPr>
              <a:t>boolean</a:t>
            </a:r>
            <a:r>
              <a:rPr lang="en-US" dirty="0" smtClean="0">
                <a:solidFill>
                  <a:srgbClr val="FF0000"/>
                </a:solidFill>
              </a:rPr>
              <a:t> expression is true 		} </a:t>
            </a:r>
          </a:p>
          <a:p>
            <a:pPr>
              <a:buNone/>
            </a:pPr>
            <a:r>
              <a:rPr lang="en-US" dirty="0" smtClean="0">
                <a:solidFill>
                  <a:srgbClr val="FF0000"/>
                </a:solidFill>
              </a:rPr>
              <a:t>			else </a:t>
            </a:r>
          </a:p>
          <a:p>
            <a:pPr>
              <a:buNone/>
            </a:pPr>
            <a:r>
              <a:rPr lang="en-US" dirty="0" smtClean="0">
                <a:solidFill>
                  <a:srgbClr val="FF0000"/>
                </a:solidFill>
              </a:rPr>
              <a:t>			{ </a:t>
            </a:r>
          </a:p>
          <a:p>
            <a:pPr>
              <a:buNone/>
            </a:pPr>
            <a:r>
              <a:rPr lang="en-US" dirty="0" smtClean="0">
                <a:solidFill>
                  <a:srgbClr val="FF0000"/>
                </a:solidFill>
              </a:rPr>
              <a:t>				// statement(s) will execute if the 			//</a:t>
            </a:r>
            <a:r>
              <a:rPr lang="en-US" dirty="0" err="1" smtClean="0">
                <a:solidFill>
                  <a:srgbClr val="FF0000"/>
                </a:solidFill>
              </a:rPr>
              <a:t>boolean</a:t>
            </a:r>
            <a:r>
              <a:rPr lang="en-US" dirty="0" smtClean="0">
                <a:solidFill>
                  <a:srgbClr val="FF0000"/>
                </a:solidFill>
              </a:rPr>
              <a:t> expression is false </a:t>
            </a:r>
          </a:p>
          <a:p>
            <a:pPr>
              <a:buNone/>
            </a:pPr>
            <a:r>
              <a:rPr lang="en-US" dirty="0" smtClean="0">
                <a:solidFill>
                  <a:srgbClr val="FF0000"/>
                </a:solidFill>
              </a:rPr>
              <a:t>			}</a:t>
            </a:r>
            <a:endParaRPr lang="en-US"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E:\CP1\if else.bmp"/>
          <p:cNvPicPr>
            <a:picLocks noGrp="1" noChangeAspect="1" noChangeArrowheads="1"/>
          </p:cNvPicPr>
          <p:nvPr>
            <p:ph idx="1"/>
          </p:nvPr>
        </p:nvPicPr>
        <p:blipFill>
          <a:blip r:embed="rId2" cstate="print"/>
          <a:srcRect/>
          <a:stretch>
            <a:fillRect/>
          </a:stretch>
        </p:blipFill>
        <p:spPr bwMode="auto">
          <a:xfrm>
            <a:off x="1676400" y="609600"/>
            <a:ext cx="4743695" cy="599383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Programming</a:t>
            </a:r>
            <a:endParaRPr lang="en-US" dirty="0"/>
          </a:p>
        </p:txBody>
      </p:sp>
      <p:sp>
        <p:nvSpPr>
          <p:cNvPr id="3" name="Content Placeholder 2"/>
          <p:cNvSpPr>
            <a:spLocks noGrp="1"/>
          </p:cNvSpPr>
          <p:nvPr>
            <p:ph idx="1"/>
          </p:nvPr>
        </p:nvSpPr>
        <p:spPr>
          <a:xfrm>
            <a:off x="457200" y="1295400"/>
            <a:ext cx="8229600" cy="5410200"/>
          </a:xfrm>
        </p:spPr>
        <p:txBody>
          <a:bodyPr>
            <a:normAutofit fontScale="92500" lnSpcReduction="20000"/>
          </a:bodyPr>
          <a:lstStyle/>
          <a:p>
            <a:r>
              <a:rPr lang="en-US" dirty="0" smtClean="0"/>
              <a:t>C++ is superset of C.</a:t>
            </a:r>
          </a:p>
          <a:p>
            <a:r>
              <a:rPr lang="en-US" dirty="0" smtClean="0"/>
              <a:t>Most of what we already known about C++ also applied to C also.</a:t>
            </a:r>
          </a:p>
          <a:p>
            <a:r>
              <a:rPr lang="en-US" dirty="0" smtClean="0"/>
              <a:t>The most important facilities that C++ adds on to C are: </a:t>
            </a:r>
          </a:p>
          <a:p>
            <a:pPr>
              <a:buNone/>
            </a:pPr>
            <a:r>
              <a:rPr lang="en-US" dirty="0" smtClean="0"/>
              <a:t>		objects</a:t>
            </a:r>
          </a:p>
          <a:p>
            <a:pPr>
              <a:buNone/>
            </a:pPr>
            <a:r>
              <a:rPr lang="en-US" dirty="0" smtClean="0"/>
              <a:t>		classes </a:t>
            </a:r>
          </a:p>
          <a:p>
            <a:pPr>
              <a:buNone/>
            </a:pPr>
            <a:r>
              <a:rPr lang="en-US" dirty="0" smtClean="0"/>
              <a:t>		abstraction</a:t>
            </a:r>
          </a:p>
          <a:p>
            <a:pPr>
              <a:buNone/>
            </a:pPr>
            <a:r>
              <a:rPr lang="en-US" dirty="0" smtClean="0"/>
              <a:t>		polymorphism </a:t>
            </a:r>
          </a:p>
          <a:p>
            <a:pPr>
              <a:buNone/>
            </a:pPr>
            <a:r>
              <a:rPr lang="en-US" dirty="0" smtClean="0"/>
              <a:t>		encapsulation</a:t>
            </a:r>
          </a:p>
          <a:p>
            <a:pPr>
              <a:buNone/>
            </a:pPr>
            <a:r>
              <a:rPr lang="en-US" dirty="0" smtClean="0"/>
              <a:t>           inheritance</a:t>
            </a:r>
          </a:p>
          <a:p>
            <a:pPr>
              <a:buNone/>
            </a:pPr>
            <a:r>
              <a:rPr lang="en-US" dirty="0" smtClean="0"/>
              <a:t>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E:\CP1\if else prog.bmp"/>
          <p:cNvPicPr>
            <a:picLocks noGrp="1" noChangeAspect="1" noChangeArrowheads="1"/>
          </p:cNvPicPr>
          <p:nvPr>
            <p:ph idx="1"/>
          </p:nvPr>
        </p:nvPicPr>
        <p:blipFill>
          <a:blip r:embed="rId2" cstate="print"/>
          <a:srcRect/>
          <a:stretch>
            <a:fillRect/>
          </a:stretch>
        </p:blipFill>
        <p:spPr bwMode="auto">
          <a:xfrm>
            <a:off x="762000" y="361398"/>
            <a:ext cx="7871250" cy="6496602"/>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switch statement</a:t>
            </a:r>
            <a:endParaRPr lang="en-US" dirty="0"/>
          </a:p>
        </p:txBody>
      </p:sp>
      <p:sp>
        <p:nvSpPr>
          <p:cNvPr id="3" name="Content Placeholder 2"/>
          <p:cNvSpPr>
            <a:spLocks noGrp="1"/>
          </p:cNvSpPr>
          <p:nvPr>
            <p:ph idx="1"/>
          </p:nvPr>
        </p:nvSpPr>
        <p:spPr>
          <a:xfrm>
            <a:off x="457200" y="762000"/>
            <a:ext cx="8229600" cy="6096000"/>
          </a:xfrm>
        </p:spPr>
        <p:txBody>
          <a:bodyPr>
            <a:normAutofit/>
          </a:bodyPr>
          <a:lstStyle/>
          <a:p>
            <a:r>
              <a:rPr lang="en-US" sz="2400" dirty="0" smtClean="0"/>
              <a:t>A </a:t>
            </a:r>
            <a:r>
              <a:rPr lang="en-US" sz="2400" b="1" dirty="0" smtClean="0"/>
              <a:t>switch</a:t>
            </a:r>
            <a:r>
              <a:rPr lang="en-US" sz="2400" dirty="0" smtClean="0"/>
              <a:t> statement allows a variable to be tested for equality against a list of values. </a:t>
            </a:r>
          </a:p>
          <a:p>
            <a:r>
              <a:rPr lang="en-US" sz="2400" dirty="0" smtClean="0"/>
              <a:t>Each value is called a case, and the variable being switched on is checked for each case.</a:t>
            </a:r>
          </a:p>
          <a:p>
            <a:r>
              <a:rPr lang="en-US" sz="2400" dirty="0" smtClean="0"/>
              <a:t>Syntax: </a:t>
            </a:r>
            <a:endParaRPr lang="en-US" sz="2400" dirty="0"/>
          </a:p>
        </p:txBody>
      </p:sp>
      <p:pic>
        <p:nvPicPr>
          <p:cNvPr id="3074" name="Picture 2" descr="E:\CP1\switch syntax.bmp"/>
          <p:cNvPicPr>
            <a:picLocks noChangeAspect="1" noChangeArrowheads="1"/>
          </p:cNvPicPr>
          <p:nvPr/>
        </p:nvPicPr>
        <p:blipFill>
          <a:blip r:embed="rId2" cstate="print"/>
          <a:srcRect/>
          <a:stretch>
            <a:fillRect/>
          </a:stretch>
        </p:blipFill>
        <p:spPr bwMode="auto">
          <a:xfrm>
            <a:off x="2438400" y="2514600"/>
            <a:ext cx="6075738" cy="41910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6248400"/>
          </a:xfrm>
        </p:spPr>
        <p:txBody>
          <a:bodyPr>
            <a:normAutofit fontScale="70000" lnSpcReduction="20000"/>
          </a:bodyPr>
          <a:lstStyle/>
          <a:p>
            <a:pPr>
              <a:buNone/>
            </a:pPr>
            <a:r>
              <a:rPr lang="en-US" dirty="0" smtClean="0"/>
              <a:t>	The following rules apply to a switch statement:</a:t>
            </a:r>
          </a:p>
          <a:p>
            <a:pPr>
              <a:buNone/>
            </a:pPr>
            <a:endParaRPr lang="en-US" dirty="0" smtClean="0"/>
          </a:p>
          <a:p>
            <a:r>
              <a:rPr lang="en-US" dirty="0" smtClean="0"/>
              <a:t>The </a:t>
            </a:r>
            <a:r>
              <a:rPr lang="en-US" b="1" dirty="0" smtClean="0"/>
              <a:t>expression</a:t>
            </a:r>
            <a:r>
              <a:rPr lang="en-US" dirty="0" smtClean="0"/>
              <a:t> used in a </a:t>
            </a:r>
            <a:r>
              <a:rPr lang="en-US" b="1" dirty="0" smtClean="0"/>
              <a:t>switch</a:t>
            </a:r>
            <a:r>
              <a:rPr lang="en-US" dirty="0" smtClean="0"/>
              <a:t> statement must have an integral or enumerated type.</a:t>
            </a:r>
          </a:p>
          <a:p>
            <a:r>
              <a:rPr lang="en-US" dirty="0" smtClean="0"/>
              <a:t>You can have any number of case statements within a switch. Each case is followed by the value to be compared to and a colon.</a:t>
            </a:r>
          </a:p>
          <a:p>
            <a:r>
              <a:rPr lang="en-US" dirty="0" smtClean="0"/>
              <a:t>The </a:t>
            </a:r>
            <a:r>
              <a:rPr lang="en-US" b="1" dirty="0" smtClean="0"/>
              <a:t>constant-expression</a:t>
            </a:r>
            <a:r>
              <a:rPr lang="en-US" dirty="0" smtClean="0"/>
              <a:t> for a case must be the same data type as the variable in the switch.</a:t>
            </a:r>
          </a:p>
          <a:p>
            <a:r>
              <a:rPr lang="en-US" dirty="0" smtClean="0"/>
              <a:t>When the variable being switched on is equal to a case, the statements following that case will execute until a </a:t>
            </a:r>
            <a:r>
              <a:rPr lang="en-US" b="1" dirty="0" smtClean="0"/>
              <a:t>break</a:t>
            </a:r>
            <a:r>
              <a:rPr lang="en-US" dirty="0" smtClean="0"/>
              <a:t> statement is reached.</a:t>
            </a:r>
          </a:p>
          <a:p>
            <a:r>
              <a:rPr lang="en-US" dirty="0" smtClean="0"/>
              <a:t>When a break statement is reached, the switch terminates, and the flow of control jumps to the next line following the switch statement.</a:t>
            </a:r>
          </a:p>
          <a:p>
            <a:r>
              <a:rPr lang="en-US" dirty="0" smtClean="0"/>
              <a:t>Not every case needs to contain a break. If no break appears, the flow of control will fall through to subsequent cases until a break is reached.</a:t>
            </a:r>
          </a:p>
          <a:p>
            <a:r>
              <a:rPr lang="en-US" dirty="0" smtClean="0"/>
              <a:t>A </a:t>
            </a:r>
            <a:r>
              <a:rPr lang="en-US" b="1" dirty="0" smtClean="0"/>
              <a:t>switch</a:t>
            </a:r>
            <a:r>
              <a:rPr lang="en-US" dirty="0" smtClean="0"/>
              <a:t> statement can have an optional </a:t>
            </a:r>
            <a:r>
              <a:rPr lang="en-US" b="1" dirty="0" smtClean="0"/>
              <a:t>default</a:t>
            </a:r>
            <a:r>
              <a:rPr lang="en-US" dirty="0" smtClean="0"/>
              <a:t> case, which must appear at the end of the switch. The default case can be used for performing a task when none of the cases is true. No break is needed in the default case.</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E:\CP1\switch block.bmp"/>
          <p:cNvPicPr>
            <a:picLocks noGrp="1" noChangeAspect="1" noChangeArrowheads="1"/>
          </p:cNvPicPr>
          <p:nvPr>
            <p:ph idx="1"/>
          </p:nvPr>
        </p:nvPicPr>
        <p:blipFill>
          <a:blip r:embed="rId2" cstate="print"/>
          <a:srcRect/>
          <a:stretch>
            <a:fillRect/>
          </a:stretch>
        </p:blipFill>
        <p:spPr bwMode="auto">
          <a:xfrm>
            <a:off x="2209801" y="685800"/>
            <a:ext cx="3967162" cy="611436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E:\CP1\switch prog.bmp"/>
          <p:cNvPicPr>
            <a:picLocks noGrp="1" noChangeAspect="1" noChangeArrowheads="1"/>
          </p:cNvPicPr>
          <p:nvPr>
            <p:ph idx="1"/>
          </p:nvPr>
        </p:nvPicPr>
        <p:blipFill>
          <a:blip r:embed="rId2" cstate="print"/>
          <a:srcRect/>
          <a:stretch>
            <a:fillRect/>
          </a:stretch>
        </p:blipFill>
        <p:spPr bwMode="auto">
          <a:xfrm>
            <a:off x="2057400" y="125730"/>
            <a:ext cx="5715000" cy="673227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Nested if.. else</a:t>
            </a:r>
            <a:endParaRPr lang="en-US" dirty="0"/>
          </a:p>
        </p:txBody>
      </p:sp>
      <p:sp>
        <p:nvSpPr>
          <p:cNvPr id="3" name="Content Placeholder 2"/>
          <p:cNvSpPr>
            <a:spLocks noGrp="1"/>
          </p:cNvSpPr>
          <p:nvPr>
            <p:ph idx="1"/>
          </p:nvPr>
        </p:nvSpPr>
        <p:spPr>
          <a:xfrm>
            <a:off x="304800" y="685800"/>
            <a:ext cx="8610600" cy="6019800"/>
          </a:xfrm>
        </p:spPr>
        <p:txBody>
          <a:bodyPr/>
          <a:lstStyle/>
          <a:p>
            <a:r>
              <a:rPr lang="en-US" sz="2400" dirty="0" smtClean="0"/>
              <a:t>It is always legal to </a:t>
            </a:r>
            <a:r>
              <a:rPr lang="en-US" sz="2400" b="1" dirty="0" smtClean="0"/>
              <a:t>nest</a:t>
            </a:r>
            <a:r>
              <a:rPr lang="en-US" sz="2400" dirty="0" smtClean="0"/>
              <a:t> if-else statements, which means you can use one if or else if statement inside another if or else if statement(s).</a:t>
            </a:r>
          </a:p>
          <a:p>
            <a:r>
              <a:rPr lang="en-US" sz="2400" dirty="0" smtClean="0"/>
              <a:t>Syntax: </a:t>
            </a:r>
          </a:p>
          <a:p>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316956"/>
            <a:ext cx="6879153" cy="2224087"/>
          </a:xfrm>
          <a:prstGeom prst="rect">
            <a:avLst/>
          </a:prstGeom>
        </p:spPr>
      </p:pic>
      <p:pic>
        <p:nvPicPr>
          <p:cNvPr id="6146" name="Picture 2" descr="E:\CP1\nested if else syntax.bmp"/>
          <p:cNvPicPr>
            <a:picLocks noChangeAspect="1" noChangeArrowheads="1"/>
          </p:cNvPicPr>
          <p:nvPr/>
        </p:nvPicPr>
        <p:blipFill>
          <a:blip r:embed="rId3" cstate="print"/>
          <a:srcRect/>
          <a:stretch>
            <a:fillRect/>
          </a:stretch>
        </p:blipFill>
        <p:spPr bwMode="auto">
          <a:xfrm>
            <a:off x="1447800" y="2514600"/>
            <a:ext cx="7321069" cy="32004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170" name="Picture 2" descr="E:\CP1\nested if else prog.bmp"/>
          <p:cNvPicPr>
            <a:picLocks noGrp="1" noChangeAspect="1" noChangeArrowheads="1"/>
          </p:cNvPicPr>
          <p:nvPr>
            <p:ph idx="1"/>
          </p:nvPr>
        </p:nvPicPr>
        <p:blipFill>
          <a:blip r:embed="rId2" cstate="print"/>
          <a:srcRect/>
          <a:stretch>
            <a:fillRect/>
          </a:stretch>
        </p:blipFill>
        <p:spPr bwMode="auto">
          <a:xfrm>
            <a:off x="1295400" y="381000"/>
            <a:ext cx="6320941" cy="624840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14400"/>
          </a:xfrm>
        </p:spPr>
        <p:txBody>
          <a:bodyPr/>
          <a:lstStyle/>
          <a:p>
            <a:r>
              <a:rPr lang="en-US" dirty="0" smtClean="0"/>
              <a:t>Loop Structures</a:t>
            </a:r>
            <a:endParaRPr lang="en-US" dirty="0"/>
          </a:p>
        </p:txBody>
      </p:sp>
      <p:sp>
        <p:nvSpPr>
          <p:cNvPr id="3" name="Content Placeholder 2"/>
          <p:cNvSpPr>
            <a:spLocks noGrp="1"/>
          </p:cNvSpPr>
          <p:nvPr>
            <p:ph idx="1"/>
          </p:nvPr>
        </p:nvSpPr>
        <p:spPr>
          <a:xfrm>
            <a:off x="228600" y="990600"/>
            <a:ext cx="8763000" cy="5410200"/>
          </a:xfrm>
        </p:spPr>
        <p:txBody>
          <a:bodyPr>
            <a:normAutofit/>
          </a:bodyPr>
          <a:lstStyle/>
          <a:p>
            <a:r>
              <a:rPr lang="en-US" sz="2400" dirty="0" smtClean="0"/>
              <a:t>There may be a situation, when you need to execute a block of code several number of times.</a:t>
            </a:r>
          </a:p>
          <a:p>
            <a:r>
              <a:rPr lang="en-US" sz="2400" dirty="0" smtClean="0"/>
              <a:t>A loop statement allows us to execute a statement or group of statements multiple times.</a:t>
            </a:r>
          </a:p>
          <a:p>
            <a:r>
              <a:rPr lang="en-US" sz="2400" dirty="0" smtClean="0"/>
              <a:t>following is the general from of a loop statement in most of the programming languages:</a:t>
            </a:r>
          </a:p>
          <a:p>
            <a:endParaRPr 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638800"/>
          </a:xfrm>
        </p:spPr>
        <p:txBody>
          <a:bodyPr/>
          <a:lstStyle/>
          <a:p>
            <a:r>
              <a:rPr lang="en-US" dirty="0" smtClean="0"/>
              <a:t>C++ programming language provides the following types of loop to handle looping requirements. </a:t>
            </a:r>
          </a:p>
          <a:p>
            <a:pPr>
              <a:buFont typeface="Wingdings" pitchFamily="2" charset="2"/>
              <a:buChar char="Ø"/>
            </a:pPr>
            <a:r>
              <a:rPr lang="en-US" dirty="0" smtClean="0"/>
              <a:t>for loop</a:t>
            </a:r>
          </a:p>
          <a:p>
            <a:pPr>
              <a:buFont typeface="Wingdings" pitchFamily="2" charset="2"/>
              <a:buChar char="Ø"/>
            </a:pPr>
            <a:r>
              <a:rPr lang="en-US" dirty="0" smtClean="0"/>
              <a:t>while loop</a:t>
            </a:r>
          </a:p>
          <a:p>
            <a:pPr>
              <a:buFont typeface="Wingdings" pitchFamily="2" charset="2"/>
              <a:buChar char="Ø"/>
            </a:pPr>
            <a:r>
              <a:rPr lang="en-US" dirty="0" smtClean="0"/>
              <a:t>do..while loop</a:t>
            </a:r>
          </a:p>
          <a:p>
            <a:pPr>
              <a:buFont typeface="Wingdings" pitchFamily="2" charset="2"/>
              <a:buChar char="Ø"/>
            </a:pPr>
            <a:r>
              <a:rPr lang="en-US" dirty="0" smtClean="0"/>
              <a:t>Nested loop</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for loop</a:t>
            </a:r>
            <a:endParaRPr lang="en-US" dirty="0"/>
          </a:p>
        </p:txBody>
      </p:sp>
      <p:sp>
        <p:nvSpPr>
          <p:cNvPr id="3" name="Content Placeholder 2"/>
          <p:cNvSpPr>
            <a:spLocks noGrp="1"/>
          </p:cNvSpPr>
          <p:nvPr>
            <p:ph idx="1"/>
          </p:nvPr>
        </p:nvSpPr>
        <p:spPr>
          <a:xfrm>
            <a:off x="457200" y="838200"/>
            <a:ext cx="8458200" cy="5715000"/>
          </a:xfrm>
        </p:spPr>
        <p:txBody>
          <a:bodyPr/>
          <a:lstStyle/>
          <a:p>
            <a:r>
              <a:rPr lang="en-US" dirty="0" smtClean="0"/>
              <a:t>A </a:t>
            </a:r>
            <a:r>
              <a:rPr lang="en-US" b="1" dirty="0" smtClean="0"/>
              <a:t>for</a:t>
            </a:r>
            <a:r>
              <a:rPr lang="en-US" dirty="0" smtClean="0"/>
              <a:t> loop is a repetition control structure that allows you to efficiently write a loop that needs to execute a specific number of times.</a:t>
            </a:r>
          </a:p>
          <a:p>
            <a:r>
              <a:rPr lang="en-US" dirty="0" smtClean="0"/>
              <a:t>Syntax:</a:t>
            </a:r>
          </a:p>
          <a:p>
            <a:endParaRPr lang="en-US" dirty="0"/>
          </a:p>
        </p:txBody>
      </p:sp>
      <p:pic>
        <p:nvPicPr>
          <p:cNvPr id="2050" name="Picture 2" descr="E:\ashwin\VJTI\CP1\for syntax.bmp"/>
          <p:cNvPicPr>
            <a:picLocks noChangeAspect="1" noChangeArrowheads="1"/>
          </p:cNvPicPr>
          <p:nvPr/>
        </p:nvPicPr>
        <p:blipFill>
          <a:blip r:embed="rId2"/>
          <a:srcRect/>
          <a:stretch>
            <a:fillRect/>
          </a:stretch>
        </p:blipFill>
        <p:spPr bwMode="auto">
          <a:xfrm>
            <a:off x="304800" y="3429000"/>
            <a:ext cx="8598381" cy="215741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C++ Program</a:t>
            </a:r>
            <a:endParaRPr lang="en-US" dirty="0"/>
          </a:p>
        </p:txBody>
      </p:sp>
      <p:sp>
        <p:nvSpPr>
          <p:cNvPr id="3" name="Content Placeholder 2"/>
          <p:cNvSpPr>
            <a:spLocks noGrp="1"/>
          </p:cNvSpPr>
          <p:nvPr>
            <p:ph idx="1"/>
          </p:nvPr>
        </p:nvSpPr>
        <p:spPr>
          <a:xfrm>
            <a:off x="152400" y="1295400"/>
            <a:ext cx="8839200" cy="5181600"/>
          </a:xfrm>
        </p:spPr>
        <p:txBody>
          <a:bodyPr/>
          <a:lstStyle/>
          <a:p>
            <a:pPr>
              <a:buNone/>
            </a:pPr>
            <a:r>
              <a:rPr lang="en-US" dirty="0" smtClean="0">
                <a:solidFill>
                  <a:srgbClr val="002060"/>
                </a:solidFill>
              </a:rPr>
              <a:t>#include&lt;</a:t>
            </a:r>
            <a:r>
              <a:rPr lang="en-US" dirty="0" err="1" smtClean="0">
                <a:solidFill>
                  <a:srgbClr val="002060"/>
                </a:solidFill>
              </a:rPr>
              <a:t>iostream</a:t>
            </a:r>
            <a:r>
              <a:rPr lang="en-US" dirty="0" smtClean="0">
                <a:solidFill>
                  <a:srgbClr val="002060"/>
                </a:solidFill>
              </a:rPr>
              <a:t>&gt;  //include header file</a:t>
            </a:r>
          </a:p>
          <a:p>
            <a:pPr>
              <a:buNone/>
            </a:pPr>
            <a:r>
              <a:rPr lang="en-US" dirty="0" smtClean="0">
                <a:solidFill>
                  <a:srgbClr val="002060"/>
                </a:solidFill>
              </a:rPr>
              <a:t>using namespace std;</a:t>
            </a:r>
          </a:p>
          <a:p>
            <a:pPr>
              <a:buNone/>
            </a:pPr>
            <a:r>
              <a:rPr lang="en-US" dirty="0" err="1" smtClean="0">
                <a:solidFill>
                  <a:srgbClr val="002060"/>
                </a:solidFill>
              </a:rPr>
              <a:t>int</a:t>
            </a:r>
            <a:r>
              <a:rPr lang="en-US" dirty="0" smtClean="0">
                <a:solidFill>
                  <a:srgbClr val="002060"/>
                </a:solidFill>
              </a:rPr>
              <a:t> main()</a:t>
            </a:r>
          </a:p>
          <a:p>
            <a:pPr>
              <a:buNone/>
            </a:pPr>
            <a:r>
              <a:rPr lang="en-US" dirty="0" smtClean="0">
                <a:solidFill>
                  <a:srgbClr val="002060"/>
                </a:solidFill>
              </a:rPr>
              <a:t>{</a:t>
            </a:r>
          </a:p>
          <a:p>
            <a:pPr>
              <a:buNone/>
            </a:pPr>
            <a:r>
              <a:rPr lang="en-US" dirty="0" smtClean="0">
                <a:solidFill>
                  <a:srgbClr val="002060"/>
                </a:solidFill>
              </a:rPr>
              <a:t>	</a:t>
            </a:r>
            <a:r>
              <a:rPr lang="en-US" dirty="0" err="1" smtClean="0">
                <a:solidFill>
                  <a:srgbClr val="002060"/>
                </a:solidFill>
              </a:rPr>
              <a:t>cout</a:t>
            </a:r>
            <a:r>
              <a:rPr lang="en-US" dirty="0" smtClean="0">
                <a:solidFill>
                  <a:srgbClr val="002060"/>
                </a:solidFill>
              </a:rPr>
              <a:t>&lt;&lt; “C++ is better than C. \n”; //C++ statement</a:t>
            </a:r>
          </a:p>
          <a:p>
            <a:pPr>
              <a:buNone/>
            </a:pPr>
            <a:r>
              <a:rPr lang="en-US" dirty="0" smtClean="0">
                <a:solidFill>
                  <a:srgbClr val="002060"/>
                </a:solidFill>
              </a:rPr>
              <a:t>	return 0;</a:t>
            </a:r>
          </a:p>
          <a:p>
            <a:pPr>
              <a:buNone/>
            </a:pPr>
            <a:r>
              <a:rPr lang="en-US" dirty="0" smtClean="0">
                <a:solidFill>
                  <a:srgbClr val="002060"/>
                </a:solidFill>
              </a:rPr>
              <a:t>} //End of example</a:t>
            </a:r>
          </a:p>
          <a:p>
            <a:pPr>
              <a:buNone/>
            </a:pPr>
            <a:r>
              <a:rPr lang="en-US" dirty="0" smtClean="0">
                <a:solidFill>
                  <a:schemeClr val="accent5"/>
                </a:solidFill>
              </a:rPr>
              <a:t>	</a:t>
            </a:r>
          </a:p>
          <a:p>
            <a:pPr>
              <a:buNone/>
            </a:pPr>
            <a:endParaRPr lang="en-US" dirty="0">
              <a:solidFill>
                <a:schemeClr val="accent5"/>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E:\ashwin\VJTI\CP1\for block.bmp"/>
          <p:cNvPicPr>
            <a:picLocks noGrp="1" noChangeAspect="1" noChangeArrowheads="1"/>
          </p:cNvPicPr>
          <p:nvPr>
            <p:ph idx="1"/>
          </p:nvPr>
        </p:nvPicPr>
        <p:blipFill>
          <a:blip r:embed="rId2"/>
          <a:srcRect/>
          <a:stretch>
            <a:fillRect/>
          </a:stretch>
        </p:blipFill>
        <p:spPr bwMode="auto">
          <a:xfrm>
            <a:off x="1524000" y="-9494"/>
            <a:ext cx="5000602" cy="6867494"/>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descr="E:\ashwin\VJTI\CP1\for prog.bmp"/>
          <p:cNvPicPr>
            <a:picLocks noChangeAspect="1" noChangeArrowheads="1"/>
          </p:cNvPicPr>
          <p:nvPr/>
        </p:nvPicPr>
        <p:blipFill>
          <a:blip r:embed="rId2"/>
          <a:srcRect/>
          <a:stretch>
            <a:fillRect/>
          </a:stretch>
        </p:blipFill>
        <p:spPr bwMode="auto">
          <a:xfrm>
            <a:off x="838200" y="0"/>
            <a:ext cx="8077200" cy="6858000"/>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while( ) loop</a:t>
            </a:r>
            <a:endParaRPr lang="en-US" dirty="0"/>
          </a:p>
        </p:txBody>
      </p:sp>
      <p:sp>
        <p:nvSpPr>
          <p:cNvPr id="3" name="Content Placeholder 2"/>
          <p:cNvSpPr>
            <a:spLocks noGrp="1"/>
          </p:cNvSpPr>
          <p:nvPr>
            <p:ph idx="1"/>
          </p:nvPr>
        </p:nvSpPr>
        <p:spPr>
          <a:xfrm>
            <a:off x="304800" y="762000"/>
            <a:ext cx="8534400" cy="5867400"/>
          </a:xfrm>
        </p:spPr>
        <p:txBody>
          <a:bodyPr/>
          <a:lstStyle/>
          <a:p>
            <a:r>
              <a:rPr lang="en-US" dirty="0" smtClean="0"/>
              <a:t>A </a:t>
            </a:r>
            <a:r>
              <a:rPr lang="en-US" b="1" dirty="0" smtClean="0"/>
              <a:t>while</a:t>
            </a:r>
            <a:r>
              <a:rPr lang="en-US" dirty="0" smtClean="0"/>
              <a:t> loop statement repeatedly executes a target statement as long as a given condition is true.</a:t>
            </a:r>
          </a:p>
          <a:p>
            <a:r>
              <a:rPr lang="en-US" dirty="0" smtClean="0"/>
              <a:t>Syntax: </a:t>
            </a:r>
          </a:p>
          <a:p>
            <a:endParaRPr lang="en-US" dirty="0"/>
          </a:p>
        </p:txBody>
      </p:sp>
      <p:pic>
        <p:nvPicPr>
          <p:cNvPr id="3074" name="Picture 2" descr="E:\ashwin\VJTI\CP1\while syntax.bmp"/>
          <p:cNvPicPr>
            <a:picLocks noChangeAspect="1" noChangeArrowheads="1"/>
          </p:cNvPicPr>
          <p:nvPr/>
        </p:nvPicPr>
        <p:blipFill>
          <a:blip r:embed="rId2"/>
          <a:srcRect/>
          <a:stretch>
            <a:fillRect/>
          </a:stretch>
        </p:blipFill>
        <p:spPr bwMode="auto">
          <a:xfrm>
            <a:off x="2667000" y="2667000"/>
            <a:ext cx="5451389" cy="2521268"/>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E:\ashwin\VJTI\CP1\while block.bmp"/>
          <p:cNvPicPr>
            <a:picLocks noGrp="1" noChangeAspect="1" noChangeArrowheads="1"/>
          </p:cNvPicPr>
          <p:nvPr>
            <p:ph idx="1"/>
          </p:nvPr>
        </p:nvPicPr>
        <p:blipFill>
          <a:blip r:embed="rId2"/>
          <a:srcRect/>
          <a:stretch>
            <a:fillRect/>
          </a:stretch>
        </p:blipFill>
        <p:spPr bwMode="auto">
          <a:xfrm>
            <a:off x="1752600" y="381000"/>
            <a:ext cx="4219575" cy="5970555"/>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E:\ashwin\VJTI\CP1\while prog.bmp"/>
          <p:cNvPicPr>
            <a:picLocks noChangeAspect="1" noChangeArrowheads="1"/>
          </p:cNvPicPr>
          <p:nvPr/>
        </p:nvPicPr>
        <p:blipFill>
          <a:blip r:embed="rId2"/>
          <a:srcRect/>
          <a:stretch>
            <a:fillRect/>
          </a:stretch>
        </p:blipFill>
        <p:spPr bwMode="auto">
          <a:xfrm>
            <a:off x="762000" y="-1535"/>
            <a:ext cx="7772400" cy="6859535"/>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do..while( ) loop</a:t>
            </a:r>
            <a:endParaRPr lang="en-US" dirty="0"/>
          </a:p>
        </p:txBody>
      </p:sp>
      <p:sp>
        <p:nvSpPr>
          <p:cNvPr id="3" name="Content Placeholder 2"/>
          <p:cNvSpPr>
            <a:spLocks noGrp="1"/>
          </p:cNvSpPr>
          <p:nvPr>
            <p:ph idx="1"/>
          </p:nvPr>
        </p:nvSpPr>
        <p:spPr>
          <a:xfrm>
            <a:off x="457200" y="914400"/>
            <a:ext cx="8229600" cy="5715000"/>
          </a:xfrm>
        </p:spPr>
        <p:txBody>
          <a:bodyPr/>
          <a:lstStyle/>
          <a:p>
            <a:r>
              <a:rPr lang="en-US" dirty="0" smtClean="0"/>
              <a:t>Unlike </a:t>
            </a:r>
            <a:r>
              <a:rPr lang="en-US" b="1" dirty="0" smtClean="0"/>
              <a:t>for</a:t>
            </a:r>
            <a:r>
              <a:rPr lang="en-US" dirty="0" smtClean="0"/>
              <a:t> and </a:t>
            </a:r>
            <a:r>
              <a:rPr lang="en-US" b="1" dirty="0" smtClean="0"/>
              <a:t>while</a:t>
            </a:r>
            <a:r>
              <a:rPr lang="en-US" dirty="0" smtClean="0"/>
              <a:t> loops, which test the loop condition at the top of the loop, the </a:t>
            </a:r>
            <a:r>
              <a:rPr lang="en-US" b="1" dirty="0" smtClean="0"/>
              <a:t>do...while</a:t>
            </a:r>
            <a:r>
              <a:rPr lang="en-US" dirty="0" smtClean="0"/>
              <a:t> loop checks its condition at the bottom of the loop.</a:t>
            </a:r>
          </a:p>
          <a:p>
            <a:r>
              <a:rPr lang="en-US" dirty="0" smtClean="0"/>
              <a:t>A </a:t>
            </a:r>
            <a:r>
              <a:rPr lang="en-US" b="1" dirty="0" smtClean="0"/>
              <a:t>do...while</a:t>
            </a:r>
            <a:r>
              <a:rPr lang="en-US" dirty="0" smtClean="0"/>
              <a:t> loop is similar to a while loop, except that a do...while loop is guaranteed to execute at least one time.</a:t>
            </a:r>
          </a:p>
          <a:p>
            <a:r>
              <a:rPr lang="en-US" dirty="0" smtClean="0"/>
              <a:t>Syntax:</a:t>
            </a:r>
          </a:p>
          <a:p>
            <a:pPr>
              <a:buNone/>
            </a:pPr>
            <a:endParaRPr lang="en-US" dirty="0"/>
          </a:p>
        </p:txBody>
      </p:sp>
      <p:pic>
        <p:nvPicPr>
          <p:cNvPr id="7170" name="Picture 2" descr="E:\ashwin\VJTI\CP1\do while syntax.bmp"/>
          <p:cNvPicPr>
            <a:picLocks noChangeAspect="1" noChangeArrowheads="1"/>
          </p:cNvPicPr>
          <p:nvPr/>
        </p:nvPicPr>
        <p:blipFill>
          <a:blip r:embed="rId2"/>
          <a:srcRect/>
          <a:stretch>
            <a:fillRect/>
          </a:stretch>
        </p:blipFill>
        <p:spPr bwMode="auto">
          <a:xfrm>
            <a:off x="2893423" y="4953000"/>
            <a:ext cx="3583577" cy="1650332"/>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descr="E:\ashwin\VJTI\CP1\do while block.bmp"/>
          <p:cNvPicPr>
            <a:picLocks noChangeAspect="1" noChangeArrowheads="1"/>
          </p:cNvPicPr>
          <p:nvPr/>
        </p:nvPicPr>
        <p:blipFill>
          <a:blip r:embed="rId2"/>
          <a:srcRect/>
          <a:stretch>
            <a:fillRect/>
          </a:stretch>
        </p:blipFill>
        <p:spPr bwMode="auto">
          <a:xfrm>
            <a:off x="1600200" y="288074"/>
            <a:ext cx="5105400" cy="6350620"/>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descr="E:\ashwin\VJTI\CP1\do while prog.bmp"/>
          <p:cNvPicPr>
            <a:picLocks noChangeAspect="1" noChangeArrowheads="1"/>
          </p:cNvPicPr>
          <p:nvPr/>
        </p:nvPicPr>
        <p:blipFill>
          <a:blip r:embed="rId2"/>
          <a:srcRect/>
          <a:stretch>
            <a:fillRect/>
          </a:stretch>
        </p:blipFill>
        <p:spPr bwMode="auto">
          <a:xfrm>
            <a:off x="304800" y="-1"/>
            <a:ext cx="8229600" cy="6858001"/>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dirty="0" smtClean="0"/>
              <a:t>Nested Loops</a:t>
            </a:r>
            <a:endParaRPr lang="en-US" dirty="0"/>
          </a:p>
        </p:txBody>
      </p:sp>
      <p:sp>
        <p:nvSpPr>
          <p:cNvPr id="3" name="Content Placeholder 2"/>
          <p:cNvSpPr>
            <a:spLocks noGrp="1"/>
          </p:cNvSpPr>
          <p:nvPr>
            <p:ph idx="1"/>
          </p:nvPr>
        </p:nvSpPr>
        <p:spPr>
          <a:xfrm>
            <a:off x="457200" y="914400"/>
            <a:ext cx="8229600" cy="5943600"/>
          </a:xfrm>
        </p:spPr>
        <p:txBody>
          <a:bodyPr>
            <a:normAutofit/>
          </a:bodyPr>
          <a:lstStyle/>
          <a:p>
            <a:r>
              <a:rPr lang="en-US" sz="2400" dirty="0" smtClean="0"/>
              <a:t>A loop can be nested inside of another loop.</a:t>
            </a:r>
            <a:endParaRPr lang="en-US" sz="2400" dirty="0"/>
          </a:p>
        </p:txBody>
      </p:sp>
      <p:pic>
        <p:nvPicPr>
          <p:cNvPr id="10243" name="Picture 3" descr="E:\ashwin\VJTI\CP1\nested for.png"/>
          <p:cNvPicPr>
            <a:picLocks noChangeAspect="1" noChangeArrowheads="1"/>
          </p:cNvPicPr>
          <p:nvPr/>
        </p:nvPicPr>
        <p:blipFill>
          <a:blip r:embed="rId2"/>
          <a:srcRect/>
          <a:stretch>
            <a:fillRect/>
          </a:stretch>
        </p:blipFill>
        <p:spPr bwMode="auto">
          <a:xfrm>
            <a:off x="304800" y="1828800"/>
            <a:ext cx="8419972" cy="3422267"/>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1266" name="Picture 2" descr="E:\ashwin\VJTI\CP1\nested while.png"/>
          <p:cNvPicPr>
            <a:picLocks noChangeAspect="1" noChangeArrowheads="1"/>
          </p:cNvPicPr>
          <p:nvPr/>
        </p:nvPicPr>
        <p:blipFill>
          <a:blip r:embed="rId2"/>
          <a:srcRect/>
          <a:stretch>
            <a:fillRect/>
          </a:stretch>
        </p:blipFill>
        <p:spPr bwMode="auto">
          <a:xfrm>
            <a:off x="838200" y="1905000"/>
            <a:ext cx="7840051" cy="314801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Check the Difference</a:t>
            </a:r>
            <a:endParaRPr lang="en-US" dirty="0"/>
          </a:p>
        </p:txBody>
      </p:sp>
      <p:sp>
        <p:nvSpPr>
          <p:cNvPr id="4" name="Content Placeholder 2"/>
          <p:cNvSpPr>
            <a:spLocks noGrp="1"/>
          </p:cNvSpPr>
          <p:nvPr>
            <p:ph idx="1"/>
          </p:nvPr>
        </p:nvSpPr>
        <p:spPr>
          <a:xfrm>
            <a:off x="0" y="762000"/>
            <a:ext cx="4038600" cy="5791200"/>
          </a:xfrm>
        </p:spPr>
        <p:txBody>
          <a:bodyPr>
            <a:normAutofit/>
          </a:bodyPr>
          <a:lstStyle/>
          <a:p>
            <a:pPr algn="ctr">
              <a:buNone/>
            </a:pPr>
            <a:r>
              <a:rPr lang="en-US" sz="4000" b="1" dirty="0" smtClean="0">
                <a:solidFill>
                  <a:srgbClr val="C00000"/>
                </a:solidFill>
                <a:latin typeface="Aharoni" pitchFamily="2" charset="-79"/>
                <a:cs typeface="Aharoni" pitchFamily="2" charset="-79"/>
              </a:rPr>
              <a:t>C</a:t>
            </a:r>
            <a:endParaRPr lang="en-US" sz="2000" dirty="0" smtClean="0"/>
          </a:p>
          <a:p>
            <a:pPr>
              <a:buNone/>
            </a:pPr>
            <a:r>
              <a:rPr lang="en-US" sz="2400" dirty="0" smtClean="0">
                <a:solidFill>
                  <a:srgbClr val="002060"/>
                </a:solidFill>
              </a:rPr>
              <a:t>/* my first program in C */</a:t>
            </a:r>
          </a:p>
          <a:p>
            <a:pPr>
              <a:buNone/>
            </a:pPr>
            <a:r>
              <a:rPr lang="en-US" sz="2400" dirty="0" smtClean="0">
                <a:solidFill>
                  <a:srgbClr val="002060"/>
                </a:solidFill>
              </a:rPr>
              <a:t>#</a:t>
            </a:r>
            <a:r>
              <a:rPr lang="en-US" sz="2400" dirty="0">
                <a:solidFill>
                  <a:srgbClr val="002060"/>
                </a:solidFill>
              </a:rPr>
              <a:t>include &lt;</a:t>
            </a:r>
            <a:r>
              <a:rPr lang="en-US" sz="2400" dirty="0" err="1">
                <a:solidFill>
                  <a:srgbClr val="002060"/>
                </a:solidFill>
              </a:rPr>
              <a:t>stdio.h</a:t>
            </a:r>
            <a:r>
              <a:rPr lang="en-US" sz="2400" dirty="0">
                <a:solidFill>
                  <a:srgbClr val="002060"/>
                </a:solidFill>
              </a:rPr>
              <a:t>&gt; </a:t>
            </a:r>
            <a:endParaRPr lang="en-US" sz="2400" dirty="0" smtClean="0">
              <a:solidFill>
                <a:srgbClr val="002060"/>
              </a:solidFill>
            </a:endParaRPr>
          </a:p>
          <a:p>
            <a:pPr>
              <a:buNone/>
            </a:pPr>
            <a:r>
              <a:rPr lang="en-US" sz="2400" dirty="0" err="1" smtClean="0">
                <a:solidFill>
                  <a:srgbClr val="002060"/>
                </a:solidFill>
              </a:rPr>
              <a:t>int</a:t>
            </a:r>
            <a:r>
              <a:rPr lang="en-US" sz="2400" dirty="0" smtClean="0">
                <a:solidFill>
                  <a:srgbClr val="002060"/>
                </a:solidFill>
              </a:rPr>
              <a:t> </a:t>
            </a:r>
            <a:r>
              <a:rPr lang="en-US" sz="2400" dirty="0">
                <a:solidFill>
                  <a:srgbClr val="002060"/>
                </a:solidFill>
              </a:rPr>
              <a:t>main() </a:t>
            </a:r>
            <a:endParaRPr lang="en-US" sz="2400" dirty="0" smtClean="0">
              <a:solidFill>
                <a:srgbClr val="002060"/>
              </a:solidFill>
            </a:endParaRPr>
          </a:p>
          <a:p>
            <a:pPr>
              <a:buNone/>
            </a:pPr>
            <a:r>
              <a:rPr lang="en-US" sz="2400" dirty="0" smtClean="0">
                <a:solidFill>
                  <a:srgbClr val="002060"/>
                </a:solidFill>
              </a:rPr>
              <a:t>{ </a:t>
            </a:r>
          </a:p>
          <a:p>
            <a:pPr>
              <a:buNone/>
            </a:pPr>
            <a:r>
              <a:rPr lang="en-US" sz="2400" dirty="0" smtClean="0">
                <a:solidFill>
                  <a:srgbClr val="002060"/>
                </a:solidFill>
              </a:rPr>
              <a:t>	</a:t>
            </a:r>
            <a:r>
              <a:rPr lang="en-US" sz="2400" dirty="0" err="1" smtClean="0">
                <a:solidFill>
                  <a:srgbClr val="002060"/>
                </a:solidFill>
              </a:rPr>
              <a:t>printf</a:t>
            </a:r>
            <a:r>
              <a:rPr lang="en-US" sz="2400" dirty="0" smtClean="0">
                <a:solidFill>
                  <a:srgbClr val="002060"/>
                </a:solidFill>
              </a:rPr>
              <a:t>(“Welcome to C….\n</a:t>
            </a:r>
            <a:r>
              <a:rPr lang="en-US" sz="2400" dirty="0">
                <a:solidFill>
                  <a:srgbClr val="002060"/>
                </a:solidFill>
              </a:rPr>
              <a:t>"); </a:t>
            </a:r>
            <a:endParaRPr lang="en-US" sz="2400" dirty="0" smtClean="0">
              <a:solidFill>
                <a:srgbClr val="002060"/>
              </a:solidFill>
            </a:endParaRPr>
          </a:p>
          <a:p>
            <a:pPr>
              <a:buNone/>
            </a:pPr>
            <a:r>
              <a:rPr lang="en-US" sz="2400" dirty="0" smtClean="0">
                <a:solidFill>
                  <a:srgbClr val="002060"/>
                </a:solidFill>
              </a:rPr>
              <a:t>	return </a:t>
            </a:r>
            <a:r>
              <a:rPr lang="en-US" sz="2400" dirty="0">
                <a:solidFill>
                  <a:srgbClr val="002060"/>
                </a:solidFill>
              </a:rPr>
              <a:t>0; </a:t>
            </a:r>
            <a:endParaRPr lang="en-US" sz="2400" dirty="0" smtClean="0">
              <a:solidFill>
                <a:srgbClr val="002060"/>
              </a:solidFill>
            </a:endParaRPr>
          </a:p>
          <a:p>
            <a:pPr>
              <a:buNone/>
            </a:pPr>
            <a:r>
              <a:rPr lang="en-US" sz="2400" dirty="0" smtClean="0">
                <a:solidFill>
                  <a:srgbClr val="002060"/>
                </a:solidFill>
              </a:rPr>
              <a:t>}</a:t>
            </a:r>
            <a:endParaRPr lang="en-US" sz="2400" dirty="0">
              <a:solidFill>
                <a:srgbClr val="002060"/>
              </a:solidFill>
            </a:endParaRPr>
          </a:p>
        </p:txBody>
      </p:sp>
      <p:cxnSp>
        <p:nvCxnSpPr>
          <p:cNvPr id="8" name="Straight Connector 7"/>
          <p:cNvCxnSpPr/>
          <p:nvPr/>
        </p:nvCxnSpPr>
        <p:spPr>
          <a:xfrm flipV="1">
            <a:off x="0" y="0"/>
            <a:ext cx="9144000" cy="68580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4495800" y="2819400"/>
            <a:ext cx="4953000" cy="51816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smtClean="0">
                <a:ln>
                  <a:noFill/>
                </a:ln>
                <a:solidFill>
                  <a:srgbClr val="C00000"/>
                </a:solidFill>
                <a:effectLst/>
                <a:uLnTx/>
                <a:uFillTx/>
                <a:latin typeface="Aharoni" pitchFamily="2" charset="-79"/>
                <a:cs typeface="Aharoni" pitchFamily="2" charset="-79"/>
              </a:rPr>
              <a:t>C++</a:t>
            </a:r>
          </a:p>
          <a:p>
            <a:pPr marL="342900" lvl="0" indent="-342900">
              <a:spcBef>
                <a:spcPct val="20000"/>
              </a:spcBef>
            </a:pPr>
            <a:r>
              <a:rPr lang="en-US" sz="2400" dirty="0" smtClean="0">
                <a:solidFill>
                  <a:srgbClr val="002060"/>
                </a:solidFill>
              </a:rPr>
              <a:t>//my first program in C++</a:t>
            </a:r>
            <a:endParaRPr kumimoji="0" lang="en-US" sz="2400" b="0" i="0" u="none" strike="noStrike" kern="1200" cap="none" spc="0" normalizeH="0" baseline="0" noProof="0" dirty="0" smtClean="0">
              <a:ln>
                <a:noFill/>
              </a:ln>
              <a:solidFill>
                <a:srgbClr val="00206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2060"/>
                </a:solidFill>
                <a:effectLst/>
                <a:uLnTx/>
                <a:uFillTx/>
                <a:latin typeface="+mn-lt"/>
                <a:ea typeface="+mn-ea"/>
                <a:cs typeface="+mn-cs"/>
              </a:rPr>
              <a:t>#include&lt;</a:t>
            </a:r>
            <a:r>
              <a:rPr kumimoji="0" lang="en-US" sz="2400" b="0" i="0" u="none" strike="noStrike" kern="1200" cap="none" spc="0" normalizeH="0" baseline="0" noProof="0" dirty="0" err="1" smtClean="0">
                <a:ln>
                  <a:noFill/>
                </a:ln>
                <a:solidFill>
                  <a:srgbClr val="002060"/>
                </a:solidFill>
                <a:effectLst/>
                <a:uLnTx/>
                <a:uFillTx/>
                <a:latin typeface="+mn-lt"/>
                <a:ea typeface="+mn-ea"/>
                <a:cs typeface="+mn-cs"/>
              </a:rPr>
              <a:t>iostream.h</a:t>
            </a:r>
            <a:r>
              <a:rPr kumimoji="0" lang="en-US" sz="2400" b="0" i="0" u="none" strike="noStrike" kern="1200" cap="none" spc="0" normalizeH="0" baseline="0" noProof="0" dirty="0" smtClean="0">
                <a:ln>
                  <a:noFill/>
                </a:ln>
                <a:solidFill>
                  <a:srgbClr val="002060"/>
                </a:solidFill>
                <a:effectLst/>
                <a:uLnTx/>
                <a:uFillTx/>
                <a:latin typeface="+mn-lt"/>
                <a:ea typeface="+mn-ea"/>
                <a:cs typeface="+mn-cs"/>
              </a:rPr>
              <a:t>&gt;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err="1" smtClean="0">
                <a:ln>
                  <a:noFill/>
                </a:ln>
                <a:solidFill>
                  <a:srgbClr val="002060"/>
                </a:solidFill>
                <a:effectLst/>
                <a:uLnTx/>
                <a:uFillTx/>
                <a:latin typeface="+mn-lt"/>
                <a:ea typeface="+mn-ea"/>
                <a:cs typeface="+mn-cs"/>
              </a:rPr>
              <a:t>int</a:t>
            </a:r>
            <a:r>
              <a:rPr kumimoji="0" lang="en-US" sz="2400" b="0" i="0" u="none" strike="noStrike" kern="1200" cap="none" spc="0" normalizeH="0" baseline="0" noProof="0" dirty="0" smtClean="0">
                <a:ln>
                  <a:noFill/>
                </a:ln>
                <a:solidFill>
                  <a:srgbClr val="002060"/>
                </a:solidFill>
                <a:effectLst/>
                <a:uLnTx/>
                <a:uFillTx/>
                <a:latin typeface="+mn-lt"/>
                <a:ea typeface="+mn-ea"/>
                <a:cs typeface="+mn-cs"/>
              </a:rPr>
              <a:t> main()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206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rgbClr val="002060"/>
                </a:solidFill>
              </a:rPr>
              <a:t>	</a:t>
            </a:r>
            <a:r>
              <a:rPr kumimoji="0" lang="en-US" sz="2400" b="0" i="0" u="none" strike="noStrike" kern="1200" cap="none" spc="0" normalizeH="0" baseline="0" noProof="0" dirty="0" err="1" smtClean="0">
                <a:ln>
                  <a:noFill/>
                </a:ln>
                <a:solidFill>
                  <a:srgbClr val="002060"/>
                </a:solidFill>
                <a:effectLst/>
                <a:uLnTx/>
                <a:uFillTx/>
                <a:latin typeface="+mn-lt"/>
                <a:ea typeface="+mn-ea"/>
                <a:cs typeface="+mn-cs"/>
              </a:rPr>
              <a:t>cout</a:t>
            </a:r>
            <a:r>
              <a:rPr kumimoji="0" lang="en-US" sz="2400" b="0" i="0" u="none" strike="noStrike" kern="1200" cap="none" spc="0" normalizeH="0" baseline="0" noProof="0" dirty="0" smtClean="0">
                <a:ln>
                  <a:noFill/>
                </a:ln>
                <a:solidFill>
                  <a:srgbClr val="002060"/>
                </a:solidFill>
                <a:effectLst/>
                <a:uLnTx/>
                <a:uFillTx/>
                <a:latin typeface="+mn-lt"/>
                <a:ea typeface="+mn-ea"/>
                <a:cs typeface="+mn-cs"/>
              </a:rPr>
              <a:t>&lt;&lt; “Welcome</a:t>
            </a:r>
            <a:r>
              <a:rPr kumimoji="0" lang="en-US" sz="2400" b="0" i="0" u="none" strike="noStrike" kern="1200" cap="none" spc="0" normalizeH="0" noProof="0" dirty="0" smtClean="0">
                <a:ln>
                  <a:noFill/>
                </a:ln>
                <a:solidFill>
                  <a:srgbClr val="002060"/>
                </a:solidFill>
                <a:effectLst/>
                <a:uLnTx/>
                <a:uFillTx/>
                <a:latin typeface="+mn-lt"/>
                <a:ea typeface="+mn-ea"/>
                <a:cs typeface="+mn-cs"/>
              </a:rPr>
              <a:t> to C++…</a:t>
            </a:r>
            <a:r>
              <a:rPr kumimoji="0" lang="en-US" sz="2400" b="0" i="0" u="none" strike="noStrike" kern="1200" cap="none" spc="0" normalizeH="0" baseline="0" noProof="0" dirty="0" smtClean="0">
                <a:ln>
                  <a:noFill/>
                </a:ln>
                <a:solidFill>
                  <a:srgbClr val="002060"/>
                </a:solidFill>
                <a:effectLst/>
                <a:uLnTx/>
                <a:uFillTx/>
                <a:latin typeface="+mn-lt"/>
                <a:ea typeface="+mn-ea"/>
                <a:cs typeface="+mn-cs"/>
              </a:rPr>
              <a:t>. \n”;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002060"/>
                </a:solidFill>
                <a:effectLst/>
                <a:uLnTx/>
                <a:uFillTx/>
                <a:latin typeface="+mn-lt"/>
                <a:ea typeface="+mn-ea"/>
                <a:cs typeface="+mn-cs"/>
              </a:rPr>
              <a:t>	return 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smtClean="0">
                <a:ln>
                  <a:noFill/>
                </a:ln>
                <a:solidFill>
                  <a:srgbClr val="002060"/>
                </a:solidFill>
                <a:effectLst/>
                <a:uLnTx/>
                <a:uFillTx/>
                <a:latin typeface="+mn-lt"/>
                <a:ea typeface="+mn-ea"/>
                <a:cs typeface="+mn-cs"/>
              </a:rPr>
              <a:t>} </a:t>
            </a:r>
            <a:endParaRPr kumimoji="0" lang="en-US" sz="2400" b="0" i="0" u="none" strike="noStrike" kern="1200" cap="none" spc="0" normalizeH="0" baseline="0" noProof="0" dirty="0" smtClean="0">
              <a:ln>
                <a:noFill/>
              </a:ln>
              <a:solidFill>
                <a:srgbClr val="00206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accent5"/>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accent5"/>
              </a:solidFill>
              <a:effectLst/>
              <a:uLnTx/>
              <a:uFillTx/>
              <a:latin typeface="+mn-lt"/>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descr="E:\ashwin\VJTI\CP1\nested do while.png"/>
          <p:cNvPicPr>
            <a:picLocks noChangeAspect="1" noChangeArrowheads="1"/>
          </p:cNvPicPr>
          <p:nvPr/>
        </p:nvPicPr>
        <p:blipFill>
          <a:blip r:embed="rId2"/>
          <a:srcRect/>
          <a:stretch>
            <a:fillRect/>
          </a:stretch>
        </p:blipFill>
        <p:spPr bwMode="auto">
          <a:xfrm>
            <a:off x="381000" y="2133600"/>
            <a:ext cx="8332383" cy="3810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Output operator</a:t>
            </a:r>
            <a:endParaRPr lang="en-US" dirty="0"/>
          </a:p>
        </p:txBody>
      </p:sp>
      <p:sp>
        <p:nvSpPr>
          <p:cNvPr id="3" name="Content Placeholder 2"/>
          <p:cNvSpPr>
            <a:spLocks noGrp="1"/>
          </p:cNvSpPr>
          <p:nvPr>
            <p:ph idx="1"/>
          </p:nvPr>
        </p:nvSpPr>
        <p:spPr>
          <a:xfrm>
            <a:off x="457200" y="1143000"/>
            <a:ext cx="8229600" cy="4983163"/>
          </a:xfrm>
        </p:spPr>
        <p:txBody>
          <a:bodyPr/>
          <a:lstStyle/>
          <a:p>
            <a:pPr>
              <a:buNone/>
            </a:pPr>
            <a:endParaRPr lang="en-US" dirty="0" smtClean="0"/>
          </a:p>
          <a:p>
            <a:pPr>
              <a:buNone/>
            </a:pPr>
            <a:r>
              <a:rPr lang="en-US" dirty="0" err="1" smtClean="0">
                <a:solidFill>
                  <a:srgbClr val="002060"/>
                </a:solidFill>
              </a:rPr>
              <a:t>cout</a:t>
            </a:r>
            <a:r>
              <a:rPr lang="en-US" dirty="0" smtClean="0">
                <a:solidFill>
                  <a:srgbClr val="002060"/>
                </a:solidFill>
              </a:rPr>
              <a:t>&lt;&lt; “C++ is better than C. \n”; </a:t>
            </a:r>
          </a:p>
          <a:p>
            <a:r>
              <a:rPr lang="en-US" dirty="0" smtClean="0"/>
              <a:t>The statement causes the string in quotation marks to be displayed on screen.</a:t>
            </a:r>
          </a:p>
          <a:p>
            <a:endParaRPr lang="en-US" dirty="0" smtClean="0">
              <a:solidFill>
                <a:schemeClr val="accent5"/>
              </a:solidFill>
            </a:endParaRPr>
          </a:p>
          <a:p>
            <a:endParaRPr lang="en-US" dirty="0" smtClean="0"/>
          </a:p>
          <a:p>
            <a:pPr>
              <a:buNone/>
            </a:pPr>
            <a:endParaRPr lang="en-US" dirty="0"/>
          </a:p>
        </p:txBody>
      </p:sp>
      <p:pic>
        <p:nvPicPr>
          <p:cNvPr id="4" name="Picture 3" descr="1.png"/>
          <p:cNvPicPr>
            <a:picLocks noChangeAspect="1"/>
          </p:cNvPicPr>
          <p:nvPr/>
        </p:nvPicPr>
        <p:blipFill>
          <a:blip r:embed="rId2" cstate="print"/>
          <a:stretch>
            <a:fillRect/>
          </a:stretch>
        </p:blipFill>
        <p:spPr>
          <a:xfrm>
            <a:off x="2438400" y="3578062"/>
            <a:ext cx="4677545" cy="32799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Input operator</a:t>
            </a:r>
            <a:endParaRPr lang="en-US" dirty="0"/>
          </a:p>
        </p:txBody>
      </p:sp>
      <p:sp>
        <p:nvSpPr>
          <p:cNvPr id="3" name="Content Placeholder 2"/>
          <p:cNvSpPr>
            <a:spLocks noGrp="1"/>
          </p:cNvSpPr>
          <p:nvPr>
            <p:ph idx="1"/>
          </p:nvPr>
        </p:nvSpPr>
        <p:spPr>
          <a:xfrm>
            <a:off x="457200" y="1143000"/>
            <a:ext cx="8229600" cy="5486400"/>
          </a:xfrm>
        </p:spPr>
        <p:txBody>
          <a:bodyPr/>
          <a:lstStyle/>
          <a:p>
            <a:r>
              <a:rPr lang="en-US" dirty="0" smtClean="0"/>
              <a:t>The statement</a:t>
            </a:r>
          </a:p>
          <a:p>
            <a:pPr>
              <a:buNone/>
            </a:pPr>
            <a:r>
              <a:rPr lang="en-US" dirty="0" smtClean="0"/>
              <a:t>  			</a:t>
            </a:r>
            <a:r>
              <a:rPr lang="en-US" dirty="0" err="1" smtClean="0">
                <a:solidFill>
                  <a:schemeClr val="accent5"/>
                </a:solidFill>
              </a:rPr>
              <a:t>cin</a:t>
            </a:r>
            <a:r>
              <a:rPr lang="en-US" dirty="0" smtClean="0">
                <a:solidFill>
                  <a:schemeClr val="accent5"/>
                </a:solidFill>
              </a:rPr>
              <a:t>&gt;&gt; number;</a:t>
            </a:r>
          </a:p>
          <a:p>
            <a:pPr>
              <a:buNone/>
            </a:pPr>
            <a:r>
              <a:rPr lang="en-US" dirty="0" smtClean="0">
                <a:solidFill>
                  <a:schemeClr val="accent5"/>
                </a:solidFill>
              </a:rPr>
              <a:t>		</a:t>
            </a:r>
            <a:r>
              <a:rPr lang="en-US" dirty="0" smtClean="0"/>
              <a:t>is an input statement and causes the program to wait for the user to type in a number.</a:t>
            </a:r>
          </a:p>
          <a:p>
            <a:endParaRPr lang="en-US" dirty="0" smtClean="0">
              <a:solidFill>
                <a:schemeClr val="accent5"/>
              </a:solidFill>
            </a:endParaRPr>
          </a:p>
          <a:p>
            <a:pPr>
              <a:buNone/>
            </a:pPr>
            <a:endParaRPr lang="en-US" dirty="0"/>
          </a:p>
        </p:txBody>
      </p:sp>
      <p:pic>
        <p:nvPicPr>
          <p:cNvPr id="5" name="Picture 4" descr="2.png"/>
          <p:cNvPicPr>
            <a:picLocks noChangeAspect="1"/>
          </p:cNvPicPr>
          <p:nvPr/>
        </p:nvPicPr>
        <p:blipFill>
          <a:blip r:embed="rId2" cstate="print"/>
          <a:stretch>
            <a:fillRect/>
          </a:stretch>
        </p:blipFill>
        <p:spPr>
          <a:xfrm>
            <a:off x="1066800" y="3810000"/>
            <a:ext cx="7321682" cy="27149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Tokens, Expressions and Control Structure</a:t>
            </a:r>
            <a:endParaRPr lang="en-US" dirty="0"/>
          </a:p>
        </p:txBody>
      </p:sp>
      <p:sp>
        <p:nvSpPr>
          <p:cNvPr id="3" name="Content Placeholder 2"/>
          <p:cNvSpPr>
            <a:spLocks noGrp="1"/>
          </p:cNvSpPr>
          <p:nvPr>
            <p:ph idx="1"/>
          </p:nvPr>
        </p:nvSpPr>
        <p:spPr>
          <a:xfrm>
            <a:off x="228600" y="1447800"/>
            <a:ext cx="8458200" cy="4678363"/>
          </a:xfrm>
        </p:spPr>
        <p:txBody>
          <a:bodyPr/>
          <a:lstStyle/>
          <a:p>
            <a:pPr>
              <a:buNone/>
            </a:pPr>
            <a:r>
              <a:rPr lang="en-US" b="1" dirty="0" smtClean="0"/>
              <a:t>Tokens in C++</a:t>
            </a:r>
          </a:p>
          <a:p>
            <a:pPr>
              <a:buNone/>
            </a:pPr>
            <a:r>
              <a:rPr lang="en-US" dirty="0" smtClean="0"/>
              <a:t>The smallest individual unit in a program known as Tokens</a:t>
            </a:r>
          </a:p>
          <a:p>
            <a:r>
              <a:rPr lang="en-US" dirty="0" smtClean="0"/>
              <a:t>Keywords</a:t>
            </a:r>
          </a:p>
          <a:p>
            <a:r>
              <a:rPr lang="en-US" dirty="0" smtClean="0"/>
              <a:t>Identifiers</a:t>
            </a:r>
          </a:p>
          <a:p>
            <a:r>
              <a:rPr lang="en-US" dirty="0" smtClean="0"/>
              <a:t>Constants</a:t>
            </a:r>
          </a:p>
          <a:p>
            <a:r>
              <a:rPr lang="en-US" dirty="0" smtClean="0"/>
              <a:t>Strings</a:t>
            </a:r>
          </a:p>
          <a:p>
            <a:r>
              <a:rPr lang="en-US" dirty="0" smtClean="0"/>
              <a:t>Operators</a:t>
            </a:r>
          </a:p>
          <a:p>
            <a:endParaRPr lang="en-US" dirty="0" smtClean="0"/>
          </a:p>
          <a:p>
            <a:pPr>
              <a:buNone/>
            </a:pPr>
            <a:endParaRPr lang="en-US" dirty="0" smtClean="0"/>
          </a:p>
          <a:p>
            <a:pPr>
              <a:buNone/>
            </a:pP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TotalTime>
  <Words>1291</Words>
  <Application>Microsoft Office PowerPoint</Application>
  <PresentationFormat>On-screen Show (4:3)</PresentationFormat>
  <Paragraphs>315</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C - Program Structure</vt:lpstr>
      <vt:lpstr>PowerPoint Presentation</vt:lpstr>
      <vt:lpstr>C - Basic Syntax</vt:lpstr>
      <vt:lpstr>C++ Programming</vt:lpstr>
      <vt:lpstr>A Simple C++ Program</vt:lpstr>
      <vt:lpstr>Check the Difference</vt:lpstr>
      <vt:lpstr>Output operator</vt:lpstr>
      <vt:lpstr>Input operator</vt:lpstr>
      <vt:lpstr>Tokens, Expressions and Control Structure</vt:lpstr>
      <vt:lpstr>C++ Identifiers/variables </vt:lpstr>
      <vt:lpstr>Constants</vt:lpstr>
      <vt:lpstr>Keywords in C++</vt:lpstr>
      <vt:lpstr>Basic Data Types</vt:lpstr>
      <vt:lpstr>Basic Data Types</vt:lpstr>
      <vt:lpstr>PowerPoint Presentation</vt:lpstr>
      <vt:lpstr>Variable Definition in C++</vt:lpstr>
      <vt:lpstr>PowerPoint Presentation</vt:lpstr>
      <vt:lpstr>Operators in C++</vt:lpstr>
      <vt:lpstr>Arithmetic Operators:</vt:lpstr>
      <vt:lpstr>Relational Operators:</vt:lpstr>
      <vt:lpstr>Bitwise Operators:</vt:lpstr>
      <vt:lpstr>(cont..)</vt:lpstr>
      <vt:lpstr>Assignment Operators</vt:lpstr>
      <vt:lpstr>(cont..)</vt:lpstr>
      <vt:lpstr>Misc Operators</vt:lpstr>
      <vt:lpstr>Operators Precedence in C++</vt:lpstr>
      <vt:lpstr>(cont..)</vt:lpstr>
      <vt:lpstr>Expressions and Their Types</vt:lpstr>
      <vt:lpstr>(const..)</vt:lpstr>
      <vt:lpstr>PowerPoint Presentation</vt:lpstr>
      <vt:lpstr>PowerPoint Presentation</vt:lpstr>
      <vt:lpstr>Control Structures</vt:lpstr>
      <vt:lpstr>(cont..)</vt:lpstr>
      <vt:lpstr>Selection Structure (Branching)</vt:lpstr>
      <vt:lpstr>Selection Structure (Branching)</vt:lpstr>
      <vt:lpstr>if statement</vt:lpstr>
      <vt:lpstr>PowerPoint Presentation</vt:lpstr>
      <vt:lpstr>if…else statement</vt:lpstr>
      <vt:lpstr>PowerPoint Presentation</vt:lpstr>
      <vt:lpstr>PowerPoint Presentation</vt:lpstr>
      <vt:lpstr>switch statement</vt:lpstr>
      <vt:lpstr>PowerPoint Presentation</vt:lpstr>
      <vt:lpstr>PowerPoint Presentation</vt:lpstr>
      <vt:lpstr>PowerPoint Presentation</vt:lpstr>
      <vt:lpstr>Nested if.. else</vt:lpstr>
      <vt:lpstr>PowerPoint Presentation</vt:lpstr>
      <vt:lpstr>Loop Structures</vt:lpstr>
      <vt:lpstr>PowerPoint Presentation</vt:lpstr>
      <vt:lpstr>for loop</vt:lpstr>
      <vt:lpstr>PowerPoint Presentation</vt:lpstr>
      <vt:lpstr>PowerPoint Presentation</vt:lpstr>
      <vt:lpstr>while( ) loop</vt:lpstr>
      <vt:lpstr>PowerPoint Presentation</vt:lpstr>
      <vt:lpstr>PowerPoint Presentation</vt:lpstr>
      <vt:lpstr>do..while( ) loop</vt:lpstr>
      <vt:lpstr>PowerPoint Presentation</vt:lpstr>
      <vt:lpstr>PowerPoint Presentation</vt:lpstr>
      <vt:lpstr>Nested Loops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ashwin</dc:creator>
  <cp:lastModifiedBy>BHUMESH</cp:lastModifiedBy>
  <cp:revision>154</cp:revision>
  <dcterms:created xsi:type="dcterms:W3CDTF">2014-08-04T04:54:10Z</dcterms:created>
  <dcterms:modified xsi:type="dcterms:W3CDTF">2015-01-15T08:41:50Z</dcterms:modified>
</cp:coreProperties>
</file>