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0"/>
  </p:notesMasterIdLst>
  <p:sldIdLst>
    <p:sldId id="256" r:id="rId5"/>
    <p:sldId id="257" r:id="rId6"/>
    <p:sldId id="258" r:id="rId7"/>
    <p:sldId id="259" r:id="rId8"/>
    <p:sldId id="260" r:id="rId9"/>
    <p:sldId id="261" r:id="rId10"/>
    <p:sldId id="262" r:id="rId11"/>
    <p:sldId id="263" r:id="rId12"/>
    <p:sldId id="270" r:id="rId13"/>
    <p:sldId id="264" r:id="rId14"/>
    <p:sldId id="265" r:id="rId15"/>
    <p:sldId id="266" r:id="rId16"/>
    <p:sldId id="267" r:id="rId17"/>
    <p:sldId id="268" r:id="rId18"/>
    <p:sldId id="269" r:id="rId19"/>
  </p:sldIdLst>
  <p:sldSz cx="12192000" cy="6858000"/>
  <p:notesSz cx="6858000" cy="9144000"/>
  <p:embeddedFontLst>
    <p:embeddedFont>
      <p:font typeface="Century Gothic" panose="020B0502020202020204" pitchFamily="34" charset="0"/>
      <p:regular r:id="rId21"/>
      <p:bold r:id="rId22"/>
      <p:italic r:id="rId23"/>
      <p:boldItalic r:id="rId24"/>
    </p:embeddedFont>
  </p:embeddedFontLst>
  <p:custDataLst>
    <p:tags r:id="rId25"/>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customschemas.google.com/relationships/presentationmetadata" Target="metadata"/><Relationship Id="rId3" Type="http://schemas.openxmlformats.org/officeDocument/2006/relationships/customXml" Target="../customXml/item3.xml"/><Relationship Id="rId21" Type="http://schemas.openxmlformats.org/officeDocument/2006/relationships/font" Target="fonts/font1.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4.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i Glidewell" userId="0b15be0eb1b4aafc" providerId="LiveId" clId="{020279BD-5045-4FA0-91C4-8207DEF4DBAA}"/>
    <pc:docChg chg="custSel addSld delSld modSld">
      <pc:chgData name="Jami Glidewell" userId="0b15be0eb1b4aafc" providerId="LiveId" clId="{020279BD-5045-4FA0-91C4-8207DEF4DBAA}" dt="2022-04-19T20:56:34.130" v="4578" actId="20577"/>
      <pc:docMkLst>
        <pc:docMk/>
      </pc:docMkLst>
      <pc:sldChg chg="modSp mod">
        <pc:chgData name="Jami Glidewell" userId="0b15be0eb1b4aafc" providerId="LiveId" clId="{020279BD-5045-4FA0-91C4-8207DEF4DBAA}" dt="2022-04-19T17:54:01.269" v="17" actId="20577"/>
        <pc:sldMkLst>
          <pc:docMk/>
          <pc:sldMk cId="0" sldId="256"/>
        </pc:sldMkLst>
        <pc:spChg chg="mod">
          <ac:chgData name="Jami Glidewell" userId="0b15be0eb1b4aafc" providerId="LiveId" clId="{020279BD-5045-4FA0-91C4-8207DEF4DBAA}" dt="2022-04-19T17:54:01.269" v="17" actId="20577"/>
          <ac:spMkLst>
            <pc:docMk/>
            <pc:sldMk cId="0" sldId="256"/>
            <ac:spMk id="145" creationId="{00000000-0000-0000-0000-000000000000}"/>
          </ac:spMkLst>
        </pc:spChg>
      </pc:sldChg>
      <pc:sldChg chg="modSp mod">
        <pc:chgData name="Jami Glidewell" userId="0b15be0eb1b4aafc" providerId="LiveId" clId="{020279BD-5045-4FA0-91C4-8207DEF4DBAA}" dt="2022-04-19T17:56:24.479" v="126" actId="20577"/>
        <pc:sldMkLst>
          <pc:docMk/>
          <pc:sldMk cId="0" sldId="257"/>
        </pc:sldMkLst>
        <pc:spChg chg="mod">
          <ac:chgData name="Jami Glidewell" userId="0b15be0eb1b4aafc" providerId="LiveId" clId="{020279BD-5045-4FA0-91C4-8207DEF4DBAA}" dt="2022-04-19T17:56:24.479" v="126" actId="20577"/>
          <ac:spMkLst>
            <pc:docMk/>
            <pc:sldMk cId="0" sldId="257"/>
            <ac:spMk id="152" creationId="{00000000-0000-0000-0000-000000000000}"/>
          </ac:spMkLst>
        </pc:spChg>
      </pc:sldChg>
      <pc:sldChg chg="modSp mod">
        <pc:chgData name="Jami Glidewell" userId="0b15be0eb1b4aafc" providerId="LiveId" clId="{020279BD-5045-4FA0-91C4-8207DEF4DBAA}" dt="2022-04-19T18:05:38.823" v="543" actId="20577"/>
        <pc:sldMkLst>
          <pc:docMk/>
          <pc:sldMk cId="0" sldId="258"/>
        </pc:sldMkLst>
        <pc:spChg chg="mod">
          <ac:chgData name="Jami Glidewell" userId="0b15be0eb1b4aafc" providerId="LiveId" clId="{020279BD-5045-4FA0-91C4-8207DEF4DBAA}" dt="2022-04-19T18:03:36.925" v="314" actId="20577"/>
          <ac:spMkLst>
            <pc:docMk/>
            <pc:sldMk cId="0" sldId="258"/>
            <ac:spMk id="160" creationId="{00000000-0000-0000-0000-000000000000}"/>
          </ac:spMkLst>
        </pc:spChg>
        <pc:graphicFrameChg chg="mod modGraphic">
          <ac:chgData name="Jami Glidewell" userId="0b15be0eb1b4aafc" providerId="LiveId" clId="{020279BD-5045-4FA0-91C4-8207DEF4DBAA}" dt="2022-04-19T18:05:38.823" v="543" actId="20577"/>
          <ac:graphicFrameMkLst>
            <pc:docMk/>
            <pc:sldMk cId="0" sldId="258"/>
            <ac:graphicFrameMk id="161" creationId="{00000000-0000-0000-0000-000000000000}"/>
          </ac:graphicFrameMkLst>
        </pc:graphicFrameChg>
      </pc:sldChg>
      <pc:sldChg chg="modSp mod">
        <pc:chgData name="Jami Glidewell" userId="0b15be0eb1b4aafc" providerId="LiveId" clId="{020279BD-5045-4FA0-91C4-8207DEF4DBAA}" dt="2022-04-19T18:11:33.106" v="853" actId="20577"/>
        <pc:sldMkLst>
          <pc:docMk/>
          <pc:sldMk cId="0" sldId="259"/>
        </pc:sldMkLst>
        <pc:spChg chg="mod">
          <ac:chgData name="Jami Glidewell" userId="0b15be0eb1b4aafc" providerId="LiveId" clId="{020279BD-5045-4FA0-91C4-8207DEF4DBAA}" dt="2022-04-19T18:11:33.106" v="853" actId="20577"/>
          <ac:spMkLst>
            <pc:docMk/>
            <pc:sldMk cId="0" sldId="259"/>
            <ac:spMk id="168" creationId="{00000000-0000-0000-0000-000000000000}"/>
          </ac:spMkLst>
        </pc:spChg>
      </pc:sldChg>
      <pc:sldChg chg="modSp mod">
        <pc:chgData name="Jami Glidewell" userId="0b15be0eb1b4aafc" providerId="LiveId" clId="{020279BD-5045-4FA0-91C4-8207DEF4DBAA}" dt="2022-04-19T19:00:27.567" v="1615" actId="20577"/>
        <pc:sldMkLst>
          <pc:docMk/>
          <pc:sldMk cId="0" sldId="260"/>
        </pc:sldMkLst>
        <pc:spChg chg="mod">
          <ac:chgData name="Jami Glidewell" userId="0b15be0eb1b4aafc" providerId="LiveId" clId="{020279BD-5045-4FA0-91C4-8207DEF4DBAA}" dt="2022-04-19T19:00:27.567" v="1615" actId="20577"/>
          <ac:spMkLst>
            <pc:docMk/>
            <pc:sldMk cId="0" sldId="260"/>
            <ac:spMk id="175" creationId="{00000000-0000-0000-0000-000000000000}"/>
          </ac:spMkLst>
        </pc:spChg>
      </pc:sldChg>
      <pc:sldChg chg="modSp mod">
        <pc:chgData name="Jami Glidewell" userId="0b15be0eb1b4aafc" providerId="LiveId" clId="{020279BD-5045-4FA0-91C4-8207DEF4DBAA}" dt="2022-04-19T19:05:15.944" v="2037" actId="20577"/>
        <pc:sldMkLst>
          <pc:docMk/>
          <pc:sldMk cId="0" sldId="261"/>
        </pc:sldMkLst>
        <pc:spChg chg="mod">
          <ac:chgData name="Jami Glidewell" userId="0b15be0eb1b4aafc" providerId="LiveId" clId="{020279BD-5045-4FA0-91C4-8207DEF4DBAA}" dt="2022-04-19T19:05:15.944" v="2037" actId="20577"/>
          <ac:spMkLst>
            <pc:docMk/>
            <pc:sldMk cId="0" sldId="261"/>
            <ac:spMk id="182" creationId="{00000000-0000-0000-0000-000000000000}"/>
          </ac:spMkLst>
        </pc:spChg>
      </pc:sldChg>
      <pc:sldChg chg="modSp mod">
        <pc:chgData name="Jami Glidewell" userId="0b15be0eb1b4aafc" providerId="LiveId" clId="{020279BD-5045-4FA0-91C4-8207DEF4DBAA}" dt="2022-04-19T19:09:49.855" v="2476" actId="20577"/>
        <pc:sldMkLst>
          <pc:docMk/>
          <pc:sldMk cId="0" sldId="262"/>
        </pc:sldMkLst>
        <pc:spChg chg="mod">
          <ac:chgData name="Jami Glidewell" userId="0b15be0eb1b4aafc" providerId="LiveId" clId="{020279BD-5045-4FA0-91C4-8207DEF4DBAA}" dt="2022-04-19T19:09:49.855" v="2476" actId="20577"/>
          <ac:spMkLst>
            <pc:docMk/>
            <pc:sldMk cId="0" sldId="262"/>
            <ac:spMk id="189" creationId="{00000000-0000-0000-0000-000000000000}"/>
          </ac:spMkLst>
        </pc:spChg>
      </pc:sldChg>
      <pc:sldChg chg="modSp mod">
        <pc:chgData name="Jami Glidewell" userId="0b15be0eb1b4aafc" providerId="LiveId" clId="{020279BD-5045-4FA0-91C4-8207DEF4DBAA}" dt="2022-04-19T19:14:41.941" v="2657" actId="20577"/>
        <pc:sldMkLst>
          <pc:docMk/>
          <pc:sldMk cId="0" sldId="263"/>
        </pc:sldMkLst>
        <pc:spChg chg="mod">
          <ac:chgData name="Jami Glidewell" userId="0b15be0eb1b4aafc" providerId="LiveId" clId="{020279BD-5045-4FA0-91C4-8207DEF4DBAA}" dt="2022-04-19T19:14:41.941" v="2657" actId="20577"/>
          <ac:spMkLst>
            <pc:docMk/>
            <pc:sldMk cId="0" sldId="263"/>
            <ac:spMk id="196" creationId="{00000000-0000-0000-0000-000000000000}"/>
          </ac:spMkLst>
        </pc:spChg>
      </pc:sldChg>
      <pc:sldChg chg="modSp mod">
        <pc:chgData name="Jami Glidewell" userId="0b15be0eb1b4aafc" providerId="LiveId" clId="{020279BD-5045-4FA0-91C4-8207DEF4DBAA}" dt="2022-04-19T20:47:07.996" v="3384" actId="20577"/>
        <pc:sldMkLst>
          <pc:docMk/>
          <pc:sldMk cId="0" sldId="265"/>
        </pc:sldMkLst>
        <pc:spChg chg="mod">
          <ac:chgData name="Jami Glidewell" userId="0b15be0eb1b4aafc" providerId="LiveId" clId="{020279BD-5045-4FA0-91C4-8207DEF4DBAA}" dt="2022-04-19T20:47:07.996" v="3384" actId="20577"/>
          <ac:spMkLst>
            <pc:docMk/>
            <pc:sldMk cId="0" sldId="265"/>
            <ac:spMk id="210" creationId="{00000000-0000-0000-0000-000000000000}"/>
          </ac:spMkLst>
        </pc:spChg>
      </pc:sldChg>
      <pc:sldChg chg="modSp mod">
        <pc:chgData name="Jami Glidewell" userId="0b15be0eb1b4aafc" providerId="LiveId" clId="{020279BD-5045-4FA0-91C4-8207DEF4DBAA}" dt="2022-04-19T20:50:19.893" v="3831" actId="20577"/>
        <pc:sldMkLst>
          <pc:docMk/>
          <pc:sldMk cId="0" sldId="266"/>
        </pc:sldMkLst>
        <pc:spChg chg="mod">
          <ac:chgData name="Jami Glidewell" userId="0b15be0eb1b4aafc" providerId="LiveId" clId="{020279BD-5045-4FA0-91C4-8207DEF4DBAA}" dt="2022-04-19T20:50:19.893" v="3831" actId="20577"/>
          <ac:spMkLst>
            <pc:docMk/>
            <pc:sldMk cId="0" sldId="266"/>
            <ac:spMk id="217" creationId="{00000000-0000-0000-0000-000000000000}"/>
          </ac:spMkLst>
        </pc:spChg>
      </pc:sldChg>
      <pc:sldChg chg="modSp mod">
        <pc:chgData name="Jami Glidewell" userId="0b15be0eb1b4aafc" providerId="LiveId" clId="{020279BD-5045-4FA0-91C4-8207DEF4DBAA}" dt="2022-04-19T20:54:08.302" v="4266" actId="20577"/>
        <pc:sldMkLst>
          <pc:docMk/>
          <pc:sldMk cId="0" sldId="267"/>
        </pc:sldMkLst>
        <pc:spChg chg="mod">
          <ac:chgData name="Jami Glidewell" userId="0b15be0eb1b4aafc" providerId="LiveId" clId="{020279BD-5045-4FA0-91C4-8207DEF4DBAA}" dt="2022-04-19T20:54:08.302" v="4266" actId="20577"/>
          <ac:spMkLst>
            <pc:docMk/>
            <pc:sldMk cId="0" sldId="267"/>
            <ac:spMk id="224" creationId="{00000000-0000-0000-0000-000000000000}"/>
          </ac:spMkLst>
        </pc:spChg>
      </pc:sldChg>
      <pc:sldChg chg="modSp mod">
        <pc:chgData name="Jami Glidewell" userId="0b15be0eb1b4aafc" providerId="LiveId" clId="{020279BD-5045-4FA0-91C4-8207DEF4DBAA}" dt="2022-04-19T20:56:34.130" v="4578" actId="20577"/>
        <pc:sldMkLst>
          <pc:docMk/>
          <pc:sldMk cId="0" sldId="268"/>
        </pc:sldMkLst>
        <pc:spChg chg="mod">
          <ac:chgData name="Jami Glidewell" userId="0b15be0eb1b4aafc" providerId="LiveId" clId="{020279BD-5045-4FA0-91C4-8207DEF4DBAA}" dt="2022-04-19T20:56:34.130" v="4578" actId="20577"/>
          <ac:spMkLst>
            <pc:docMk/>
            <pc:sldMk cId="0" sldId="268"/>
            <ac:spMk id="231" creationId="{00000000-0000-0000-0000-000000000000}"/>
          </ac:spMkLst>
        </pc:spChg>
      </pc:sldChg>
      <pc:sldChg chg="modSp add mod">
        <pc:chgData name="Jami Glidewell" userId="0b15be0eb1b4aafc" providerId="LiveId" clId="{020279BD-5045-4FA0-91C4-8207DEF4DBAA}" dt="2022-04-19T19:20:20.077" v="2818" actId="20577"/>
        <pc:sldMkLst>
          <pc:docMk/>
          <pc:sldMk cId="3456256780" sldId="270"/>
        </pc:sldMkLst>
        <pc:spChg chg="mod">
          <ac:chgData name="Jami Glidewell" userId="0b15be0eb1b4aafc" providerId="LiveId" clId="{020279BD-5045-4FA0-91C4-8207DEF4DBAA}" dt="2022-04-19T19:20:20.077" v="2818" actId="20577"/>
          <ac:spMkLst>
            <pc:docMk/>
            <pc:sldMk cId="3456256780" sldId="270"/>
            <ac:spMk id="196" creationId="{00000000-0000-0000-0000-000000000000}"/>
          </ac:spMkLst>
        </pc:spChg>
      </pc:sldChg>
      <pc:sldChg chg="add del">
        <pc:chgData name="Jami Glidewell" userId="0b15be0eb1b4aafc" providerId="LiveId" clId="{020279BD-5045-4FA0-91C4-8207DEF4DBAA}" dt="2022-04-19T20:39:48.225" v="2820" actId="2696"/>
        <pc:sldMkLst>
          <pc:docMk/>
          <pc:sldMk cId="3867604411" sldId="27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586819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3.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Jamilyn Glidewell</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dirty="0" err="1"/>
              <a:t>DevSecOps</a:t>
            </a:r>
            <a:r>
              <a:rPr lang="en-US" dirty="0"/>
              <a:t> is an expansion on DevOps that includes security.  A full circle pathway for code to be developed, secure, tested, and deployed as often and as quickly as needed. </a:t>
            </a:r>
            <a:endParaRPr sz="1600" dirty="0"/>
          </a:p>
          <a:p>
            <a:pPr marL="685800" lvl="1" indent="-228600" algn="l" rtl="0">
              <a:lnSpc>
                <a:spcPct val="90000"/>
              </a:lnSpc>
              <a:spcBef>
                <a:spcPts val="500"/>
              </a:spcBef>
              <a:spcAft>
                <a:spcPts val="0"/>
              </a:spcAft>
              <a:buClr>
                <a:schemeClr val="lt1"/>
              </a:buClr>
              <a:buSzPts val="2000"/>
              <a:buChar char="•"/>
            </a:pPr>
            <a:r>
              <a:rPr lang="en-US" dirty="0"/>
              <a:t>External tools are used throughout the </a:t>
            </a:r>
            <a:r>
              <a:rPr lang="en-US" dirty="0" err="1"/>
              <a:t>DevSecOps</a:t>
            </a:r>
            <a:r>
              <a:rPr lang="en-US" dirty="0"/>
              <a:t> process, with tools like Git, Jenkins, Selenium, and others playing a big part of the process.  Ensuring security is built in with each one of those tools is the “Sec” component of </a:t>
            </a:r>
            <a:r>
              <a:rPr lang="en-US" dirty="0" err="1"/>
              <a:t>DevSecOps</a:t>
            </a:r>
            <a:r>
              <a:rPr lang="en-US" dirty="0"/>
              <a:t>.</a:t>
            </a: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Risk – potential increase in the amount of time it takes for code to be developed and deployed.  </a:t>
            </a:r>
          </a:p>
          <a:p>
            <a:pPr marL="228600" lvl="0" indent="-228600" algn="l" rtl="0">
              <a:lnSpc>
                <a:spcPct val="90000"/>
              </a:lnSpc>
              <a:spcBef>
                <a:spcPts val="0"/>
              </a:spcBef>
              <a:spcAft>
                <a:spcPts val="0"/>
              </a:spcAft>
              <a:buClr>
                <a:schemeClr val="lt1"/>
              </a:buClr>
              <a:buSzPts val="2000"/>
              <a:buChar char="•"/>
            </a:pPr>
            <a:r>
              <a:rPr lang="en-US" sz="2000" dirty="0"/>
              <a:t>Benefits – the obvious benefit is a more secure system.  Any increase in the amount of time to deploy is more than offset by the benefits of better security.</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dirty="0"/>
              <a:t>Existing talent doesn’t necessarily work this way right now, so it might be an adjustment for them.  This is perhaps the biggest gap.</a:t>
            </a:r>
          </a:p>
          <a:p>
            <a:pPr marL="1143000" lvl="2" indent="-228600" algn="l" rtl="0">
              <a:lnSpc>
                <a:spcPct val="90000"/>
              </a:lnSpc>
              <a:spcBef>
                <a:spcPts val="0"/>
              </a:spcBef>
              <a:spcAft>
                <a:spcPts val="0"/>
              </a:spcAft>
              <a:buClr>
                <a:schemeClr val="lt1"/>
              </a:buClr>
              <a:buSzPts val="1800"/>
              <a:buChar char="•"/>
            </a:pPr>
            <a:r>
              <a:rPr lang="en-US" dirty="0"/>
              <a:t>Implementation of this plan should be a priority for the company with training provided to bridge any skills gaps.</a:t>
            </a:r>
          </a:p>
          <a:p>
            <a:pPr marL="914400" lvl="2" indent="0" algn="l" rtl="0">
              <a:lnSpc>
                <a:spcPct val="90000"/>
              </a:lnSpc>
              <a:spcBef>
                <a:spcPts val="0"/>
              </a:spcBef>
              <a:spcAft>
                <a:spcPts val="0"/>
              </a:spcAft>
              <a:buClr>
                <a:schemeClr val="lt1"/>
              </a:buClr>
              <a:buSzPts val="1800"/>
              <a:buNone/>
            </a:pPr>
            <a:endParaRPr sz="14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sz="2000" dirty="0"/>
              <a:t>Adopt the security policy in full</a:t>
            </a:r>
          </a:p>
          <a:p>
            <a:pPr marL="228600" lvl="0" indent="-228600" algn="l" rtl="0">
              <a:lnSpc>
                <a:spcPct val="90000"/>
              </a:lnSpc>
              <a:spcBef>
                <a:spcPts val="0"/>
              </a:spcBef>
              <a:spcAft>
                <a:spcPts val="0"/>
              </a:spcAft>
              <a:buClr>
                <a:schemeClr val="lt1"/>
              </a:buClr>
              <a:buSzPts val="2200"/>
              <a:buChar char="•"/>
            </a:pPr>
            <a:r>
              <a:rPr lang="en-US" sz="2000" dirty="0"/>
              <a:t>Provide adequate training to staff to ensure compliance with the policy and secure practices</a:t>
            </a:r>
          </a:p>
          <a:p>
            <a:pPr marL="228600" lvl="0" indent="-228600" algn="l" rtl="0">
              <a:lnSpc>
                <a:spcPct val="90000"/>
              </a:lnSpc>
              <a:spcBef>
                <a:spcPts val="0"/>
              </a:spcBef>
              <a:spcAft>
                <a:spcPts val="0"/>
              </a:spcAft>
              <a:buClr>
                <a:schemeClr val="lt1"/>
              </a:buClr>
              <a:buSzPts val="2200"/>
              <a:buChar char="•"/>
            </a:pPr>
            <a:r>
              <a:rPr lang="en-US" sz="2000" dirty="0"/>
              <a:t>Ensure that all the principles and standards are in compliance with </a:t>
            </a:r>
            <a:r>
              <a:rPr lang="en-US" sz="2000"/>
              <a:t>regular audits</a:t>
            </a:r>
            <a:endParaRPr sz="2000" dirty="0"/>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a:t>[Provide APA-style references with links to resources, articles, and videos that you used in your presentation.]</a:t>
            </a:r>
            <a:endParaRPr/>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Defense in depth gives our developers a guideline on how to build code that is secure on multiple levels.</a:t>
            </a:r>
            <a:endParaRPr sz="16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lnSpcReduction="10000"/>
          </a:bodyPr>
          <a:lstStyle/>
          <a:p>
            <a:pPr marL="228600" lvl="0" indent="-88900" algn="l" rtl="0">
              <a:lnSpc>
                <a:spcPct val="90000"/>
              </a:lnSpc>
              <a:spcBef>
                <a:spcPts val="1000"/>
              </a:spcBef>
              <a:spcAft>
                <a:spcPts val="0"/>
              </a:spcAft>
              <a:buClr>
                <a:schemeClr val="lt1"/>
              </a:buClr>
              <a:buSzPts val="2200"/>
              <a:buNone/>
            </a:pPr>
            <a:r>
              <a:rPr lang="en-US" dirty="0"/>
              <a:t>A matrix is used to place threats so that we know which threats might or might not happen, and which threats are or are not important if they do happen.</a:t>
            </a:r>
            <a:endParaRPr dirty="0"/>
          </a:p>
        </p:txBody>
      </p:sp>
      <p:graphicFrame>
        <p:nvGraphicFramePr>
          <p:cNvPr id="161" name="Google Shape;161;p4" descr="Alt text required"/>
          <p:cNvGraphicFramePr/>
          <p:nvPr>
            <p:extLst>
              <p:ext uri="{D42A27DB-BD31-4B8C-83A1-F6EECF244321}">
                <p14:modId xmlns:p14="http://schemas.microsoft.com/office/powerpoint/2010/main" val="2721396417"/>
              </p:ext>
            </p:extLst>
          </p:nvPr>
        </p:nvGraphicFramePr>
        <p:xfrm>
          <a:off x="3210374" y="1829240"/>
          <a:ext cx="7835225" cy="420618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An issue is likely to happen.</a:t>
                      </a:r>
                      <a:endParaRPr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An issue is important.</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An issue is lower importance.</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An issue probably won’t happen.</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Validate input data</a:t>
            </a:r>
          </a:p>
          <a:p>
            <a:pPr marL="228600" lvl="0" indent="-228600" algn="l" rtl="0">
              <a:lnSpc>
                <a:spcPct val="90000"/>
              </a:lnSpc>
              <a:spcBef>
                <a:spcPts val="0"/>
              </a:spcBef>
              <a:spcAft>
                <a:spcPts val="0"/>
              </a:spcAft>
              <a:buClr>
                <a:schemeClr val="lt1"/>
              </a:buClr>
              <a:buSzPts val="2200"/>
              <a:buChar char="•"/>
            </a:pPr>
            <a:r>
              <a:rPr lang="en-US" dirty="0"/>
              <a:t>Heed compiler warnings</a:t>
            </a:r>
          </a:p>
          <a:p>
            <a:pPr marL="228600" lvl="0" indent="-228600" algn="l" rtl="0">
              <a:lnSpc>
                <a:spcPct val="90000"/>
              </a:lnSpc>
              <a:spcBef>
                <a:spcPts val="0"/>
              </a:spcBef>
              <a:spcAft>
                <a:spcPts val="0"/>
              </a:spcAft>
              <a:buClr>
                <a:schemeClr val="lt1"/>
              </a:buClr>
              <a:buSzPts val="2200"/>
              <a:buChar char="•"/>
            </a:pPr>
            <a:r>
              <a:rPr lang="en-US" dirty="0"/>
              <a:t>Architect and design for security policies</a:t>
            </a:r>
          </a:p>
          <a:p>
            <a:pPr marL="228600" lvl="0" indent="-228600" algn="l" rtl="0">
              <a:lnSpc>
                <a:spcPct val="90000"/>
              </a:lnSpc>
              <a:spcBef>
                <a:spcPts val="0"/>
              </a:spcBef>
              <a:spcAft>
                <a:spcPts val="0"/>
              </a:spcAft>
              <a:buClr>
                <a:schemeClr val="lt1"/>
              </a:buClr>
              <a:buSzPts val="2200"/>
              <a:buChar char="•"/>
            </a:pPr>
            <a:r>
              <a:rPr lang="en-US" dirty="0"/>
              <a:t>Keep it simple</a:t>
            </a:r>
          </a:p>
          <a:p>
            <a:pPr marL="228600" lvl="0" indent="-228600" algn="l" rtl="0">
              <a:lnSpc>
                <a:spcPct val="90000"/>
              </a:lnSpc>
              <a:spcBef>
                <a:spcPts val="0"/>
              </a:spcBef>
              <a:spcAft>
                <a:spcPts val="0"/>
              </a:spcAft>
              <a:buClr>
                <a:schemeClr val="lt1"/>
              </a:buClr>
              <a:buSzPts val="2200"/>
              <a:buChar char="•"/>
            </a:pPr>
            <a:r>
              <a:rPr lang="en-US" dirty="0"/>
              <a:t>Default deny</a:t>
            </a:r>
          </a:p>
          <a:p>
            <a:pPr marL="228600" lvl="0" indent="-228600" algn="l" rtl="0">
              <a:lnSpc>
                <a:spcPct val="90000"/>
              </a:lnSpc>
              <a:spcBef>
                <a:spcPts val="0"/>
              </a:spcBef>
              <a:spcAft>
                <a:spcPts val="0"/>
              </a:spcAft>
              <a:buClr>
                <a:schemeClr val="lt1"/>
              </a:buClr>
              <a:buSzPts val="2200"/>
              <a:buChar char="•"/>
            </a:pPr>
            <a:r>
              <a:rPr lang="en-US" dirty="0"/>
              <a:t>Adhere to the principle of least privilege</a:t>
            </a:r>
          </a:p>
          <a:p>
            <a:pPr marL="228600" lvl="0" indent="-228600" algn="l" rtl="0">
              <a:lnSpc>
                <a:spcPct val="90000"/>
              </a:lnSpc>
              <a:spcBef>
                <a:spcPts val="0"/>
              </a:spcBef>
              <a:spcAft>
                <a:spcPts val="0"/>
              </a:spcAft>
              <a:buClr>
                <a:schemeClr val="lt1"/>
              </a:buClr>
              <a:buSzPts val="2200"/>
              <a:buChar char="•"/>
            </a:pPr>
            <a:r>
              <a:rPr lang="en-US" dirty="0"/>
              <a:t>Sanitize data sent to other systems</a:t>
            </a:r>
          </a:p>
          <a:p>
            <a:pPr marL="228600" lvl="0" indent="-228600" algn="l" rtl="0">
              <a:lnSpc>
                <a:spcPct val="90000"/>
              </a:lnSpc>
              <a:spcBef>
                <a:spcPts val="0"/>
              </a:spcBef>
              <a:spcAft>
                <a:spcPts val="0"/>
              </a:spcAft>
              <a:buClr>
                <a:schemeClr val="lt1"/>
              </a:buClr>
              <a:buSzPts val="2200"/>
              <a:buChar char="•"/>
            </a:pPr>
            <a:r>
              <a:rPr lang="en-US" dirty="0"/>
              <a:t>Practice defense in depth</a:t>
            </a:r>
          </a:p>
          <a:p>
            <a:pPr marL="228600" lvl="0" indent="-228600" algn="l" rtl="0">
              <a:lnSpc>
                <a:spcPct val="90000"/>
              </a:lnSpc>
              <a:spcBef>
                <a:spcPts val="0"/>
              </a:spcBef>
              <a:spcAft>
                <a:spcPts val="0"/>
              </a:spcAft>
              <a:buClr>
                <a:schemeClr val="lt1"/>
              </a:buClr>
              <a:buSzPts val="2200"/>
              <a:buChar char="•"/>
            </a:pPr>
            <a:r>
              <a:rPr lang="en-US" dirty="0"/>
              <a:t>Use effective quality assurance techniques</a:t>
            </a:r>
          </a:p>
          <a:p>
            <a:pPr marL="228600" lvl="0" indent="-228600" algn="l" rtl="0">
              <a:lnSpc>
                <a:spcPct val="90000"/>
              </a:lnSpc>
              <a:spcBef>
                <a:spcPts val="0"/>
              </a:spcBef>
              <a:spcAft>
                <a:spcPts val="0"/>
              </a:spcAft>
              <a:buClr>
                <a:schemeClr val="lt1"/>
              </a:buClr>
              <a:buSzPts val="2200"/>
              <a:buChar char="•"/>
            </a:pPr>
            <a:r>
              <a:rPr lang="en-US" dirty="0"/>
              <a:t>Adopt a secure coding standard</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Defining C-style variadic functions can expose weak spots because these functions don’t check arguments being passed.</a:t>
            </a:r>
          </a:p>
          <a:p>
            <a:pPr marL="228600" lvl="0" indent="-228600" algn="l" rtl="0">
              <a:lnSpc>
                <a:spcPct val="90000"/>
              </a:lnSpc>
              <a:spcBef>
                <a:spcPts val="0"/>
              </a:spcBef>
              <a:spcAft>
                <a:spcPts val="0"/>
              </a:spcAft>
              <a:buClr>
                <a:schemeClr val="lt1"/>
              </a:buClr>
              <a:buSzPts val="2000"/>
              <a:buChar char="•"/>
            </a:pPr>
            <a:r>
              <a:rPr lang="en-US" sz="2000" dirty="0"/>
              <a:t>Define a reserved identifier incorrectly can cause issues and won’t really be reserved</a:t>
            </a:r>
          </a:p>
          <a:p>
            <a:pPr marL="228600" lvl="0" indent="-228600" algn="l" rtl="0">
              <a:lnSpc>
                <a:spcPct val="90000"/>
              </a:lnSpc>
              <a:spcBef>
                <a:spcPts val="0"/>
              </a:spcBef>
              <a:spcAft>
                <a:spcPts val="0"/>
              </a:spcAft>
              <a:buClr>
                <a:schemeClr val="lt1"/>
              </a:buClr>
              <a:buSzPts val="2000"/>
              <a:buChar char="•"/>
            </a:pPr>
            <a:r>
              <a:rPr lang="en-US" sz="2000" dirty="0"/>
              <a:t>Never qualify a reference with const or volatile.  It will result in undefined behavior.</a:t>
            </a:r>
          </a:p>
          <a:p>
            <a:pPr marL="228600" lvl="0" indent="-228600" algn="l" rtl="0">
              <a:lnSpc>
                <a:spcPct val="90000"/>
              </a:lnSpc>
              <a:spcBef>
                <a:spcPts val="0"/>
              </a:spcBef>
              <a:spcAft>
                <a:spcPts val="0"/>
              </a:spcAft>
              <a:buClr>
                <a:schemeClr val="lt1"/>
              </a:buClr>
              <a:buSzPts val="2000"/>
              <a:buChar char="•"/>
            </a:pPr>
            <a:r>
              <a:rPr lang="en-US" sz="2000" dirty="0"/>
              <a:t>Do not write ambiguous declarations.  Write code that can be understood one way.</a:t>
            </a:r>
          </a:p>
          <a:p>
            <a:pPr marL="228600" lvl="0" indent="-228600" algn="l" rtl="0">
              <a:lnSpc>
                <a:spcPct val="90000"/>
              </a:lnSpc>
              <a:spcBef>
                <a:spcPts val="0"/>
              </a:spcBef>
              <a:spcAft>
                <a:spcPts val="0"/>
              </a:spcAft>
              <a:buClr>
                <a:schemeClr val="lt1"/>
              </a:buClr>
              <a:buSzPts val="2000"/>
              <a:buChar char="•"/>
            </a:pPr>
            <a:r>
              <a:rPr lang="en-US" sz="2000" dirty="0"/>
              <a:t>Overload allocation and deallocation function as a pair.  </a:t>
            </a:r>
          </a:p>
          <a:p>
            <a:pPr marL="228600" lvl="0" indent="-228600" algn="l" rtl="0">
              <a:lnSpc>
                <a:spcPct val="90000"/>
              </a:lnSpc>
              <a:spcBef>
                <a:spcPts val="0"/>
              </a:spcBef>
              <a:spcAft>
                <a:spcPts val="0"/>
              </a:spcAft>
              <a:buClr>
                <a:schemeClr val="lt1"/>
              </a:buClr>
              <a:buSzPts val="2000"/>
              <a:buChar char="•"/>
            </a:pPr>
            <a:r>
              <a:rPr lang="en-US" sz="2000" dirty="0"/>
              <a:t>Avoid information leak when passing a class object across a trust boundary.</a:t>
            </a:r>
          </a:p>
          <a:p>
            <a:pPr marL="228600" lvl="0" indent="-228600" algn="l" rtl="0">
              <a:lnSpc>
                <a:spcPct val="90000"/>
              </a:lnSpc>
              <a:spcBef>
                <a:spcPts val="0"/>
              </a:spcBef>
              <a:spcAft>
                <a:spcPts val="0"/>
              </a:spcAft>
              <a:buClr>
                <a:schemeClr val="lt1"/>
              </a:buClr>
              <a:buSzPts val="2000"/>
              <a:buChar char="•"/>
            </a:pPr>
            <a:r>
              <a:rPr lang="en-US" sz="2000" dirty="0"/>
              <a:t>Avoid cycles during initialization of static objects.</a:t>
            </a:r>
          </a:p>
          <a:p>
            <a:pPr marL="228600" lvl="0" indent="-228600" algn="l" rtl="0">
              <a:lnSpc>
                <a:spcPct val="90000"/>
              </a:lnSpc>
              <a:spcBef>
                <a:spcPts val="0"/>
              </a:spcBef>
              <a:spcAft>
                <a:spcPts val="0"/>
              </a:spcAft>
              <a:buClr>
                <a:schemeClr val="lt1"/>
              </a:buClr>
              <a:buSzPts val="2000"/>
              <a:buChar char="•"/>
            </a:pPr>
            <a:r>
              <a:rPr lang="en-US" sz="2000" dirty="0"/>
              <a:t>Do not let exceptions escape destructors or deallocations.</a:t>
            </a:r>
          </a:p>
          <a:p>
            <a:pPr marL="228600" lvl="0" indent="-228600" algn="l" rtl="0">
              <a:lnSpc>
                <a:spcPct val="90000"/>
              </a:lnSpc>
              <a:spcBef>
                <a:spcPts val="0"/>
              </a:spcBef>
              <a:spcAft>
                <a:spcPts val="0"/>
              </a:spcAft>
              <a:buClr>
                <a:schemeClr val="lt1"/>
              </a:buClr>
              <a:buSzPts val="2000"/>
              <a:buChar char="•"/>
            </a:pPr>
            <a:r>
              <a:rPr lang="en-US" sz="2000" dirty="0"/>
              <a:t>Do not modify standard namespaces.</a:t>
            </a:r>
          </a:p>
          <a:p>
            <a:pPr marL="228600" lvl="0" indent="-228600" algn="l" rtl="0">
              <a:lnSpc>
                <a:spcPct val="90000"/>
              </a:lnSpc>
              <a:spcBef>
                <a:spcPts val="0"/>
              </a:spcBef>
              <a:spcAft>
                <a:spcPts val="0"/>
              </a:spcAft>
              <a:buClr>
                <a:schemeClr val="lt1"/>
              </a:buClr>
              <a:buSzPts val="2000"/>
              <a:buChar char="•"/>
            </a:pPr>
            <a:r>
              <a:rPr lang="en-US" sz="2000" dirty="0"/>
              <a:t>Do not define unnamed namespace in the header file</a:t>
            </a: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Encryption in rest – securely coding data as it is written to storage and decrypting it as it is pulled.  Using a key helps prevent data from being written that does not have the key.</a:t>
            </a:r>
          </a:p>
          <a:p>
            <a:pPr marL="228600" lvl="0" indent="-228600" algn="l" rtl="0">
              <a:lnSpc>
                <a:spcPct val="90000"/>
              </a:lnSpc>
              <a:spcBef>
                <a:spcPts val="0"/>
              </a:spcBef>
              <a:spcAft>
                <a:spcPts val="0"/>
              </a:spcAft>
              <a:buClr>
                <a:schemeClr val="lt1"/>
              </a:buClr>
              <a:buSzPts val="2000"/>
              <a:buChar char="•"/>
            </a:pPr>
            <a:r>
              <a:rPr lang="en-US" sz="2000" dirty="0"/>
              <a:t>Encryption at flight – securely coding data as it is being transmitted.  </a:t>
            </a:r>
          </a:p>
          <a:p>
            <a:pPr marL="228600" lvl="0" indent="-228600" algn="l" rtl="0">
              <a:lnSpc>
                <a:spcPct val="90000"/>
              </a:lnSpc>
              <a:spcBef>
                <a:spcPts val="0"/>
              </a:spcBef>
              <a:spcAft>
                <a:spcPts val="0"/>
              </a:spcAft>
              <a:buClr>
                <a:schemeClr val="lt1"/>
              </a:buClr>
              <a:buSzPts val="2000"/>
              <a:buChar char="•"/>
            </a:pPr>
            <a:r>
              <a:rPr lang="en-US" sz="2000" dirty="0"/>
              <a:t>Encryption in use – data is protected as it is used in memory.  </a:t>
            </a:r>
            <a:endParaRPr sz="1600" dirty="0"/>
          </a:p>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400" dirty="0"/>
              <a:t>Authentication – makes the user prove who they are for security purposes.</a:t>
            </a:r>
          </a:p>
          <a:p>
            <a:pPr marL="228600" lvl="0" indent="-228600" algn="l" rtl="0">
              <a:lnSpc>
                <a:spcPct val="90000"/>
              </a:lnSpc>
              <a:spcBef>
                <a:spcPts val="0"/>
              </a:spcBef>
              <a:spcAft>
                <a:spcPts val="0"/>
              </a:spcAft>
              <a:buClr>
                <a:schemeClr val="lt1"/>
              </a:buClr>
              <a:buSzPts val="2400"/>
              <a:buChar char="•"/>
            </a:pPr>
            <a:r>
              <a:rPr lang="en-US" sz="2400" dirty="0"/>
              <a:t>Authorization – makes sure the authenticated user is accessing only the data they need to access to be successful doing their job.</a:t>
            </a:r>
          </a:p>
          <a:p>
            <a:pPr marL="228600" lvl="0" indent="-228600" algn="l" rtl="0">
              <a:lnSpc>
                <a:spcPct val="90000"/>
              </a:lnSpc>
              <a:spcBef>
                <a:spcPts val="0"/>
              </a:spcBef>
              <a:spcAft>
                <a:spcPts val="0"/>
              </a:spcAft>
              <a:buClr>
                <a:schemeClr val="lt1"/>
              </a:buClr>
              <a:buSzPts val="2400"/>
              <a:buChar char="•"/>
            </a:pPr>
            <a:r>
              <a:rPr lang="en-US" sz="2400" dirty="0"/>
              <a:t>Accounting – keeps track of people that have used data to make sure everything remains in order.  </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Unit testing helps to ensure that the code is written and working as expected, but also that it does not have any unexpected vulnerabilities.  </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342900"/>
            <a:r>
              <a:rPr lang="en-US" dirty="0"/>
              <a:t>Testing for strings</a:t>
            </a:r>
          </a:p>
          <a:p>
            <a:pPr marL="800100" lvl="1"/>
            <a:r>
              <a:rPr lang="en-US" dirty="0"/>
              <a:t>Validate if there are any strings</a:t>
            </a:r>
          </a:p>
          <a:p>
            <a:pPr marL="800100" lvl="1"/>
            <a:r>
              <a:rPr lang="en-US" dirty="0"/>
              <a:t>Ensure those strings are following defined behavior</a:t>
            </a:r>
          </a:p>
          <a:p>
            <a:pPr marL="0" lvl="0" indent="0" algn="l" rtl="0">
              <a:lnSpc>
                <a:spcPct val="90000"/>
              </a:lnSpc>
              <a:spcBef>
                <a:spcPts val="1000"/>
              </a:spcBef>
              <a:spcAft>
                <a:spcPts val="0"/>
              </a:spcAft>
              <a:buSzPts val="1800"/>
              <a:buNone/>
            </a:pP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34562567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190</TotalTime>
  <Words>668</Words>
  <Application>Microsoft Office PowerPoint</Application>
  <PresentationFormat>Widescreen</PresentationFormat>
  <Paragraphs>67</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Century Gothic</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Jami Glidewell</cp:lastModifiedBy>
  <cp:revision>4</cp:revision>
  <dcterms:created xsi:type="dcterms:W3CDTF">2020-08-19T17:59:24Z</dcterms:created>
  <dcterms:modified xsi:type="dcterms:W3CDTF">2022-04-19T20:56:41Z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