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48" r:id="rId1"/>
    <p:sldMasterId id="2147483660" r:id="rId2"/>
    <p:sldMasterId id="2147483672" r:id="rId3"/>
  </p:sldMasterIdLst>
  <p:notesMasterIdLst>
    <p:notesMasterId r:id="rId28"/>
  </p:notesMasterIdLst>
  <p:sldIdLst>
    <p:sldId id="277" r:id="rId4"/>
    <p:sldId id="314" r:id="rId5"/>
    <p:sldId id="278" r:id="rId6"/>
    <p:sldId id="302" r:id="rId7"/>
    <p:sldId id="303" r:id="rId8"/>
    <p:sldId id="326" r:id="rId9"/>
    <p:sldId id="327" r:id="rId10"/>
    <p:sldId id="315" r:id="rId11"/>
    <p:sldId id="322" r:id="rId12"/>
    <p:sldId id="282" r:id="rId13"/>
    <p:sldId id="316" r:id="rId14"/>
    <p:sldId id="317" r:id="rId15"/>
    <p:sldId id="299" r:id="rId16"/>
    <p:sldId id="272" r:id="rId17"/>
    <p:sldId id="262" r:id="rId18"/>
    <p:sldId id="271" r:id="rId19"/>
    <p:sldId id="275" r:id="rId20"/>
    <p:sldId id="325" r:id="rId21"/>
    <p:sldId id="311" r:id="rId22"/>
    <p:sldId id="274" r:id="rId23"/>
    <p:sldId id="266" r:id="rId24"/>
    <p:sldId id="270" r:id="rId25"/>
    <p:sldId id="300" r:id="rId26"/>
    <p:sldId id="30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a:srgbClr val="DCE6F2"/>
    <a:srgbClr val="0000FF"/>
    <a:srgbClr val="F2DCDB"/>
    <a:srgbClr val="FF0000"/>
    <a:srgbClr val="FFFFFF"/>
    <a:srgbClr val="000000"/>
    <a:srgbClr val="DBEEF4"/>
    <a:srgbClr val="F5E4D0"/>
    <a:srgbClr val="33CC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77" autoAdjust="0"/>
    <p:restoredTop sz="94660"/>
  </p:normalViewPr>
  <p:slideViewPr>
    <p:cSldViewPr snapToGrid="0">
      <p:cViewPr varScale="1">
        <p:scale>
          <a:sx n="122" d="100"/>
          <a:sy n="122" d="100"/>
        </p:scale>
        <p:origin x="-1410" y="-90"/>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61571188" cy="6157118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10" Type="http://schemas.openxmlformats.org/officeDocument/2006/relationships/image" Target="../media/image45.wmf"/><Relationship Id="rId4" Type="http://schemas.openxmlformats.org/officeDocument/2006/relationships/image" Target="../media/image39.wmf"/><Relationship Id="rId9" Type="http://schemas.openxmlformats.org/officeDocument/2006/relationships/image" Target="../media/image4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62.wmf"/><Relationship Id="rId3" Type="http://schemas.openxmlformats.org/officeDocument/2006/relationships/image" Target="../media/image52.wmf"/><Relationship Id="rId7" Type="http://schemas.openxmlformats.org/officeDocument/2006/relationships/image" Target="../media/image56.wmf"/><Relationship Id="rId12" Type="http://schemas.openxmlformats.org/officeDocument/2006/relationships/image" Target="../media/image61.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11" Type="http://schemas.openxmlformats.org/officeDocument/2006/relationships/image" Target="../media/image60.wmf"/><Relationship Id="rId5" Type="http://schemas.openxmlformats.org/officeDocument/2006/relationships/image" Target="../media/image54.wmf"/><Relationship Id="rId15" Type="http://schemas.openxmlformats.org/officeDocument/2006/relationships/image" Target="../media/image64.wmf"/><Relationship Id="rId10" Type="http://schemas.openxmlformats.org/officeDocument/2006/relationships/image" Target="../media/image59.wmf"/><Relationship Id="rId4" Type="http://schemas.openxmlformats.org/officeDocument/2006/relationships/image" Target="../media/image53.wmf"/><Relationship Id="rId9" Type="http://schemas.openxmlformats.org/officeDocument/2006/relationships/image" Target="../media/image58.wmf"/><Relationship Id="rId14" Type="http://schemas.openxmlformats.org/officeDocument/2006/relationships/image" Target="../media/image63.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68.wmf"/><Relationship Id="rId7" Type="http://schemas.openxmlformats.org/officeDocument/2006/relationships/image" Target="../media/image72.wmf"/><Relationship Id="rId12" Type="http://schemas.openxmlformats.org/officeDocument/2006/relationships/image" Target="../media/image77.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11" Type="http://schemas.openxmlformats.org/officeDocument/2006/relationships/image" Target="../media/image76.wmf"/><Relationship Id="rId5" Type="http://schemas.openxmlformats.org/officeDocument/2006/relationships/image" Target="../media/image70.wmf"/><Relationship Id="rId10" Type="http://schemas.openxmlformats.org/officeDocument/2006/relationships/image" Target="../media/image75.wmf"/><Relationship Id="rId4" Type="http://schemas.openxmlformats.org/officeDocument/2006/relationships/image" Target="../media/image69.wmf"/><Relationship Id="rId9" Type="http://schemas.openxmlformats.org/officeDocument/2006/relationships/image" Target="../media/image7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C8F1C7-8F1C-44F4-B16E-55FCAD806C81}" type="datetimeFigureOut">
              <a:rPr lang="en-GB" smtClean="0"/>
              <a:pPr/>
              <a:t>02/12/2017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7C3040-879F-4E63-8D59-196E9DCE7126}" type="slidenum">
              <a:rPr lang="en-GB" smtClean="0"/>
              <a:pPr/>
              <a:t>‹#›</a:t>
            </a:fld>
            <a:endParaRPr lang="en-GB"/>
          </a:p>
        </p:txBody>
      </p:sp>
    </p:spTree>
    <p:extLst>
      <p:ext uri="{BB962C8B-B14F-4D97-AF65-F5344CB8AC3E}">
        <p14:creationId xmlns="" xmlns:p14="http://schemas.microsoft.com/office/powerpoint/2010/main" val="362679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2A34BDE2-A45F-4507-9E48-B3D00408F77B}" type="slidenum">
              <a:rPr lang="en-US" smtClean="0"/>
              <a:pPr>
                <a:defRPr/>
              </a:pPr>
              <a:t>1</a:t>
            </a:fld>
            <a:endParaRPr lang="en-US" dirty="0"/>
          </a:p>
        </p:txBody>
      </p:sp>
    </p:spTree>
    <p:extLst>
      <p:ext uri="{BB962C8B-B14F-4D97-AF65-F5344CB8AC3E}">
        <p14:creationId xmlns="" xmlns:p14="http://schemas.microsoft.com/office/powerpoint/2010/main" val="159895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2A34BDE2-A45F-4507-9E48-B3D00408F77B}" type="slidenum">
              <a:rPr lang="en-US" smtClean="0"/>
              <a:pPr>
                <a:defRPr/>
              </a:pPr>
              <a:t>3</a:t>
            </a:fld>
            <a:endParaRPr lang="en-US" dirty="0"/>
          </a:p>
        </p:txBody>
      </p:sp>
    </p:spTree>
    <p:extLst>
      <p:ext uri="{BB962C8B-B14F-4D97-AF65-F5344CB8AC3E}">
        <p14:creationId xmlns="" xmlns:p14="http://schemas.microsoft.com/office/powerpoint/2010/main" val="997427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2A34BDE2-A45F-4507-9E48-B3D00408F77B}" type="slidenum">
              <a:rPr lang="en-US" smtClean="0"/>
              <a:pPr>
                <a:defRPr/>
              </a:pPr>
              <a:t>10</a:t>
            </a:fld>
            <a:endParaRPr lang="en-US" dirty="0"/>
          </a:p>
        </p:txBody>
      </p:sp>
    </p:spTree>
    <p:extLst>
      <p:ext uri="{BB962C8B-B14F-4D97-AF65-F5344CB8AC3E}">
        <p14:creationId xmlns="" xmlns:p14="http://schemas.microsoft.com/office/powerpoint/2010/main" val="2699686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2A34BDE2-A45F-4507-9E48-B3D00408F77B}" type="slidenum">
              <a:rPr lang="en-US" smtClean="0"/>
              <a:pPr>
                <a:defRPr/>
              </a:pPr>
              <a:t>11</a:t>
            </a:fld>
            <a:endParaRPr lang="en-US" dirty="0"/>
          </a:p>
        </p:txBody>
      </p:sp>
    </p:spTree>
    <p:extLst>
      <p:ext uri="{BB962C8B-B14F-4D97-AF65-F5344CB8AC3E}">
        <p14:creationId xmlns="" xmlns:p14="http://schemas.microsoft.com/office/powerpoint/2010/main" val="1586305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2A34BDE2-A45F-4507-9E48-B3D00408F77B}" type="slidenum">
              <a:rPr lang="en-US" smtClean="0"/>
              <a:pPr>
                <a:defRPr/>
              </a:pPr>
              <a:t>12</a:t>
            </a:fld>
            <a:endParaRPr lang="en-US" dirty="0"/>
          </a:p>
        </p:txBody>
      </p:sp>
    </p:spTree>
    <p:extLst>
      <p:ext uri="{BB962C8B-B14F-4D97-AF65-F5344CB8AC3E}">
        <p14:creationId xmlns="" xmlns:p14="http://schemas.microsoft.com/office/powerpoint/2010/main" val="3951723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2A34BDE2-A45F-4507-9E48-B3D00408F77B}" type="slidenum">
              <a:rPr lang="en-US" smtClean="0"/>
              <a:pPr>
                <a:defRPr/>
              </a:pPr>
              <a:t>13</a:t>
            </a:fld>
            <a:endParaRPr lang="en-US" dirty="0"/>
          </a:p>
        </p:txBody>
      </p:sp>
    </p:spTree>
    <p:extLst>
      <p:ext uri="{BB962C8B-B14F-4D97-AF65-F5344CB8AC3E}">
        <p14:creationId xmlns="" xmlns:p14="http://schemas.microsoft.com/office/powerpoint/2010/main" val="2197026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2A34BDE2-A45F-4507-9E48-B3D00408F77B}" type="slidenum">
              <a:rPr lang="en-US" smtClean="0"/>
              <a:pPr>
                <a:defRPr/>
              </a:pPr>
              <a:t>15</a:t>
            </a:fld>
            <a:endParaRPr lang="en-US" dirty="0"/>
          </a:p>
        </p:txBody>
      </p:sp>
    </p:spTree>
    <p:extLst>
      <p:ext uri="{BB962C8B-B14F-4D97-AF65-F5344CB8AC3E}">
        <p14:creationId xmlns="" xmlns:p14="http://schemas.microsoft.com/office/powerpoint/2010/main" val="1459412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2A34BDE2-A45F-4507-9E48-B3D00408F77B}" type="slidenum">
              <a:rPr lang="en-US" smtClean="0"/>
              <a:pPr>
                <a:defRPr/>
              </a:pPr>
              <a:t>18</a:t>
            </a:fld>
            <a:endParaRPr lang="en-US" dirty="0"/>
          </a:p>
        </p:txBody>
      </p:sp>
    </p:spTree>
    <p:extLst>
      <p:ext uri="{BB962C8B-B14F-4D97-AF65-F5344CB8AC3E}">
        <p14:creationId xmlns="" xmlns:p14="http://schemas.microsoft.com/office/powerpoint/2010/main" val="2197026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2A34BDE2-A45F-4507-9E48-B3D00408F77B}" type="slidenum">
              <a:rPr lang="en-US" smtClean="0"/>
              <a:pPr>
                <a:defRPr/>
              </a:pPr>
              <a:t>24</a:t>
            </a:fld>
            <a:endParaRPr lang="en-US" dirty="0"/>
          </a:p>
        </p:txBody>
      </p:sp>
    </p:spTree>
    <p:extLst>
      <p:ext uri="{BB962C8B-B14F-4D97-AF65-F5344CB8AC3E}">
        <p14:creationId xmlns="" xmlns:p14="http://schemas.microsoft.com/office/powerpoint/2010/main" val="1313046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1"/>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3613CFB-18AB-46EF-B8AF-D245F97CA3AF}" type="datetime1">
              <a:rPr lang="en-GB" smtClean="0"/>
              <a:pPr/>
              <a:t>02/12/2017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88DFBA-EF6B-41B5-A4A1-77ADA448DF1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9923CDA-5BF4-4961-BF2F-4D6A6C93EEDD}" type="datetime1">
              <a:rPr lang="en-GB" smtClean="0"/>
              <a:pPr/>
              <a:t>02/12/2017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88DFBA-EF6B-41B5-A4A1-77ADA448DF1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9E9FB7B-7B71-4F78-BB40-E1FB874FB37A}" type="datetime1">
              <a:rPr lang="en-GB" smtClean="0"/>
              <a:pPr/>
              <a:t>02/12/2017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88DFBA-EF6B-41B5-A4A1-77ADA448DF18}"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1"/>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3613CFB-18AB-46EF-B8AF-D245F97CA3AF}" type="datetime1">
              <a:rPr lang="en-GB" smtClean="0">
                <a:solidFill>
                  <a:prstClr val="black">
                    <a:tint val="75000"/>
                  </a:prstClr>
                </a:solidFill>
              </a:rPr>
              <a:pPr/>
              <a:t>02/12/2017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C53064-C657-492A-A347-7557C6072913}" type="datetime1">
              <a:rPr lang="en-GB" smtClean="0">
                <a:solidFill>
                  <a:prstClr val="black">
                    <a:tint val="75000"/>
                  </a:prstClr>
                </a:solidFill>
              </a:rPr>
              <a:pPr/>
              <a:t>02/12/2017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6"/>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4E51AA-E4E6-4509-8145-05275EC4A0E7}" type="datetime1">
              <a:rPr lang="en-GB" smtClean="0">
                <a:solidFill>
                  <a:prstClr val="black">
                    <a:tint val="75000"/>
                  </a:prstClr>
                </a:solidFill>
              </a:rPr>
              <a:pPr/>
              <a:t>02/12/2017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94FEC52-0C77-4DF3-8E9D-9E3626120FE0}" type="datetime1">
              <a:rPr lang="en-GB" smtClean="0">
                <a:solidFill>
                  <a:prstClr val="black">
                    <a:tint val="75000"/>
                  </a:prstClr>
                </a:solidFill>
              </a:rPr>
              <a:pPr/>
              <a:t>02/12/2017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84E9772-7C67-46EE-A15B-70517A47B548}" type="datetime1">
              <a:rPr lang="en-GB" smtClean="0">
                <a:solidFill>
                  <a:prstClr val="black">
                    <a:tint val="75000"/>
                  </a:prstClr>
                </a:solidFill>
              </a:rPr>
              <a:pPr/>
              <a:t>02/12/2017</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5F7B028-604F-4721-959A-C4A59DE38E12}" type="datetime1">
              <a:rPr lang="en-GB" smtClean="0">
                <a:solidFill>
                  <a:prstClr val="black">
                    <a:tint val="75000"/>
                  </a:prstClr>
                </a:solidFill>
              </a:rPr>
              <a:pPr/>
              <a:t>02/12/2017</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7C152-AC2D-4B85-A912-CA1C652F7AF8}" type="datetime1">
              <a:rPr lang="en-GB" smtClean="0">
                <a:solidFill>
                  <a:prstClr val="black">
                    <a:tint val="75000"/>
                  </a:prstClr>
                </a:solidFill>
              </a:rPr>
              <a:pPr/>
              <a:t>02/12/2017</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1"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71E915-FF7D-4267-B255-9687040DC163}" type="datetime1">
              <a:rPr lang="en-GB" smtClean="0">
                <a:solidFill>
                  <a:prstClr val="black">
                    <a:tint val="75000"/>
                  </a:prstClr>
                </a:solidFill>
              </a:rPr>
              <a:pPr/>
              <a:t>02/12/2017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8C53064-C657-492A-A347-7557C6072913}" type="datetime1">
              <a:rPr lang="en-GB" smtClean="0"/>
              <a:pPr/>
              <a:t>02/12/2017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88DFBA-EF6B-41B5-A4A1-77ADA448DF18}"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85DB58-3471-42D1-BFE6-701A57F4796D}" type="datetime1">
              <a:rPr lang="en-GB" smtClean="0">
                <a:solidFill>
                  <a:prstClr val="black">
                    <a:tint val="75000"/>
                  </a:prstClr>
                </a:solidFill>
              </a:rPr>
              <a:pPr/>
              <a:t>02/12/2017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9923CDA-5BF4-4961-BF2F-4D6A6C93EEDD}" type="datetime1">
              <a:rPr lang="en-GB" smtClean="0">
                <a:solidFill>
                  <a:prstClr val="black">
                    <a:tint val="75000"/>
                  </a:prstClr>
                </a:solidFill>
              </a:rPr>
              <a:pPr/>
              <a:t>02/12/2017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9"/>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4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9E9FB7B-7B71-4F78-BB40-E1FB874FB37A}" type="datetime1">
              <a:rPr lang="en-GB" smtClean="0">
                <a:solidFill>
                  <a:prstClr val="black">
                    <a:tint val="75000"/>
                  </a:prstClr>
                </a:solidFill>
              </a:rPr>
              <a:pPr/>
              <a:t>02/12/2017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1"/>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3613CFB-18AB-46EF-B8AF-D245F97CA3AF}" type="datetime1">
              <a:rPr lang="en-GB" smtClean="0">
                <a:solidFill>
                  <a:prstClr val="black">
                    <a:tint val="75000"/>
                  </a:prstClr>
                </a:solidFill>
              </a:rPr>
              <a:pPr/>
              <a:t>02/12/2017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C53064-C657-492A-A347-7557C6072913}" type="datetime1">
              <a:rPr lang="en-GB" smtClean="0">
                <a:solidFill>
                  <a:prstClr val="black">
                    <a:tint val="75000"/>
                  </a:prstClr>
                </a:solidFill>
              </a:rPr>
              <a:pPr/>
              <a:t>02/12/2017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6"/>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4E51AA-E4E6-4509-8145-05275EC4A0E7}" type="datetime1">
              <a:rPr lang="en-GB" smtClean="0">
                <a:solidFill>
                  <a:prstClr val="black">
                    <a:tint val="75000"/>
                  </a:prstClr>
                </a:solidFill>
              </a:rPr>
              <a:pPr/>
              <a:t>02/12/2017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94FEC52-0C77-4DF3-8E9D-9E3626120FE0}" type="datetime1">
              <a:rPr lang="en-GB" smtClean="0">
                <a:solidFill>
                  <a:prstClr val="black">
                    <a:tint val="75000"/>
                  </a:prstClr>
                </a:solidFill>
              </a:rPr>
              <a:pPr/>
              <a:t>02/12/2017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84E9772-7C67-46EE-A15B-70517A47B548}" type="datetime1">
              <a:rPr lang="en-GB" smtClean="0">
                <a:solidFill>
                  <a:prstClr val="black">
                    <a:tint val="75000"/>
                  </a:prstClr>
                </a:solidFill>
              </a:rPr>
              <a:pPr/>
              <a:t>02/12/2017</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5F7B028-604F-4721-959A-C4A59DE38E12}" type="datetime1">
              <a:rPr lang="en-GB" smtClean="0">
                <a:solidFill>
                  <a:prstClr val="black">
                    <a:tint val="75000"/>
                  </a:prstClr>
                </a:solidFill>
              </a:rPr>
              <a:pPr/>
              <a:t>02/12/2017</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7C152-AC2D-4B85-A912-CA1C652F7AF8}" type="datetime1">
              <a:rPr lang="en-GB" smtClean="0">
                <a:solidFill>
                  <a:prstClr val="black">
                    <a:tint val="75000"/>
                  </a:prstClr>
                </a:solidFill>
              </a:rPr>
              <a:pPr/>
              <a:t>02/12/2017</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6"/>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4E51AA-E4E6-4509-8145-05275EC4A0E7}" type="datetime1">
              <a:rPr lang="en-GB" smtClean="0"/>
              <a:pPr/>
              <a:t>02/12/2017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88DFBA-EF6B-41B5-A4A1-77ADA448DF18}" type="slidenum">
              <a:rPr lang="en-GB" smtClean="0"/>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1"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71E915-FF7D-4267-B255-9687040DC163}" type="datetime1">
              <a:rPr lang="en-GB" smtClean="0">
                <a:solidFill>
                  <a:prstClr val="black">
                    <a:tint val="75000"/>
                  </a:prstClr>
                </a:solidFill>
              </a:rPr>
              <a:pPr/>
              <a:t>02/12/2017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85DB58-3471-42D1-BFE6-701A57F4796D}" type="datetime1">
              <a:rPr lang="en-GB" smtClean="0">
                <a:solidFill>
                  <a:prstClr val="black">
                    <a:tint val="75000"/>
                  </a:prstClr>
                </a:solidFill>
              </a:rPr>
              <a:pPr/>
              <a:t>02/12/2017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9923CDA-5BF4-4961-BF2F-4D6A6C93EEDD}" type="datetime1">
              <a:rPr lang="en-GB" smtClean="0">
                <a:solidFill>
                  <a:prstClr val="black">
                    <a:tint val="75000"/>
                  </a:prstClr>
                </a:solidFill>
              </a:rPr>
              <a:pPr/>
              <a:t>02/12/2017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9"/>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4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9E9FB7B-7B71-4F78-BB40-E1FB874FB37A}" type="datetime1">
              <a:rPr lang="en-GB" smtClean="0">
                <a:solidFill>
                  <a:prstClr val="black">
                    <a:tint val="75000"/>
                  </a:prstClr>
                </a:solidFill>
              </a:rPr>
              <a:pPr/>
              <a:t>02/12/2017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94FEC52-0C77-4DF3-8E9D-9E3626120FE0}" type="datetime1">
              <a:rPr lang="en-GB" smtClean="0"/>
              <a:pPr/>
              <a:t>02/12/2017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F88DFBA-EF6B-41B5-A4A1-77ADA448DF1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84E9772-7C67-46EE-A15B-70517A47B548}" type="datetime1">
              <a:rPr lang="en-GB" smtClean="0"/>
              <a:pPr/>
              <a:t>02/12/2017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F88DFBA-EF6B-41B5-A4A1-77ADA448DF1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5F7B028-604F-4721-959A-C4A59DE38E12}" type="datetime1">
              <a:rPr lang="en-GB" smtClean="0"/>
              <a:pPr/>
              <a:t>02/12/2017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F88DFBA-EF6B-41B5-A4A1-77ADA448DF1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7C152-AC2D-4B85-A912-CA1C652F7AF8}" type="datetime1">
              <a:rPr lang="en-GB" smtClean="0"/>
              <a:pPr/>
              <a:t>02/12/2017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F88DFBA-EF6B-41B5-A4A1-77ADA448DF1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71E915-FF7D-4267-B255-9687040DC163}" type="datetime1">
              <a:rPr lang="en-GB" smtClean="0"/>
              <a:pPr/>
              <a:t>02/12/2017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F88DFBA-EF6B-41B5-A4A1-77ADA448DF1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85DB58-3471-42D1-BFE6-701A57F4796D}" type="datetime1">
              <a:rPr lang="en-GB" smtClean="0"/>
              <a:pPr/>
              <a:t>02/12/2017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F88DFBA-EF6B-41B5-A4A1-77ADA448DF1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6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77C2A-DB15-4365-8520-C4ABC053677C}" type="datetime1">
              <a:rPr lang="en-GB" smtClean="0"/>
              <a:pPr/>
              <a:t>02/12/2017</a:t>
            </a:fld>
            <a:endParaRPr lang="en-GB"/>
          </a:p>
        </p:txBody>
      </p:sp>
      <p:sp>
        <p:nvSpPr>
          <p:cNvPr id="5" name="Footer Placeholder 4"/>
          <p:cNvSpPr>
            <a:spLocks noGrp="1"/>
          </p:cNvSpPr>
          <p:nvPr>
            <p:ph type="ftr" sz="quarter" idx="3"/>
          </p:nvPr>
        </p:nvSpPr>
        <p:spPr>
          <a:xfrm>
            <a:off x="3124200" y="635636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6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8DFBA-EF6B-41B5-A4A1-77ADA448DF1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7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77C2A-DB15-4365-8520-C4ABC053677C}" type="datetime1">
              <a:rPr lang="en-GB" smtClean="0">
                <a:solidFill>
                  <a:prstClr val="black">
                    <a:tint val="75000"/>
                  </a:prstClr>
                </a:solidFill>
              </a:rPr>
              <a:pPr/>
              <a:t>02/12/2017</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7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7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7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77C2A-DB15-4365-8520-C4ABC053677C}" type="datetime1">
              <a:rPr lang="en-GB" smtClean="0">
                <a:solidFill>
                  <a:prstClr val="black">
                    <a:tint val="75000"/>
                  </a:prstClr>
                </a:solidFill>
              </a:rPr>
              <a:pPr/>
              <a:t>02/12/2017</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7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7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8DFBA-EF6B-41B5-A4A1-77ADA448DF18}" type="slidenum">
              <a:rPr lang="en-GB" smtClean="0">
                <a:solidFill>
                  <a:prstClr val="black">
                    <a:tint val="75000"/>
                  </a:prstClr>
                </a:solidFill>
              </a:rPr>
              <a:pPr/>
              <a:t>‹#›</a:t>
            </a:fld>
            <a:endParaRPr lang="en-GB">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www.google.co.uk/url?sa=i&amp;rct=j&amp;q=&amp;esrc=s&amp;source=images&amp;cd=&amp;cad=rja&amp;uact=8&amp;ved=0ahUKEwj2yfnOi6jXAhUPnRQKHY20BxQQjRwIBw&amp;url=http://www.ucl.ac.uk/iehc/iehc-news/health-society-social-epidemiology-summer-school&amp;psig=AOvVaw19CpEoA2QURizKVUiY0yZt&amp;ust=1509993850602241"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en.wikipedia.org/wiki/File:William_Rowan_Hamilton_portrait_oval_combined.png" TargetMode="Externa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oleObject" Target="../embeddings/oleObject36.bin"/><Relationship Id="rId18" Type="http://schemas.openxmlformats.org/officeDocument/2006/relationships/oleObject" Target="../embeddings/oleObject41.bin"/><Relationship Id="rId3" Type="http://schemas.openxmlformats.org/officeDocument/2006/relationships/notesSlide" Target="../notesSlides/notesSlide4.xml"/><Relationship Id="rId7" Type="http://schemas.openxmlformats.org/officeDocument/2006/relationships/oleObject" Target="../embeddings/oleObject32.bin"/><Relationship Id="rId12" Type="http://schemas.openxmlformats.org/officeDocument/2006/relationships/image" Target="../media/image65.png"/><Relationship Id="rId17" Type="http://schemas.openxmlformats.org/officeDocument/2006/relationships/oleObject" Target="../embeddings/oleObject40.bin"/><Relationship Id="rId2" Type="http://schemas.openxmlformats.org/officeDocument/2006/relationships/slideLayout" Target="../slideLayouts/slideLayout2.xml"/><Relationship Id="rId16" Type="http://schemas.openxmlformats.org/officeDocument/2006/relationships/oleObject" Target="../embeddings/oleObject39.bin"/><Relationship Id="rId20" Type="http://schemas.openxmlformats.org/officeDocument/2006/relationships/oleObject" Target="../embeddings/oleObject43.bin"/><Relationship Id="rId1" Type="http://schemas.openxmlformats.org/officeDocument/2006/relationships/vmlDrawing" Target="../drawings/vmlDrawing6.vml"/><Relationship Id="rId6" Type="http://schemas.openxmlformats.org/officeDocument/2006/relationships/oleObject" Target="../embeddings/oleObject31.bin"/><Relationship Id="rId11" Type="http://schemas.openxmlformats.org/officeDocument/2006/relationships/hyperlink" Target="http://www.clker.com/cliparts/H/8/R/H/H/5/lab-mouse-template-md.png" TargetMode="External"/><Relationship Id="rId5" Type="http://schemas.openxmlformats.org/officeDocument/2006/relationships/oleObject" Target="../embeddings/oleObject30.bin"/><Relationship Id="rId15" Type="http://schemas.openxmlformats.org/officeDocument/2006/relationships/oleObject" Target="../embeddings/oleObject38.bin"/><Relationship Id="rId10" Type="http://schemas.openxmlformats.org/officeDocument/2006/relationships/oleObject" Target="../embeddings/oleObject35.bin"/><Relationship Id="rId19" Type="http://schemas.openxmlformats.org/officeDocument/2006/relationships/oleObject" Target="../embeddings/oleObject42.bin"/><Relationship Id="rId4" Type="http://schemas.openxmlformats.org/officeDocument/2006/relationships/oleObject" Target="../embeddings/oleObject29.bin"/><Relationship Id="rId9" Type="http://schemas.openxmlformats.org/officeDocument/2006/relationships/oleObject" Target="../embeddings/oleObject34.bin"/><Relationship Id="rId14" Type="http://schemas.openxmlformats.org/officeDocument/2006/relationships/oleObject" Target="../embeddings/oleObject37.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oleObject" Target="../embeddings/oleObject52.bin"/><Relationship Id="rId3" Type="http://schemas.openxmlformats.org/officeDocument/2006/relationships/notesSlide" Target="../notesSlides/notesSlide5.xml"/><Relationship Id="rId7" Type="http://schemas.openxmlformats.org/officeDocument/2006/relationships/image" Target="../media/image78.jpeg"/><Relationship Id="rId12" Type="http://schemas.openxmlformats.org/officeDocument/2006/relationships/oleObject" Target="../embeddings/oleObject51.bin"/><Relationship Id="rId2" Type="http://schemas.openxmlformats.org/officeDocument/2006/relationships/slideLayout" Target="../slideLayouts/slideLayout2.xml"/><Relationship Id="rId16" Type="http://schemas.openxmlformats.org/officeDocument/2006/relationships/oleObject" Target="../embeddings/oleObject55.bin"/><Relationship Id="rId1" Type="http://schemas.openxmlformats.org/officeDocument/2006/relationships/vmlDrawing" Target="../drawings/vmlDrawing7.vml"/><Relationship Id="rId6" Type="http://schemas.openxmlformats.org/officeDocument/2006/relationships/oleObject" Target="../embeddings/oleObject46.bin"/><Relationship Id="rId11" Type="http://schemas.openxmlformats.org/officeDocument/2006/relationships/oleObject" Target="../embeddings/oleObject50.bin"/><Relationship Id="rId5" Type="http://schemas.openxmlformats.org/officeDocument/2006/relationships/oleObject" Target="../embeddings/oleObject45.bin"/><Relationship Id="rId15" Type="http://schemas.openxmlformats.org/officeDocument/2006/relationships/oleObject" Target="../embeddings/oleObject54.bin"/><Relationship Id="rId10" Type="http://schemas.openxmlformats.org/officeDocument/2006/relationships/oleObject" Target="../embeddings/oleObject49.bin"/><Relationship Id="rId4" Type="http://schemas.openxmlformats.org/officeDocument/2006/relationships/oleObject" Target="../embeddings/oleObject44.bin"/><Relationship Id="rId9" Type="http://schemas.openxmlformats.org/officeDocument/2006/relationships/oleObject" Target="../embeddings/oleObject48.bin"/><Relationship Id="rId14" Type="http://schemas.openxmlformats.org/officeDocument/2006/relationships/oleObject" Target="../embeddings/oleObject53.bin"/></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91.png"/><Relationship Id="rId18" Type="http://schemas.openxmlformats.org/officeDocument/2006/relationships/oleObject" Target="../embeddings/oleObject63.bin"/><Relationship Id="rId3" Type="http://schemas.openxmlformats.org/officeDocument/2006/relationships/notesSlide" Target="../notesSlides/notesSlide7.xml"/><Relationship Id="rId7" Type="http://schemas.openxmlformats.org/officeDocument/2006/relationships/image" Target="../media/image89.png"/><Relationship Id="rId12" Type="http://schemas.openxmlformats.org/officeDocument/2006/relationships/oleObject" Target="../embeddings/oleObject60.bin"/><Relationship Id="rId17" Type="http://schemas.openxmlformats.org/officeDocument/2006/relationships/image" Target="../media/image93.png"/><Relationship Id="rId2" Type="http://schemas.openxmlformats.org/officeDocument/2006/relationships/slideLayout" Target="../slideLayouts/slideLayout2.xml"/><Relationship Id="rId16" Type="http://schemas.openxmlformats.org/officeDocument/2006/relationships/image" Target="../media/image92.png"/><Relationship Id="rId1" Type="http://schemas.openxmlformats.org/officeDocument/2006/relationships/vmlDrawing" Target="../drawings/vmlDrawing8.vml"/><Relationship Id="rId6" Type="http://schemas.openxmlformats.org/officeDocument/2006/relationships/image" Target="../media/image79.png"/><Relationship Id="rId11" Type="http://schemas.openxmlformats.org/officeDocument/2006/relationships/oleObject" Target="../embeddings/oleObject59.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oleObject" Target="../embeddings/oleObject58.bin"/><Relationship Id="rId4" Type="http://schemas.openxmlformats.org/officeDocument/2006/relationships/oleObject" Target="../embeddings/oleObject56.bin"/><Relationship Id="rId9" Type="http://schemas.openxmlformats.org/officeDocument/2006/relationships/image" Target="../media/image80.png"/><Relationship Id="rId14" Type="http://schemas.openxmlformats.org/officeDocument/2006/relationships/oleObject" Target="../embeddings/oleObject61.bin"/></Relationships>
</file>

<file path=ppt/slides/_rels/slide1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96.jpeg"/><Relationship Id="rId4" Type="http://schemas.openxmlformats.org/officeDocument/2006/relationships/hyperlink" Target="http://www.google.co.uk/url?sa=i&amp;rct=j&amp;q=&amp;esrc=s&amp;source=images&amp;cd=&amp;cad=rja&amp;uact=8&amp;ved=0ahUKEwiH5-aZ_5XUAhXDPBoKHa8YC60QjRwIBw&amp;url=http://www.fark.com/comments/3729112/Boy-hurt-after-putting-paper-clip-in-electrical-socket-Darwin-shrugs-Bonus-happened-at-Academic-Enrichment-Camp&amp;psig=AFQjCNHShs73LS1jItME5GIjooh5xUURWw&amp;ust=1496177888336443"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xml"/><Relationship Id="rId1" Type="http://schemas.openxmlformats.org/officeDocument/2006/relationships/vmlDrawing" Target="../drawings/vmlDrawing10.vml"/><Relationship Id="rId5" Type="http://schemas.openxmlformats.org/officeDocument/2006/relationships/image" Target="../media/image98.jpeg"/><Relationship Id="rId4" Type="http://schemas.openxmlformats.org/officeDocument/2006/relationships/hyperlink" Target="https://www.google.co.uk/url?sa=i&amp;rct=j&amp;q=&amp;esrc=s&amp;source=images&amp;cd=&amp;cad=rja&amp;uact=8&amp;ved=0ahUKEwiSn66Y9ZXUAhXMzRoKHea0C6gQjRwIBw&amp;url=https://en.wikipedia.org/wiki/Sleeping_Beauty&amp;psig=AFQjCNHHds8ox655sCmJbN9XlH45mxLs9g&amp;ust=1496175206516967"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www.google.co.uk/url?sa=i&amp;rct=j&amp;q=&amp;esrc=s&amp;source=images&amp;cd=&amp;cad=rja&amp;uact=8&amp;ved=0ahUKEwiSn66Y9ZXUAhXMzRoKHea0C6gQjRwIBw&amp;url=https://en.wikipedia.org/wiki/Sleeping_Beauty&amp;psig=AFQjCNHHds8ox655sCmJbN9XlH45mxLs9g&amp;ust=1496175206516967" TargetMode="External"/><Relationship Id="rId3" Type="http://schemas.openxmlformats.org/officeDocument/2006/relationships/image" Target="../media/image93.png"/><Relationship Id="rId7" Type="http://schemas.openxmlformats.org/officeDocument/2006/relationships/image" Target="../media/image101.wmf"/><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100.png"/><Relationship Id="rId4" Type="http://schemas.openxmlformats.org/officeDocument/2006/relationships/image" Target="../media/image99.png"/><Relationship Id="rId9" Type="http://schemas.openxmlformats.org/officeDocument/2006/relationships/image" Target="../media/image102.jpeg"/></Relationships>
</file>

<file path=ppt/slides/_rels/slide22.xml.rels><?xml version="1.0" encoding="UTF-8" standalone="yes"?>
<Relationships xmlns="http://schemas.openxmlformats.org/package/2006/relationships"><Relationship Id="rId2" Type="http://schemas.openxmlformats.org/officeDocument/2006/relationships/image" Target="../media/image10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4.jpeg"/><Relationship Id="rId2" Type="http://schemas.openxmlformats.org/officeDocument/2006/relationships/hyperlink" Target="http://www.google.co.uk/url?sa=i&amp;rct=j&amp;q=&amp;esrc=s&amp;source=images&amp;cd=&amp;cad=rja&amp;uact=8&amp;ved=0ahUKEwjG2YblnYPTAhXBbRQKHXg0DjIQjRwIBw&amp;url=http://quotesaboutfriendship.info/?page=/curiosity-albert-einstein-quotes/&amp;psig=AFQjCNG_7YGTyIA4bDM6oOoDAKOYXMRZJA&amp;ust=1491135205691462"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File:William_Rowan_Hamilton_portrait_oval_combined.png"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en.wikipedia.org/wiki/File:William_Rowan_Hamilton_portrait_oval_combined.p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oleObject" Target="../embeddings/oleObject8.bin"/><Relationship Id="rId3" Type="http://schemas.openxmlformats.org/officeDocument/2006/relationships/oleObject" Target="../embeddings/oleObject4.bin"/><Relationship Id="rId7" Type="http://schemas.openxmlformats.org/officeDocument/2006/relationships/oleObject" Target="../embeddings/oleObject5.bin"/><Relationship Id="rId12"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9.jpeg"/><Relationship Id="rId11" Type="http://schemas.openxmlformats.org/officeDocument/2006/relationships/oleObject" Target="../embeddings/oleObject6.bin"/><Relationship Id="rId5" Type="http://schemas.openxmlformats.org/officeDocument/2006/relationships/image" Target="../media/image18.jpeg"/><Relationship Id="rId10" Type="http://schemas.openxmlformats.org/officeDocument/2006/relationships/image" Target="../media/image21.jpeg"/><Relationship Id="rId4" Type="http://schemas.openxmlformats.org/officeDocument/2006/relationships/image" Target="../media/image17.jpeg"/><Relationship Id="rId9" Type="http://schemas.openxmlformats.org/officeDocument/2006/relationships/hyperlink" Target="https://www.google.co.uk/url?sa=i&amp;rct=j&amp;q=&amp;esrc=s&amp;source=images&amp;cd=&amp;cad=rja&amp;uact=8&amp;ved=0ahUKEwjzgPLk3ZrUAhXDVhQKHT0SCdwQjRwIBw&amp;url=https://www.woodlandtrust.org.uk/blogs/woodland-trust/2016/12/top-15-winter-birds/&amp;psig=AFQjCNEbDfuxYrVul_KBSQC292r_TAFGzA&amp;ust=1496340690169650" TargetMode="Externa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18.jpeg"/><Relationship Id="rId7" Type="http://schemas.openxmlformats.org/officeDocument/2006/relationships/oleObject" Target="../embeddings/oleObject10.bin"/><Relationship Id="rId2" Type="http://schemas.openxmlformats.org/officeDocument/2006/relationships/slideLayout" Target="../slideLayouts/slideLayout24.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image" Target="../media/image28.jpeg"/><Relationship Id="rId10" Type="http://schemas.openxmlformats.org/officeDocument/2006/relationships/oleObject" Target="../embeddings/oleObject13.bin"/><Relationship Id="rId4" Type="http://schemas.openxmlformats.org/officeDocument/2006/relationships/image" Target="../media/image27.jpeg"/><Relationship Id="rId9"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oleObject" Target="../embeddings/oleObject14.bin"/><Relationship Id="rId7" Type="http://schemas.openxmlformats.org/officeDocument/2006/relationships/hyperlink" Target="http://www.google.co.uk/url?sa=i&amp;rct=j&amp;q=&amp;esrc=s&amp;source=images&amp;cd=&amp;cad=rja&amp;uact=8&amp;ved=0ahUKEwim_N-YrujJAhVHpg4KHXfgAccQjRwIBw&amp;url=http://www.rdecon.org/vol1.htm&amp;psig=AFQjCNFWFjTOYwQDBwMImUuoLg7MryKVUg&amp;ust=1450629498533120" TargetMode="External"/><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5.bin"/><Relationship Id="rId11" Type="http://schemas.openxmlformats.org/officeDocument/2006/relationships/image" Target="../media/image35.jpeg"/><Relationship Id="rId5" Type="http://schemas.openxmlformats.org/officeDocument/2006/relationships/image" Target="../media/image33.jpeg"/><Relationship Id="rId10" Type="http://schemas.openxmlformats.org/officeDocument/2006/relationships/hyperlink" Target="http://www.google.co.uk/url?sa=i&amp;rct=j&amp;q=&amp;esrc=s&amp;source=images&amp;cd=&amp;cad=rja&amp;uact=8&amp;ved=0ahUKEwiehN3YrujJAhXBcQ8KHQ7aBAkQjRwIBw&amp;url=http://capabilities.templeton.org/2008/HA/ggggs.html&amp;psig=AFQjCNFfEzpX8k6FAt2rcG7nP88ykwC-2g&amp;ust=1450629635593002" TargetMode="External"/><Relationship Id="rId4" Type="http://schemas.openxmlformats.org/officeDocument/2006/relationships/hyperlink" Target="http://www.google.co.uk/url?sa=i&amp;rct=j&amp;q=&amp;esrc=s&amp;source=images&amp;cd=&amp;cad=rja&amp;uact=8&amp;ved=0ahUKEwjW9a7srOjJAhVGcQ8KHVaUBy8QjRwIBw&amp;url=http://www.youtube.com/watch?v=cv9hje42i_E&amp;psig=AFQjCNEcaGJjuGtAChXPGa-Smo45t4qA_A&amp;ust=1450629117279400" TargetMode="External"/><Relationship Id="rId9" Type="http://schemas.openxmlformats.org/officeDocument/2006/relationships/oleObject" Target="../embeddings/oleObject16.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oleObject" Target="../embeddings/oleObject24.bin"/><Relationship Id="rId18" Type="http://schemas.openxmlformats.org/officeDocument/2006/relationships/oleObject" Target="../embeddings/oleObject28.bin"/><Relationship Id="rId3" Type="http://schemas.openxmlformats.org/officeDocument/2006/relationships/image" Target="../media/image46.png"/><Relationship Id="rId7" Type="http://schemas.openxmlformats.org/officeDocument/2006/relationships/oleObject" Target="../embeddings/oleObject18.bin"/><Relationship Id="rId12" Type="http://schemas.openxmlformats.org/officeDocument/2006/relationships/oleObject" Target="../embeddings/oleObject23.bin"/><Relationship Id="rId17"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oleObject" Target="../embeddings/oleObject26.bin"/><Relationship Id="rId1" Type="http://schemas.openxmlformats.org/officeDocument/2006/relationships/vmlDrawing" Target="../drawings/vmlDrawing5.vml"/><Relationship Id="rId6" Type="http://schemas.openxmlformats.org/officeDocument/2006/relationships/image" Target="../media/image48.png"/><Relationship Id="rId11" Type="http://schemas.openxmlformats.org/officeDocument/2006/relationships/oleObject" Target="../embeddings/oleObject22.bin"/><Relationship Id="rId5" Type="http://schemas.openxmlformats.org/officeDocument/2006/relationships/image" Target="../media/image47.png"/><Relationship Id="rId15" Type="http://schemas.openxmlformats.org/officeDocument/2006/relationships/image" Target="../media/image49.png"/><Relationship Id="rId10" Type="http://schemas.openxmlformats.org/officeDocument/2006/relationships/oleObject" Target="../embeddings/oleObject21.bin"/><Relationship Id="rId4" Type="http://schemas.microsoft.com/office/2007/relationships/hdphoto" Target="../media/hdphoto1.wdp"/><Relationship Id="rId9" Type="http://schemas.openxmlformats.org/officeDocument/2006/relationships/oleObject" Target="../embeddings/oleObject20.bin"/><Relationship Id="rId14" Type="http://schemas.openxmlformats.org/officeDocument/2006/relationships/oleObject" Target="../embeddings/oleObject2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11"/>
          <p:cNvSpPr>
            <a:spLocks noChangeArrowheads="1"/>
          </p:cNvSpPr>
          <p:nvPr/>
        </p:nvSpPr>
        <p:spPr bwMode="auto">
          <a:xfrm>
            <a:off x="1461627" y="3339156"/>
            <a:ext cx="6189918" cy="2677656"/>
          </a:xfrm>
          <a:prstGeom prst="rect">
            <a:avLst/>
          </a:prstGeom>
          <a:noFill/>
          <a:ln w="9525">
            <a:noFill/>
            <a:miter lim="800000"/>
            <a:headEnd/>
            <a:tailEnd/>
          </a:ln>
        </p:spPr>
        <p:txBody>
          <a:bodyPr wrap="square" anchor="ctr">
            <a:spAutoFit/>
          </a:bodyPr>
          <a:lstStyle/>
          <a:p>
            <a:r>
              <a:rPr lang="en-GB" sz="1200" b="1" dirty="0" smtClean="0">
                <a:solidFill>
                  <a:schemeClr val="accent1">
                    <a:lumMod val="75000"/>
                  </a:schemeClr>
                </a:solidFill>
                <a:latin typeface="Arial Narrow" panose="020B0606020202030204" pitchFamily="34" charset="0"/>
              </a:rPr>
              <a:t>Abstract: </a:t>
            </a:r>
            <a:r>
              <a:rPr lang="en-GB" sz="1200" dirty="0" smtClean="0">
                <a:solidFill>
                  <a:schemeClr val="accent1">
                    <a:lumMod val="75000"/>
                  </a:schemeClr>
                </a:solidFill>
                <a:latin typeface="Arial Narrow" panose="020B0606020202030204" pitchFamily="34" charset="0"/>
              </a:rPr>
              <a:t>This talk offers a formal account of insight and learning in terms of active (Bayesian) inference. It deals with the dual problem of inferring states of the world and learning its statistical structure. In contrast to current trends in machine learning, we focus on how agents learn from a small number of ambiguous outcomes to form insights. We will use simulations of abstract rule-learning and approximate Bayesian inference to see how minimising (expected) free energy leads to active sampling of novel contingencies. This epistemic, curious, novelty-seeking behaviour closes ‘explanatory gaps’ in knowledge about the causal structure of the world, in addition to resolving uncertainty about states of the known world. We then move from inference to model selection or structure learning to show how abductive processes emerge when agents test plausible hypotheses about symmetries in their generative models. The ensuing Bayesian model reduction evokes mechanisms that have all the hallmarks of ‘aha moments’. </a:t>
            </a:r>
          </a:p>
          <a:p>
            <a:r>
              <a:rPr lang="en-GB" sz="1200" b="1" dirty="0" smtClean="0">
                <a:solidFill>
                  <a:schemeClr val="accent1">
                    <a:lumMod val="75000"/>
                  </a:schemeClr>
                </a:solidFill>
                <a:latin typeface="Arial Narrow" panose="020B0606020202030204" pitchFamily="34" charset="0"/>
              </a:rPr>
              <a:t> </a:t>
            </a:r>
          </a:p>
          <a:p>
            <a:r>
              <a:rPr lang="en-GB" sz="1200" b="1" dirty="0" smtClean="0">
                <a:solidFill>
                  <a:schemeClr val="accent1">
                    <a:lumMod val="75000"/>
                  </a:schemeClr>
                </a:solidFill>
                <a:latin typeface="Arial Narrow" panose="020B0606020202030204" pitchFamily="34" charset="0"/>
              </a:rPr>
              <a:t>Key words: </a:t>
            </a:r>
            <a:r>
              <a:rPr lang="en-GB" sz="1200" i="1" dirty="0" smtClean="0">
                <a:solidFill>
                  <a:schemeClr val="accent1">
                    <a:lumMod val="75000"/>
                  </a:schemeClr>
                </a:solidFill>
                <a:latin typeface="Arial Narrow" panose="020B0606020202030204" pitchFamily="34" charset="0"/>
              </a:rPr>
              <a:t>active inference ∙ insight ∙ novelty ∙ curiosity ∙ model reduction ∙ free energy ∙ epistemic value ∙ structure learning</a:t>
            </a:r>
          </a:p>
          <a:p>
            <a:endParaRPr lang="en-GB" sz="1200" b="1" dirty="0">
              <a:solidFill>
                <a:schemeClr val="accent1">
                  <a:lumMod val="75000"/>
                </a:schemeClr>
              </a:solidFill>
              <a:latin typeface="Arial Narrow" panose="020B0606020202030204" pitchFamily="34" charset="0"/>
            </a:endParaRPr>
          </a:p>
        </p:txBody>
      </p:sp>
      <p:sp>
        <p:nvSpPr>
          <p:cNvPr id="73734" name="Rectangle 15"/>
          <p:cNvSpPr>
            <a:spLocks noChangeArrowheads="1"/>
          </p:cNvSpPr>
          <p:nvPr/>
        </p:nvSpPr>
        <p:spPr bwMode="auto">
          <a:xfrm>
            <a:off x="2188162" y="1251507"/>
            <a:ext cx="4736848" cy="638636"/>
          </a:xfrm>
          <a:prstGeom prst="rect">
            <a:avLst/>
          </a:prstGeom>
          <a:noFill/>
          <a:ln w="9525">
            <a:noFill/>
            <a:miter lim="800000"/>
            <a:headEnd/>
            <a:tailEnd/>
          </a:ln>
        </p:spPr>
        <p:txBody>
          <a:bodyPr wrap="square">
            <a:spAutoFit/>
          </a:bodyPr>
          <a:lstStyle/>
          <a:p>
            <a:pPr algn="ctr"/>
            <a:r>
              <a:rPr lang="en-GB" b="1" dirty="0">
                <a:solidFill>
                  <a:schemeClr val="tx2"/>
                </a:solidFill>
                <a:latin typeface="Arial Narrow" panose="020B0606020202030204" pitchFamily="34" charset="0"/>
              </a:rPr>
              <a:t>Active </a:t>
            </a:r>
            <a:r>
              <a:rPr lang="en-GB" b="1" dirty="0" smtClean="0">
                <a:solidFill>
                  <a:schemeClr val="tx2"/>
                </a:solidFill>
                <a:latin typeface="Arial Narrow" panose="020B0606020202030204" pitchFamily="34" charset="0"/>
              </a:rPr>
              <a:t>inference </a:t>
            </a:r>
            <a:r>
              <a:rPr lang="en-GB" b="1" dirty="0" smtClean="0">
                <a:solidFill>
                  <a:schemeClr val="tx2"/>
                </a:solidFill>
                <a:latin typeface="Arial Narrow" panose="020B0606020202030204" pitchFamily="34" charset="0"/>
              </a:rPr>
              <a:t>decisions and curiosity</a:t>
            </a:r>
          </a:p>
          <a:p>
            <a:pPr algn="ctr"/>
            <a:endParaRPr lang="en-GB" sz="700" dirty="0">
              <a:solidFill>
                <a:schemeClr val="tx2"/>
              </a:solidFill>
              <a:latin typeface="Arial Narrow" panose="020B0606020202030204" pitchFamily="34" charset="0"/>
            </a:endParaRPr>
          </a:p>
          <a:p>
            <a:pPr algn="ctr"/>
            <a:r>
              <a:rPr lang="en-GB" sz="1050" dirty="0">
                <a:solidFill>
                  <a:schemeClr val="tx2"/>
                </a:solidFill>
                <a:latin typeface="Arial Narrow" panose="020B0606020202030204" pitchFamily="34" charset="0"/>
              </a:rPr>
              <a:t>Karl Friston, University College London</a:t>
            </a:r>
          </a:p>
        </p:txBody>
      </p:sp>
      <p:pic>
        <p:nvPicPr>
          <p:cNvPr id="8" name="Picture 2" descr="https://www.online.psychol.ucl.ac.uk/App_Themes/Pos08/images/logo_blue_beta.gi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7393352" y="217694"/>
            <a:ext cx="1430661" cy="712337"/>
          </a:xfrm>
          <a:prstGeom prst="rect">
            <a:avLst/>
          </a:prstGeom>
          <a:ln>
            <a:noFill/>
          </a:ln>
          <a:effectLst>
            <a:outerShdw blurRad="50800" dist="38100" dir="2700000" algn="tl" rotWithShape="0">
              <a:prstClr val="black">
                <a:alpha val="40000"/>
              </a:prstClr>
            </a:outerShdw>
          </a:effectLst>
        </p:spPr>
      </p:pic>
      <p:pic>
        <p:nvPicPr>
          <p:cNvPr id="7" name="Picture 2" descr="Image result for UCL">
            <a:hlinkClick r:id="rId4"/>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630328" y="2024185"/>
            <a:ext cx="1852517" cy="1150566"/>
          </a:xfrm>
          <a:prstGeom prst="ellipse">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308708" y="229773"/>
            <a:ext cx="4239845" cy="707886"/>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a:spAutoFit/>
          </a:bodyPr>
          <a:lstStyle/>
          <a:p>
            <a:r>
              <a:rPr lang="en-GB" sz="2000" b="1" dirty="0" smtClean="0">
                <a:solidFill>
                  <a:schemeClr val="bg1"/>
                </a:solidFill>
                <a:latin typeface="Arial Narrow" pitchFamily="34" charset="0"/>
              </a:rPr>
              <a:t>Principles of </a:t>
            </a:r>
            <a:r>
              <a:rPr lang="en-GB" sz="2000" b="1" dirty="0" smtClean="0">
                <a:solidFill>
                  <a:schemeClr val="bg1"/>
                </a:solidFill>
                <a:latin typeface="Arial Narrow" pitchFamily="34" charset="0"/>
              </a:rPr>
              <a:t>Cognition</a:t>
            </a:r>
            <a:r>
              <a:rPr lang="en-GB" sz="2000" dirty="0" smtClean="0">
                <a:solidFill>
                  <a:schemeClr val="bg1"/>
                </a:solidFill>
                <a:latin typeface="Arial Narrow" pitchFamily="34" charset="0"/>
              </a:rPr>
              <a:t>: MSc </a:t>
            </a:r>
            <a:r>
              <a:rPr lang="en-GB" sz="2000" dirty="0" smtClean="0">
                <a:solidFill>
                  <a:schemeClr val="bg1"/>
                </a:solidFill>
                <a:latin typeface="Arial Narrow" pitchFamily="34" charset="0"/>
              </a:rPr>
              <a:t>in Cognitive and Decision Science at UCL</a:t>
            </a:r>
            <a:endParaRPr lang="en-GB" sz="2000" dirty="0">
              <a:solidFill>
                <a:schemeClr val="bg1"/>
              </a:solidFill>
              <a:latin typeface="Arial Narrow" pitchFamily="34" charset="0"/>
            </a:endParaRPr>
          </a:p>
        </p:txBody>
      </p:sp>
    </p:spTree>
    <p:extLst>
      <p:ext uri="{BB962C8B-B14F-4D97-AF65-F5344CB8AC3E}">
        <p14:creationId xmlns="" xmlns:p14="http://schemas.microsoft.com/office/powerpoint/2010/main" val="1692331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1"/>
          <p:cNvPicPr>
            <a:picLocks noChangeAspect="1" noChangeArrowheads="1"/>
          </p:cNvPicPr>
          <p:nvPr/>
        </p:nvPicPr>
        <p:blipFill>
          <a:blip r:embed="rId3" cstate="print">
            <a:clrChange>
              <a:clrFrom>
                <a:srgbClr val="FFFFFF"/>
              </a:clrFrom>
              <a:clrTo>
                <a:srgbClr val="FFFFFF">
                  <a:alpha val="0"/>
                </a:srgbClr>
              </a:clrTo>
            </a:clrChange>
            <a:duotone>
              <a:schemeClr val="accent1">
                <a:shade val="45000"/>
                <a:satMod val="135000"/>
              </a:schemeClr>
              <a:prstClr val="white"/>
            </a:duotone>
            <a:lum bright="10000"/>
            <a:extLst>
              <a:ext uri="{28A0092B-C50C-407E-A947-70E740481C1C}">
                <a14:useLocalDpi xmlns="" xmlns:a14="http://schemas.microsoft.com/office/drawing/2010/main" val="0"/>
              </a:ext>
            </a:extLst>
          </a:blip>
          <a:srcRect/>
          <a:stretch>
            <a:fillRect/>
          </a:stretch>
        </p:blipFill>
        <p:spPr bwMode="auto">
          <a:xfrm>
            <a:off x="2328674" y="2888941"/>
            <a:ext cx="4584446" cy="316901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 Box 5"/>
          <p:cNvSpPr txBox="1">
            <a:spLocks noChangeArrowheads="1"/>
          </p:cNvSpPr>
          <p:nvPr/>
        </p:nvSpPr>
        <p:spPr bwMode="auto">
          <a:xfrm>
            <a:off x="1913251" y="1476483"/>
            <a:ext cx="5359057" cy="4362023"/>
          </a:xfrm>
          <a:prstGeom prst="rect">
            <a:avLst/>
          </a:prstGeom>
          <a:noFill/>
          <a:ln w="12700">
            <a:noFill/>
            <a:miter lim="800000"/>
            <a:headEnd/>
            <a:tailEnd/>
          </a:ln>
        </p:spPr>
        <p:txBody>
          <a:bodyPr wrap="none"/>
          <a:lstStyle/>
          <a:p>
            <a:endParaRPr lang="en-US" altLang="ja-JP" sz="1477" b="1" dirty="0">
              <a:solidFill>
                <a:srgbClr val="990033"/>
              </a:solidFill>
              <a:latin typeface="Arial Narrow" panose="020B0606020202030204" pitchFamily="34" charset="0"/>
              <a:ea typeface="MS Mincho"/>
              <a:cs typeface="MS Mincho"/>
            </a:endParaRPr>
          </a:p>
          <a:p>
            <a:endParaRPr lang="en-US" altLang="ja-JP" sz="1477" b="1" dirty="0">
              <a:solidFill>
                <a:srgbClr val="990033"/>
              </a:solidFill>
              <a:latin typeface="Arial Narrow" panose="020B0606020202030204" pitchFamily="34" charset="0"/>
              <a:ea typeface="MS Mincho"/>
              <a:cs typeface="MS Mincho"/>
            </a:endParaRPr>
          </a:p>
          <a:p>
            <a:endParaRPr lang="en-US" altLang="ja-JP" sz="1477" b="1" dirty="0">
              <a:solidFill>
                <a:srgbClr val="990033"/>
              </a:solidFill>
              <a:latin typeface="Arial Narrow" panose="020B0606020202030204" pitchFamily="34" charset="0"/>
              <a:ea typeface="MS Mincho"/>
              <a:cs typeface="MS Mincho"/>
            </a:endParaRPr>
          </a:p>
          <a:p>
            <a:endParaRPr lang="en-US" altLang="ja-JP" sz="1477" dirty="0">
              <a:solidFill>
                <a:srgbClr val="990033"/>
              </a:solidFill>
              <a:latin typeface="Arial Narrow" panose="020B0606020202030204" pitchFamily="34" charset="0"/>
              <a:ea typeface="MS Mincho"/>
              <a:cs typeface="MS Mincho"/>
            </a:endParaRPr>
          </a:p>
          <a:p>
            <a:endParaRPr lang="en-US" altLang="ja-JP" sz="1477" dirty="0">
              <a:solidFill>
                <a:srgbClr val="990033"/>
              </a:solidFill>
              <a:latin typeface="Arial Narrow" panose="020B0606020202030204" pitchFamily="34" charset="0"/>
              <a:ea typeface="MS Mincho"/>
              <a:cs typeface="MS Mincho"/>
            </a:endParaRPr>
          </a:p>
          <a:p>
            <a:endParaRPr lang="en-GB" sz="1477" dirty="0">
              <a:solidFill>
                <a:srgbClr val="990033"/>
              </a:solidFill>
              <a:latin typeface="Arial Narrow" panose="020B0606020202030204" pitchFamily="34" charset="0"/>
            </a:endParaRPr>
          </a:p>
        </p:txBody>
      </p:sp>
      <p:sp>
        <p:nvSpPr>
          <p:cNvPr id="9" name="TextBox 8"/>
          <p:cNvSpPr txBox="1"/>
          <p:nvPr/>
        </p:nvSpPr>
        <p:spPr>
          <a:xfrm>
            <a:off x="2328674" y="1351853"/>
            <a:ext cx="4860540" cy="3160096"/>
          </a:xfrm>
          <a:prstGeom prst="rect">
            <a:avLst/>
          </a:prstGeom>
          <a:noFill/>
        </p:spPr>
        <p:txBody>
          <a:bodyPr wrap="square" rtlCol="0">
            <a:spAutoFit/>
          </a:bodyPr>
          <a:lstStyle/>
          <a:p>
            <a:pPr algn="ctr"/>
            <a:r>
              <a:rPr lang="en-US" altLang="ja-JP" sz="2215" dirty="0">
                <a:solidFill>
                  <a:schemeClr val="accent2">
                    <a:lumMod val="50000"/>
                  </a:schemeClr>
                </a:solidFill>
                <a:latin typeface="Arial Narrow" panose="020B0606020202030204" pitchFamily="34" charset="0"/>
                <a:ea typeface="MS Mincho"/>
                <a:cs typeface="MS Mincho"/>
              </a:rPr>
              <a:t>Overview</a:t>
            </a:r>
          </a:p>
          <a:p>
            <a:endParaRPr lang="en-US" altLang="ja-JP" sz="2215" dirty="0">
              <a:solidFill>
                <a:srgbClr val="990033"/>
              </a:solidFill>
              <a:latin typeface="Arial Narrow" panose="020B0606020202030204" pitchFamily="34" charset="0"/>
              <a:ea typeface="MS Mincho"/>
              <a:cs typeface="MS Mincho"/>
            </a:endParaRPr>
          </a:p>
          <a:p>
            <a:endParaRPr lang="en-US" altLang="ja-JP" sz="2215" dirty="0">
              <a:solidFill>
                <a:srgbClr val="990033"/>
              </a:solidFill>
              <a:latin typeface="Arial Narrow" panose="020B0606020202030204" pitchFamily="34" charset="0"/>
              <a:ea typeface="MS Mincho"/>
              <a:cs typeface="MS Mincho"/>
            </a:endParaRPr>
          </a:p>
          <a:p>
            <a:r>
              <a:rPr lang="en-US" altLang="ja-JP" sz="2215" dirty="0">
                <a:solidFill>
                  <a:schemeClr val="accent1">
                    <a:lumMod val="60000"/>
                    <a:lumOff val="40000"/>
                  </a:schemeClr>
                </a:solidFill>
                <a:latin typeface="Arial Narrow" panose="020B0606020202030204" pitchFamily="34" charset="0"/>
                <a:ea typeface="MS Mincho"/>
                <a:cs typeface="MS Mincho"/>
              </a:rPr>
              <a:t>Action and the path of least resistance</a:t>
            </a:r>
          </a:p>
          <a:p>
            <a:r>
              <a:rPr lang="en-US" altLang="ja-JP" sz="2215" dirty="0">
                <a:solidFill>
                  <a:schemeClr val="accent2">
                    <a:lumMod val="50000"/>
                  </a:schemeClr>
                </a:solidFill>
                <a:latin typeface="Arial Narrow" panose="020B0606020202030204" pitchFamily="34" charset="0"/>
                <a:ea typeface="MS Mincho"/>
                <a:cs typeface="MS Mincho"/>
              </a:rPr>
              <a:t>Generative models and active inference</a:t>
            </a:r>
          </a:p>
          <a:p>
            <a:r>
              <a:rPr lang="en-US" altLang="ja-JP" sz="2215" dirty="0" smtClean="0">
                <a:solidFill>
                  <a:schemeClr val="accent1">
                    <a:lumMod val="60000"/>
                    <a:lumOff val="40000"/>
                  </a:schemeClr>
                </a:solidFill>
                <a:latin typeface="Arial Narrow" panose="020B0606020202030204" pitchFamily="34" charset="0"/>
                <a:ea typeface="MS Mincho"/>
                <a:cs typeface="MS Mincho"/>
              </a:rPr>
              <a:t>Artificial </a:t>
            </a:r>
            <a:r>
              <a:rPr lang="en-US" altLang="ja-JP" sz="2215" dirty="0">
                <a:solidFill>
                  <a:schemeClr val="accent1">
                    <a:lumMod val="60000"/>
                    <a:lumOff val="40000"/>
                  </a:schemeClr>
                </a:solidFill>
                <a:latin typeface="Arial Narrow" panose="020B0606020202030204" pitchFamily="34" charset="0"/>
                <a:ea typeface="MS Mincho"/>
                <a:cs typeface="MS Mincho"/>
              </a:rPr>
              <a:t>insight and aha moments</a:t>
            </a:r>
          </a:p>
          <a:p>
            <a:endParaRPr lang="en-US" altLang="ja-JP" sz="2215" dirty="0">
              <a:solidFill>
                <a:schemeClr val="accent1">
                  <a:lumMod val="60000"/>
                  <a:lumOff val="40000"/>
                </a:schemeClr>
              </a:solidFill>
              <a:latin typeface="Arial Narrow" panose="020B0606020202030204" pitchFamily="34" charset="0"/>
              <a:ea typeface="MS Mincho"/>
              <a:cs typeface="MS Mincho"/>
            </a:endParaRPr>
          </a:p>
          <a:p>
            <a:endParaRPr lang="en-US" altLang="ja-JP" sz="2215" dirty="0">
              <a:solidFill>
                <a:srgbClr val="990033"/>
              </a:solidFill>
              <a:latin typeface="Arial Narrow" panose="020B0606020202030204" pitchFamily="34" charset="0"/>
              <a:ea typeface="MS Mincho"/>
              <a:cs typeface="MS Mincho"/>
            </a:endParaRPr>
          </a:p>
          <a:p>
            <a:endParaRPr lang="en-GB" sz="2215" dirty="0">
              <a:latin typeface="Arial Narrow" panose="020B0606020202030204" pitchFamily="34" charset="0"/>
            </a:endParaRPr>
          </a:p>
        </p:txBody>
      </p:sp>
      <p:pic>
        <p:nvPicPr>
          <p:cNvPr id="8" name="Picture 4" descr="William Rowan Hamilton portrait oval combined.png">
            <a:hlinkClick r:id="rId4"/>
          </p:cNvPr>
          <p:cNvPicPr>
            <a:picLocks noChangeAspect="1" noChangeArrowheads="1"/>
          </p:cNvPicPr>
          <p:nvPr/>
        </p:nvPicPr>
        <p:blipFill>
          <a:blip r:embed="rId5" cstate="print">
            <a:duotone>
              <a:prstClr val="black"/>
              <a:srgbClr val="D9C3A5">
                <a:tint val="50000"/>
                <a:satMod val="180000"/>
              </a:srgbClr>
            </a:duotone>
          </a:blip>
          <a:srcRect/>
          <a:stretch>
            <a:fillRect/>
          </a:stretch>
        </p:blipFill>
        <p:spPr bwMode="auto">
          <a:xfrm>
            <a:off x="126896" y="396356"/>
            <a:ext cx="1038577" cy="1425684"/>
          </a:xfrm>
          <a:prstGeom prst="ellipse">
            <a:avLst/>
          </a:prstGeom>
          <a:ln>
            <a:noFill/>
          </a:ln>
          <a:effectLst>
            <a:softEdge rad="112500"/>
          </a:effectLst>
        </p:spPr>
      </p:pic>
    </p:spTree>
    <p:extLst>
      <p:ext uri="{BB962C8B-B14F-4D97-AF65-F5344CB8AC3E}">
        <p14:creationId xmlns="" xmlns:p14="http://schemas.microsoft.com/office/powerpoint/2010/main" val="2114371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8"/>
          <p:cNvGrpSpPr/>
          <p:nvPr/>
        </p:nvGrpSpPr>
        <p:grpSpPr>
          <a:xfrm>
            <a:off x="757267" y="2145750"/>
            <a:ext cx="5916339" cy="2420477"/>
            <a:chOff x="757264" y="2145744"/>
            <a:chExt cx="5916339" cy="2420477"/>
          </a:xfrm>
        </p:grpSpPr>
        <p:sp>
          <p:nvSpPr>
            <p:cNvPr id="149" name="Oval 148"/>
            <p:cNvSpPr/>
            <p:nvPr/>
          </p:nvSpPr>
          <p:spPr>
            <a:xfrm>
              <a:off x="6234838" y="2145744"/>
              <a:ext cx="438765" cy="462284"/>
            </a:xfrm>
            <a:prstGeom prst="ellipse">
              <a:avLst/>
            </a:prstGeom>
            <a:solidFill>
              <a:schemeClr val="accent1">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dirty="0">
                <a:solidFill>
                  <a:schemeClr val="accent2">
                    <a:lumMod val="50000"/>
                  </a:schemeClr>
                </a:solidFill>
                <a:latin typeface="Arial Narrow" panose="020B0606020202030204" pitchFamily="34" charset="0"/>
              </a:endParaRPr>
            </a:p>
          </p:txBody>
        </p:sp>
        <p:grpSp>
          <p:nvGrpSpPr>
            <p:cNvPr id="3" name="Group 64"/>
            <p:cNvGrpSpPr/>
            <p:nvPr/>
          </p:nvGrpSpPr>
          <p:grpSpPr>
            <a:xfrm>
              <a:off x="757264" y="3984618"/>
              <a:ext cx="3679434" cy="581603"/>
              <a:chOff x="757264" y="3984618"/>
              <a:chExt cx="3679434" cy="581603"/>
            </a:xfrm>
          </p:grpSpPr>
          <p:sp>
            <p:nvSpPr>
              <p:cNvPr id="86" name="Rounded Rectangle 85"/>
              <p:cNvSpPr/>
              <p:nvPr/>
            </p:nvSpPr>
            <p:spPr>
              <a:xfrm>
                <a:off x="757264" y="3984618"/>
                <a:ext cx="3679434" cy="581603"/>
              </a:xfrm>
              <a:prstGeom prst="round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dirty="0">
                  <a:solidFill>
                    <a:schemeClr val="accent2">
                      <a:lumMod val="50000"/>
                    </a:schemeClr>
                  </a:solidFill>
                  <a:latin typeface="Arial Narrow" panose="020B0606020202030204" pitchFamily="34" charset="0"/>
                </a:endParaRPr>
              </a:p>
            </p:txBody>
          </p:sp>
          <p:sp>
            <p:nvSpPr>
              <p:cNvPr id="90" name="TextBox 89"/>
              <p:cNvSpPr txBox="1"/>
              <p:nvPr/>
            </p:nvSpPr>
            <p:spPr>
              <a:xfrm>
                <a:off x="3686048" y="4217370"/>
                <a:ext cx="736099" cy="276999"/>
              </a:xfrm>
              <a:prstGeom prst="rect">
                <a:avLst/>
              </a:prstGeom>
              <a:noFill/>
            </p:spPr>
            <p:txBody>
              <a:bodyPr wrap="none" rtlCol="0">
                <a:spAutoFit/>
              </a:bodyPr>
              <a:lstStyle/>
              <a:p>
                <a:pPr algn="r"/>
                <a:r>
                  <a:rPr lang="en-GB" sz="1200" dirty="0">
                    <a:solidFill>
                      <a:schemeClr val="accent2">
                        <a:lumMod val="50000"/>
                      </a:schemeClr>
                    </a:solidFill>
                    <a:latin typeface="Arial Narrow" panose="020B0606020202030204" pitchFamily="34" charset="0"/>
                  </a:rPr>
                  <a:t>Full priors</a:t>
                </a:r>
              </a:p>
            </p:txBody>
          </p:sp>
        </p:grpSp>
        <p:graphicFrame>
          <p:nvGraphicFramePr>
            <p:cNvPr id="150" name="Object 2"/>
            <p:cNvGraphicFramePr>
              <a:graphicFrameLocks noChangeAspect="1"/>
            </p:cNvGraphicFramePr>
            <p:nvPr>
              <p:extLst/>
            </p:nvPr>
          </p:nvGraphicFramePr>
          <p:xfrm>
            <a:off x="6378678" y="2257618"/>
            <a:ext cx="155557" cy="211015"/>
          </p:xfrm>
          <a:graphic>
            <a:graphicData uri="http://schemas.openxmlformats.org/presentationml/2006/ole">
              <p:oleObj spid="_x0000_s300079" name="Equation" r:id="rId4" imgW="152268" imgH="203024" progId="Equation.DSMT4">
                <p:embed/>
              </p:oleObj>
            </a:graphicData>
          </a:graphic>
        </p:graphicFrame>
        <p:cxnSp>
          <p:nvCxnSpPr>
            <p:cNvPr id="151" name="Curved Connector 22"/>
            <p:cNvCxnSpPr>
              <a:stCxn id="149" idx="4"/>
              <a:endCxn id="122" idx="0"/>
            </p:cNvCxnSpPr>
            <p:nvPr/>
          </p:nvCxnSpPr>
          <p:spPr>
            <a:xfrm rot="5400000">
              <a:off x="6336745" y="2724276"/>
              <a:ext cx="233725" cy="1229"/>
            </a:xfrm>
            <a:prstGeom prst="curvedConnector3">
              <a:avLst>
                <a:gd name="adj1" fmla="val 50000"/>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4825833" y="3205709"/>
              <a:ext cx="438765" cy="462284"/>
            </a:xfrm>
            <a:prstGeom prst="ellipse">
              <a:avLst/>
            </a:prstGeom>
            <a:solidFill>
              <a:schemeClr val="accent1">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dirty="0">
                <a:solidFill>
                  <a:schemeClr val="accent2">
                    <a:lumMod val="50000"/>
                  </a:schemeClr>
                </a:solidFill>
                <a:latin typeface="Arial Narrow" panose="020B0606020202030204" pitchFamily="34" charset="0"/>
              </a:endParaRPr>
            </a:p>
          </p:txBody>
        </p:sp>
        <p:graphicFrame>
          <p:nvGraphicFramePr>
            <p:cNvPr id="94" name="Object 2"/>
            <p:cNvGraphicFramePr>
              <a:graphicFrameLocks noChangeAspect="1"/>
            </p:cNvGraphicFramePr>
            <p:nvPr>
              <p:extLst/>
            </p:nvPr>
          </p:nvGraphicFramePr>
          <p:xfrm>
            <a:off x="4972173" y="3337660"/>
            <a:ext cx="139700" cy="185738"/>
          </p:xfrm>
          <a:graphic>
            <a:graphicData uri="http://schemas.openxmlformats.org/presentationml/2006/ole">
              <p:oleObj spid="_x0000_s300080" name="Equation" r:id="rId5" imgW="139579" imgH="177646" progId="Equation.DSMT4">
                <p:embed/>
              </p:oleObj>
            </a:graphicData>
          </a:graphic>
        </p:graphicFrame>
        <p:cxnSp>
          <p:nvCxnSpPr>
            <p:cNvPr id="100" name="Curved Connector 22"/>
            <p:cNvCxnSpPr>
              <a:stCxn id="93" idx="4"/>
              <a:endCxn id="72" idx="0"/>
            </p:cNvCxnSpPr>
            <p:nvPr/>
          </p:nvCxnSpPr>
          <p:spPr>
            <a:xfrm rot="5400000">
              <a:off x="4916869" y="3792426"/>
              <a:ext cx="252781" cy="3915"/>
            </a:xfrm>
            <a:prstGeom prst="curvedConnector3">
              <a:avLst>
                <a:gd name="adj1" fmla="val 50000"/>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74" name="Curved Connector 22"/>
          <p:cNvCxnSpPr>
            <a:endCxn id="177" idx="0"/>
          </p:cNvCxnSpPr>
          <p:nvPr/>
        </p:nvCxnSpPr>
        <p:spPr>
          <a:xfrm rot="5400000">
            <a:off x="6856794" y="5228187"/>
            <a:ext cx="472181" cy="4202"/>
          </a:xfrm>
          <a:prstGeom prst="curvedConnector3">
            <a:avLst>
              <a:gd name="adj1" fmla="val 50000"/>
            </a:avLst>
          </a:prstGeom>
          <a:ln w="1270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 name="Group 67"/>
          <p:cNvGrpSpPr/>
          <p:nvPr/>
        </p:nvGrpSpPr>
        <p:grpSpPr>
          <a:xfrm>
            <a:off x="753650" y="1416988"/>
            <a:ext cx="3679434" cy="573575"/>
            <a:chOff x="753650" y="1416982"/>
            <a:chExt cx="3679434" cy="573575"/>
          </a:xfrm>
        </p:grpSpPr>
        <p:sp>
          <p:nvSpPr>
            <p:cNvPr id="80" name="Rounded Rectangle 79"/>
            <p:cNvSpPr/>
            <p:nvPr/>
          </p:nvSpPr>
          <p:spPr>
            <a:xfrm>
              <a:off x="753650" y="1416982"/>
              <a:ext cx="3679434" cy="573575"/>
            </a:xfrm>
            <a:prstGeom prst="round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dirty="0">
                <a:solidFill>
                  <a:schemeClr val="accent2">
                    <a:lumMod val="50000"/>
                  </a:schemeClr>
                </a:solidFill>
                <a:latin typeface="Arial Narrow" panose="020B0606020202030204" pitchFamily="34" charset="0"/>
              </a:endParaRPr>
            </a:p>
          </p:txBody>
        </p:sp>
        <p:sp>
          <p:nvSpPr>
            <p:cNvPr id="98" name="TextBox 97"/>
            <p:cNvSpPr txBox="1"/>
            <p:nvPr/>
          </p:nvSpPr>
          <p:spPr>
            <a:xfrm>
              <a:off x="3670019" y="1696958"/>
              <a:ext cx="752129" cy="276999"/>
            </a:xfrm>
            <a:prstGeom prst="rect">
              <a:avLst/>
            </a:prstGeom>
            <a:noFill/>
          </p:spPr>
          <p:txBody>
            <a:bodyPr wrap="none" rtlCol="0">
              <a:spAutoFit/>
            </a:bodyPr>
            <a:lstStyle/>
            <a:p>
              <a:pPr algn="r"/>
              <a:r>
                <a:rPr lang="en-GB" sz="1200" dirty="0">
                  <a:solidFill>
                    <a:schemeClr val="accent2">
                      <a:lumMod val="50000"/>
                    </a:schemeClr>
                  </a:solidFill>
                  <a:latin typeface="Arial Narrow" panose="020B0606020202030204" pitchFamily="34" charset="0"/>
                </a:rPr>
                <a:t>Likelihood</a:t>
              </a:r>
            </a:p>
          </p:txBody>
        </p:sp>
      </p:grpSp>
      <p:sp>
        <p:nvSpPr>
          <p:cNvPr id="99" name="TextBox 98"/>
          <p:cNvSpPr txBox="1"/>
          <p:nvPr/>
        </p:nvSpPr>
        <p:spPr>
          <a:xfrm>
            <a:off x="2845463" y="351335"/>
            <a:ext cx="3756734" cy="461665"/>
          </a:xfrm>
          <a:prstGeom prst="rect">
            <a:avLst/>
          </a:prstGeom>
          <a:noFill/>
        </p:spPr>
        <p:txBody>
          <a:bodyPr wrap="none" rtlCol="0">
            <a:spAutoFit/>
          </a:bodyPr>
          <a:lstStyle/>
          <a:p>
            <a:r>
              <a:rPr lang="en-GB" sz="2400" dirty="0">
                <a:solidFill>
                  <a:schemeClr val="accent2">
                    <a:lumMod val="50000"/>
                  </a:schemeClr>
                </a:solidFill>
                <a:latin typeface="Arial Narrow" panose="020B0606020202030204" pitchFamily="34" charset="0"/>
              </a:rPr>
              <a:t>A (Markovian) generative model</a:t>
            </a:r>
          </a:p>
        </p:txBody>
      </p:sp>
      <p:sp>
        <p:nvSpPr>
          <p:cNvPr id="105" name="TextBox 104"/>
          <p:cNvSpPr txBox="1"/>
          <p:nvPr/>
        </p:nvSpPr>
        <p:spPr>
          <a:xfrm>
            <a:off x="4640416" y="4636264"/>
            <a:ext cx="806631" cy="241476"/>
          </a:xfrm>
          <a:prstGeom prst="rect">
            <a:avLst/>
          </a:prstGeom>
          <a:noFill/>
          <a:ln w="12700">
            <a:noFill/>
          </a:ln>
        </p:spPr>
        <p:txBody>
          <a:bodyPr wrap="none" rtlCol="0">
            <a:spAutoFit/>
          </a:bodyPr>
          <a:lstStyle/>
          <a:p>
            <a:r>
              <a:rPr lang="en-GB" sz="969" dirty="0">
                <a:solidFill>
                  <a:schemeClr val="accent2">
                    <a:lumMod val="50000"/>
                  </a:schemeClr>
                </a:solidFill>
                <a:latin typeface="Arial Narrow" panose="020B0606020202030204" pitchFamily="34" charset="0"/>
              </a:rPr>
              <a:t>Hidden states</a:t>
            </a:r>
          </a:p>
        </p:txBody>
      </p:sp>
      <p:sp>
        <p:nvSpPr>
          <p:cNvPr id="106" name="Oval 105"/>
          <p:cNvSpPr/>
          <p:nvPr/>
        </p:nvSpPr>
        <p:spPr>
          <a:xfrm>
            <a:off x="6236444" y="4525612"/>
            <a:ext cx="438765" cy="462284"/>
          </a:xfrm>
          <a:prstGeom prst="ellipse">
            <a:avLst/>
          </a:pr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dirty="0">
              <a:solidFill>
                <a:schemeClr val="accent2">
                  <a:lumMod val="50000"/>
                </a:schemeClr>
              </a:solidFill>
              <a:latin typeface="Arial Narrow" panose="020B0606020202030204" pitchFamily="34" charset="0"/>
            </a:endParaRPr>
          </a:p>
        </p:txBody>
      </p:sp>
      <p:graphicFrame>
        <p:nvGraphicFramePr>
          <p:cNvPr id="107" name="Object 2"/>
          <p:cNvGraphicFramePr>
            <a:graphicFrameLocks noChangeAspect="1"/>
          </p:cNvGraphicFramePr>
          <p:nvPr>
            <p:extLst/>
          </p:nvPr>
        </p:nvGraphicFramePr>
        <p:xfrm>
          <a:off x="6381650" y="4611022"/>
          <a:ext cx="148003" cy="243254"/>
        </p:xfrm>
        <a:graphic>
          <a:graphicData uri="http://schemas.openxmlformats.org/presentationml/2006/ole">
            <p:oleObj spid="_x0000_s300081" name="Equation" r:id="rId6" imgW="139700" imgH="228600" progId="Equation.DSMT4">
              <p:embed/>
            </p:oleObj>
          </a:graphicData>
        </a:graphic>
      </p:graphicFrame>
      <p:cxnSp>
        <p:nvCxnSpPr>
          <p:cNvPr id="111" name="Curved Connector 22"/>
          <p:cNvCxnSpPr>
            <a:stCxn id="158" idx="6"/>
            <a:endCxn id="106" idx="2"/>
          </p:cNvCxnSpPr>
          <p:nvPr/>
        </p:nvCxnSpPr>
        <p:spPr>
          <a:xfrm flipV="1">
            <a:off x="6048265" y="4756777"/>
            <a:ext cx="188170" cy="6299"/>
          </a:xfrm>
          <a:prstGeom prst="curvedConnector3">
            <a:avLst>
              <a:gd name="adj1" fmla="val 50000"/>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Curved Connector 22"/>
          <p:cNvCxnSpPr>
            <a:stCxn id="106" idx="6"/>
            <a:endCxn id="156" idx="2"/>
          </p:cNvCxnSpPr>
          <p:nvPr/>
        </p:nvCxnSpPr>
        <p:spPr>
          <a:xfrm>
            <a:off x="6675197" y="4756777"/>
            <a:ext cx="208374" cy="1663"/>
          </a:xfrm>
          <a:prstGeom prst="curvedConnector3">
            <a:avLst>
              <a:gd name="adj1" fmla="val 50000"/>
            </a:avLst>
          </a:prstGeom>
          <a:ln w="1270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6232242" y="5460077"/>
            <a:ext cx="438765" cy="462284"/>
          </a:xfrm>
          <a:prstGeom prst="ellipse">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dirty="0">
              <a:solidFill>
                <a:schemeClr val="accent2">
                  <a:lumMod val="50000"/>
                </a:schemeClr>
              </a:solidFill>
              <a:latin typeface="Arial Narrow" panose="020B0606020202030204" pitchFamily="34" charset="0"/>
            </a:endParaRPr>
          </a:p>
        </p:txBody>
      </p:sp>
      <p:graphicFrame>
        <p:nvGraphicFramePr>
          <p:cNvPr id="115" name="Object 2"/>
          <p:cNvGraphicFramePr>
            <a:graphicFrameLocks noChangeAspect="1"/>
          </p:cNvGraphicFramePr>
          <p:nvPr>
            <p:extLst/>
          </p:nvPr>
        </p:nvGraphicFramePr>
        <p:xfrm>
          <a:off x="6378965" y="5552719"/>
          <a:ext cx="161192" cy="243254"/>
        </p:xfrm>
        <a:graphic>
          <a:graphicData uri="http://schemas.openxmlformats.org/presentationml/2006/ole">
            <p:oleObj spid="_x0000_s300082" name="Equation" r:id="rId7" imgW="152334" imgH="228501" progId="Equation.DSMT4">
              <p:embed/>
            </p:oleObj>
          </a:graphicData>
        </a:graphic>
      </p:graphicFrame>
      <p:cxnSp>
        <p:nvCxnSpPr>
          <p:cNvPr id="116" name="Curved Connector 22"/>
          <p:cNvCxnSpPr>
            <a:stCxn id="158" idx="4"/>
            <a:endCxn id="160" idx="0"/>
          </p:cNvCxnSpPr>
          <p:nvPr/>
        </p:nvCxnSpPr>
        <p:spPr>
          <a:xfrm rot="5400000">
            <a:off x="5590701" y="5228187"/>
            <a:ext cx="472181" cy="4202"/>
          </a:xfrm>
          <a:prstGeom prst="curvedConnector3">
            <a:avLst>
              <a:gd name="adj1" fmla="val 50000"/>
            </a:avLst>
          </a:prstGeom>
          <a:ln w="1270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Curved Connector 22"/>
          <p:cNvCxnSpPr>
            <a:stCxn id="106" idx="4"/>
            <a:endCxn id="114" idx="0"/>
          </p:cNvCxnSpPr>
          <p:nvPr/>
        </p:nvCxnSpPr>
        <p:spPr>
          <a:xfrm rot="5400000">
            <a:off x="6217636" y="5221888"/>
            <a:ext cx="472181" cy="4202"/>
          </a:xfrm>
          <a:prstGeom prst="curvedConnector3">
            <a:avLst>
              <a:gd name="adj1" fmla="val 50000"/>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Curved Connector 22"/>
          <p:cNvCxnSpPr>
            <a:endCxn id="158" idx="2"/>
          </p:cNvCxnSpPr>
          <p:nvPr/>
        </p:nvCxnSpPr>
        <p:spPr>
          <a:xfrm>
            <a:off x="5409547" y="4761413"/>
            <a:ext cx="199950" cy="1663"/>
          </a:xfrm>
          <a:prstGeom prst="curvedConnector3">
            <a:avLst>
              <a:gd name="adj1" fmla="val 50000"/>
            </a:avLst>
          </a:prstGeom>
          <a:ln w="1270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5" name="Curved Connector 22"/>
          <p:cNvCxnSpPr>
            <a:stCxn id="179" idx="2"/>
            <a:endCxn id="114" idx="0"/>
          </p:cNvCxnSpPr>
          <p:nvPr/>
        </p:nvCxnSpPr>
        <p:spPr>
          <a:xfrm rot="10800000" flipV="1">
            <a:off x="6451626" y="5134278"/>
            <a:ext cx="840239" cy="325821"/>
          </a:xfrm>
          <a:prstGeom prst="curvedConnector2">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6" name="Oval 155"/>
          <p:cNvSpPr/>
          <p:nvPr/>
        </p:nvSpPr>
        <p:spPr>
          <a:xfrm>
            <a:off x="6883583" y="4527275"/>
            <a:ext cx="438765" cy="462284"/>
          </a:xfrm>
          <a:prstGeom prst="ellipse">
            <a:avLst/>
          </a:prstGeom>
          <a:solidFill>
            <a:schemeClr val="bg1"/>
          </a:solidFill>
          <a:ln w="127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dirty="0">
              <a:solidFill>
                <a:schemeClr val="accent2">
                  <a:lumMod val="50000"/>
                </a:schemeClr>
              </a:solidFill>
              <a:latin typeface="Arial Narrow" panose="020B0606020202030204" pitchFamily="34" charset="0"/>
            </a:endParaRPr>
          </a:p>
        </p:txBody>
      </p:sp>
      <p:graphicFrame>
        <p:nvGraphicFramePr>
          <p:cNvPr id="157" name="Object 2"/>
          <p:cNvGraphicFramePr>
            <a:graphicFrameLocks noChangeAspect="1"/>
          </p:cNvGraphicFramePr>
          <p:nvPr>
            <p:extLst/>
          </p:nvPr>
        </p:nvGraphicFramePr>
        <p:xfrm>
          <a:off x="6990431" y="4605729"/>
          <a:ext cx="243254" cy="243254"/>
        </p:xfrm>
        <a:graphic>
          <a:graphicData uri="http://schemas.openxmlformats.org/presentationml/2006/ole">
            <p:oleObj spid="_x0000_s300083" name="Equation" r:id="rId8" imgW="228600" imgH="228600" progId="Equation.DSMT4">
              <p:embed/>
            </p:oleObj>
          </a:graphicData>
        </a:graphic>
      </p:graphicFrame>
      <p:sp>
        <p:nvSpPr>
          <p:cNvPr id="158" name="Oval 157"/>
          <p:cNvSpPr/>
          <p:nvPr/>
        </p:nvSpPr>
        <p:spPr>
          <a:xfrm>
            <a:off x="5609509" y="4531911"/>
            <a:ext cx="438765" cy="462284"/>
          </a:xfrm>
          <a:prstGeom prst="ellipse">
            <a:avLst/>
          </a:prstGeom>
          <a:solidFill>
            <a:schemeClr val="bg1"/>
          </a:solidFill>
          <a:ln w="127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dirty="0">
              <a:solidFill>
                <a:schemeClr val="accent2">
                  <a:lumMod val="50000"/>
                </a:schemeClr>
              </a:solidFill>
              <a:latin typeface="Arial Narrow" panose="020B0606020202030204" pitchFamily="34" charset="0"/>
            </a:endParaRPr>
          </a:p>
        </p:txBody>
      </p:sp>
      <p:graphicFrame>
        <p:nvGraphicFramePr>
          <p:cNvPr id="159" name="Object 2"/>
          <p:cNvGraphicFramePr>
            <a:graphicFrameLocks noChangeAspect="1"/>
          </p:cNvGraphicFramePr>
          <p:nvPr>
            <p:extLst/>
          </p:nvPr>
        </p:nvGraphicFramePr>
        <p:xfrm>
          <a:off x="5706887" y="4610112"/>
          <a:ext cx="243254" cy="243254"/>
        </p:xfrm>
        <a:graphic>
          <a:graphicData uri="http://schemas.openxmlformats.org/presentationml/2006/ole">
            <p:oleObj spid="_x0000_s300084" name="Equation" r:id="rId9" imgW="228600" imgH="228600" progId="Equation.DSMT4">
              <p:embed/>
            </p:oleObj>
          </a:graphicData>
        </a:graphic>
      </p:graphicFrame>
      <p:sp>
        <p:nvSpPr>
          <p:cNvPr id="160" name="Oval 159"/>
          <p:cNvSpPr/>
          <p:nvPr/>
        </p:nvSpPr>
        <p:spPr>
          <a:xfrm>
            <a:off x="5605305" y="5466376"/>
            <a:ext cx="438765" cy="462284"/>
          </a:xfrm>
          <a:prstGeom prst="ellipse">
            <a:avLst/>
          </a:prstGeom>
          <a:solidFill>
            <a:schemeClr val="accent3">
              <a:lumMod val="40000"/>
              <a:lumOff val="60000"/>
            </a:schemeClr>
          </a:solidFill>
          <a:ln w="12700">
            <a:solidFill>
              <a:schemeClr val="accent3">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dirty="0">
              <a:solidFill>
                <a:schemeClr val="accent2">
                  <a:lumMod val="50000"/>
                </a:schemeClr>
              </a:solidFill>
              <a:latin typeface="Arial Narrow" panose="020B0606020202030204" pitchFamily="34" charset="0"/>
            </a:endParaRPr>
          </a:p>
        </p:txBody>
      </p:sp>
      <p:graphicFrame>
        <p:nvGraphicFramePr>
          <p:cNvPr id="161" name="Object 2"/>
          <p:cNvGraphicFramePr>
            <a:graphicFrameLocks noChangeAspect="1"/>
          </p:cNvGraphicFramePr>
          <p:nvPr>
            <p:extLst/>
          </p:nvPr>
        </p:nvGraphicFramePr>
        <p:xfrm>
          <a:off x="5709899" y="5559004"/>
          <a:ext cx="243254" cy="243254"/>
        </p:xfrm>
        <a:graphic>
          <a:graphicData uri="http://schemas.openxmlformats.org/presentationml/2006/ole">
            <p:oleObj spid="_x0000_s300085" name="Equation" r:id="rId10" imgW="228600" imgH="228600" progId="Equation.DSMT4">
              <p:embed/>
            </p:oleObj>
          </a:graphicData>
        </a:graphic>
      </p:graphicFrame>
      <p:grpSp>
        <p:nvGrpSpPr>
          <p:cNvPr id="5" name="Group 161"/>
          <p:cNvGrpSpPr/>
          <p:nvPr/>
        </p:nvGrpSpPr>
        <p:grpSpPr>
          <a:xfrm>
            <a:off x="7037419" y="1323851"/>
            <a:ext cx="934470" cy="1064786"/>
            <a:chOff x="7788314" y="3771483"/>
            <a:chExt cx="1096705" cy="1153518"/>
          </a:xfrm>
        </p:grpSpPr>
        <p:grpSp>
          <p:nvGrpSpPr>
            <p:cNvPr id="6" name="Group 152"/>
            <p:cNvGrpSpPr>
              <a:grpSpLocks noChangeAspect="1"/>
            </p:cNvGrpSpPr>
            <p:nvPr/>
          </p:nvGrpSpPr>
          <p:grpSpPr>
            <a:xfrm>
              <a:off x="7788314" y="3771483"/>
              <a:ext cx="1096705" cy="1153518"/>
              <a:chOff x="1208833" y="664315"/>
              <a:chExt cx="440213" cy="515819"/>
            </a:xfrm>
          </p:grpSpPr>
          <p:sp>
            <p:nvSpPr>
              <p:cNvPr id="171" name="Rectangle 170"/>
              <p:cNvSpPr/>
              <p:nvPr/>
            </p:nvSpPr>
            <p:spPr>
              <a:xfrm>
                <a:off x="1208833" y="664315"/>
                <a:ext cx="440213" cy="117230"/>
              </a:xfrm>
              <a:prstGeom prst="rect">
                <a:avLst/>
              </a:prstGeom>
              <a:solidFill>
                <a:srgbClr val="EEECE1">
                  <a:lumMod val="90000"/>
                </a:srgbClr>
              </a:solidFill>
              <a:ln w="3175" cap="flat" cmpd="sng" algn="ctr">
                <a:solidFill>
                  <a:srgbClr val="EEECE1">
                    <a:lumMod val="25000"/>
                  </a:srgbClr>
                </a:solidFill>
                <a:prstDash val="solid"/>
              </a:ln>
              <a:effectLst/>
            </p:spPr>
            <p:txBody>
              <a:bodyPr rtlCol="0" anchor="ctr"/>
              <a:lstStyle/>
              <a:p>
                <a:pPr algn="ctr" defTabSz="844083">
                  <a:defRPr/>
                </a:pPr>
                <a:endParaRPr lang="en-GB" sz="1662" kern="0" dirty="0">
                  <a:solidFill>
                    <a:schemeClr val="accent2">
                      <a:lumMod val="50000"/>
                    </a:schemeClr>
                  </a:solidFill>
                  <a:latin typeface="Arial Narrow" panose="020B0606020202030204" pitchFamily="34" charset="0"/>
                </a:endParaRPr>
              </a:p>
            </p:txBody>
          </p:sp>
          <p:sp>
            <p:nvSpPr>
              <p:cNvPr id="172" name="Rectangle 171"/>
              <p:cNvSpPr/>
              <p:nvPr/>
            </p:nvSpPr>
            <p:spPr>
              <a:xfrm rot="5400000">
                <a:off x="1167425" y="864495"/>
                <a:ext cx="515812" cy="115466"/>
              </a:xfrm>
              <a:prstGeom prst="rect">
                <a:avLst/>
              </a:prstGeom>
              <a:solidFill>
                <a:srgbClr val="EEECE1">
                  <a:lumMod val="90000"/>
                </a:srgbClr>
              </a:solidFill>
              <a:ln w="3175" cap="flat" cmpd="sng" algn="ctr">
                <a:solidFill>
                  <a:srgbClr val="EEECE1">
                    <a:lumMod val="25000"/>
                  </a:srgbClr>
                </a:solidFill>
                <a:prstDash val="solid"/>
              </a:ln>
              <a:effectLst/>
            </p:spPr>
            <p:txBody>
              <a:bodyPr rtlCol="0" anchor="ctr"/>
              <a:lstStyle/>
              <a:p>
                <a:pPr algn="ctr" defTabSz="844083">
                  <a:defRPr/>
                </a:pPr>
                <a:endParaRPr lang="en-GB" sz="1662" kern="0" dirty="0">
                  <a:solidFill>
                    <a:schemeClr val="accent2">
                      <a:lumMod val="50000"/>
                    </a:schemeClr>
                  </a:solidFill>
                  <a:latin typeface="Arial Narrow" panose="020B0606020202030204" pitchFamily="34" charset="0"/>
                </a:endParaRPr>
              </a:p>
            </p:txBody>
          </p:sp>
        </p:grpSp>
        <p:sp>
          <p:nvSpPr>
            <p:cNvPr id="164" name="Oval 163"/>
            <p:cNvSpPr/>
            <p:nvPr/>
          </p:nvSpPr>
          <p:spPr>
            <a:xfrm rot="855702">
              <a:off x="7851006" y="3837362"/>
              <a:ext cx="123118" cy="139935"/>
            </a:xfrm>
            <a:prstGeom prst="ellipse">
              <a:avLst/>
            </a:prstGeom>
            <a:solidFill>
              <a:srgbClr val="FF0000"/>
            </a:solidFill>
            <a:ln w="25400" cap="flat" cmpd="sng" algn="ctr">
              <a:noFill/>
              <a:prstDash val="solid"/>
            </a:ln>
            <a:effectLst/>
            <a:scene3d>
              <a:camera prst="orthographicFront"/>
              <a:lightRig rig="threePt" dir="t"/>
            </a:scene3d>
            <a:sp3d>
              <a:bevelT/>
            </a:sp3d>
          </p:spPr>
          <p:txBody>
            <a:bodyPr rtlCol="0" anchor="ctr"/>
            <a:lstStyle/>
            <a:p>
              <a:pPr algn="ctr" defTabSz="844083">
                <a:defRPr/>
              </a:pPr>
              <a:endParaRPr lang="en-GB" sz="1846" kern="0" dirty="0">
                <a:solidFill>
                  <a:schemeClr val="accent2">
                    <a:lumMod val="50000"/>
                  </a:schemeClr>
                </a:solidFill>
                <a:latin typeface="Arial Narrow" panose="020B0606020202030204" pitchFamily="34" charset="0"/>
              </a:endParaRPr>
            </a:p>
          </p:txBody>
        </p:sp>
        <p:sp>
          <p:nvSpPr>
            <p:cNvPr id="165" name="Oval 164"/>
            <p:cNvSpPr/>
            <p:nvPr/>
          </p:nvSpPr>
          <p:spPr>
            <a:xfrm rot="855702">
              <a:off x="8263500" y="4726244"/>
              <a:ext cx="155892" cy="147263"/>
            </a:xfrm>
            <a:prstGeom prst="ellipse">
              <a:avLst/>
            </a:prstGeom>
            <a:solidFill>
              <a:srgbClr val="1F497D"/>
            </a:solidFill>
            <a:ln w="25400" cap="flat" cmpd="sng" algn="ctr">
              <a:noFill/>
              <a:prstDash val="solid"/>
            </a:ln>
            <a:effectLst/>
            <a:scene3d>
              <a:camera prst="orthographicFront"/>
              <a:lightRig rig="threePt" dir="t"/>
            </a:scene3d>
            <a:sp3d>
              <a:bevelT/>
            </a:sp3d>
          </p:spPr>
          <p:txBody>
            <a:bodyPr rtlCol="0" anchor="ctr"/>
            <a:lstStyle/>
            <a:p>
              <a:pPr algn="ctr" defTabSz="844083">
                <a:defRPr/>
              </a:pPr>
              <a:endParaRPr lang="en-GB" sz="1846" kern="0" dirty="0">
                <a:solidFill>
                  <a:schemeClr val="accent2">
                    <a:lumMod val="50000"/>
                  </a:schemeClr>
                </a:solidFill>
                <a:latin typeface="Arial Narrow" panose="020B0606020202030204" pitchFamily="34" charset="0"/>
              </a:endParaRPr>
            </a:p>
          </p:txBody>
        </p:sp>
        <p:cxnSp>
          <p:nvCxnSpPr>
            <p:cNvPr id="166" name="Straight Connector 165"/>
            <p:cNvCxnSpPr/>
            <p:nvPr/>
          </p:nvCxnSpPr>
          <p:spPr>
            <a:xfrm>
              <a:off x="8189451" y="4646798"/>
              <a:ext cx="273538" cy="0"/>
            </a:xfrm>
            <a:prstGeom prst="line">
              <a:avLst/>
            </a:prstGeom>
            <a:noFill/>
            <a:ln w="9525" cap="flat" cmpd="sng" algn="ctr">
              <a:solidFill>
                <a:srgbClr val="EEECE1">
                  <a:lumMod val="25000"/>
                </a:srgbClr>
              </a:solidFill>
              <a:prstDash val="sysDot"/>
            </a:ln>
            <a:effectLst/>
          </p:spPr>
        </p:cxnSp>
        <p:pic>
          <p:nvPicPr>
            <p:cNvPr id="167" name="Picture 190" descr="http://www.clker.com/cliparts/H/8/R/H/H/5/lab-mouse-template-md.png">
              <a:hlinkClick r:id="rId11" tooltip="Download as SVG file"/>
            </p:cNvPr>
            <p:cNvPicPr>
              <a:picLocks noChangeAspect="1" noChangeArrowheads="1"/>
            </p:cNvPicPr>
            <p:nvPr/>
          </p:nvPicPr>
          <p:blipFill>
            <a:blip r:embed="rId12" cstate="print"/>
            <a:srcRect/>
            <a:stretch>
              <a:fillRect/>
            </a:stretch>
          </p:blipFill>
          <p:spPr bwMode="auto">
            <a:xfrm>
              <a:off x="8206059" y="4138798"/>
              <a:ext cx="249500" cy="504091"/>
            </a:xfrm>
            <a:prstGeom prst="rect">
              <a:avLst/>
            </a:prstGeom>
            <a:noFill/>
          </p:spPr>
        </p:pic>
        <p:sp>
          <p:nvSpPr>
            <p:cNvPr id="168" name="Oval 167"/>
            <p:cNvSpPr/>
            <p:nvPr/>
          </p:nvSpPr>
          <p:spPr>
            <a:xfrm rot="855702">
              <a:off x="8275108" y="4193621"/>
              <a:ext cx="123118" cy="139935"/>
            </a:xfrm>
            <a:prstGeom prst="ellipse">
              <a:avLst/>
            </a:prstGeom>
            <a:solidFill>
              <a:schemeClr val="bg2">
                <a:lumMod val="20000"/>
                <a:lumOff val="80000"/>
              </a:schemeClr>
            </a:solidFill>
            <a:ln w="25400" cap="flat" cmpd="sng" algn="ctr">
              <a:noFill/>
              <a:prstDash val="solid"/>
            </a:ln>
            <a:effectLst/>
            <a:scene3d>
              <a:camera prst="orthographicFront"/>
              <a:lightRig rig="threePt" dir="t"/>
            </a:scene3d>
            <a:sp3d>
              <a:bevelT/>
            </a:sp3d>
          </p:spPr>
          <p:txBody>
            <a:bodyPr rtlCol="0" anchor="ctr"/>
            <a:lstStyle/>
            <a:p>
              <a:pPr algn="ctr" defTabSz="844083">
                <a:defRPr/>
              </a:pPr>
              <a:endParaRPr lang="en-GB" sz="1846" kern="0" dirty="0">
                <a:solidFill>
                  <a:schemeClr val="accent2">
                    <a:lumMod val="50000"/>
                  </a:schemeClr>
                </a:solidFill>
                <a:latin typeface="Arial Narrow" panose="020B0606020202030204" pitchFamily="34" charset="0"/>
              </a:endParaRPr>
            </a:p>
          </p:txBody>
        </p:sp>
        <p:cxnSp>
          <p:nvCxnSpPr>
            <p:cNvPr id="169" name="Curved Connector 22"/>
            <p:cNvCxnSpPr>
              <a:stCxn id="168" idx="6"/>
              <a:endCxn id="165" idx="6"/>
            </p:cNvCxnSpPr>
            <p:nvPr/>
          </p:nvCxnSpPr>
          <p:spPr>
            <a:xfrm>
              <a:off x="8396329" y="4278754"/>
              <a:ext cx="20661" cy="540324"/>
            </a:xfrm>
            <a:prstGeom prst="curvedConnector3">
              <a:avLst>
                <a:gd name="adj1" fmla="val 1218058"/>
              </a:avLst>
            </a:prstGeom>
            <a:ln w="1270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0" name="Curved Connector 169"/>
            <p:cNvCxnSpPr>
              <a:stCxn id="165" idx="0"/>
              <a:endCxn id="164" idx="6"/>
            </p:cNvCxnSpPr>
            <p:nvPr/>
          </p:nvCxnSpPr>
          <p:spPr>
            <a:xfrm rot="16200000" flipV="1">
              <a:off x="7762897" y="4131825"/>
              <a:ext cx="806018" cy="387358"/>
            </a:xfrm>
            <a:prstGeom prst="curvedConnector2">
              <a:avLst/>
            </a:prstGeom>
            <a:ln w="1270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 name="Group 63"/>
          <p:cNvGrpSpPr/>
          <p:nvPr/>
        </p:nvGrpSpPr>
        <p:grpSpPr>
          <a:xfrm>
            <a:off x="750037" y="4778658"/>
            <a:ext cx="3698898" cy="1299096"/>
            <a:chOff x="750037" y="4778658"/>
            <a:chExt cx="3698898" cy="1299096"/>
          </a:xfrm>
        </p:grpSpPr>
        <p:sp>
          <p:nvSpPr>
            <p:cNvPr id="76" name="Rounded Rectangle 75"/>
            <p:cNvSpPr/>
            <p:nvPr/>
          </p:nvSpPr>
          <p:spPr>
            <a:xfrm>
              <a:off x="750037" y="4778658"/>
              <a:ext cx="3698898" cy="1299096"/>
            </a:xfrm>
            <a:prstGeom prst="round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Arial Narrow" panose="020B0606020202030204" pitchFamily="34" charset="0"/>
              </a:endParaRPr>
            </a:p>
          </p:txBody>
        </p:sp>
        <p:sp>
          <p:nvSpPr>
            <p:cNvPr id="175" name="TextBox 174"/>
            <p:cNvSpPr txBox="1"/>
            <p:nvPr/>
          </p:nvSpPr>
          <p:spPr>
            <a:xfrm>
              <a:off x="3001565" y="5663282"/>
              <a:ext cx="1420582" cy="276999"/>
            </a:xfrm>
            <a:prstGeom prst="rect">
              <a:avLst/>
            </a:prstGeom>
            <a:noFill/>
          </p:spPr>
          <p:txBody>
            <a:bodyPr wrap="none" rtlCol="0">
              <a:spAutoFit/>
            </a:bodyPr>
            <a:lstStyle/>
            <a:p>
              <a:pPr algn="r"/>
              <a:r>
                <a:rPr lang="en-GB" sz="1200" dirty="0">
                  <a:solidFill>
                    <a:schemeClr val="accent2">
                      <a:lumMod val="75000"/>
                    </a:schemeClr>
                  </a:solidFill>
                  <a:latin typeface="Arial Narrow" panose="020B0606020202030204" pitchFamily="34" charset="0"/>
                </a:rPr>
                <a:t>Approximate posterior</a:t>
              </a:r>
            </a:p>
          </p:txBody>
        </p:sp>
      </p:grpSp>
      <p:grpSp>
        <p:nvGrpSpPr>
          <p:cNvPr id="8" name="Group 103"/>
          <p:cNvGrpSpPr/>
          <p:nvPr/>
        </p:nvGrpSpPr>
        <p:grpSpPr>
          <a:xfrm>
            <a:off x="750040" y="2115189"/>
            <a:ext cx="6980589" cy="2521074"/>
            <a:chOff x="750037" y="2115186"/>
            <a:chExt cx="6980589" cy="2521074"/>
          </a:xfrm>
        </p:grpSpPr>
        <p:cxnSp>
          <p:nvCxnSpPr>
            <p:cNvPr id="73" name="Curved Connector 22"/>
            <p:cNvCxnSpPr>
              <a:stCxn id="72" idx="4"/>
              <a:endCxn id="105" idx="0"/>
            </p:cNvCxnSpPr>
            <p:nvPr/>
          </p:nvCxnSpPr>
          <p:spPr>
            <a:xfrm rot="16200000" flipH="1">
              <a:off x="4915914" y="4508445"/>
              <a:ext cx="253203" cy="2428"/>
            </a:xfrm>
            <a:prstGeom prst="curvedConnector3">
              <a:avLst>
                <a:gd name="adj1" fmla="val 50000"/>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66"/>
            <p:cNvGrpSpPr/>
            <p:nvPr/>
          </p:nvGrpSpPr>
          <p:grpSpPr>
            <a:xfrm>
              <a:off x="750037" y="2115186"/>
              <a:ext cx="3679434" cy="994559"/>
              <a:chOff x="750037" y="2115186"/>
              <a:chExt cx="3679434" cy="994559"/>
            </a:xfrm>
          </p:grpSpPr>
          <p:sp>
            <p:nvSpPr>
              <p:cNvPr id="78" name="Rounded Rectangle 77"/>
              <p:cNvSpPr/>
              <p:nvPr/>
            </p:nvSpPr>
            <p:spPr>
              <a:xfrm>
                <a:off x="750037" y="2115186"/>
                <a:ext cx="3679434" cy="994559"/>
              </a:xfrm>
              <a:prstGeom prst="round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dirty="0">
                  <a:solidFill>
                    <a:schemeClr val="accent2">
                      <a:lumMod val="50000"/>
                    </a:schemeClr>
                  </a:solidFill>
                  <a:latin typeface="Arial Narrow" panose="020B0606020202030204" pitchFamily="34" charset="0"/>
                </a:endParaRPr>
              </a:p>
            </p:txBody>
          </p:sp>
          <p:sp>
            <p:nvSpPr>
              <p:cNvPr id="96" name="TextBox 95"/>
              <p:cNvSpPr txBox="1"/>
              <p:nvPr/>
            </p:nvSpPr>
            <p:spPr>
              <a:xfrm>
                <a:off x="2477387" y="2819779"/>
                <a:ext cx="1944763" cy="276999"/>
              </a:xfrm>
              <a:prstGeom prst="rect">
                <a:avLst/>
              </a:prstGeom>
              <a:noFill/>
            </p:spPr>
            <p:txBody>
              <a:bodyPr wrap="none" rtlCol="0">
                <a:spAutoFit/>
              </a:bodyPr>
              <a:lstStyle/>
              <a:p>
                <a:pPr algn="r"/>
                <a:r>
                  <a:rPr lang="en-GB" sz="1200" dirty="0">
                    <a:solidFill>
                      <a:schemeClr val="accent2">
                        <a:lumMod val="50000"/>
                      </a:schemeClr>
                    </a:solidFill>
                    <a:latin typeface="Arial Narrow" panose="020B0606020202030204" pitchFamily="34" charset="0"/>
                  </a:rPr>
                  <a:t>Empirical priors – hidden states</a:t>
                </a:r>
              </a:p>
            </p:txBody>
          </p:sp>
        </p:grpSp>
        <p:sp>
          <p:nvSpPr>
            <p:cNvPr id="121" name="TextBox 120"/>
            <p:cNvSpPr txBox="1"/>
            <p:nvPr/>
          </p:nvSpPr>
          <p:spPr>
            <a:xfrm>
              <a:off x="5829179" y="3663312"/>
              <a:ext cx="455574" cy="241476"/>
            </a:xfrm>
            <a:prstGeom prst="rect">
              <a:avLst/>
            </a:prstGeom>
            <a:noFill/>
            <a:ln w="12700">
              <a:noFill/>
            </a:ln>
          </p:spPr>
          <p:txBody>
            <a:bodyPr wrap="none" rtlCol="0">
              <a:spAutoFit/>
            </a:bodyPr>
            <a:lstStyle/>
            <a:p>
              <a:r>
                <a:rPr lang="en-GB" sz="969" dirty="0">
                  <a:solidFill>
                    <a:schemeClr val="accent2">
                      <a:lumMod val="50000"/>
                    </a:schemeClr>
                  </a:solidFill>
                  <a:latin typeface="Arial Narrow" panose="020B0606020202030204" pitchFamily="34" charset="0"/>
                </a:rPr>
                <a:t>Policy</a:t>
              </a:r>
            </a:p>
          </p:txBody>
        </p:sp>
        <p:sp>
          <p:nvSpPr>
            <p:cNvPr id="75" name="Oval 74"/>
            <p:cNvSpPr/>
            <p:nvPr/>
          </p:nvSpPr>
          <p:spPr>
            <a:xfrm>
              <a:off x="6232239" y="3555820"/>
              <a:ext cx="438765" cy="462284"/>
            </a:xfrm>
            <a:prstGeom prst="ellipse">
              <a:avLst/>
            </a:pr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dirty="0">
                <a:solidFill>
                  <a:schemeClr val="accent2">
                    <a:lumMod val="50000"/>
                  </a:schemeClr>
                </a:solidFill>
                <a:latin typeface="Arial Narrow" panose="020B0606020202030204" pitchFamily="34" charset="0"/>
              </a:endParaRPr>
            </a:p>
          </p:txBody>
        </p:sp>
        <p:cxnSp>
          <p:nvCxnSpPr>
            <p:cNvPr id="118" name="Curved Connector 22"/>
            <p:cNvCxnSpPr>
              <a:stCxn id="75" idx="4"/>
              <a:endCxn id="106" idx="0"/>
            </p:cNvCxnSpPr>
            <p:nvPr/>
          </p:nvCxnSpPr>
          <p:spPr>
            <a:xfrm rot="16200000" flipH="1">
              <a:off x="6199960" y="4269757"/>
              <a:ext cx="507508" cy="4202"/>
            </a:xfrm>
            <a:prstGeom prst="curvedConnector3">
              <a:avLst>
                <a:gd name="adj1" fmla="val 50000"/>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20" name="Object 2"/>
            <p:cNvGraphicFramePr>
              <a:graphicFrameLocks noChangeAspect="1"/>
            </p:cNvGraphicFramePr>
            <p:nvPr>
              <p:extLst/>
            </p:nvPr>
          </p:nvGraphicFramePr>
          <p:xfrm>
            <a:off x="6378323" y="3706140"/>
            <a:ext cx="148004" cy="149225"/>
          </p:xfrm>
          <a:graphic>
            <a:graphicData uri="http://schemas.openxmlformats.org/presentationml/2006/ole">
              <p:oleObj spid="_x0000_s300086" name="Equation" r:id="rId13" imgW="139700" imgH="139700" progId="Equation.DSMT4">
                <p:embed/>
              </p:oleObj>
            </a:graphicData>
          </a:graphic>
        </p:graphicFrame>
        <p:sp>
          <p:nvSpPr>
            <p:cNvPr id="152" name="Oval 151"/>
            <p:cNvSpPr/>
            <p:nvPr/>
          </p:nvSpPr>
          <p:spPr>
            <a:xfrm>
              <a:off x="7291861" y="3919126"/>
              <a:ext cx="438765" cy="462284"/>
            </a:xfrm>
            <a:prstGeom prst="ellipse">
              <a:avLst/>
            </a:prstGeom>
            <a:solidFill>
              <a:schemeClr val="accent1">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dirty="0">
                <a:solidFill>
                  <a:schemeClr val="accent2">
                    <a:lumMod val="50000"/>
                  </a:schemeClr>
                </a:solidFill>
                <a:latin typeface="Arial Narrow" panose="020B0606020202030204" pitchFamily="34" charset="0"/>
              </a:endParaRPr>
            </a:p>
          </p:txBody>
        </p:sp>
        <p:graphicFrame>
          <p:nvGraphicFramePr>
            <p:cNvPr id="153" name="Object 2"/>
            <p:cNvGraphicFramePr>
              <a:graphicFrameLocks noChangeAspect="1"/>
            </p:cNvGraphicFramePr>
            <p:nvPr>
              <p:extLst/>
            </p:nvPr>
          </p:nvGraphicFramePr>
          <p:xfrm>
            <a:off x="7436269" y="4046601"/>
            <a:ext cx="152400" cy="172915"/>
          </p:xfrm>
          <a:graphic>
            <a:graphicData uri="http://schemas.openxmlformats.org/presentationml/2006/ole">
              <p:oleObj spid="_x0000_s300087" name="Equation" r:id="rId14" imgW="152268" imgH="164957" progId="Equation.DSMT4">
                <p:embed/>
              </p:oleObj>
            </a:graphicData>
          </a:graphic>
        </p:graphicFrame>
        <p:cxnSp>
          <p:nvCxnSpPr>
            <p:cNvPr id="154" name="Curved Connector 22"/>
            <p:cNvCxnSpPr>
              <a:stCxn id="152" idx="2"/>
              <a:endCxn id="106" idx="0"/>
            </p:cNvCxnSpPr>
            <p:nvPr/>
          </p:nvCxnSpPr>
          <p:spPr>
            <a:xfrm rot="10800000" flipV="1">
              <a:off x="6455825" y="4150268"/>
              <a:ext cx="836037" cy="375344"/>
            </a:xfrm>
            <a:prstGeom prst="curvedConnector2">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4821918" y="3920774"/>
              <a:ext cx="438765" cy="462284"/>
            </a:xfrm>
            <a:prstGeom prst="ellipse">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dirty="0">
                <a:solidFill>
                  <a:schemeClr val="accent2">
                    <a:lumMod val="50000"/>
                  </a:schemeClr>
                </a:solidFill>
                <a:latin typeface="Arial Narrow" panose="020B0606020202030204" pitchFamily="34" charset="0"/>
              </a:endParaRPr>
            </a:p>
          </p:txBody>
        </p:sp>
        <p:graphicFrame>
          <p:nvGraphicFramePr>
            <p:cNvPr id="85" name="Object 2"/>
            <p:cNvGraphicFramePr>
              <a:graphicFrameLocks noChangeAspect="1"/>
            </p:cNvGraphicFramePr>
            <p:nvPr>
              <p:extLst/>
            </p:nvPr>
          </p:nvGraphicFramePr>
          <p:xfrm>
            <a:off x="4962701" y="4058325"/>
            <a:ext cx="152400" cy="172915"/>
          </p:xfrm>
          <a:graphic>
            <a:graphicData uri="http://schemas.openxmlformats.org/presentationml/2006/ole">
              <p:oleObj spid="_x0000_s300088" name="Equation" r:id="rId15" imgW="152268" imgH="164957" progId="Equation.DSMT4">
                <p:embed/>
              </p:oleObj>
            </a:graphicData>
          </a:graphic>
        </p:graphicFrame>
      </p:grpSp>
      <p:grpSp>
        <p:nvGrpSpPr>
          <p:cNvPr id="10" name="Group 107"/>
          <p:cNvGrpSpPr/>
          <p:nvPr/>
        </p:nvGrpSpPr>
        <p:grpSpPr>
          <a:xfrm>
            <a:off x="753650" y="2841759"/>
            <a:ext cx="6980576" cy="1018225"/>
            <a:chOff x="753650" y="2841753"/>
            <a:chExt cx="6980576" cy="1018225"/>
          </a:xfrm>
        </p:grpSpPr>
        <p:grpSp>
          <p:nvGrpSpPr>
            <p:cNvPr id="11" name="Group 65"/>
            <p:cNvGrpSpPr/>
            <p:nvPr/>
          </p:nvGrpSpPr>
          <p:grpSpPr>
            <a:xfrm>
              <a:off x="753650" y="3188506"/>
              <a:ext cx="3679434" cy="671472"/>
              <a:chOff x="753650" y="3188506"/>
              <a:chExt cx="3679434" cy="671472"/>
            </a:xfrm>
          </p:grpSpPr>
          <p:sp>
            <p:nvSpPr>
              <p:cNvPr id="79" name="Rounded Rectangle 78"/>
              <p:cNvSpPr/>
              <p:nvPr/>
            </p:nvSpPr>
            <p:spPr>
              <a:xfrm>
                <a:off x="753650" y="3236832"/>
                <a:ext cx="3679434" cy="623146"/>
              </a:xfrm>
              <a:prstGeom prst="round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dirty="0">
                  <a:solidFill>
                    <a:schemeClr val="accent2">
                      <a:lumMod val="50000"/>
                    </a:schemeClr>
                  </a:solidFill>
                  <a:latin typeface="Arial Narrow" panose="020B0606020202030204" pitchFamily="34" charset="0"/>
                </a:endParaRPr>
              </a:p>
            </p:txBody>
          </p:sp>
          <p:sp>
            <p:nvSpPr>
              <p:cNvPr id="91" name="TextBox 90"/>
              <p:cNvSpPr txBox="1"/>
              <p:nvPr/>
            </p:nvSpPr>
            <p:spPr>
              <a:xfrm>
                <a:off x="3381469" y="3188506"/>
                <a:ext cx="1040670" cy="276999"/>
              </a:xfrm>
              <a:prstGeom prst="rect">
                <a:avLst/>
              </a:prstGeom>
              <a:noFill/>
            </p:spPr>
            <p:txBody>
              <a:bodyPr wrap="none" rtlCol="0">
                <a:spAutoFit/>
              </a:bodyPr>
              <a:lstStyle/>
              <a:p>
                <a:pPr algn="r"/>
                <a:r>
                  <a:rPr lang="en-GB" sz="1200" dirty="0">
                    <a:solidFill>
                      <a:schemeClr val="accent2">
                        <a:lumMod val="50000"/>
                      </a:schemeClr>
                    </a:solidFill>
                    <a:latin typeface="Arial Narrow" panose="020B0606020202030204" pitchFamily="34" charset="0"/>
                  </a:rPr>
                  <a:t>– control states</a:t>
                </a:r>
              </a:p>
            </p:txBody>
          </p:sp>
        </p:grpSp>
        <p:sp>
          <p:nvSpPr>
            <p:cNvPr id="122" name="Oval 121"/>
            <p:cNvSpPr/>
            <p:nvPr/>
          </p:nvSpPr>
          <p:spPr>
            <a:xfrm>
              <a:off x="6233609" y="2841753"/>
              <a:ext cx="438765" cy="462284"/>
            </a:xfrm>
            <a:prstGeom prst="ellipse">
              <a:avLst/>
            </a:pr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dirty="0">
                <a:solidFill>
                  <a:schemeClr val="accent2">
                    <a:lumMod val="50000"/>
                  </a:schemeClr>
                </a:solidFill>
                <a:latin typeface="Arial Narrow" panose="020B0606020202030204" pitchFamily="34" charset="0"/>
              </a:endParaRPr>
            </a:p>
          </p:txBody>
        </p:sp>
        <p:sp>
          <p:nvSpPr>
            <p:cNvPr id="135" name="Oval 134"/>
            <p:cNvSpPr/>
            <p:nvPr/>
          </p:nvSpPr>
          <p:spPr>
            <a:xfrm>
              <a:off x="7295461" y="2994696"/>
              <a:ext cx="438765" cy="462284"/>
            </a:xfrm>
            <a:prstGeom prst="ellipse">
              <a:avLst/>
            </a:prstGeom>
            <a:solidFill>
              <a:schemeClr val="accent1">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dirty="0">
                <a:solidFill>
                  <a:schemeClr val="accent2">
                    <a:lumMod val="50000"/>
                  </a:schemeClr>
                </a:solidFill>
                <a:latin typeface="Arial Narrow" panose="020B0606020202030204" pitchFamily="34" charset="0"/>
              </a:endParaRPr>
            </a:p>
          </p:txBody>
        </p:sp>
        <p:cxnSp>
          <p:nvCxnSpPr>
            <p:cNvPr id="142" name="Curved Connector 22"/>
            <p:cNvCxnSpPr>
              <a:stCxn id="135" idx="2"/>
              <a:endCxn id="75" idx="0"/>
            </p:cNvCxnSpPr>
            <p:nvPr/>
          </p:nvCxnSpPr>
          <p:spPr>
            <a:xfrm rot="10800000" flipV="1">
              <a:off x="6451623" y="3225838"/>
              <a:ext cx="843839" cy="329982"/>
            </a:xfrm>
            <a:prstGeom prst="curvedConnector2">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74" name="Object 734"/>
            <p:cNvGraphicFramePr>
              <a:graphicFrameLocks noChangeAspect="1"/>
            </p:cNvGraphicFramePr>
            <p:nvPr>
              <p:extLst/>
            </p:nvPr>
          </p:nvGraphicFramePr>
          <p:xfrm>
            <a:off x="7430998" y="3126180"/>
            <a:ext cx="152851" cy="186103"/>
          </p:xfrm>
          <a:graphic>
            <a:graphicData uri="http://schemas.openxmlformats.org/presentationml/2006/ole">
              <p:oleObj spid="_x0000_s300089" name="Equation" r:id="rId16" imgW="152202" imgH="177569" progId="Equation.DSMT4">
                <p:embed/>
              </p:oleObj>
            </a:graphicData>
          </a:graphic>
        </p:graphicFrame>
        <p:graphicFrame>
          <p:nvGraphicFramePr>
            <p:cNvPr id="129" name="Object 2"/>
            <p:cNvGraphicFramePr>
              <a:graphicFrameLocks noChangeAspect="1"/>
            </p:cNvGraphicFramePr>
            <p:nvPr>
              <p:extLst/>
            </p:nvPr>
          </p:nvGraphicFramePr>
          <p:xfrm>
            <a:off x="6401262" y="2991019"/>
            <a:ext cx="134815" cy="175846"/>
          </p:xfrm>
          <a:graphic>
            <a:graphicData uri="http://schemas.openxmlformats.org/presentationml/2006/ole">
              <p:oleObj spid="_x0000_s300090" name="Equation" r:id="rId17" imgW="126780" imgH="164814" progId="Equation.DSMT4">
                <p:embed/>
              </p:oleObj>
            </a:graphicData>
          </a:graphic>
        </p:graphicFrame>
        <p:cxnSp>
          <p:nvCxnSpPr>
            <p:cNvPr id="130" name="Curved Connector 22"/>
            <p:cNvCxnSpPr>
              <a:stCxn id="122" idx="4"/>
              <a:endCxn id="75" idx="0"/>
            </p:cNvCxnSpPr>
            <p:nvPr/>
          </p:nvCxnSpPr>
          <p:spPr>
            <a:xfrm rot="5400000">
              <a:off x="6326416" y="3429243"/>
              <a:ext cx="251783" cy="1370"/>
            </a:xfrm>
            <a:prstGeom prst="curvedConnector3">
              <a:avLst>
                <a:gd name="adj1" fmla="val 50000"/>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5705315" y="2950389"/>
              <a:ext cx="601447" cy="241476"/>
            </a:xfrm>
            <a:prstGeom prst="rect">
              <a:avLst/>
            </a:prstGeom>
            <a:noFill/>
            <a:ln w="12700">
              <a:noFill/>
            </a:ln>
          </p:spPr>
          <p:txBody>
            <a:bodyPr wrap="none" rtlCol="0">
              <a:spAutoFit/>
            </a:bodyPr>
            <a:lstStyle/>
            <a:p>
              <a:r>
                <a:rPr lang="en-GB" sz="969" dirty="0">
                  <a:solidFill>
                    <a:schemeClr val="accent2">
                      <a:lumMod val="50000"/>
                    </a:schemeClr>
                  </a:solidFill>
                  <a:latin typeface="Arial Narrow" panose="020B0606020202030204" pitchFamily="34" charset="0"/>
                </a:rPr>
                <a:t>Precision</a:t>
              </a:r>
            </a:p>
          </p:txBody>
        </p:sp>
      </p:grpSp>
      <p:sp>
        <p:nvSpPr>
          <p:cNvPr id="177" name="Oval 176"/>
          <p:cNvSpPr/>
          <p:nvPr/>
        </p:nvSpPr>
        <p:spPr>
          <a:xfrm>
            <a:off x="6871397" y="5466376"/>
            <a:ext cx="438765" cy="462284"/>
          </a:xfrm>
          <a:prstGeom prst="ellipse">
            <a:avLst/>
          </a:prstGeom>
          <a:solidFill>
            <a:schemeClr val="accent3">
              <a:lumMod val="40000"/>
              <a:lumOff val="60000"/>
            </a:schemeClr>
          </a:solidFill>
          <a:ln w="12700">
            <a:solidFill>
              <a:schemeClr val="accent3">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dirty="0">
              <a:solidFill>
                <a:schemeClr val="accent2">
                  <a:lumMod val="50000"/>
                </a:schemeClr>
              </a:solidFill>
              <a:latin typeface="Arial Narrow" panose="020B0606020202030204" pitchFamily="34" charset="0"/>
            </a:endParaRPr>
          </a:p>
        </p:txBody>
      </p:sp>
      <p:graphicFrame>
        <p:nvGraphicFramePr>
          <p:cNvPr id="178" name="Object 2"/>
          <p:cNvGraphicFramePr>
            <a:graphicFrameLocks noChangeAspect="1"/>
          </p:cNvGraphicFramePr>
          <p:nvPr>
            <p:extLst/>
          </p:nvPr>
        </p:nvGraphicFramePr>
        <p:xfrm>
          <a:off x="6969849" y="5558769"/>
          <a:ext cx="256442" cy="242887"/>
        </p:xfrm>
        <a:graphic>
          <a:graphicData uri="http://schemas.openxmlformats.org/presentationml/2006/ole">
            <p:oleObj spid="_x0000_s300091" name="Equation" r:id="rId18" imgW="241300" imgH="228600" progId="Equation.DSMT4">
              <p:embed/>
            </p:oleObj>
          </a:graphicData>
        </a:graphic>
      </p:graphicFrame>
      <p:sp>
        <p:nvSpPr>
          <p:cNvPr id="179" name="Oval 178"/>
          <p:cNvSpPr/>
          <p:nvPr/>
        </p:nvSpPr>
        <p:spPr>
          <a:xfrm>
            <a:off x="7291864" y="4903114"/>
            <a:ext cx="438765" cy="462284"/>
          </a:xfrm>
          <a:prstGeom prst="ellipse">
            <a:avLst/>
          </a:prstGeom>
          <a:solidFill>
            <a:schemeClr val="accent1">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dirty="0">
              <a:solidFill>
                <a:schemeClr val="accent2">
                  <a:lumMod val="50000"/>
                </a:schemeClr>
              </a:solidFill>
              <a:latin typeface="Arial Narrow" panose="020B0606020202030204" pitchFamily="34" charset="0"/>
            </a:endParaRPr>
          </a:p>
        </p:txBody>
      </p:sp>
      <p:graphicFrame>
        <p:nvGraphicFramePr>
          <p:cNvPr id="180" name="Object 2"/>
          <p:cNvGraphicFramePr>
            <a:graphicFrameLocks noChangeAspect="1"/>
          </p:cNvGraphicFramePr>
          <p:nvPr>
            <p:extLst/>
          </p:nvPr>
        </p:nvGraphicFramePr>
        <p:xfrm>
          <a:off x="7422595" y="5036931"/>
          <a:ext cx="164123" cy="172915"/>
        </p:xfrm>
        <a:graphic>
          <a:graphicData uri="http://schemas.openxmlformats.org/presentationml/2006/ole">
            <p:oleObj spid="_x0000_s300092" name="Equation" r:id="rId19" imgW="164885" imgH="164885" progId="Equation.DSMT4">
              <p:embed/>
            </p:oleObj>
          </a:graphicData>
        </a:graphic>
      </p:graphicFrame>
      <p:graphicFrame>
        <p:nvGraphicFramePr>
          <p:cNvPr id="173" name="Object 172"/>
          <p:cNvGraphicFramePr>
            <a:graphicFrameLocks noChangeAspect="1"/>
          </p:cNvGraphicFramePr>
          <p:nvPr>
            <p:extLst>
              <p:ext uri="{D42A27DB-BD31-4B8C-83A1-F6EECF244321}">
                <p14:modId xmlns="" xmlns:p14="http://schemas.microsoft.com/office/powerpoint/2010/main" val="4016588053"/>
              </p:ext>
            </p:extLst>
          </p:nvPr>
        </p:nvGraphicFramePr>
        <p:xfrm>
          <a:off x="910061" y="1050017"/>
          <a:ext cx="3165231" cy="4946650"/>
        </p:xfrm>
        <a:graphic>
          <a:graphicData uri="http://schemas.openxmlformats.org/presentationml/2006/ole">
            <p:oleObj spid="_x0000_s300093" name="Equation" r:id="rId20" imgW="3441600" imgH="5359320" progId="Equation.DSMT4">
              <p:embed/>
            </p:oleObj>
          </a:graphicData>
        </a:graphic>
      </p:graphicFrame>
    </p:spTree>
    <p:extLst>
      <p:ext uri="{BB962C8B-B14F-4D97-AF65-F5344CB8AC3E}">
        <p14:creationId xmlns="" xmlns:p14="http://schemas.microsoft.com/office/powerpoint/2010/main" val="207502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9"/>
          <p:cNvGrpSpPr/>
          <p:nvPr/>
        </p:nvGrpSpPr>
        <p:grpSpPr>
          <a:xfrm>
            <a:off x="537295" y="769412"/>
            <a:ext cx="3509107" cy="5357851"/>
            <a:chOff x="537294" y="769411"/>
            <a:chExt cx="3509107" cy="5357851"/>
          </a:xfrm>
        </p:grpSpPr>
        <p:sp>
          <p:nvSpPr>
            <p:cNvPr id="177" name="Rounded Rectangle 176"/>
            <p:cNvSpPr/>
            <p:nvPr/>
          </p:nvSpPr>
          <p:spPr>
            <a:xfrm>
              <a:off x="537294" y="3552081"/>
              <a:ext cx="3509107" cy="855782"/>
            </a:xfrm>
            <a:prstGeom prst="roundRect">
              <a:avLst/>
            </a:prstGeom>
            <a:solidFill>
              <a:schemeClr val="accent3">
                <a:lumMod val="20000"/>
                <a:lumOff val="80000"/>
              </a:schemeClr>
            </a:solidFill>
            <a:ln w="95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rgbClr val="000000"/>
                </a:solidFill>
                <a:latin typeface="Arial Narrow" pitchFamily="34" charset="0"/>
              </a:endParaRPr>
            </a:p>
          </p:txBody>
        </p:sp>
        <p:sp>
          <p:nvSpPr>
            <p:cNvPr id="55" name="TextBox 54"/>
            <p:cNvSpPr txBox="1"/>
            <p:nvPr/>
          </p:nvSpPr>
          <p:spPr>
            <a:xfrm>
              <a:off x="1571137" y="769411"/>
              <a:ext cx="1441420" cy="369332"/>
            </a:xfrm>
            <a:prstGeom prst="rect">
              <a:avLst/>
            </a:prstGeom>
            <a:noFill/>
          </p:spPr>
          <p:txBody>
            <a:bodyPr wrap="none" rtlCol="0">
              <a:spAutoFit/>
            </a:bodyPr>
            <a:lstStyle/>
            <a:p>
              <a:r>
                <a:rPr lang="en-GB" dirty="0" smtClean="0">
                  <a:solidFill>
                    <a:schemeClr val="accent2">
                      <a:lumMod val="50000"/>
                    </a:schemeClr>
                  </a:solidFill>
                  <a:latin typeface="Arial Narrow" pitchFamily="34" charset="0"/>
                </a:rPr>
                <a:t>Belief updating</a:t>
              </a:r>
              <a:endParaRPr lang="en-GB" dirty="0">
                <a:solidFill>
                  <a:schemeClr val="accent2">
                    <a:lumMod val="50000"/>
                  </a:schemeClr>
                </a:solidFill>
                <a:latin typeface="Arial Narrow" pitchFamily="34" charset="0"/>
              </a:endParaRPr>
            </a:p>
          </p:txBody>
        </p:sp>
        <p:sp>
          <p:nvSpPr>
            <p:cNvPr id="171" name="Rounded Rectangle 170"/>
            <p:cNvSpPr/>
            <p:nvPr/>
          </p:nvSpPr>
          <p:spPr>
            <a:xfrm>
              <a:off x="537294" y="1148863"/>
              <a:ext cx="3509107" cy="1820983"/>
            </a:xfrm>
            <a:prstGeom prst="roundRect">
              <a:avLst/>
            </a:prstGeom>
            <a:solidFill>
              <a:schemeClr val="accent1">
                <a:lumMod val="20000"/>
                <a:lumOff val="80000"/>
              </a:schemeClr>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rgbClr val="000000"/>
                </a:solidFill>
                <a:latin typeface="Arial Narrow" pitchFamily="34" charset="0"/>
              </a:endParaRPr>
            </a:p>
          </p:txBody>
        </p:sp>
        <p:grpSp>
          <p:nvGrpSpPr>
            <p:cNvPr id="3" name="Group 178"/>
            <p:cNvGrpSpPr/>
            <p:nvPr/>
          </p:nvGrpSpPr>
          <p:grpSpPr>
            <a:xfrm>
              <a:off x="591772" y="1405916"/>
              <a:ext cx="3400791" cy="1323439"/>
              <a:chOff x="542702" y="1405916"/>
              <a:chExt cx="3400791" cy="1323439"/>
            </a:xfrm>
          </p:grpSpPr>
          <p:sp>
            <p:nvSpPr>
              <p:cNvPr id="57" name="TextBox 56"/>
              <p:cNvSpPr txBox="1"/>
              <p:nvPr/>
            </p:nvSpPr>
            <p:spPr>
              <a:xfrm>
                <a:off x="542702" y="1405916"/>
                <a:ext cx="1342099" cy="1323439"/>
              </a:xfrm>
              <a:prstGeom prst="rect">
                <a:avLst/>
              </a:prstGeom>
              <a:noFill/>
            </p:spPr>
            <p:txBody>
              <a:bodyPr wrap="none" rtlCol="0">
                <a:spAutoFit/>
              </a:bodyPr>
              <a:lstStyle/>
              <a:p>
                <a:pPr algn="r"/>
                <a:r>
                  <a:rPr lang="en-GB" sz="1600" dirty="0" smtClean="0">
                    <a:solidFill>
                      <a:schemeClr val="accent2">
                        <a:lumMod val="50000"/>
                      </a:schemeClr>
                    </a:solidFill>
                    <a:latin typeface="Arial Narrow" pitchFamily="34" charset="0"/>
                  </a:rPr>
                  <a:t>Perception</a:t>
                </a:r>
              </a:p>
              <a:p>
                <a:pPr algn="r"/>
                <a:endParaRPr lang="en-GB" sz="1600" dirty="0" smtClean="0">
                  <a:solidFill>
                    <a:schemeClr val="accent2">
                      <a:lumMod val="50000"/>
                    </a:schemeClr>
                  </a:solidFill>
                  <a:latin typeface="Arial Narrow" pitchFamily="34" charset="0"/>
                </a:endParaRPr>
              </a:p>
              <a:p>
                <a:pPr algn="r"/>
                <a:r>
                  <a:rPr lang="en-GB" sz="1600" dirty="0" smtClean="0">
                    <a:solidFill>
                      <a:schemeClr val="accent2">
                        <a:lumMod val="50000"/>
                      </a:schemeClr>
                    </a:solidFill>
                    <a:latin typeface="Arial Narrow" pitchFamily="34" charset="0"/>
                  </a:rPr>
                  <a:t>Policy selection</a:t>
                </a:r>
              </a:p>
              <a:p>
                <a:pPr algn="r"/>
                <a:endParaRPr lang="en-GB" sz="1600" dirty="0" smtClean="0">
                  <a:solidFill>
                    <a:schemeClr val="accent2">
                      <a:lumMod val="50000"/>
                    </a:schemeClr>
                  </a:solidFill>
                  <a:latin typeface="Arial Narrow" pitchFamily="34" charset="0"/>
                </a:endParaRPr>
              </a:p>
              <a:p>
                <a:pPr algn="r"/>
                <a:r>
                  <a:rPr lang="en-GB" sz="1600" dirty="0" smtClean="0">
                    <a:solidFill>
                      <a:schemeClr val="accent2">
                        <a:lumMod val="50000"/>
                      </a:schemeClr>
                    </a:solidFill>
                    <a:latin typeface="Arial Narrow" pitchFamily="34" charset="0"/>
                  </a:rPr>
                  <a:t>Precision</a:t>
                </a:r>
                <a:endParaRPr lang="en-GB" sz="1600" dirty="0">
                  <a:solidFill>
                    <a:schemeClr val="accent2">
                      <a:lumMod val="50000"/>
                    </a:schemeClr>
                  </a:solidFill>
                  <a:latin typeface="Arial Narrow" pitchFamily="34" charset="0"/>
                </a:endParaRPr>
              </a:p>
            </p:txBody>
          </p:sp>
          <p:graphicFrame>
            <p:nvGraphicFramePr>
              <p:cNvPr id="403779" name="Object 323"/>
              <p:cNvGraphicFramePr>
                <a:graphicFrameLocks noChangeAspect="1"/>
              </p:cNvGraphicFramePr>
              <p:nvPr>
                <p:extLst>
                  <p:ext uri="{D42A27DB-BD31-4B8C-83A1-F6EECF244321}">
                    <p14:modId xmlns="" xmlns:p14="http://schemas.microsoft.com/office/powerpoint/2010/main" val="596282728"/>
                  </p:ext>
                </p:extLst>
              </p:nvPr>
            </p:nvGraphicFramePr>
            <p:xfrm>
              <a:off x="1879743" y="1414463"/>
              <a:ext cx="2063750" cy="1296987"/>
            </p:xfrm>
            <a:graphic>
              <a:graphicData uri="http://schemas.openxmlformats.org/presentationml/2006/ole">
                <p:oleObj spid="_x0000_s301094" name="Equation" r:id="rId4" imgW="1981080" imgH="1244520" progId="Equation.DSMT4">
                  <p:embed/>
                </p:oleObj>
              </a:graphicData>
            </a:graphic>
          </p:graphicFrame>
        </p:grpSp>
        <p:sp>
          <p:nvSpPr>
            <p:cNvPr id="167" name="Rounded Rectangle 166"/>
            <p:cNvSpPr/>
            <p:nvPr/>
          </p:nvSpPr>
          <p:spPr>
            <a:xfrm>
              <a:off x="549074" y="5261013"/>
              <a:ext cx="3485546" cy="866249"/>
            </a:xfrm>
            <a:prstGeom prst="roundRect">
              <a:avLst/>
            </a:prstGeom>
            <a:solidFill>
              <a:schemeClr val="accent2">
                <a:lumMod val="20000"/>
                <a:lumOff val="80000"/>
              </a:schemeClr>
            </a:solid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rgbClr val="000000"/>
                </a:solidFill>
                <a:latin typeface="Arial Narrow" pitchFamily="34" charset="0"/>
              </a:endParaRPr>
            </a:p>
          </p:txBody>
        </p:sp>
        <p:sp>
          <p:nvSpPr>
            <p:cNvPr id="168" name="TextBox 167"/>
            <p:cNvSpPr txBox="1"/>
            <p:nvPr/>
          </p:nvSpPr>
          <p:spPr>
            <a:xfrm>
              <a:off x="1535070" y="4885135"/>
              <a:ext cx="1513556" cy="369332"/>
            </a:xfrm>
            <a:prstGeom prst="rect">
              <a:avLst/>
            </a:prstGeom>
            <a:noFill/>
          </p:spPr>
          <p:txBody>
            <a:bodyPr wrap="none" rtlCol="0">
              <a:spAutoFit/>
            </a:bodyPr>
            <a:lstStyle/>
            <a:p>
              <a:pPr algn="r"/>
              <a:r>
                <a:rPr lang="en-GB" dirty="0" smtClean="0">
                  <a:solidFill>
                    <a:schemeClr val="accent2">
                      <a:lumMod val="50000"/>
                    </a:schemeClr>
                  </a:solidFill>
                  <a:latin typeface="Arial Narrow" pitchFamily="34" charset="0"/>
                </a:rPr>
                <a:t>Action selection</a:t>
              </a:r>
              <a:endParaRPr lang="en-GB" dirty="0">
                <a:solidFill>
                  <a:schemeClr val="accent2">
                    <a:lumMod val="50000"/>
                  </a:schemeClr>
                </a:solidFill>
                <a:latin typeface="Arial Narrow" pitchFamily="34" charset="0"/>
              </a:endParaRPr>
            </a:p>
          </p:txBody>
        </p:sp>
        <p:graphicFrame>
          <p:nvGraphicFramePr>
            <p:cNvPr id="169" name="Object 168"/>
            <p:cNvGraphicFramePr>
              <a:graphicFrameLocks noChangeAspect="1"/>
            </p:cNvGraphicFramePr>
            <p:nvPr>
              <p:extLst>
                <p:ext uri="{D42A27DB-BD31-4B8C-83A1-F6EECF244321}">
                  <p14:modId xmlns="" xmlns:p14="http://schemas.microsoft.com/office/powerpoint/2010/main" val="2806058098"/>
                </p:ext>
              </p:extLst>
            </p:nvPr>
          </p:nvGraphicFramePr>
          <p:xfrm>
            <a:off x="1489366" y="5574935"/>
            <a:ext cx="1604962" cy="247650"/>
          </p:xfrm>
          <a:graphic>
            <a:graphicData uri="http://schemas.openxmlformats.org/presentationml/2006/ole">
              <p:oleObj spid="_x0000_s301095" name="Equation" r:id="rId5" imgW="1739900" imgH="241300" progId="Equation.DSMT4">
                <p:embed/>
              </p:oleObj>
            </a:graphicData>
          </a:graphic>
        </p:graphicFrame>
        <p:graphicFrame>
          <p:nvGraphicFramePr>
            <p:cNvPr id="243804" name="Object 92"/>
            <p:cNvGraphicFramePr>
              <a:graphicFrameLocks noChangeAspect="1"/>
            </p:cNvGraphicFramePr>
            <p:nvPr/>
          </p:nvGraphicFramePr>
          <p:xfrm>
            <a:off x="1739397" y="3755277"/>
            <a:ext cx="1104900" cy="457200"/>
          </p:xfrm>
          <a:graphic>
            <a:graphicData uri="http://schemas.openxmlformats.org/presentationml/2006/ole">
              <p:oleObj spid="_x0000_s301096" name="Equation" r:id="rId6" imgW="1104900" imgH="457200" progId="Equation.DSMT4">
                <p:embed/>
              </p:oleObj>
            </a:graphicData>
          </a:graphic>
        </p:graphicFrame>
        <p:sp>
          <p:nvSpPr>
            <p:cNvPr id="178" name="TextBox 177"/>
            <p:cNvSpPr txBox="1"/>
            <p:nvPr/>
          </p:nvSpPr>
          <p:spPr>
            <a:xfrm>
              <a:off x="1830022" y="3172643"/>
              <a:ext cx="923651" cy="369332"/>
            </a:xfrm>
            <a:prstGeom prst="rect">
              <a:avLst/>
            </a:prstGeom>
            <a:noFill/>
          </p:spPr>
          <p:txBody>
            <a:bodyPr wrap="none" rtlCol="0">
              <a:spAutoFit/>
            </a:bodyPr>
            <a:lstStyle/>
            <a:p>
              <a:r>
                <a:rPr lang="en-GB" dirty="0" smtClean="0">
                  <a:solidFill>
                    <a:schemeClr val="accent2">
                      <a:lumMod val="50000"/>
                    </a:schemeClr>
                  </a:solidFill>
                  <a:latin typeface="Arial Narrow" pitchFamily="34" charset="0"/>
                </a:rPr>
                <a:t>Learning</a:t>
              </a:r>
              <a:endParaRPr lang="en-GB" dirty="0">
                <a:solidFill>
                  <a:schemeClr val="accent2">
                    <a:lumMod val="50000"/>
                  </a:schemeClr>
                </a:solidFill>
                <a:latin typeface="Arial Narrow" pitchFamily="34" charset="0"/>
              </a:endParaRPr>
            </a:p>
          </p:txBody>
        </p:sp>
      </p:grpSp>
      <p:pic>
        <p:nvPicPr>
          <p:cNvPr id="153" name="Picture 111" descr="https://62e528761d0685343e1c-f3d1b99a743ffa4142d9d7f1978d9686.ssl.cf2.rackcdn.com/files/20486/area14mp/qh38bc9p-1361418261.jpg"/>
          <p:cNvPicPr>
            <a:picLocks noChangeAspect="1" noChangeArrowheads="1"/>
          </p:cNvPicPr>
          <p:nvPr/>
        </p:nvPicPr>
        <p:blipFill>
          <a:blip r:embed="rId7" cstate="print">
            <a:clrChange>
              <a:clrFrom>
                <a:srgbClr val="FFFFFF"/>
              </a:clrFrom>
              <a:clrTo>
                <a:srgbClr val="FFFFFF">
                  <a:alpha val="0"/>
                </a:srgbClr>
              </a:clrTo>
            </a:clrChange>
            <a:duotone>
              <a:schemeClr val="bg2">
                <a:shade val="45000"/>
                <a:satMod val="135000"/>
              </a:schemeClr>
              <a:prstClr val="white"/>
            </a:duotone>
          </a:blip>
          <a:srcRect l="5950" t="-2702" r="6233" b="12905"/>
          <a:stretch>
            <a:fillRect/>
          </a:stretch>
        </p:blipFill>
        <p:spPr bwMode="auto">
          <a:xfrm>
            <a:off x="3286255" y="1219565"/>
            <a:ext cx="4968691" cy="4688972"/>
          </a:xfrm>
          <a:prstGeom prst="rect">
            <a:avLst/>
          </a:prstGeom>
          <a:noFill/>
          <a:ln w="19050">
            <a:noFill/>
          </a:ln>
        </p:spPr>
      </p:pic>
      <p:sp>
        <p:nvSpPr>
          <p:cNvPr id="47" name="TextBox 46"/>
          <p:cNvSpPr txBox="1"/>
          <p:nvPr/>
        </p:nvSpPr>
        <p:spPr>
          <a:xfrm>
            <a:off x="4878850" y="1219576"/>
            <a:ext cx="2395207" cy="461665"/>
          </a:xfrm>
          <a:prstGeom prst="rect">
            <a:avLst/>
          </a:prstGeom>
          <a:noFill/>
        </p:spPr>
        <p:txBody>
          <a:bodyPr wrap="none" rtlCol="0">
            <a:spAutoFit/>
          </a:bodyPr>
          <a:lstStyle/>
          <a:p>
            <a:r>
              <a:rPr lang="en-GB" sz="2400" dirty="0" smtClean="0">
                <a:solidFill>
                  <a:schemeClr val="accent2">
                    <a:lumMod val="50000"/>
                  </a:schemeClr>
                </a:solidFill>
                <a:latin typeface="Arial Narrow" pitchFamily="34" charset="0"/>
              </a:rPr>
              <a:t>Functional anatomy</a:t>
            </a:r>
            <a:endParaRPr lang="en-GB" sz="2400" dirty="0">
              <a:solidFill>
                <a:schemeClr val="accent2">
                  <a:lumMod val="50000"/>
                </a:schemeClr>
              </a:solidFill>
              <a:latin typeface="Arial Narrow" pitchFamily="34" charset="0"/>
            </a:endParaRPr>
          </a:p>
        </p:txBody>
      </p:sp>
      <p:grpSp>
        <p:nvGrpSpPr>
          <p:cNvPr id="4" name="Group 180"/>
          <p:cNvGrpSpPr/>
          <p:nvPr/>
        </p:nvGrpSpPr>
        <p:grpSpPr>
          <a:xfrm>
            <a:off x="3145145" y="2322531"/>
            <a:ext cx="4913796" cy="3370978"/>
            <a:chOff x="3145145" y="2322531"/>
            <a:chExt cx="4913796" cy="3370978"/>
          </a:xfrm>
        </p:grpSpPr>
        <p:sp>
          <p:nvSpPr>
            <p:cNvPr id="142" name="TextBox 141"/>
            <p:cNvSpPr txBox="1"/>
            <p:nvPr/>
          </p:nvSpPr>
          <p:spPr>
            <a:xfrm>
              <a:off x="3145145" y="3983319"/>
              <a:ext cx="1120820" cy="261610"/>
            </a:xfrm>
            <a:prstGeom prst="rect">
              <a:avLst/>
            </a:prstGeom>
            <a:noFill/>
          </p:spPr>
          <p:txBody>
            <a:bodyPr wrap="none" rtlCol="0">
              <a:spAutoFit/>
            </a:bodyPr>
            <a:lstStyle/>
            <a:p>
              <a:r>
                <a:rPr lang="en-GB" sz="1100" b="1" dirty="0" smtClean="0">
                  <a:solidFill>
                    <a:schemeClr val="accent2">
                      <a:lumMod val="50000"/>
                    </a:schemeClr>
                  </a:solidFill>
                  <a:latin typeface="Arial Narrow" pitchFamily="34" charset="0"/>
                </a:rPr>
                <a:t>prefrontal Cortex</a:t>
              </a:r>
              <a:endParaRPr lang="en-GB" sz="1100" b="1" dirty="0">
                <a:solidFill>
                  <a:schemeClr val="accent2">
                    <a:lumMod val="50000"/>
                  </a:schemeClr>
                </a:solidFill>
                <a:latin typeface="Arial Narrow" pitchFamily="34" charset="0"/>
              </a:endParaRPr>
            </a:p>
          </p:txBody>
        </p:sp>
        <p:sp>
          <p:nvSpPr>
            <p:cNvPr id="26" name="Oval 25"/>
            <p:cNvSpPr/>
            <p:nvPr/>
          </p:nvSpPr>
          <p:spPr>
            <a:xfrm>
              <a:off x="5487590" y="4917226"/>
              <a:ext cx="467724" cy="490654"/>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accent2">
                    <a:lumMod val="50000"/>
                  </a:schemeClr>
                </a:solidFill>
                <a:latin typeface="Arial Narrow" pitchFamily="34" charset="0"/>
              </a:endParaRPr>
            </a:p>
          </p:txBody>
        </p:sp>
        <p:graphicFrame>
          <p:nvGraphicFramePr>
            <p:cNvPr id="27" name="Object 26"/>
            <p:cNvGraphicFramePr>
              <a:graphicFrameLocks noChangeAspect="1"/>
            </p:cNvGraphicFramePr>
            <p:nvPr>
              <p:extLst>
                <p:ext uri="{D42A27DB-BD31-4B8C-83A1-F6EECF244321}">
                  <p14:modId xmlns="" xmlns:p14="http://schemas.microsoft.com/office/powerpoint/2010/main" val="782685964"/>
                </p:ext>
              </p:extLst>
            </p:nvPr>
          </p:nvGraphicFramePr>
          <p:xfrm>
            <a:off x="5631500" y="4973425"/>
            <a:ext cx="213946" cy="355600"/>
          </p:xfrm>
          <a:graphic>
            <a:graphicData uri="http://schemas.openxmlformats.org/presentationml/2006/ole">
              <p:oleObj spid="_x0000_s301097" name="Equation" r:id="rId8" imgW="126835" imgH="202936" progId="Equation.DSMT4">
                <p:embed/>
              </p:oleObj>
            </a:graphicData>
          </a:graphic>
        </p:graphicFrame>
        <p:sp>
          <p:nvSpPr>
            <p:cNvPr id="32" name="Oval 31"/>
            <p:cNvSpPr/>
            <p:nvPr/>
          </p:nvSpPr>
          <p:spPr>
            <a:xfrm>
              <a:off x="4640696" y="2322531"/>
              <a:ext cx="467724" cy="490654"/>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accent2">
                    <a:lumMod val="50000"/>
                  </a:schemeClr>
                </a:solidFill>
                <a:latin typeface="Arial Narrow" pitchFamily="34" charset="0"/>
              </a:endParaRPr>
            </a:p>
          </p:txBody>
        </p:sp>
        <p:graphicFrame>
          <p:nvGraphicFramePr>
            <p:cNvPr id="33" name="Object 32"/>
            <p:cNvGraphicFramePr>
              <a:graphicFrameLocks noChangeAspect="1"/>
            </p:cNvGraphicFramePr>
            <p:nvPr>
              <p:extLst>
                <p:ext uri="{D42A27DB-BD31-4B8C-83A1-F6EECF244321}">
                  <p14:modId xmlns="" xmlns:p14="http://schemas.microsoft.com/office/powerpoint/2010/main" val="3289253018"/>
                </p:ext>
              </p:extLst>
            </p:nvPr>
          </p:nvGraphicFramePr>
          <p:xfrm>
            <a:off x="4765325" y="2341575"/>
            <a:ext cx="268288" cy="400050"/>
          </p:xfrm>
          <a:graphic>
            <a:graphicData uri="http://schemas.openxmlformats.org/presentationml/2006/ole">
              <p:oleObj spid="_x0000_s301098" name="Equation" r:id="rId9" imgW="152334" imgH="228501" progId="Equation.DSMT4">
                <p:embed/>
              </p:oleObj>
            </a:graphicData>
          </a:graphic>
        </p:graphicFrame>
        <p:cxnSp>
          <p:nvCxnSpPr>
            <p:cNvPr id="49" name="Curved Connector 48"/>
            <p:cNvCxnSpPr>
              <a:stCxn id="26" idx="6"/>
              <a:endCxn id="28" idx="6"/>
            </p:cNvCxnSpPr>
            <p:nvPr/>
          </p:nvCxnSpPr>
          <p:spPr>
            <a:xfrm flipH="1" flipV="1">
              <a:off x="5927365" y="4292442"/>
              <a:ext cx="27950" cy="870113"/>
            </a:xfrm>
            <a:prstGeom prst="curvedConnector3">
              <a:avLst>
                <a:gd name="adj1" fmla="val -754979"/>
              </a:avLst>
            </a:prstGeom>
            <a:ln w="127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urved Connector 95"/>
            <p:cNvCxnSpPr>
              <a:stCxn id="30" idx="4"/>
              <a:endCxn id="54" idx="6"/>
            </p:cNvCxnSpPr>
            <p:nvPr/>
          </p:nvCxnSpPr>
          <p:spPr>
            <a:xfrm rot="5400000">
              <a:off x="7003879" y="4326149"/>
              <a:ext cx="513263" cy="520013"/>
            </a:xfrm>
            <a:prstGeom prst="curvedConnector2">
              <a:avLst/>
            </a:prstGeom>
            <a:ln w="1905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28" idx="2"/>
              <a:endCxn id="26" idx="2"/>
            </p:cNvCxnSpPr>
            <p:nvPr/>
          </p:nvCxnSpPr>
          <p:spPr>
            <a:xfrm rot="10800000" flipH="1" flipV="1">
              <a:off x="5430016" y="4292442"/>
              <a:ext cx="57573" cy="870113"/>
            </a:xfrm>
            <a:prstGeom prst="curvedConnector3">
              <a:avLst>
                <a:gd name="adj1" fmla="val -366516"/>
              </a:avLst>
            </a:prstGeom>
            <a:ln w="127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430016" y="5431899"/>
              <a:ext cx="607859" cy="261610"/>
            </a:xfrm>
            <a:prstGeom prst="rect">
              <a:avLst/>
            </a:prstGeom>
            <a:noFill/>
          </p:spPr>
          <p:txBody>
            <a:bodyPr wrap="none" rtlCol="0">
              <a:spAutoFit/>
            </a:bodyPr>
            <a:lstStyle/>
            <a:p>
              <a:r>
                <a:rPr lang="en-GB" sz="1100" b="1" dirty="0" smtClean="0">
                  <a:solidFill>
                    <a:schemeClr val="accent2">
                      <a:lumMod val="50000"/>
                    </a:schemeClr>
                  </a:solidFill>
                  <a:latin typeface="Arial Narrow" pitchFamily="34" charset="0"/>
                </a:rPr>
                <a:t>VTA/SN</a:t>
              </a:r>
              <a:endParaRPr lang="en-GB" sz="1100" b="1" dirty="0">
                <a:solidFill>
                  <a:schemeClr val="accent2">
                    <a:lumMod val="50000"/>
                  </a:schemeClr>
                </a:solidFill>
                <a:latin typeface="Arial Narrow" pitchFamily="34" charset="0"/>
              </a:endParaRPr>
            </a:p>
          </p:txBody>
        </p:sp>
        <p:sp>
          <p:nvSpPr>
            <p:cNvPr id="143" name="TextBox 142"/>
            <p:cNvSpPr txBox="1"/>
            <p:nvPr/>
          </p:nvSpPr>
          <p:spPr>
            <a:xfrm>
              <a:off x="4474526" y="2993209"/>
              <a:ext cx="909223" cy="261610"/>
            </a:xfrm>
            <a:prstGeom prst="rect">
              <a:avLst/>
            </a:prstGeom>
            <a:noFill/>
          </p:spPr>
          <p:txBody>
            <a:bodyPr wrap="none" rtlCol="0">
              <a:spAutoFit/>
            </a:bodyPr>
            <a:lstStyle/>
            <a:p>
              <a:r>
                <a:rPr lang="en-GB" sz="1100" b="1" dirty="0">
                  <a:solidFill>
                    <a:schemeClr val="accent2">
                      <a:lumMod val="50000"/>
                    </a:schemeClr>
                  </a:solidFill>
                  <a:latin typeface="Arial Narrow" pitchFamily="34" charset="0"/>
                </a:rPr>
                <a:t>m</a:t>
              </a:r>
              <a:r>
                <a:rPr lang="en-GB" sz="1100" b="1" dirty="0" smtClean="0">
                  <a:solidFill>
                    <a:schemeClr val="accent2">
                      <a:lumMod val="50000"/>
                    </a:schemeClr>
                  </a:solidFill>
                  <a:latin typeface="Arial Narrow" pitchFamily="34" charset="0"/>
                </a:rPr>
                <a:t>otor Cortex</a:t>
              </a:r>
              <a:endParaRPr lang="en-GB" sz="1100" b="1" dirty="0">
                <a:solidFill>
                  <a:schemeClr val="accent2">
                    <a:lumMod val="50000"/>
                  </a:schemeClr>
                </a:solidFill>
                <a:latin typeface="Arial Narrow" pitchFamily="34" charset="0"/>
              </a:endParaRPr>
            </a:p>
          </p:txBody>
        </p:sp>
        <p:sp>
          <p:nvSpPr>
            <p:cNvPr id="144" name="TextBox 143"/>
            <p:cNvSpPr txBox="1"/>
            <p:nvPr/>
          </p:nvSpPr>
          <p:spPr>
            <a:xfrm>
              <a:off x="7008653" y="3263239"/>
              <a:ext cx="1050288" cy="261610"/>
            </a:xfrm>
            <a:prstGeom prst="rect">
              <a:avLst/>
            </a:prstGeom>
            <a:noFill/>
          </p:spPr>
          <p:txBody>
            <a:bodyPr wrap="none" rtlCol="0">
              <a:spAutoFit/>
            </a:bodyPr>
            <a:lstStyle/>
            <a:p>
              <a:r>
                <a:rPr lang="en-GB" sz="1100" b="1" dirty="0" smtClean="0">
                  <a:solidFill>
                    <a:schemeClr val="accent2">
                      <a:lumMod val="50000"/>
                    </a:schemeClr>
                  </a:solidFill>
                  <a:latin typeface="Arial Narrow" pitchFamily="34" charset="0"/>
                </a:rPr>
                <a:t>occipital Cortex</a:t>
              </a:r>
              <a:endParaRPr lang="en-GB" sz="1100" b="1" dirty="0">
                <a:solidFill>
                  <a:schemeClr val="accent2">
                    <a:lumMod val="50000"/>
                  </a:schemeClr>
                </a:solidFill>
                <a:latin typeface="Arial Narrow" pitchFamily="34" charset="0"/>
              </a:endParaRPr>
            </a:p>
          </p:txBody>
        </p:sp>
        <p:sp>
          <p:nvSpPr>
            <p:cNvPr id="146" name="TextBox 145"/>
            <p:cNvSpPr txBox="1"/>
            <p:nvPr/>
          </p:nvSpPr>
          <p:spPr>
            <a:xfrm>
              <a:off x="5388474" y="3398254"/>
              <a:ext cx="639919" cy="261610"/>
            </a:xfrm>
            <a:prstGeom prst="rect">
              <a:avLst/>
            </a:prstGeom>
            <a:noFill/>
          </p:spPr>
          <p:txBody>
            <a:bodyPr wrap="none" rtlCol="0">
              <a:spAutoFit/>
            </a:bodyPr>
            <a:lstStyle/>
            <a:p>
              <a:r>
                <a:rPr lang="en-GB" sz="1100" b="1" dirty="0" smtClean="0">
                  <a:solidFill>
                    <a:schemeClr val="accent2">
                      <a:lumMod val="50000"/>
                    </a:schemeClr>
                  </a:solidFill>
                  <a:latin typeface="Arial Narrow" pitchFamily="34" charset="0"/>
                </a:rPr>
                <a:t>striatum</a:t>
              </a:r>
              <a:endParaRPr lang="en-GB" sz="1100" b="1" dirty="0">
                <a:solidFill>
                  <a:schemeClr val="accent2">
                    <a:lumMod val="50000"/>
                  </a:schemeClr>
                </a:solidFill>
                <a:latin typeface="Arial Narrow" pitchFamily="34" charset="0"/>
              </a:endParaRPr>
            </a:p>
          </p:txBody>
        </p:sp>
        <p:sp>
          <p:nvSpPr>
            <p:cNvPr id="30" name="Oval 29"/>
            <p:cNvSpPr/>
            <p:nvPr/>
          </p:nvSpPr>
          <p:spPr>
            <a:xfrm>
              <a:off x="7174827" y="3623285"/>
              <a:ext cx="691375" cy="706243"/>
            </a:xfrm>
            <a:prstGeom prst="ellipse">
              <a:avLst/>
            </a:prstGeom>
            <a:solidFill>
              <a:schemeClr val="accent3">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accent2">
                    <a:lumMod val="50000"/>
                  </a:schemeClr>
                </a:solidFill>
                <a:latin typeface="Arial Narrow" pitchFamily="34" charset="0"/>
              </a:endParaRPr>
            </a:p>
          </p:txBody>
        </p:sp>
        <p:graphicFrame>
          <p:nvGraphicFramePr>
            <p:cNvPr id="31" name="Object 30"/>
            <p:cNvGraphicFramePr>
              <a:graphicFrameLocks noChangeAspect="1"/>
            </p:cNvGraphicFramePr>
            <p:nvPr>
              <p:extLst>
                <p:ext uri="{D42A27DB-BD31-4B8C-83A1-F6EECF244321}">
                  <p14:modId xmlns="" xmlns:p14="http://schemas.microsoft.com/office/powerpoint/2010/main" val="4210151582"/>
                </p:ext>
              </p:extLst>
            </p:nvPr>
          </p:nvGraphicFramePr>
          <p:xfrm>
            <a:off x="7406639" y="3761698"/>
            <a:ext cx="266700" cy="401637"/>
          </p:xfrm>
          <a:graphic>
            <a:graphicData uri="http://schemas.openxmlformats.org/presentationml/2006/ole">
              <p:oleObj spid="_x0000_s301099" name="Equation" r:id="rId10" imgW="152334" imgH="228501" progId="Equation.DSMT4">
                <p:embed/>
              </p:oleObj>
            </a:graphicData>
          </a:graphic>
        </p:graphicFrame>
        <p:sp>
          <p:nvSpPr>
            <p:cNvPr id="28" name="Oval 27"/>
            <p:cNvSpPr/>
            <p:nvPr/>
          </p:nvSpPr>
          <p:spPr>
            <a:xfrm>
              <a:off x="5430017" y="4028330"/>
              <a:ext cx="497347" cy="528231"/>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accent2">
                    <a:lumMod val="50000"/>
                  </a:schemeClr>
                </a:solidFill>
                <a:latin typeface="Arial Narrow" pitchFamily="34" charset="0"/>
              </a:endParaRPr>
            </a:p>
          </p:txBody>
        </p:sp>
        <p:graphicFrame>
          <p:nvGraphicFramePr>
            <p:cNvPr id="29" name="Object 28"/>
            <p:cNvGraphicFramePr>
              <a:graphicFrameLocks noChangeAspect="1"/>
            </p:cNvGraphicFramePr>
            <p:nvPr>
              <p:extLst>
                <p:ext uri="{D42A27DB-BD31-4B8C-83A1-F6EECF244321}">
                  <p14:modId xmlns="" xmlns:p14="http://schemas.microsoft.com/office/powerpoint/2010/main" val="782871173"/>
                </p:ext>
              </p:extLst>
            </p:nvPr>
          </p:nvGraphicFramePr>
          <p:xfrm>
            <a:off x="5554643" y="4163345"/>
            <a:ext cx="246185" cy="239713"/>
          </p:xfrm>
          <a:graphic>
            <a:graphicData uri="http://schemas.openxmlformats.org/presentationml/2006/ole">
              <p:oleObj spid="_x0000_s301100" name="Equation" r:id="rId11" imgW="139700" imgH="139700" progId="Equation.DSMT4">
                <p:embed/>
              </p:oleObj>
            </a:graphicData>
          </a:graphic>
        </p:graphicFrame>
        <p:sp>
          <p:nvSpPr>
            <p:cNvPr id="7" name="Oval 6"/>
            <p:cNvSpPr/>
            <p:nvPr/>
          </p:nvSpPr>
          <p:spPr>
            <a:xfrm>
              <a:off x="3753411" y="3195871"/>
              <a:ext cx="691375" cy="706243"/>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accent2">
                    <a:lumMod val="50000"/>
                  </a:schemeClr>
                </a:solidFill>
                <a:latin typeface="Arial Narrow" pitchFamily="34" charset="0"/>
              </a:endParaRPr>
            </a:p>
          </p:txBody>
        </p:sp>
        <p:graphicFrame>
          <p:nvGraphicFramePr>
            <p:cNvPr id="25" name="Object 24"/>
            <p:cNvGraphicFramePr>
              <a:graphicFrameLocks noChangeAspect="1"/>
            </p:cNvGraphicFramePr>
            <p:nvPr>
              <p:extLst>
                <p:ext uri="{D42A27DB-BD31-4B8C-83A1-F6EECF244321}">
                  <p14:modId xmlns="" xmlns:p14="http://schemas.microsoft.com/office/powerpoint/2010/main" val="372438399"/>
                </p:ext>
              </p:extLst>
            </p:nvPr>
          </p:nvGraphicFramePr>
          <p:xfrm>
            <a:off x="3899288" y="3308305"/>
            <a:ext cx="400050" cy="401638"/>
          </p:xfrm>
          <a:graphic>
            <a:graphicData uri="http://schemas.openxmlformats.org/presentationml/2006/ole">
              <p:oleObj spid="_x0000_s301101" name="Equation" r:id="rId12" imgW="228600" imgH="228600" progId="Equation.DSMT4">
                <p:embed/>
              </p:oleObj>
            </a:graphicData>
          </a:graphic>
        </p:graphicFrame>
        <p:cxnSp>
          <p:nvCxnSpPr>
            <p:cNvPr id="87" name="Curved Connector 86"/>
            <p:cNvCxnSpPr>
              <a:stCxn id="7" idx="6"/>
              <a:endCxn id="54" idx="0"/>
            </p:cNvCxnSpPr>
            <p:nvPr/>
          </p:nvCxnSpPr>
          <p:spPr>
            <a:xfrm>
              <a:off x="4444786" y="3548987"/>
              <a:ext cx="2210027" cy="940676"/>
            </a:xfrm>
            <a:prstGeom prst="curvedConnector2">
              <a:avLst/>
            </a:prstGeom>
            <a:ln w="1905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Curved Connector 58"/>
            <p:cNvCxnSpPr>
              <a:stCxn id="32" idx="2"/>
              <a:endCxn id="7" idx="0"/>
            </p:cNvCxnSpPr>
            <p:nvPr/>
          </p:nvCxnSpPr>
          <p:spPr>
            <a:xfrm rot="10800000" flipV="1">
              <a:off x="4099099" y="2567857"/>
              <a:ext cx="541597" cy="628013"/>
            </a:xfrm>
            <a:prstGeom prst="curvedConnector2">
              <a:avLst/>
            </a:prstGeom>
            <a:ln w="1905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50" idx="6"/>
              <a:endCxn id="28" idx="2"/>
            </p:cNvCxnSpPr>
            <p:nvPr/>
          </p:nvCxnSpPr>
          <p:spPr>
            <a:xfrm>
              <a:off x="4925528" y="4291436"/>
              <a:ext cx="504488" cy="1004"/>
            </a:xfrm>
            <a:prstGeom prst="curvedConnector3">
              <a:avLst>
                <a:gd name="adj1" fmla="val 50000"/>
              </a:avLst>
            </a:prstGeom>
            <a:ln w="1905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6309124" y="4489666"/>
              <a:ext cx="691375" cy="706243"/>
            </a:xfrm>
            <a:prstGeom prst="ellipse">
              <a:avLst/>
            </a:prstGeom>
            <a:solidFill>
              <a:schemeClr val="bg1"/>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accent2">
                    <a:lumMod val="50000"/>
                  </a:schemeClr>
                </a:solidFill>
                <a:latin typeface="Arial Narrow" pitchFamily="34" charset="0"/>
              </a:endParaRPr>
            </a:p>
          </p:txBody>
        </p:sp>
        <p:graphicFrame>
          <p:nvGraphicFramePr>
            <p:cNvPr id="68621" name="Object 13"/>
            <p:cNvGraphicFramePr>
              <a:graphicFrameLocks noChangeAspect="1"/>
            </p:cNvGraphicFramePr>
            <p:nvPr>
              <p:extLst>
                <p:ext uri="{D42A27DB-BD31-4B8C-83A1-F6EECF244321}">
                  <p14:modId xmlns="" xmlns:p14="http://schemas.microsoft.com/office/powerpoint/2010/main" val="3056702275"/>
                </p:ext>
              </p:extLst>
            </p:nvPr>
          </p:nvGraphicFramePr>
          <p:xfrm>
            <a:off x="6499988" y="4624347"/>
            <a:ext cx="278423" cy="415925"/>
          </p:xfrm>
          <a:graphic>
            <a:graphicData uri="http://schemas.openxmlformats.org/presentationml/2006/ole">
              <p:oleObj spid="_x0000_s301102" name="Equation" r:id="rId13" imgW="164957" imgH="241091" progId="Equation.DSMT4">
                <p:embed/>
              </p:oleObj>
            </a:graphicData>
          </a:graphic>
        </p:graphicFrame>
        <p:cxnSp>
          <p:nvCxnSpPr>
            <p:cNvPr id="63" name="Curved Connector 86"/>
            <p:cNvCxnSpPr>
              <a:stCxn id="50" idx="4"/>
            </p:cNvCxnSpPr>
            <p:nvPr/>
          </p:nvCxnSpPr>
          <p:spPr>
            <a:xfrm rot="16200000" flipH="1">
              <a:off x="5347346" y="3877057"/>
              <a:ext cx="187566" cy="1722577"/>
            </a:xfrm>
            <a:prstGeom prst="curvedConnector2">
              <a:avLst/>
            </a:prstGeom>
            <a:ln w="19050">
              <a:solidFill>
                <a:srgbClr val="9900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4234153" y="3938320"/>
              <a:ext cx="691375" cy="706243"/>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accent2">
                    <a:lumMod val="50000"/>
                  </a:schemeClr>
                </a:solidFill>
                <a:latin typeface="Arial Narrow" pitchFamily="34" charset="0"/>
              </a:endParaRPr>
            </a:p>
          </p:txBody>
        </p:sp>
        <p:graphicFrame>
          <p:nvGraphicFramePr>
            <p:cNvPr id="8" name="Object 7"/>
            <p:cNvGraphicFramePr>
              <a:graphicFrameLocks noChangeAspect="1"/>
            </p:cNvGraphicFramePr>
            <p:nvPr>
              <p:extLst>
                <p:ext uri="{D42A27DB-BD31-4B8C-83A1-F6EECF244321}">
                  <p14:modId xmlns="" xmlns:p14="http://schemas.microsoft.com/office/powerpoint/2010/main" val="2067155478"/>
                </p:ext>
              </p:extLst>
            </p:nvPr>
          </p:nvGraphicFramePr>
          <p:xfrm>
            <a:off x="4470400" y="4135438"/>
            <a:ext cx="234950" cy="287337"/>
          </p:xfrm>
          <a:graphic>
            <a:graphicData uri="http://schemas.openxmlformats.org/presentationml/2006/ole">
              <p:oleObj spid="_x0000_s301103" name="Equation" r:id="rId14" imgW="139680" imgH="164880" progId="Equation.DSMT4">
                <p:embed/>
              </p:oleObj>
            </a:graphicData>
          </a:graphic>
        </p:graphicFrame>
        <p:sp>
          <p:nvSpPr>
            <p:cNvPr id="98" name="TextBox 97"/>
            <p:cNvSpPr txBox="1"/>
            <p:nvPr/>
          </p:nvSpPr>
          <p:spPr>
            <a:xfrm>
              <a:off x="7008653" y="5018434"/>
              <a:ext cx="934871" cy="261610"/>
            </a:xfrm>
            <a:prstGeom prst="rect">
              <a:avLst/>
            </a:prstGeom>
            <a:noFill/>
          </p:spPr>
          <p:txBody>
            <a:bodyPr wrap="none" rtlCol="0">
              <a:spAutoFit/>
            </a:bodyPr>
            <a:lstStyle/>
            <a:p>
              <a:r>
                <a:rPr lang="en-GB" sz="1100" b="1" dirty="0" smtClean="0">
                  <a:solidFill>
                    <a:schemeClr val="accent2">
                      <a:lumMod val="50000"/>
                    </a:schemeClr>
                  </a:solidFill>
                  <a:latin typeface="Arial Narrow" pitchFamily="34" charset="0"/>
                </a:rPr>
                <a:t>hippocampus</a:t>
              </a:r>
              <a:endParaRPr lang="en-GB" sz="1100" b="1" dirty="0">
                <a:solidFill>
                  <a:schemeClr val="accent2">
                    <a:lumMod val="50000"/>
                  </a:schemeClr>
                </a:solidFill>
                <a:latin typeface="Arial Narrow" pitchFamily="34" charset="0"/>
              </a:endParaRPr>
            </a:p>
          </p:txBody>
        </p:sp>
        <p:cxnSp>
          <p:nvCxnSpPr>
            <p:cNvPr id="184" name="Curved Connector 86"/>
            <p:cNvCxnSpPr>
              <a:stCxn id="7" idx="6"/>
              <a:endCxn id="28" idx="0"/>
            </p:cNvCxnSpPr>
            <p:nvPr/>
          </p:nvCxnSpPr>
          <p:spPr>
            <a:xfrm>
              <a:off x="4444786" y="3548993"/>
              <a:ext cx="1233905" cy="479337"/>
            </a:xfrm>
            <a:prstGeom prst="curvedConnector2">
              <a:avLst/>
            </a:prstGeom>
            <a:ln w="1905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Curved Connector 58"/>
            <p:cNvCxnSpPr>
              <a:stCxn id="30" idx="0"/>
              <a:endCxn id="32" idx="6"/>
            </p:cNvCxnSpPr>
            <p:nvPr/>
          </p:nvCxnSpPr>
          <p:spPr>
            <a:xfrm rot="16200000" flipV="1">
              <a:off x="5786755" y="1889524"/>
              <a:ext cx="1055427" cy="2412095"/>
            </a:xfrm>
            <a:prstGeom prst="curvedConnector2">
              <a:avLst/>
            </a:prstGeom>
            <a:ln w="19050">
              <a:solidFill>
                <a:schemeClr val="accent2">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Curved Connector 169"/>
            <p:cNvCxnSpPr>
              <a:stCxn id="50" idx="4"/>
              <a:endCxn id="26" idx="2"/>
            </p:cNvCxnSpPr>
            <p:nvPr/>
          </p:nvCxnSpPr>
          <p:spPr>
            <a:xfrm rot="16200000" flipH="1">
              <a:off x="4774720" y="4449683"/>
              <a:ext cx="517990" cy="907749"/>
            </a:xfrm>
            <a:prstGeom prst="curvedConnector2">
              <a:avLst/>
            </a:prstGeom>
            <a:ln w="1905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 name="Group 181"/>
          <p:cNvGrpSpPr>
            <a:grpSpLocks noChangeAspect="1"/>
          </p:cNvGrpSpPr>
          <p:nvPr/>
        </p:nvGrpSpPr>
        <p:grpSpPr>
          <a:xfrm>
            <a:off x="3535970" y="1694083"/>
            <a:ext cx="5201631" cy="3490197"/>
            <a:chOff x="1693535" y="855811"/>
            <a:chExt cx="6833265" cy="4584993"/>
          </a:xfrm>
        </p:grpSpPr>
        <p:sp>
          <p:nvSpPr>
            <p:cNvPr id="183" name="Rounded Rectangle 182"/>
            <p:cNvSpPr/>
            <p:nvPr/>
          </p:nvSpPr>
          <p:spPr>
            <a:xfrm>
              <a:off x="3450242" y="3407523"/>
              <a:ext cx="955880" cy="566615"/>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latin typeface="Arial Narrow" pitchFamily="34" charset="0"/>
                </a:rPr>
                <a:t>Precision</a:t>
              </a:r>
            </a:p>
          </p:txBody>
        </p:sp>
        <p:sp>
          <p:nvSpPr>
            <p:cNvPr id="185" name="Bent Arrow 184"/>
            <p:cNvSpPr/>
            <p:nvPr/>
          </p:nvSpPr>
          <p:spPr>
            <a:xfrm rot="5400000" flipH="1">
              <a:off x="3252605" y="3689105"/>
              <a:ext cx="644722" cy="913948"/>
            </a:xfrm>
            <a:prstGeom prst="bentArrow">
              <a:avLst>
                <a:gd name="adj1" fmla="val 17137"/>
                <a:gd name="adj2" fmla="val 16569"/>
                <a:gd name="adj3" fmla="val 25481"/>
                <a:gd name="adj4" fmla="val 46001"/>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ffectLst>
                  <a:outerShdw blurRad="38100" dist="38100" dir="2700000" algn="tl">
                    <a:srgbClr val="000000">
                      <a:alpha val="43137"/>
                    </a:srgbClr>
                  </a:outerShdw>
                </a:effectLst>
                <a:latin typeface="Arial Narrow" pitchFamily="34" charset="0"/>
              </a:endParaRPr>
            </a:p>
          </p:txBody>
        </p:sp>
        <p:sp>
          <p:nvSpPr>
            <p:cNvPr id="186" name="Rounded Rectangle 185"/>
            <p:cNvSpPr/>
            <p:nvPr/>
          </p:nvSpPr>
          <p:spPr>
            <a:xfrm>
              <a:off x="3439413" y="2649416"/>
              <a:ext cx="966703" cy="703384"/>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latin typeface="Arial Narrow" pitchFamily="34" charset="0"/>
                </a:rPr>
                <a:t>Policy</a:t>
              </a:r>
            </a:p>
            <a:p>
              <a:pPr algn="ctr"/>
              <a:r>
                <a:rPr lang="en-GB" sz="1100" dirty="0">
                  <a:latin typeface="Arial Narrow" pitchFamily="34" charset="0"/>
                </a:rPr>
                <a:t>selection</a:t>
              </a:r>
            </a:p>
          </p:txBody>
        </p:sp>
        <p:sp>
          <p:nvSpPr>
            <p:cNvPr id="187" name="TextBox 186"/>
            <p:cNvSpPr txBox="1"/>
            <p:nvPr/>
          </p:nvSpPr>
          <p:spPr>
            <a:xfrm>
              <a:off x="3483699" y="1715317"/>
              <a:ext cx="1101769" cy="323455"/>
            </a:xfrm>
            <a:prstGeom prst="rect">
              <a:avLst/>
            </a:prstGeom>
            <a:noFill/>
            <a:ln>
              <a:noFill/>
            </a:ln>
            <a:effectLst/>
          </p:spPr>
          <p:txBody>
            <a:bodyPr wrap="none" rtlCol="0">
              <a:spAutoFit/>
            </a:bodyPr>
            <a:lstStyle/>
            <a:p>
              <a:r>
                <a:rPr lang="en-GB" sz="1000" b="1" dirty="0">
                  <a:solidFill>
                    <a:schemeClr val="tx2">
                      <a:lumMod val="75000"/>
                    </a:schemeClr>
                  </a:solidFill>
                  <a:latin typeface="Arial Narrow" pitchFamily="34" charset="0"/>
                </a:rPr>
                <a:t>Motor Cortex</a:t>
              </a:r>
            </a:p>
          </p:txBody>
        </p:sp>
        <p:sp>
          <p:nvSpPr>
            <p:cNvPr id="188" name="TextBox 187"/>
            <p:cNvSpPr txBox="1"/>
            <p:nvPr/>
          </p:nvSpPr>
          <p:spPr>
            <a:xfrm>
              <a:off x="6474197" y="5107365"/>
              <a:ext cx="1295505" cy="323455"/>
            </a:xfrm>
            <a:prstGeom prst="rect">
              <a:avLst/>
            </a:prstGeom>
            <a:noFill/>
            <a:ln>
              <a:noFill/>
            </a:ln>
            <a:effectLst/>
          </p:spPr>
          <p:txBody>
            <a:bodyPr wrap="none" rtlCol="0">
              <a:spAutoFit/>
            </a:bodyPr>
            <a:lstStyle/>
            <a:p>
              <a:r>
                <a:rPr lang="en-GB" sz="1000" b="1" dirty="0">
                  <a:solidFill>
                    <a:schemeClr val="tx2">
                      <a:lumMod val="75000"/>
                    </a:schemeClr>
                  </a:solidFill>
                  <a:latin typeface="Arial Narrow" pitchFamily="34" charset="0"/>
                </a:rPr>
                <a:t>Occipital Cortex</a:t>
              </a:r>
            </a:p>
          </p:txBody>
        </p:sp>
        <p:grpSp>
          <p:nvGrpSpPr>
            <p:cNvPr id="6" name="Group 212"/>
            <p:cNvGrpSpPr/>
            <p:nvPr/>
          </p:nvGrpSpPr>
          <p:grpSpPr>
            <a:xfrm>
              <a:off x="2335633" y="2106263"/>
              <a:ext cx="854930" cy="492370"/>
              <a:chOff x="2915138" y="2192228"/>
              <a:chExt cx="926174" cy="492370"/>
            </a:xfrm>
            <a:effectLst>
              <a:outerShdw blurRad="50800" dist="38100" dir="2700000" algn="tl" rotWithShape="0">
                <a:prstClr val="black">
                  <a:alpha val="40000"/>
                </a:prstClr>
              </a:outerShdw>
            </a:effectLst>
          </p:grpSpPr>
          <p:sp>
            <p:nvSpPr>
              <p:cNvPr id="210" name="Oval 209"/>
              <p:cNvSpPr/>
              <p:nvPr/>
            </p:nvSpPr>
            <p:spPr>
              <a:xfrm>
                <a:off x="2915138" y="2192228"/>
                <a:ext cx="504139" cy="492370"/>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2">
                      <a:lumMod val="75000"/>
                    </a:schemeClr>
                  </a:solidFill>
                  <a:latin typeface="Arial Narrow" pitchFamily="34" charset="0"/>
                </a:endParaRPr>
              </a:p>
            </p:txBody>
          </p:sp>
          <p:sp>
            <p:nvSpPr>
              <p:cNvPr id="211" name="Oval 210"/>
              <p:cNvSpPr/>
              <p:nvPr/>
            </p:nvSpPr>
            <p:spPr>
              <a:xfrm>
                <a:off x="3344988" y="2196123"/>
                <a:ext cx="496324" cy="488475"/>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2">
                      <a:lumMod val="75000"/>
                    </a:schemeClr>
                  </a:solidFill>
                  <a:latin typeface="Arial Narrow" pitchFamily="34" charset="0"/>
                </a:endParaRPr>
              </a:p>
            </p:txBody>
          </p:sp>
          <p:graphicFrame>
            <p:nvGraphicFramePr>
              <p:cNvPr id="212" name="Object 211"/>
              <p:cNvGraphicFramePr>
                <a:graphicFrameLocks noChangeAspect="1"/>
              </p:cNvGraphicFramePr>
              <p:nvPr>
                <p:extLst/>
              </p:nvPr>
            </p:nvGraphicFramePr>
            <p:xfrm>
              <a:off x="3065463" y="2254128"/>
              <a:ext cx="723900" cy="342900"/>
            </p:xfrm>
            <a:graphic>
              <a:graphicData uri="http://schemas.openxmlformats.org/presentationml/2006/ole">
                <p:oleObj spid="_x0000_s301104" name="Equation" r:id="rId15" imgW="482391" imgH="228501" progId="Equation.DSMT4">
                  <p:embed/>
                </p:oleObj>
              </a:graphicData>
            </a:graphic>
          </p:graphicFrame>
        </p:grpSp>
        <p:cxnSp>
          <p:nvCxnSpPr>
            <p:cNvPr id="190" name="Curved Connector 220"/>
            <p:cNvCxnSpPr/>
            <p:nvPr/>
          </p:nvCxnSpPr>
          <p:spPr>
            <a:xfrm flipH="1">
              <a:off x="5661396" y="3717441"/>
              <a:ext cx="182813" cy="590652"/>
            </a:xfrm>
            <a:prstGeom prst="curvedConnector3">
              <a:avLst>
                <a:gd name="adj1" fmla="val -115427"/>
              </a:avLst>
            </a:prstGeom>
            <a:ln w="9525">
              <a:noFill/>
              <a:prstDash val="sysDot"/>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1" name="TextBox 190"/>
            <p:cNvSpPr txBox="1"/>
            <p:nvPr/>
          </p:nvSpPr>
          <p:spPr>
            <a:xfrm>
              <a:off x="4283982" y="3499630"/>
              <a:ext cx="1045706" cy="538651"/>
            </a:xfrm>
            <a:prstGeom prst="rect">
              <a:avLst/>
            </a:prstGeom>
            <a:noFill/>
            <a:ln>
              <a:noFill/>
            </a:ln>
            <a:effectLst/>
          </p:spPr>
          <p:txBody>
            <a:bodyPr wrap="square" rtlCol="0">
              <a:spAutoFit/>
            </a:bodyPr>
            <a:lstStyle/>
            <a:p>
              <a:pPr algn="ctr"/>
              <a:r>
                <a:rPr lang="en-GB" sz="1000" b="1" dirty="0">
                  <a:solidFill>
                    <a:schemeClr val="tx2">
                      <a:lumMod val="75000"/>
                    </a:schemeClr>
                  </a:solidFill>
                  <a:latin typeface="Arial Narrow" pitchFamily="34" charset="0"/>
                </a:rPr>
                <a:t>Striatum  &amp; VTA/SN</a:t>
              </a:r>
            </a:p>
          </p:txBody>
        </p:sp>
        <p:sp>
          <p:nvSpPr>
            <p:cNvPr id="192" name="Bent Arrow 191"/>
            <p:cNvSpPr/>
            <p:nvPr/>
          </p:nvSpPr>
          <p:spPr>
            <a:xfrm>
              <a:off x="2472678" y="1246554"/>
              <a:ext cx="894553" cy="1375508"/>
            </a:xfrm>
            <a:prstGeom prst="bentArrow">
              <a:avLst>
                <a:gd name="adj1" fmla="val 14097"/>
                <a:gd name="adj2" fmla="val 12784"/>
                <a:gd name="adj3" fmla="val 25000"/>
                <a:gd name="adj4" fmla="val 43750"/>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Arial Narrow" pitchFamily="34" charset="0"/>
              </a:endParaRPr>
            </a:p>
          </p:txBody>
        </p:sp>
        <p:sp>
          <p:nvSpPr>
            <p:cNvPr id="193" name="Bent Arrow 192"/>
            <p:cNvSpPr/>
            <p:nvPr/>
          </p:nvSpPr>
          <p:spPr>
            <a:xfrm>
              <a:off x="2436603" y="2891689"/>
              <a:ext cx="1121803" cy="1375508"/>
            </a:xfrm>
            <a:prstGeom prst="bentArrow">
              <a:avLst>
                <a:gd name="adj1" fmla="val 10869"/>
                <a:gd name="adj2" fmla="val 12784"/>
                <a:gd name="adj3" fmla="val 25000"/>
                <a:gd name="adj4" fmla="val 43750"/>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Arial Narrow" pitchFamily="34" charset="0"/>
              </a:endParaRPr>
            </a:p>
          </p:txBody>
        </p:sp>
        <p:sp>
          <p:nvSpPr>
            <p:cNvPr id="194" name="Rounded Rectangle 193"/>
            <p:cNvSpPr/>
            <p:nvPr/>
          </p:nvSpPr>
          <p:spPr>
            <a:xfrm>
              <a:off x="1722400" y="1883528"/>
              <a:ext cx="1569145" cy="859691"/>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latin typeface="Arial Narrow" pitchFamily="34" charset="0"/>
                </a:rPr>
                <a:t>Bayesian model average of next state</a:t>
              </a:r>
            </a:p>
          </p:txBody>
        </p:sp>
        <p:sp>
          <p:nvSpPr>
            <p:cNvPr id="195" name="Rounded Rectangle 194"/>
            <p:cNvSpPr/>
            <p:nvPr/>
          </p:nvSpPr>
          <p:spPr>
            <a:xfrm>
              <a:off x="1693535" y="4247674"/>
              <a:ext cx="1641288" cy="859691"/>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latin typeface="Arial Narrow" pitchFamily="34" charset="0"/>
                </a:rPr>
                <a:t>Evaluation of policies</a:t>
              </a:r>
            </a:p>
          </p:txBody>
        </p:sp>
        <p:sp>
          <p:nvSpPr>
            <p:cNvPr id="196" name="Bent Arrow 195"/>
            <p:cNvSpPr/>
            <p:nvPr/>
          </p:nvSpPr>
          <p:spPr>
            <a:xfrm flipH="1">
              <a:off x="3121961" y="2141418"/>
              <a:ext cx="2380681" cy="2860430"/>
            </a:xfrm>
            <a:prstGeom prst="bentArrow">
              <a:avLst>
                <a:gd name="adj1" fmla="val 4982"/>
                <a:gd name="adj2" fmla="val 7177"/>
                <a:gd name="adj3" fmla="val 12987"/>
                <a:gd name="adj4" fmla="val 43750"/>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Arial Narrow" pitchFamily="34" charset="0"/>
              </a:endParaRPr>
            </a:p>
          </p:txBody>
        </p:sp>
        <p:sp>
          <p:nvSpPr>
            <p:cNvPr id="197" name="Bent Arrow 196"/>
            <p:cNvSpPr/>
            <p:nvPr/>
          </p:nvSpPr>
          <p:spPr>
            <a:xfrm rot="10800000">
              <a:off x="3172449" y="4439145"/>
              <a:ext cx="1587814" cy="389639"/>
            </a:xfrm>
            <a:prstGeom prst="bentArrow">
              <a:avLst>
                <a:gd name="adj1" fmla="val 27887"/>
                <a:gd name="adj2" fmla="val 32749"/>
                <a:gd name="adj3" fmla="val 34486"/>
                <a:gd name="adj4" fmla="val 43750"/>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ffectLst>
                  <a:outerShdw blurRad="38100" dist="38100" dir="2700000" algn="tl">
                    <a:srgbClr val="000000">
                      <a:alpha val="43137"/>
                    </a:srgbClr>
                  </a:outerShdw>
                </a:effectLst>
                <a:latin typeface="Arial Narrow" pitchFamily="34" charset="0"/>
              </a:endParaRPr>
            </a:p>
          </p:txBody>
        </p:sp>
        <p:sp>
          <p:nvSpPr>
            <p:cNvPr id="198" name="Rounded Rectangle 197"/>
            <p:cNvSpPr/>
            <p:nvPr/>
          </p:nvSpPr>
          <p:spPr>
            <a:xfrm>
              <a:off x="4580488" y="4267204"/>
              <a:ext cx="1572696" cy="859691"/>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latin typeface="Arial Narrow" pitchFamily="34" charset="0"/>
                </a:rPr>
                <a:t>State estimation under plausible policies</a:t>
              </a:r>
            </a:p>
          </p:txBody>
        </p:sp>
        <p:sp>
          <p:nvSpPr>
            <p:cNvPr id="199" name="TextBox 198"/>
            <p:cNvSpPr txBox="1"/>
            <p:nvPr/>
          </p:nvSpPr>
          <p:spPr>
            <a:xfrm>
              <a:off x="1961420" y="1589979"/>
              <a:ext cx="1352364" cy="323455"/>
            </a:xfrm>
            <a:prstGeom prst="rect">
              <a:avLst/>
            </a:prstGeom>
            <a:noFill/>
            <a:ln>
              <a:noFill/>
            </a:ln>
            <a:effectLst/>
          </p:spPr>
          <p:txBody>
            <a:bodyPr wrap="none" rtlCol="0">
              <a:spAutoFit/>
            </a:bodyPr>
            <a:lstStyle/>
            <a:p>
              <a:r>
                <a:rPr lang="en-GB" sz="1000" b="1" dirty="0">
                  <a:solidFill>
                    <a:schemeClr val="tx2">
                      <a:lumMod val="75000"/>
                    </a:schemeClr>
                  </a:solidFill>
                  <a:latin typeface="Arial Narrow" pitchFamily="34" charset="0"/>
                </a:rPr>
                <a:t>Dorsal prefrontal</a:t>
              </a:r>
            </a:p>
          </p:txBody>
        </p:sp>
        <p:sp>
          <p:nvSpPr>
            <p:cNvPr id="200" name="TextBox 199"/>
            <p:cNvSpPr txBox="1"/>
            <p:nvPr/>
          </p:nvSpPr>
          <p:spPr>
            <a:xfrm>
              <a:off x="4920164" y="5117349"/>
              <a:ext cx="1150205" cy="323455"/>
            </a:xfrm>
            <a:prstGeom prst="rect">
              <a:avLst/>
            </a:prstGeom>
            <a:noFill/>
            <a:ln>
              <a:noFill/>
            </a:ln>
            <a:effectLst/>
          </p:spPr>
          <p:txBody>
            <a:bodyPr wrap="none" rtlCol="0">
              <a:spAutoFit/>
            </a:bodyPr>
            <a:lstStyle/>
            <a:p>
              <a:r>
                <a:rPr lang="en-GB" sz="1000" b="1" dirty="0">
                  <a:solidFill>
                    <a:schemeClr val="tx2">
                      <a:lumMod val="75000"/>
                    </a:schemeClr>
                  </a:solidFill>
                  <a:latin typeface="Arial Narrow" pitchFamily="34" charset="0"/>
                </a:rPr>
                <a:t>Hippocampus</a:t>
              </a:r>
            </a:p>
          </p:txBody>
        </p:sp>
        <p:sp>
          <p:nvSpPr>
            <p:cNvPr id="201" name="TextBox 200"/>
            <p:cNvSpPr txBox="1"/>
            <p:nvPr/>
          </p:nvSpPr>
          <p:spPr>
            <a:xfrm>
              <a:off x="1930197" y="5103031"/>
              <a:ext cx="1392375" cy="323455"/>
            </a:xfrm>
            <a:prstGeom prst="rect">
              <a:avLst/>
            </a:prstGeom>
            <a:noFill/>
            <a:ln>
              <a:noFill/>
            </a:ln>
            <a:effectLst/>
          </p:spPr>
          <p:txBody>
            <a:bodyPr wrap="none" rtlCol="0">
              <a:spAutoFit/>
            </a:bodyPr>
            <a:lstStyle/>
            <a:p>
              <a:r>
                <a:rPr lang="en-GB" sz="1000" b="1" dirty="0">
                  <a:solidFill>
                    <a:schemeClr val="tx2">
                      <a:lumMod val="75000"/>
                    </a:schemeClr>
                  </a:solidFill>
                  <a:latin typeface="Arial Narrow" pitchFamily="34" charset="0"/>
                </a:rPr>
                <a:t>Ventral prefrontal</a:t>
              </a:r>
            </a:p>
          </p:txBody>
        </p:sp>
        <p:sp>
          <p:nvSpPr>
            <p:cNvPr id="202" name="Up-Down Arrow 201"/>
            <p:cNvSpPr/>
            <p:nvPr/>
          </p:nvSpPr>
          <p:spPr>
            <a:xfrm>
              <a:off x="3857803" y="3259015"/>
              <a:ext cx="158713" cy="281354"/>
            </a:xfrm>
            <a:prstGeom prst="upDownArrow">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latin typeface="Arial Narrow" pitchFamily="34" charset="0"/>
              </a:endParaRPr>
            </a:p>
          </p:txBody>
        </p:sp>
        <p:cxnSp>
          <p:nvCxnSpPr>
            <p:cNvPr id="203" name="Curved Connector 351"/>
            <p:cNvCxnSpPr>
              <a:stCxn id="186" idx="0"/>
            </p:cNvCxnSpPr>
            <p:nvPr/>
          </p:nvCxnSpPr>
          <p:spPr>
            <a:xfrm rot="16200000" flipV="1">
              <a:off x="3762540" y="2489192"/>
              <a:ext cx="320431" cy="40"/>
            </a:xfrm>
            <a:prstGeom prst="curvedConnector3">
              <a:avLst>
                <a:gd name="adj1" fmla="val 50000"/>
              </a:avLst>
            </a:prstGeom>
            <a:ln w="57150">
              <a:noFill/>
              <a:headEnd type="none" w="med" len="med"/>
              <a:tailEnd type="oval"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4" name="Curved Connector 351"/>
            <p:cNvCxnSpPr>
              <a:stCxn id="186" idx="0"/>
            </p:cNvCxnSpPr>
            <p:nvPr/>
          </p:nvCxnSpPr>
          <p:spPr>
            <a:xfrm rot="16200000" flipV="1">
              <a:off x="3473969" y="2200612"/>
              <a:ext cx="320431" cy="577178"/>
            </a:xfrm>
            <a:prstGeom prst="curvedConnector2">
              <a:avLst/>
            </a:prstGeom>
            <a:ln w="38100">
              <a:solidFill>
                <a:srgbClr val="FF0000"/>
              </a:solidFill>
              <a:headEnd type="none" w="med" len="med"/>
              <a:tailEnd type="oval"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205" name="Object 204"/>
            <p:cNvGraphicFramePr>
              <a:graphicFrameLocks noChangeAspect="1"/>
            </p:cNvGraphicFramePr>
            <p:nvPr>
              <p:extLst/>
            </p:nvPr>
          </p:nvGraphicFramePr>
          <p:xfrm>
            <a:off x="2888277" y="2879738"/>
            <a:ext cx="262303" cy="309563"/>
          </p:xfrm>
          <a:graphic>
            <a:graphicData uri="http://schemas.openxmlformats.org/presentationml/2006/ole">
              <p:oleObj spid="_x0000_s301105" name="Equation" r:id="rId16" imgW="164814" imgH="177492" progId="Equation.DSMT4">
                <p:embed/>
              </p:oleObj>
            </a:graphicData>
          </a:graphic>
        </p:graphicFrame>
        <p:sp>
          <p:nvSpPr>
            <p:cNvPr id="206" name="Bent Arrow 205"/>
            <p:cNvSpPr/>
            <p:nvPr/>
          </p:nvSpPr>
          <p:spPr>
            <a:xfrm rot="10800000">
              <a:off x="5955833" y="4439144"/>
              <a:ext cx="1278183" cy="389639"/>
            </a:xfrm>
            <a:prstGeom prst="bentArrow">
              <a:avLst>
                <a:gd name="adj1" fmla="val 27887"/>
                <a:gd name="adj2" fmla="val 32749"/>
                <a:gd name="adj3" fmla="val 34486"/>
                <a:gd name="adj4" fmla="val 43750"/>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ffectLst>
                  <a:outerShdw blurRad="38100" dist="38100" dir="2700000" algn="tl">
                    <a:srgbClr val="000000">
                      <a:alpha val="43137"/>
                    </a:srgbClr>
                  </a:outerShdw>
                </a:effectLst>
                <a:latin typeface="Arial Narrow" pitchFamily="34" charset="0"/>
              </a:endParaRPr>
            </a:p>
          </p:txBody>
        </p:sp>
        <p:sp>
          <p:nvSpPr>
            <p:cNvPr id="207" name="Rounded Rectangle 206"/>
            <p:cNvSpPr/>
            <p:nvPr/>
          </p:nvSpPr>
          <p:spPr>
            <a:xfrm>
              <a:off x="6462162" y="4267197"/>
              <a:ext cx="1067701" cy="859692"/>
            </a:xfrm>
            <a:prstGeom prst="roundRect">
              <a:avLst/>
            </a:prstGeom>
            <a:solidFill>
              <a:schemeClr val="accent3">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latin typeface="Arial Narrow" pitchFamily="34" charset="0"/>
                </a:rPr>
                <a:t>Sensory input</a:t>
              </a:r>
            </a:p>
          </p:txBody>
        </p:sp>
        <p:sp>
          <p:nvSpPr>
            <p:cNvPr id="208" name="Curved Down Arrow 207"/>
            <p:cNvSpPr/>
            <p:nvPr/>
          </p:nvSpPr>
          <p:spPr>
            <a:xfrm rot="2347159">
              <a:off x="3644259" y="1425917"/>
              <a:ext cx="4882541" cy="1827377"/>
            </a:xfrm>
            <a:prstGeom prst="curvedDownArrow">
              <a:avLst>
                <a:gd name="adj1" fmla="val 12021"/>
                <a:gd name="adj2" fmla="val 30616"/>
                <a:gd name="adj3" fmla="val 29427"/>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Arial Narrow" pitchFamily="34" charset="0"/>
              </a:endParaRPr>
            </a:p>
          </p:txBody>
        </p:sp>
        <p:sp>
          <p:nvSpPr>
            <p:cNvPr id="209" name="Rounded Rectangle 208"/>
            <p:cNvSpPr/>
            <p:nvPr/>
          </p:nvSpPr>
          <p:spPr>
            <a:xfrm>
              <a:off x="3363677" y="855811"/>
              <a:ext cx="1085737" cy="859691"/>
            </a:xfrm>
            <a:prstGeom prst="roundRect">
              <a:avLst/>
            </a:prstGeom>
            <a:solidFill>
              <a:schemeClr val="accent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latin typeface="Arial Narrow" pitchFamily="34" charset="0"/>
                </a:rPr>
                <a:t>Predicted action</a:t>
              </a:r>
            </a:p>
          </p:txBody>
        </p:sp>
      </p:grpSp>
    </p:spTree>
    <p:extLst>
      <p:ext uri="{BB962C8B-B14F-4D97-AF65-F5344CB8AC3E}">
        <p14:creationId xmlns="" xmlns:p14="http://schemas.microsoft.com/office/powerpoint/2010/main" val="10012444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1"/>
          <p:cNvPicPr>
            <a:picLocks noChangeAspect="1" noChangeArrowheads="1"/>
          </p:cNvPicPr>
          <p:nvPr/>
        </p:nvPicPr>
        <p:blipFill>
          <a:blip r:embed="rId3" cstate="print">
            <a:clrChange>
              <a:clrFrom>
                <a:srgbClr val="FFFFFF"/>
              </a:clrFrom>
              <a:clrTo>
                <a:srgbClr val="FFFFFF">
                  <a:alpha val="0"/>
                </a:srgbClr>
              </a:clrTo>
            </a:clrChange>
            <a:duotone>
              <a:schemeClr val="accent1">
                <a:shade val="45000"/>
                <a:satMod val="135000"/>
              </a:schemeClr>
              <a:prstClr val="white"/>
            </a:duotone>
            <a:lum bright="10000"/>
            <a:extLst>
              <a:ext uri="{28A0092B-C50C-407E-A947-70E740481C1C}">
                <a14:useLocalDpi xmlns="" xmlns:a14="http://schemas.microsoft.com/office/drawing/2010/main" val="0"/>
              </a:ext>
            </a:extLst>
          </a:blip>
          <a:srcRect/>
          <a:stretch>
            <a:fillRect/>
          </a:stretch>
        </p:blipFill>
        <p:spPr bwMode="auto">
          <a:xfrm>
            <a:off x="2328674" y="2888941"/>
            <a:ext cx="4584446" cy="316901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 Box 5"/>
          <p:cNvSpPr txBox="1">
            <a:spLocks noChangeArrowheads="1"/>
          </p:cNvSpPr>
          <p:nvPr/>
        </p:nvSpPr>
        <p:spPr bwMode="auto">
          <a:xfrm>
            <a:off x="1913251" y="1476483"/>
            <a:ext cx="5359057" cy="4362023"/>
          </a:xfrm>
          <a:prstGeom prst="rect">
            <a:avLst/>
          </a:prstGeom>
          <a:noFill/>
          <a:ln w="12700">
            <a:noFill/>
            <a:miter lim="800000"/>
            <a:headEnd/>
            <a:tailEnd/>
          </a:ln>
        </p:spPr>
        <p:txBody>
          <a:bodyPr wrap="none"/>
          <a:lstStyle/>
          <a:p>
            <a:endParaRPr lang="en-US" altLang="ja-JP" sz="1477" b="1" dirty="0">
              <a:solidFill>
                <a:srgbClr val="990033"/>
              </a:solidFill>
              <a:latin typeface="Arial Narrow" panose="020B0606020202030204" pitchFamily="34" charset="0"/>
              <a:ea typeface="MS Mincho"/>
              <a:cs typeface="MS Mincho"/>
            </a:endParaRPr>
          </a:p>
          <a:p>
            <a:endParaRPr lang="en-US" altLang="ja-JP" sz="1477" b="1" dirty="0">
              <a:solidFill>
                <a:srgbClr val="990033"/>
              </a:solidFill>
              <a:latin typeface="Arial Narrow" panose="020B0606020202030204" pitchFamily="34" charset="0"/>
              <a:ea typeface="MS Mincho"/>
              <a:cs typeface="MS Mincho"/>
            </a:endParaRPr>
          </a:p>
          <a:p>
            <a:endParaRPr lang="en-US" altLang="ja-JP" sz="1477" b="1" dirty="0">
              <a:solidFill>
                <a:srgbClr val="990033"/>
              </a:solidFill>
              <a:latin typeface="Arial Narrow" panose="020B0606020202030204" pitchFamily="34" charset="0"/>
              <a:ea typeface="MS Mincho"/>
              <a:cs typeface="MS Mincho"/>
            </a:endParaRPr>
          </a:p>
          <a:p>
            <a:endParaRPr lang="en-US" altLang="ja-JP" sz="1477" dirty="0">
              <a:solidFill>
                <a:srgbClr val="990033"/>
              </a:solidFill>
              <a:latin typeface="Arial Narrow" panose="020B0606020202030204" pitchFamily="34" charset="0"/>
              <a:ea typeface="MS Mincho"/>
              <a:cs typeface="MS Mincho"/>
            </a:endParaRPr>
          </a:p>
          <a:p>
            <a:endParaRPr lang="en-US" altLang="ja-JP" sz="1477" dirty="0">
              <a:solidFill>
                <a:srgbClr val="990033"/>
              </a:solidFill>
              <a:latin typeface="Arial Narrow" panose="020B0606020202030204" pitchFamily="34" charset="0"/>
              <a:ea typeface="MS Mincho"/>
              <a:cs typeface="MS Mincho"/>
            </a:endParaRPr>
          </a:p>
          <a:p>
            <a:endParaRPr lang="en-GB" sz="1477" dirty="0">
              <a:solidFill>
                <a:srgbClr val="990033"/>
              </a:solidFill>
              <a:latin typeface="Arial Narrow" panose="020B0606020202030204" pitchFamily="34" charset="0"/>
            </a:endParaRPr>
          </a:p>
        </p:txBody>
      </p:sp>
      <p:sp>
        <p:nvSpPr>
          <p:cNvPr id="9" name="TextBox 8"/>
          <p:cNvSpPr txBox="1"/>
          <p:nvPr/>
        </p:nvSpPr>
        <p:spPr>
          <a:xfrm>
            <a:off x="2328674" y="1351853"/>
            <a:ext cx="4860540" cy="3160096"/>
          </a:xfrm>
          <a:prstGeom prst="rect">
            <a:avLst/>
          </a:prstGeom>
          <a:noFill/>
        </p:spPr>
        <p:txBody>
          <a:bodyPr wrap="square" rtlCol="0">
            <a:spAutoFit/>
          </a:bodyPr>
          <a:lstStyle/>
          <a:p>
            <a:pPr algn="ctr"/>
            <a:r>
              <a:rPr lang="en-US" altLang="ja-JP" sz="2215" dirty="0">
                <a:solidFill>
                  <a:schemeClr val="accent2">
                    <a:lumMod val="50000"/>
                  </a:schemeClr>
                </a:solidFill>
                <a:latin typeface="Arial Narrow" panose="020B0606020202030204" pitchFamily="34" charset="0"/>
                <a:ea typeface="MS Mincho"/>
                <a:cs typeface="MS Mincho"/>
              </a:rPr>
              <a:t>Overview</a:t>
            </a:r>
          </a:p>
          <a:p>
            <a:endParaRPr lang="en-US" altLang="ja-JP" sz="2215" dirty="0">
              <a:solidFill>
                <a:srgbClr val="990033"/>
              </a:solidFill>
              <a:latin typeface="Arial Narrow" panose="020B0606020202030204" pitchFamily="34" charset="0"/>
              <a:ea typeface="MS Mincho"/>
              <a:cs typeface="MS Mincho"/>
            </a:endParaRPr>
          </a:p>
          <a:p>
            <a:endParaRPr lang="en-US" altLang="ja-JP" sz="2215" dirty="0">
              <a:solidFill>
                <a:srgbClr val="990033"/>
              </a:solidFill>
              <a:latin typeface="Arial Narrow" panose="020B0606020202030204" pitchFamily="34" charset="0"/>
              <a:ea typeface="MS Mincho"/>
              <a:cs typeface="MS Mincho"/>
            </a:endParaRPr>
          </a:p>
          <a:p>
            <a:r>
              <a:rPr lang="en-US" altLang="ja-JP" sz="2215" dirty="0">
                <a:solidFill>
                  <a:schemeClr val="accent1">
                    <a:lumMod val="60000"/>
                    <a:lumOff val="40000"/>
                  </a:schemeClr>
                </a:solidFill>
                <a:latin typeface="Arial Narrow" panose="020B0606020202030204" pitchFamily="34" charset="0"/>
                <a:ea typeface="MS Mincho"/>
                <a:cs typeface="MS Mincho"/>
              </a:rPr>
              <a:t>Action and the path of least resistance</a:t>
            </a:r>
          </a:p>
          <a:p>
            <a:r>
              <a:rPr lang="en-US" altLang="ja-JP" sz="2215" dirty="0">
                <a:solidFill>
                  <a:schemeClr val="accent1">
                    <a:lumMod val="60000"/>
                    <a:lumOff val="40000"/>
                  </a:schemeClr>
                </a:solidFill>
                <a:latin typeface="Arial Narrow" panose="020B0606020202030204" pitchFamily="34" charset="0"/>
                <a:ea typeface="MS Mincho"/>
                <a:cs typeface="MS Mincho"/>
              </a:rPr>
              <a:t>Generative models and active inference</a:t>
            </a:r>
          </a:p>
          <a:p>
            <a:r>
              <a:rPr lang="en-US" altLang="ja-JP" sz="2215" dirty="0" smtClean="0">
                <a:solidFill>
                  <a:schemeClr val="accent2">
                    <a:lumMod val="50000"/>
                  </a:schemeClr>
                </a:solidFill>
                <a:latin typeface="Arial Narrow" panose="020B0606020202030204" pitchFamily="34" charset="0"/>
                <a:ea typeface="MS Mincho"/>
                <a:cs typeface="MS Mincho"/>
              </a:rPr>
              <a:t>Artificial </a:t>
            </a:r>
            <a:r>
              <a:rPr lang="en-US" altLang="ja-JP" sz="2215" dirty="0">
                <a:solidFill>
                  <a:schemeClr val="accent2">
                    <a:lumMod val="50000"/>
                  </a:schemeClr>
                </a:solidFill>
                <a:latin typeface="Arial Narrow" panose="020B0606020202030204" pitchFamily="34" charset="0"/>
                <a:ea typeface="MS Mincho"/>
                <a:cs typeface="MS Mincho"/>
              </a:rPr>
              <a:t>insight and aha moments</a:t>
            </a:r>
          </a:p>
          <a:p>
            <a:endParaRPr lang="en-US" altLang="ja-JP" sz="2215" dirty="0">
              <a:solidFill>
                <a:srgbClr val="990033"/>
              </a:solidFill>
              <a:latin typeface="Arial Narrow" panose="020B0606020202030204" pitchFamily="34" charset="0"/>
              <a:ea typeface="MS Mincho"/>
              <a:cs typeface="MS Mincho"/>
            </a:endParaRPr>
          </a:p>
          <a:p>
            <a:endParaRPr lang="en-US" altLang="ja-JP" sz="2215" dirty="0">
              <a:solidFill>
                <a:srgbClr val="990033"/>
              </a:solidFill>
              <a:latin typeface="Arial Narrow" panose="020B0606020202030204" pitchFamily="34" charset="0"/>
              <a:ea typeface="MS Mincho"/>
              <a:cs typeface="MS Mincho"/>
            </a:endParaRPr>
          </a:p>
          <a:p>
            <a:endParaRPr lang="en-GB" sz="2215" dirty="0">
              <a:latin typeface="Arial Narrow" panose="020B0606020202030204" pitchFamily="34" charset="0"/>
            </a:endParaRPr>
          </a:p>
        </p:txBody>
      </p:sp>
    </p:spTree>
    <p:extLst>
      <p:ext uri="{BB962C8B-B14F-4D97-AF65-F5344CB8AC3E}">
        <p14:creationId xmlns="" xmlns:p14="http://schemas.microsoft.com/office/powerpoint/2010/main" val="2888232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1" name="Rectangle 5"/>
          <p:cNvSpPr>
            <a:spLocks noChangeArrowheads="1"/>
          </p:cNvSpPr>
          <p:nvPr/>
        </p:nvSpPr>
        <p:spPr bwMode="auto">
          <a:xfrm>
            <a:off x="2751139" y="377825"/>
            <a:ext cx="895350" cy="896938"/>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02" name="Rectangle 6"/>
          <p:cNvSpPr>
            <a:spLocks noChangeArrowheads="1"/>
          </p:cNvSpPr>
          <p:nvPr/>
        </p:nvSpPr>
        <p:spPr bwMode="auto">
          <a:xfrm>
            <a:off x="2751139" y="377825"/>
            <a:ext cx="895350" cy="896938"/>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37" name="Oval 41"/>
          <p:cNvSpPr>
            <a:spLocks noChangeArrowheads="1"/>
          </p:cNvSpPr>
          <p:nvPr/>
        </p:nvSpPr>
        <p:spPr bwMode="auto">
          <a:xfrm>
            <a:off x="2932119" y="781050"/>
            <a:ext cx="98425" cy="968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38" name="Oval 42"/>
          <p:cNvSpPr>
            <a:spLocks noChangeArrowheads="1"/>
          </p:cNvSpPr>
          <p:nvPr/>
        </p:nvSpPr>
        <p:spPr bwMode="auto">
          <a:xfrm>
            <a:off x="3152781" y="560388"/>
            <a:ext cx="98425" cy="968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39" name="Oval 43"/>
          <p:cNvSpPr>
            <a:spLocks noChangeArrowheads="1"/>
          </p:cNvSpPr>
          <p:nvPr/>
        </p:nvSpPr>
        <p:spPr bwMode="auto">
          <a:xfrm>
            <a:off x="3373444" y="781050"/>
            <a:ext cx="98425" cy="968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41" name="Oval 45"/>
          <p:cNvSpPr>
            <a:spLocks noChangeArrowheads="1"/>
          </p:cNvSpPr>
          <p:nvPr/>
        </p:nvSpPr>
        <p:spPr bwMode="auto">
          <a:xfrm>
            <a:off x="3068643" y="993775"/>
            <a:ext cx="46038" cy="460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42" name="Oval 46"/>
          <p:cNvSpPr>
            <a:spLocks noChangeArrowheads="1"/>
          </p:cNvSpPr>
          <p:nvPr/>
        </p:nvSpPr>
        <p:spPr bwMode="auto">
          <a:xfrm>
            <a:off x="3152781" y="968375"/>
            <a:ext cx="98425" cy="96838"/>
          </a:xfrm>
          <a:prstGeom prst="ellipse">
            <a:avLst/>
          </a:pr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43" name="Oval 47"/>
          <p:cNvSpPr>
            <a:spLocks noChangeArrowheads="1"/>
          </p:cNvSpPr>
          <p:nvPr/>
        </p:nvSpPr>
        <p:spPr bwMode="auto">
          <a:xfrm>
            <a:off x="3179764" y="993775"/>
            <a:ext cx="44450" cy="460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44" name="Oval 48"/>
          <p:cNvSpPr>
            <a:spLocks noChangeArrowheads="1"/>
          </p:cNvSpPr>
          <p:nvPr/>
        </p:nvSpPr>
        <p:spPr bwMode="auto">
          <a:xfrm>
            <a:off x="3289301" y="993775"/>
            <a:ext cx="46038" cy="460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48" name="Rectangle 52"/>
          <p:cNvSpPr>
            <a:spLocks noChangeArrowheads="1"/>
          </p:cNvSpPr>
          <p:nvPr/>
        </p:nvSpPr>
        <p:spPr bwMode="auto">
          <a:xfrm>
            <a:off x="4152901" y="377825"/>
            <a:ext cx="889000" cy="896938"/>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49" name="Rectangle 53"/>
          <p:cNvSpPr>
            <a:spLocks noChangeArrowheads="1"/>
          </p:cNvSpPr>
          <p:nvPr/>
        </p:nvSpPr>
        <p:spPr bwMode="auto">
          <a:xfrm>
            <a:off x="4152901" y="377825"/>
            <a:ext cx="889000" cy="896938"/>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84" name="Oval 88"/>
          <p:cNvSpPr>
            <a:spLocks noChangeArrowheads="1"/>
          </p:cNvSpPr>
          <p:nvPr/>
        </p:nvSpPr>
        <p:spPr bwMode="auto">
          <a:xfrm>
            <a:off x="4327531" y="781050"/>
            <a:ext cx="98425" cy="968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85" name="Oval 89"/>
          <p:cNvSpPr>
            <a:spLocks noChangeArrowheads="1"/>
          </p:cNvSpPr>
          <p:nvPr/>
        </p:nvSpPr>
        <p:spPr bwMode="auto">
          <a:xfrm>
            <a:off x="4556126" y="560388"/>
            <a:ext cx="96838" cy="968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86" name="Oval 90"/>
          <p:cNvSpPr>
            <a:spLocks noChangeArrowheads="1"/>
          </p:cNvSpPr>
          <p:nvPr/>
        </p:nvSpPr>
        <p:spPr bwMode="auto">
          <a:xfrm>
            <a:off x="4776789" y="781050"/>
            <a:ext cx="96838" cy="968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88" name="Oval 92"/>
          <p:cNvSpPr>
            <a:spLocks noChangeArrowheads="1"/>
          </p:cNvSpPr>
          <p:nvPr/>
        </p:nvSpPr>
        <p:spPr bwMode="auto">
          <a:xfrm>
            <a:off x="4464051" y="993775"/>
            <a:ext cx="46038" cy="460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89" name="Oval 93"/>
          <p:cNvSpPr>
            <a:spLocks noChangeArrowheads="1"/>
          </p:cNvSpPr>
          <p:nvPr/>
        </p:nvSpPr>
        <p:spPr bwMode="auto">
          <a:xfrm>
            <a:off x="4556126" y="968375"/>
            <a:ext cx="96838" cy="96838"/>
          </a:xfrm>
          <a:prstGeom prst="ellipse">
            <a:avLst/>
          </a:pr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90" name="Oval 94"/>
          <p:cNvSpPr>
            <a:spLocks noChangeArrowheads="1"/>
          </p:cNvSpPr>
          <p:nvPr/>
        </p:nvSpPr>
        <p:spPr bwMode="auto">
          <a:xfrm>
            <a:off x="4581526" y="993775"/>
            <a:ext cx="44450" cy="460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91" name="Oval 95"/>
          <p:cNvSpPr>
            <a:spLocks noChangeArrowheads="1"/>
          </p:cNvSpPr>
          <p:nvPr/>
        </p:nvSpPr>
        <p:spPr bwMode="auto">
          <a:xfrm>
            <a:off x="4691067" y="993775"/>
            <a:ext cx="46038" cy="460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95" name="Rectangle 99"/>
          <p:cNvSpPr>
            <a:spLocks noChangeArrowheads="1"/>
          </p:cNvSpPr>
          <p:nvPr/>
        </p:nvSpPr>
        <p:spPr bwMode="auto">
          <a:xfrm>
            <a:off x="5548318" y="377825"/>
            <a:ext cx="889000" cy="896938"/>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96" name="Rectangle 100"/>
          <p:cNvSpPr>
            <a:spLocks noChangeArrowheads="1"/>
          </p:cNvSpPr>
          <p:nvPr/>
        </p:nvSpPr>
        <p:spPr bwMode="auto">
          <a:xfrm>
            <a:off x="5548318" y="377825"/>
            <a:ext cx="889000" cy="896938"/>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31" name="Oval 135"/>
          <p:cNvSpPr>
            <a:spLocks noChangeArrowheads="1"/>
          </p:cNvSpPr>
          <p:nvPr/>
        </p:nvSpPr>
        <p:spPr bwMode="auto">
          <a:xfrm>
            <a:off x="5722944" y="781050"/>
            <a:ext cx="98425" cy="968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32" name="Oval 136"/>
          <p:cNvSpPr>
            <a:spLocks noChangeArrowheads="1"/>
          </p:cNvSpPr>
          <p:nvPr/>
        </p:nvSpPr>
        <p:spPr bwMode="auto">
          <a:xfrm>
            <a:off x="5951539" y="560388"/>
            <a:ext cx="96838" cy="968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33" name="Oval 137"/>
          <p:cNvSpPr>
            <a:spLocks noChangeArrowheads="1"/>
          </p:cNvSpPr>
          <p:nvPr/>
        </p:nvSpPr>
        <p:spPr bwMode="auto">
          <a:xfrm>
            <a:off x="6172201" y="781050"/>
            <a:ext cx="96838" cy="968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35" name="Oval 139"/>
          <p:cNvSpPr>
            <a:spLocks noChangeArrowheads="1"/>
          </p:cNvSpPr>
          <p:nvPr/>
        </p:nvSpPr>
        <p:spPr bwMode="auto">
          <a:xfrm>
            <a:off x="5834064" y="968375"/>
            <a:ext cx="96838" cy="96838"/>
          </a:xfrm>
          <a:prstGeom prst="ellipse">
            <a:avLst/>
          </a:pr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36" name="Oval 140"/>
          <p:cNvSpPr>
            <a:spLocks noChangeArrowheads="1"/>
          </p:cNvSpPr>
          <p:nvPr/>
        </p:nvSpPr>
        <p:spPr bwMode="auto">
          <a:xfrm>
            <a:off x="5859464" y="993775"/>
            <a:ext cx="46038" cy="460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37" name="Oval 141"/>
          <p:cNvSpPr>
            <a:spLocks noChangeArrowheads="1"/>
          </p:cNvSpPr>
          <p:nvPr/>
        </p:nvSpPr>
        <p:spPr bwMode="auto">
          <a:xfrm>
            <a:off x="5976939" y="993775"/>
            <a:ext cx="44450" cy="460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38" name="Oval 142"/>
          <p:cNvSpPr>
            <a:spLocks noChangeArrowheads="1"/>
          </p:cNvSpPr>
          <p:nvPr/>
        </p:nvSpPr>
        <p:spPr bwMode="auto">
          <a:xfrm>
            <a:off x="6086476" y="993775"/>
            <a:ext cx="46038" cy="460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42" name="Rectangle 146"/>
          <p:cNvSpPr>
            <a:spLocks noChangeArrowheads="1"/>
          </p:cNvSpPr>
          <p:nvPr/>
        </p:nvSpPr>
        <p:spPr bwMode="auto">
          <a:xfrm>
            <a:off x="2751139" y="1625600"/>
            <a:ext cx="895350" cy="889000"/>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43" name="Rectangle 147"/>
          <p:cNvSpPr>
            <a:spLocks noChangeArrowheads="1"/>
          </p:cNvSpPr>
          <p:nvPr/>
        </p:nvSpPr>
        <p:spPr bwMode="auto">
          <a:xfrm>
            <a:off x="2751139" y="1625600"/>
            <a:ext cx="895350" cy="889000"/>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78" name="Oval 182"/>
          <p:cNvSpPr>
            <a:spLocks noChangeArrowheads="1"/>
          </p:cNvSpPr>
          <p:nvPr/>
        </p:nvSpPr>
        <p:spPr bwMode="auto">
          <a:xfrm>
            <a:off x="2932119" y="2020891"/>
            <a:ext cx="98425" cy="98425"/>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79" name="Oval 183"/>
          <p:cNvSpPr>
            <a:spLocks noChangeArrowheads="1"/>
          </p:cNvSpPr>
          <p:nvPr/>
        </p:nvSpPr>
        <p:spPr bwMode="auto">
          <a:xfrm>
            <a:off x="3152781" y="1800227"/>
            <a:ext cx="98425" cy="98425"/>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80" name="Oval 184"/>
          <p:cNvSpPr>
            <a:spLocks noChangeArrowheads="1"/>
          </p:cNvSpPr>
          <p:nvPr/>
        </p:nvSpPr>
        <p:spPr bwMode="auto">
          <a:xfrm>
            <a:off x="3373444" y="2020891"/>
            <a:ext cx="98425" cy="98425"/>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82" name="Oval 186"/>
          <p:cNvSpPr>
            <a:spLocks noChangeArrowheads="1"/>
          </p:cNvSpPr>
          <p:nvPr/>
        </p:nvSpPr>
        <p:spPr bwMode="auto">
          <a:xfrm>
            <a:off x="3068643" y="2233613"/>
            <a:ext cx="46038" cy="460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83" name="Oval 187"/>
          <p:cNvSpPr>
            <a:spLocks noChangeArrowheads="1"/>
          </p:cNvSpPr>
          <p:nvPr/>
        </p:nvSpPr>
        <p:spPr bwMode="auto">
          <a:xfrm>
            <a:off x="3152781" y="2208213"/>
            <a:ext cx="98425" cy="96838"/>
          </a:xfrm>
          <a:prstGeom prst="ellipse">
            <a:avLst/>
          </a:pr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84" name="Oval 188"/>
          <p:cNvSpPr>
            <a:spLocks noChangeArrowheads="1"/>
          </p:cNvSpPr>
          <p:nvPr/>
        </p:nvSpPr>
        <p:spPr bwMode="auto">
          <a:xfrm>
            <a:off x="3179764" y="2233613"/>
            <a:ext cx="44450" cy="460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85" name="Oval 189"/>
          <p:cNvSpPr>
            <a:spLocks noChangeArrowheads="1"/>
          </p:cNvSpPr>
          <p:nvPr/>
        </p:nvSpPr>
        <p:spPr bwMode="auto">
          <a:xfrm>
            <a:off x="3289301" y="2233613"/>
            <a:ext cx="46038" cy="460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89" name="Rectangle 193"/>
          <p:cNvSpPr>
            <a:spLocks noChangeArrowheads="1"/>
          </p:cNvSpPr>
          <p:nvPr/>
        </p:nvSpPr>
        <p:spPr bwMode="auto">
          <a:xfrm>
            <a:off x="4152901" y="1625600"/>
            <a:ext cx="889000" cy="889000"/>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90" name="Rectangle 194"/>
          <p:cNvSpPr>
            <a:spLocks noChangeArrowheads="1"/>
          </p:cNvSpPr>
          <p:nvPr/>
        </p:nvSpPr>
        <p:spPr bwMode="auto">
          <a:xfrm>
            <a:off x="4152901" y="1625600"/>
            <a:ext cx="889000" cy="889000"/>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26" name="Oval 230"/>
          <p:cNvSpPr>
            <a:spLocks noChangeArrowheads="1"/>
          </p:cNvSpPr>
          <p:nvPr/>
        </p:nvSpPr>
        <p:spPr bwMode="auto">
          <a:xfrm>
            <a:off x="4327531" y="2020891"/>
            <a:ext cx="98425" cy="98425"/>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27" name="Oval 231"/>
          <p:cNvSpPr>
            <a:spLocks noChangeArrowheads="1"/>
          </p:cNvSpPr>
          <p:nvPr/>
        </p:nvSpPr>
        <p:spPr bwMode="auto">
          <a:xfrm>
            <a:off x="4556126" y="1800227"/>
            <a:ext cx="96838" cy="98425"/>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28" name="Oval 232"/>
          <p:cNvSpPr>
            <a:spLocks noChangeArrowheads="1"/>
          </p:cNvSpPr>
          <p:nvPr/>
        </p:nvSpPr>
        <p:spPr bwMode="auto">
          <a:xfrm>
            <a:off x="4776789" y="2020891"/>
            <a:ext cx="96838" cy="98425"/>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30" name="Oval 234"/>
          <p:cNvSpPr>
            <a:spLocks noChangeArrowheads="1"/>
          </p:cNvSpPr>
          <p:nvPr/>
        </p:nvSpPr>
        <p:spPr bwMode="auto">
          <a:xfrm>
            <a:off x="4464051" y="2233612"/>
            <a:ext cx="46038" cy="460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31" name="Oval 235"/>
          <p:cNvSpPr>
            <a:spLocks noChangeArrowheads="1"/>
          </p:cNvSpPr>
          <p:nvPr/>
        </p:nvSpPr>
        <p:spPr bwMode="auto">
          <a:xfrm>
            <a:off x="4556126" y="2208212"/>
            <a:ext cx="96838" cy="96838"/>
          </a:xfrm>
          <a:prstGeom prst="ellipse">
            <a:avLst/>
          </a:pr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32" name="Oval 236"/>
          <p:cNvSpPr>
            <a:spLocks noChangeArrowheads="1"/>
          </p:cNvSpPr>
          <p:nvPr/>
        </p:nvSpPr>
        <p:spPr bwMode="auto">
          <a:xfrm>
            <a:off x="4581526" y="2233612"/>
            <a:ext cx="44450" cy="460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33" name="Oval 237"/>
          <p:cNvSpPr>
            <a:spLocks noChangeArrowheads="1"/>
          </p:cNvSpPr>
          <p:nvPr/>
        </p:nvSpPr>
        <p:spPr bwMode="auto">
          <a:xfrm>
            <a:off x="4691067" y="2233612"/>
            <a:ext cx="46038" cy="460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38" name="TextBox 137"/>
          <p:cNvSpPr txBox="1"/>
          <p:nvPr/>
        </p:nvSpPr>
        <p:spPr>
          <a:xfrm>
            <a:off x="5543282" y="1795462"/>
            <a:ext cx="599612" cy="369332"/>
          </a:xfrm>
          <a:prstGeom prst="rect">
            <a:avLst/>
          </a:prstGeom>
          <a:noFill/>
        </p:spPr>
        <p:txBody>
          <a:bodyPr wrap="square" rtlCol="0">
            <a:spAutoFit/>
          </a:bodyPr>
          <a:lstStyle/>
          <a:p>
            <a:r>
              <a:rPr lang="en-GB" dirty="0" smtClean="0">
                <a:solidFill>
                  <a:schemeClr val="accent2">
                    <a:lumMod val="50000"/>
                  </a:schemeClr>
                </a:solidFill>
                <a:latin typeface="Arial Narrow" panose="020B0606020202030204" pitchFamily="34" charset="0"/>
              </a:rPr>
              <a:t>…..</a:t>
            </a:r>
            <a:endParaRPr lang="en-GB" dirty="0">
              <a:solidFill>
                <a:schemeClr val="accent2">
                  <a:lumMod val="50000"/>
                </a:schemeClr>
              </a:solidFill>
              <a:latin typeface="Arial Narrow" panose="020B0606020202030204" pitchFamily="34" charset="0"/>
            </a:endParaRPr>
          </a:p>
        </p:txBody>
      </p:sp>
      <p:grpSp>
        <p:nvGrpSpPr>
          <p:cNvPr id="89" name="Group 88"/>
          <p:cNvGrpSpPr/>
          <p:nvPr/>
        </p:nvGrpSpPr>
        <p:grpSpPr>
          <a:xfrm>
            <a:off x="4001907" y="3531130"/>
            <a:ext cx="1143461" cy="772811"/>
            <a:chOff x="4001906" y="3531128"/>
            <a:chExt cx="1143461" cy="772811"/>
          </a:xfrm>
        </p:grpSpPr>
        <p:sp>
          <p:nvSpPr>
            <p:cNvPr id="75" name="Oval 74"/>
            <p:cNvSpPr>
              <a:spLocks noChangeAspect="1"/>
            </p:cNvSpPr>
            <p:nvPr/>
          </p:nvSpPr>
          <p:spPr>
            <a:xfrm>
              <a:off x="4478886" y="3531128"/>
              <a:ext cx="204642" cy="202018"/>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76" name="Oval 75"/>
            <p:cNvSpPr>
              <a:spLocks noChangeAspect="1"/>
            </p:cNvSpPr>
            <p:nvPr/>
          </p:nvSpPr>
          <p:spPr>
            <a:xfrm>
              <a:off x="4001906" y="4100457"/>
              <a:ext cx="204642" cy="202018"/>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77" name="Oval 76"/>
            <p:cNvSpPr>
              <a:spLocks noChangeAspect="1"/>
            </p:cNvSpPr>
            <p:nvPr/>
          </p:nvSpPr>
          <p:spPr>
            <a:xfrm>
              <a:off x="4940725" y="4101920"/>
              <a:ext cx="204642" cy="202018"/>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78" name="Oval 77"/>
            <p:cNvSpPr>
              <a:spLocks noChangeAspect="1"/>
            </p:cNvSpPr>
            <p:nvPr/>
          </p:nvSpPr>
          <p:spPr>
            <a:xfrm>
              <a:off x="4478644" y="4101921"/>
              <a:ext cx="204642" cy="202018"/>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cxnSp>
          <p:nvCxnSpPr>
            <p:cNvPr id="70" name="Curved Connector 22"/>
            <p:cNvCxnSpPr>
              <a:stCxn id="78" idx="0"/>
              <a:endCxn id="75" idx="4"/>
            </p:cNvCxnSpPr>
            <p:nvPr/>
          </p:nvCxnSpPr>
          <p:spPr>
            <a:xfrm rot="5400000" flipH="1" flipV="1">
              <a:off x="4396699" y="3917413"/>
              <a:ext cx="368775" cy="242"/>
            </a:xfrm>
            <a:prstGeom prst="curvedConnector3">
              <a:avLst>
                <a:gd name="adj1" fmla="val 50000"/>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Curved Connector 22"/>
            <p:cNvCxnSpPr>
              <a:stCxn id="75" idx="2"/>
              <a:endCxn id="76" idx="0"/>
            </p:cNvCxnSpPr>
            <p:nvPr/>
          </p:nvCxnSpPr>
          <p:spPr>
            <a:xfrm rot="10800000" flipV="1">
              <a:off x="4104228" y="3632137"/>
              <a:ext cx="374659" cy="468320"/>
            </a:xfrm>
            <a:prstGeom prst="curvedConnector2">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Curved Connector 22"/>
            <p:cNvCxnSpPr>
              <a:stCxn id="76" idx="6"/>
              <a:endCxn id="78" idx="2"/>
            </p:cNvCxnSpPr>
            <p:nvPr/>
          </p:nvCxnSpPr>
          <p:spPr>
            <a:xfrm>
              <a:off x="4206546" y="4201466"/>
              <a:ext cx="272096" cy="1464"/>
            </a:xfrm>
            <a:prstGeom prst="curvedConnector3">
              <a:avLst>
                <a:gd name="adj1" fmla="val 50000"/>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4226277" y="4723851"/>
            <a:ext cx="709378" cy="439621"/>
            <a:chOff x="4226276" y="4723849"/>
            <a:chExt cx="709378" cy="439621"/>
          </a:xfrm>
        </p:grpSpPr>
        <p:grpSp>
          <p:nvGrpSpPr>
            <p:cNvPr id="79" name="Group 142"/>
            <p:cNvGrpSpPr>
              <a:grpSpLocks noChangeAspect="1"/>
            </p:cNvGrpSpPr>
            <p:nvPr/>
          </p:nvGrpSpPr>
          <p:grpSpPr>
            <a:xfrm>
              <a:off x="4226276" y="4723849"/>
              <a:ext cx="709378" cy="439621"/>
              <a:chOff x="4466380" y="4011497"/>
              <a:chExt cx="1461679" cy="905845"/>
            </a:xfrm>
          </p:grpSpPr>
          <p:pic>
            <p:nvPicPr>
              <p:cNvPr id="81" name="Picture 209"/>
              <p:cNvPicPr>
                <a:picLocks noChangeAspect="1" noChangeArrowheads="1"/>
              </p:cNvPicPr>
              <p:nvPr/>
            </p:nvPicPr>
            <p:blipFill>
              <a:blip r:embed="rId2" cstate="print">
                <a:duotone>
                  <a:schemeClr val="bg2">
                    <a:shade val="45000"/>
                    <a:satMod val="135000"/>
                  </a:schemeClr>
                  <a:prstClr val="white"/>
                </a:duotone>
                <a:lum bright="40000"/>
              </a:blip>
              <a:srcRect/>
              <a:stretch>
                <a:fillRect/>
              </a:stretch>
            </p:blipFill>
            <p:spPr bwMode="auto">
              <a:xfrm>
                <a:off x="4466380" y="4011497"/>
                <a:ext cx="390525" cy="390525"/>
              </a:xfrm>
              <a:prstGeom prst="rect">
                <a:avLst/>
              </a:prstGeom>
              <a:ln>
                <a:noFill/>
              </a:ln>
              <a:effectLst>
                <a:outerShdw blurRad="190500" algn="tl" rotWithShape="0">
                  <a:srgbClr val="000000">
                    <a:alpha val="70000"/>
                  </a:srgbClr>
                </a:outerShdw>
              </a:effectLst>
            </p:spPr>
          </p:pic>
          <p:pic>
            <p:nvPicPr>
              <p:cNvPr id="82" name="Picture 81"/>
              <p:cNvPicPr>
                <a:picLocks noChangeAspect="1" noChangeArrowheads="1"/>
              </p:cNvPicPr>
              <p:nvPr/>
            </p:nvPicPr>
            <p:blipFill>
              <a:blip r:embed="rId2" cstate="print">
                <a:duotone>
                  <a:schemeClr val="bg2">
                    <a:shade val="45000"/>
                    <a:satMod val="135000"/>
                  </a:schemeClr>
                  <a:prstClr val="white"/>
                </a:duotone>
                <a:lum bright="40000"/>
              </a:blip>
              <a:srcRect/>
              <a:stretch>
                <a:fillRect/>
              </a:stretch>
            </p:blipFill>
            <p:spPr bwMode="auto">
              <a:xfrm>
                <a:off x="5001957" y="4011497"/>
                <a:ext cx="390525" cy="390525"/>
              </a:xfrm>
              <a:prstGeom prst="rect">
                <a:avLst/>
              </a:prstGeom>
              <a:ln>
                <a:noFill/>
              </a:ln>
              <a:effectLst>
                <a:outerShdw blurRad="190500" algn="tl" rotWithShape="0">
                  <a:srgbClr val="000000">
                    <a:alpha val="70000"/>
                  </a:srgbClr>
                </a:outerShdw>
              </a:effectLst>
            </p:spPr>
          </p:pic>
          <p:pic>
            <p:nvPicPr>
              <p:cNvPr id="83" name="Picture 209"/>
              <p:cNvPicPr>
                <a:picLocks noChangeAspect="1" noChangeArrowheads="1"/>
              </p:cNvPicPr>
              <p:nvPr/>
            </p:nvPicPr>
            <p:blipFill>
              <a:blip r:embed="rId2" cstate="print">
                <a:duotone>
                  <a:schemeClr val="bg2">
                    <a:shade val="45000"/>
                    <a:satMod val="135000"/>
                  </a:schemeClr>
                  <a:prstClr val="white"/>
                </a:duotone>
                <a:lum bright="40000"/>
              </a:blip>
              <a:srcRect/>
              <a:stretch>
                <a:fillRect/>
              </a:stretch>
            </p:blipFill>
            <p:spPr bwMode="auto">
              <a:xfrm>
                <a:off x="4978062" y="4526817"/>
                <a:ext cx="390524" cy="390525"/>
              </a:xfrm>
              <a:prstGeom prst="rect">
                <a:avLst/>
              </a:prstGeom>
              <a:ln>
                <a:noFill/>
              </a:ln>
              <a:effectLst>
                <a:outerShdw blurRad="190500" algn="tl" rotWithShape="0">
                  <a:srgbClr val="000000">
                    <a:alpha val="70000"/>
                  </a:srgbClr>
                </a:outerShdw>
              </a:effectLst>
            </p:spPr>
          </p:pic>
          <p:pic>
            <p:nvPicPr>
              <p:cNvPr id="84" name="Picture 209"/>
              <p:cNvPicPr>
                <a:picLocks noChangeAspect="1" noChangeArrowheads="1"/>
              </p:cNvPicPr>
              <p:nvPr/>
            </p:nvPicPr>
            <p:blipFill>
              <a:blip r:embed="rId2" cstate="print">
                <a:duotone>
                  <a:schemeClr val="bg2">
                    <a:shade val="45000"/>
                    <a:satMod val="135000"/>
                  </a:schemeClr>
                  <a:prstClr val="white"/>
                </a:duotone>
                <a:lum bright="40000"/>
              </a:blip>
              <a:srcRect/>
              <a:stretch>
                <a:fillRect/>
              </a:stretch>
            </p:blipFill>
            <p:spPr bwMode="auto">
              <a:xfrm>
                <a:off x="5537534" y="4011497"/>
                <a:ext cx="390525" cy="390525"/>
              </a:xfrm>
              <a:prstGeom prst="rect">
                <a:avLst/>
              </a:prstGeom>
              <a:ln>
                <a:noFill/>
              </a:ln>
              <a:effectLst>
                <a:outerShdw blurRad="190500" algn="tl" rotWithShape="0">
                  <a:srgbClr val="000000">
                    <a:alpha val="70000"/>
                  </a:srgbClr>
                </a:outerShdw>
              </a:effectLst>
            </p:spPr>
          </p:pic>
          <p:sp>
            <p:nvSpPr>
              <p:cNvPr id="85" name="Oval 84"/>
              <p:cNvSpPr>
                <a:spLocks noChangeAspect="1"/>
              </p:cNvSpPr>
              <p:nvPr/>
            </p:nvSpPr>
            <p:spPr>
              <a:xfrm>
                <a:off x="4554870" y="4106383"/>
                <a:ext cx="204642" cy="202018"/>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86" name="Oval 85"/>
              <p:cNvSpPr>
                <a:spLocks noChangeAspect="1"/>
              </p:cNvSpPr>
              <p:nvPr/>
            </p:nvSpPr>
            <p:spPr>
              <a:xfrm>
                <a:off x="5085095" y="4112733"/>
                <a:ext cx="204642" cy="202018"/>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87" name="Oval 86"/>
              <p:cNvSpPr>
                <a:spLocks noChangeAspect="1"/>
              </p:cNvSpPr>
              <p:nvPr/>
            </p:nvSpPr>
            <p:spPr>
              <a:xfrm>
                <a:off x="5618495" y="4106383"/>
                <a:ext cx="204642" cy="202018"/>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grpSp>
        <p:pic>
          <p:nvPicPr>
            <p:cNvPr id="80" name="Picture 25" descr="C:\Users\karl\AppData\Local\Microsoft\Windows\INetCache\IE\2NSM7Q9J\1425663956-outline[1].png"/>
            <p:cNvPicPr>
              <a:picLocks noChangeAspect="1" noChangeArrowheads="1"/>
            </p:cNvPicPr>
            <p:nvPr/>
          </p:nvPicPr>
          <p:blipFill>
            <a:blip r:embed="rId3" cstate="print">
              <a:duotone>
                <a:schemeClr val="accent3">
                  <a:shade val="45000"/>
                  <a:satMod val="135000"/>
                </a:schemeClr>
                <a:prstClr val="white"/>
              </a:duotone>
            </a:blip>
            <a:srcRect/>
            <a:stretch>
              <a:fillRect/>
            </a:stretch>
          </p:blipFill>
          <p:spPr bwMode="auto">
            <a:xfrm>
              <a:off x="4500756" y="4978687"/>
              <a:ext cx="160419" cy="160419"/>
            </a:xfrm>
            <a:prstGeom prst="rect">
              <a:avLst/>
            </a:prstGeom>
            <a:noFill/>
          </p:spPr>
        </p:pic>
        <p:cxnSp>
          <p:nvCxnSpPr>
            <p:cNvPr id="73" name="Curved Connector 22"/>
            <p:cNvCxnSpPr>
              <a:stCxn id="80" idx="3"/>
              <a:endCxn id="82" idx="0"/>
            </p:cNvCxnSpPr>
            <p:nvPr/>
          </p:nvCxnSpPr>
          <p:spPr>
            <a:xfrm flipH="1" flipV="1">
              <a:off x="4580966" y="4723849"/>
              <a:ext cx="80209" cy="335048"/>
            </a:xfrm>
            <a:prstGeom prst="curvedConnector4">
              <a:avLst>
                <a:gd name="adj1" fmla="val -303152"/>
                <a:gd name="adj2" fmla="val 168229"/>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Curved Connector 22"/>
            <p:cNvCxnSpPr>
              <a:stCxn id="83" idx="3"/>
              <a:endCxn id="83" idx="1"/>
            </p:cNvCxnSpPr>
            <p:nvPr/>
          </p:nvCxnSpPr>
          <p:spPr>
            <a:xfrm flipH="1">
              <a:off x="4474600" y="5068706"/>
              <a:ext cx="189528" cy="12700"/>
            </a:xfrm>
            <a:prstGeom prst="curvedConnector5">
              <a:avLst>
                <a:gd name="adj1" fmla="val -120615"/>
                <a:gd name="adj2" fmla="val 2546173"/>
                <a:gd name="adj3" fmla="val 220615"/>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8" name="Donut 87"/>
          <p:cNvSpPr/>
          <p:nvPr/>
        </p:nvSpPr>
        <p:spPr>
          <a:xfrm>
            <a:off x="3884248" y="3501293"/>
            <a:ext cx="1398953" cy="1359877"/>
          </a:xfrm>
          <a:prstGeom prst="donut">
            <a:avLst>
              <a:gd name="adj" fmla="val 32430"/>
            </a:avLst>
          </a:prstGeom>
          <a:solidFill>
            <a:srgbClr val="DCE6F2">
              <a:alpha val="74902"/>
            </a:srgb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1" name="TextBox 90"/>
          <p:cNvSpPr txBox="1"/>
          <p:nvPr/>
        </p:nvSpPr>
        <p:spPr>
          <a:xfrm>
            <a:off x="428112" y="330078"/>
            <a:ext cx="2143150" cy="3631763"/>
          </a:xfrm>
          <a:prstGeom prst="rect">
            <a:avLst/>
          </a:prstGeom>
          <a:noFill/>
        </p:spPr>
        <p:txBody>
          <a:bodyPr wrap="square" rtlCol="0">
            <a:spAutoFit/>
          </a:bodyPr>
          <a:lstStyle/>
          <a:p>
            <a:r>
              <a:rPr lang="en-GB" dirty="0">
                <a:solidFill>
                  <a:schemeClr val="accent2">
                    <a:lumMod val="50000"/>
                  </a:schemeClr>
                </a:solidFill>
                <a:latin typeface="Arial Narrow" panose="020B0606020202030204" pitchFamily="34" charset="0"/>
              </a:rPr>
              <a:t>A game (abstract rule)</a:t>
            </a:r>
          </a:p>
          <a:p>
            <a:endParaRPr lang="en-GB" dirty="0">
              <a:solidFill>
                <a:schemeClr val="accent2">
                  <a:lumMod val="50000"/>
                </a:schemeClr>
              </a:solidFill>
              <a:latin typeface="Arial Narrow" panose="020B0606020202030204" pitchFamily="34" charset="0"/>
            </a:endParaRPr>
          </a:p>
          <a:p>
            <a:endParaRPr lang="en-GB" dirty="0">
              <a:solidFill>
                <a:schemeClr val="accent2">
                  <a:lumMod val="50000"/>
                </a:schemeClr>
              </a:solidFill>
              <a:latin typeface="Arial Narrow" panose="020B0606020202030204" pitchFamily="34" charset="0"/>
            </a:endParaRPr>
          </a:p>
          <a:p>
            <a:r>
              <a:rPr lang="en-GB" sz="1400" dirty="0">
                <a:solidFill>
                  <a:schemeClr val="accent2">
                    <a:lumMod val="50000"/>
                  </a:schemeClr>
                </a:solidFill>
                <a:latin typeface="Arial Narrow" panose="020B0606020202030204" pitchFamily="34" charset="0"/>
              </a:rPr>
              <a:t>Your prior beliefs:</a:t>
            </a:r>
          </a:p>
          <a:p>
            <a:endParaRPr lang="en-GB" sz="1400" dirty="0">
              <a:solidFill>
                <a:schemeClr val="accent2">
                  <a:lumMod val="50000"/>
                </a:schemeClr>
              </a:solidFill>
              <a:latin typeface="Arial Narrow" panose="020B0606020202030204" pitchFamily="34" charset="0"/>
            </a:endParaRPr>
          </a:p>
          <a:p>
            <a:r>
              <a:rPr lang="en-GB" sz="1400" dirty="0">
                <a:solidFill>
                  <a:schemeClr val="accent2">
                    <a:lumMod val="50000"/>
                  </a:schemeClr>
                </a:solidFill>
                <a:latin typeface="Arial Narrow" panose="020B0606020202030204" pitchFamily="34" charset="0"/>
              </a:rPr>
              <a:t>You will choose the correct colour </a:t>
            </a:r>
            <a:r>
              <a:rPr lang="en-GB" sz="1400" dirty="0" smtClean="0">
                <a:solidFill>
                  <a:schemeClr val="accent2">
                    <a:lumMod val="50000"/>
                  </a:schemeClr>
                </a:solidFill>
                <a:latin typeface="Arial Narrow" panose="020B0606020202030204" pitchFamily="34" charset="0"/>
              </a:rPr>
              <a:t>based on the arrangement of the three large circles</a:t>
            </a:r>
            <a:r>
              <a:rPr lang="en-GB" sz="1400" dirty="0">
                <a:solidFill>
                  <a:schemeClr val="accent2">
                    <a:lumMod val="50000"/>
                  </a:schemeClr>
                </a:solidFill>
                <a:latin typeface="Arial Narrow" panose="020B0606020202030204" pitchFamily="34" charset="0"/>
              </a:rPr>
              <a:t>.</a:t>
            </a:r>
          </a:p>
          <a:p>
            <a:endParaRPr lang="en-GB" sz="1400" dirty="0">
              <a:solidFill>
                <a:schemeClr val="accent2">
                  <a:lumMod val="50000"/>
                </a:schemeClr>
              </a:solidFill>
              <a:latin typeface="Arial Narrow" panose="020B0606020202030204" pitchFamily="34" charset="0"/>
            </a:endParaRPr>
          </a:p>
          <a:p>
            <a:r>
              <a:rPr lang="en-GB" sz="1400" dirty="0">
                <a:solidFill>
                  <a:schemeClr val="accent2">
                    <a:lumMod val="50000"/>
                  </a:schemeClr>
                </a:solidFill>
                <a:latin typeface="Arial Narrow" panose="020B0606020202030204" pitchFamily="34" charset="0"/>
              </a:rPr>
              <a:t>The location of the correct colour depends upon the colour of the </a:t>
            </a:r>
            <a:r>
              <a:rPr lang="en-GB" sz="1400" dirty="0" smtClean="0">
                <a:solidFill>
                  <a:schemeClr val="accent2">
                    <a:lumMod val="50000"/>
                  </a:schemeClr>
                </a:solidFill>
                <a:latin typeface="Arial Narrow" panose="020B0606020202030204" pitchFamily="34" charset="0"/>
              </a:rPr>
              <a:t>upper circle</a:t>
            </a:r>
            <a:r>
              <a:rPr lang="en-GB" sz="1400" dirty="0">
                <a:solidFill>
                  <a:schemeClr val="accent2">
                    <a:lumMod val="50000"/>
                  </a:schemeClr>
                </a:solidFill>
                <a:latin typeface="Arial Narrow" panose="020B0606020202030204" pitchFamily="34" charset="0"/>
              </a:rPr>
              <a:t>.</a:t>
            </a:r>
          </a:p>
          <a:p>
            <a:endParaRPr lang="en-GB" dirty="0">
              <a:solidFill>
                <a:schemeClr val="accent2">
                  <a:lumMod val="50000"/>
                </a:schemeClr>
              </a:solidFill>
              <a:latin typeface="Arial Narrow" panose="020B0606020202030204" pitchFamily="34" charset="0"/>
            </a:endParaRPr>
          </a:p>
          <a:p>
            <a:endParaRPr lang="en-GB" dirty="0">
              <a:solidFill>
                <a:schemeClr val="accent2">
                  <a:lumMod val="50000"/>
                </a:schemeClr>
              </a:solidFill>
              <a:latin typeface="Arial Narrow" panose="020B0606020202030204" pitchFamily="34" charset="0"/>
            </a:endParaRPr>
          </a:p>
        </p:txBody>
      </p:sp>
      <p:sp>
        <p:nvSpPr>
          <p:cNvPr id="92" name="TextBox 91"/>
          <p:cNvSpPr txBox="1"/>
          <p:nvPr/>
        </p:nvSpPr>
        <p:spPr>
          <a:xfrm>
            <a:off x="3143960" y="5531214"/>
            <a:ext cx="2842627" cy="338554"/>
          </a:xfrm>
          <a:prstGeom prst="rect">
            <a:avLst/>
          </a:prstGeom>
          <a:noFill/>
        </p:spPr>
        <p:txBody>
          <a:bodyPr wrap="square" rtlCol="0">
            <a:spAutoFit/>
          </a:bodyPr>
          <a:lstStyle/>
          <a:p>
            <a:pPr algn="ctr"/>
            <a:r>
              <a:rPr lang="en-GB" sz="1600" dirty="0" smtClean="0">
                <a:solidFill>
                  <a:schemeClr val="accent2">
                    <a:lumMod val="50000"/>
                  </a:schemeClr>
                </a:solidFill>
                <a:latin typeface="Arial Narrow" panose="020B0606020202030204" pitchFamily="34" charset="0"/>
              </a:rPr>
              <a:t>Choosing where to look next</a:t>
            </a:r>
            <a:endParaRPr lang="en-GB" sz="1600" dirty="0">
              <a:solidFill>
                <a:schemeClr val="accent2">
                  <a:lumMod val="50000"/>
                </a:schemeClr>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7 -0.08329 L -0.05296 -0.00115 L 0 0 Z " pathEditMode="relative" ptsTypes="AAAA">
                                      <p:cBhvr>
                                        <p:cTn id="6" dur="2000" fill="hold"/>
                                        <p:tgtEl>
                                          <p:spTgt spid="8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fade">
                                      <p:cBhvr>
                                        <p:cTn id="11" dur="2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Rounded Rectangle 516"/>
          <p:cNvSpPr/>
          <p:nvPr/>
        </p:nvSpPr>
        <p:spPr>
          <a:xfrm>
            <a:off x="1399076" y="3884246"/>
            <a:ext cx="3997506" cy="2790092"/>
          </a:xfrm>
          <a:prstGeom prst="roundRect">
            <a:avLst/>
          </a:prstGeom>
          <a:solidFill>
            <a:schemeClr val="accent6">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516" name="Rounded Rectangle 515"/>
          <p:cNvSpPr/>
          <p:nvPr/>
        </p:nvSpPr>
        <p:spPr>
          <a:xfrm>
            <a:off x="1406895" y="163580"/>
            <a:ext cx="3997506" cy="3548729"/>
          </a:xfrm>
          <a:prstGeom prst="round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194" name="TextBox 193"/>
          <p:cNvSpPr txBox="1"/>
          <p:nvPr/>
        </p:nvSpPr>
        <p:spPr>
          <a:xfrm>
            <a:off x="2815997" y="6243305"/>
            <a:ext cx="950901" cy="338554"/>
          </a:xfrm>
          <a:prstGeom prst="rect">
            <a:avLst/>
          </a:prstGeom>
          <a:noFill/>
          <a:ln w="12700">
            <a:noFill/>
          </a:ln>
        </p:spPr>
        <p:txBody>
          <a:bodyPr wrap="none" rtlCol="0">
            <a:spAutoFit/>
          </a:bodyPr>
          <a:lstStyle/>
          <a:p>
            <a:r>
              <a:rPr lang="en-GB" sz="1600" dirty="0">
                <a:solidFill>
                  <a:schemeClr val="accent6">
                    <a:lumMod val="50000"/>
                  </a:schemeClr>
                </a:solidFill>
                <a:latin typeface="Arial Narrow" panose="020B0606020202030204" pitchFamily="34" charset="0"/>
              </a:rPr>
              <a:t>Outcomes</a:t>
            </a:r>
          </a:p>
        </p:txBody>
      </p:sp>
      <p:sp>
        <p:nvSpPr>
          <p:cNvPr id="195" name="TextBox 194"/>
          <p:cNvSpPr txBox="1"/>
          <p:nvPr/>
        </p:nvSpPr>
        <p:spPr>
          <a:xfrm>
            <a:off x="1649437" y="4181083"/>
            <a:ext cx="495649" cy="307777"/>
          </a:xfrm>
          <a:prstGeom prst="rect">
            <a:avLst/>
          </a:prstGeom>
          <a:noFill/>
          <a:ln w="12700">
            <a:noFill/>
          </a:ln>
        </p:spPr>
        <p:txBody>
          <a:bodyPr wrap="none" rtlCol="0">
            <a:spAutoFit/>
          </a:bodyPr>
          <a:lstStyle/>
          <a:p>
            <a:r>
              <a:rPr lang="en-GB" sz="1400" dirty="0">
                <a:solidFill>
                  <a:schemeClr val="accent6">
                    <a:lumMod val="50000"/>
                  </a:schemeClr>
                </a:solidFill>
                <a:latin typeface="Arial Narrow" panose="020B0606020202030204" pitchFamily="34" charset="0"/>
              </a:rPr>
              <a:t>what</a:t>
            </a:r>
          </a:p>
        </p:txBody>
      </p:sp>
      <p:sp>
        <p:nvSpPr>
          <p:cNvPr id="196" name="TextBox 195"/>
          <p:cNvSpPr txBox="1"/>
          <p:nvPr/>
        </p:nvSpPr>
        <p:spPr>
          <a:xfrm>
            <a:off x="1362498" y="5662117"/>
            <a:ext cx="782587" cy="307777"/>
          </a:xfrm>
          <a:prstGeom prst="rect">
            <a:avLst/>
          </a:prstGeom>
          <a:noFill/>
          <a:ln w="12700">
            <a:noFill/>
          </a:ln>
        </p:spPr>
        <p:txBody>
          <a:bodyPr wrap="none" rtlCol="0">
            <a:spAutoFit/>
          </a:bodyPr>
          <a:lstStyle/>
          <a:p>
            <a:r>
              <a:rPr lang="en-GB" sz="1400" dirty="0">
                <a:solidFill>
                  <a:schemeClr val="accent6">
                    <a:lumMod val="50000"/>
                  </a:schemeClr>
                </a:solidFill>
                <a:latin typeface="Arial Narrow" panose="020B0606020202030204" pitchFamily="34" charset="0"/>
              </a:rPr>
              <a:t>feedback</a:t>
            </a:r>
          </a:p>
        </p:txBody>
      </p:sp>
      <p:graphicFrame>
        <p:nvGraphicFramePr>
          <p:cNvPr id="149525" name="Object 21"/>
          <p:cNvGraphicFramePr>
            <a:graphicFrameLocks noChangeAspect="1"/>
          </p:cNvGraphicFramePr>
          <p:nvPr/>
        </p:nvGraphicFramePr>
        <p:xfrm>
          <a:off x="4426983" y="4127368"/>
          <a:ext cx="279400" cy="415925"/>
        </p:xfrm>
        <a:graphic>
          <a:graphicData uri="http://schemas.openxmlformats.org/presentationml/2006/ole">
            <p:oleObj spid="_x0000_s149786" name="Equation" r:id="rId4" imgW="164957" imgH="241091" progId="Equation.DSMT4">
              <p:embed/>
            </p:oleObj>
          </a:graphicData>
        </a:graphic>
      </p:graphicFrame>
      <p:graphicFrame>
        <p:nvGraphicFramePr>
          <p:cNvPr id="149526" name="Object 22"/>
          <p:cNvGraphicFramePr>
            <a:graphicFrameLocks noChangeAspect="1"/>
          </p:cNvGraphicFramePr>
          <p:nvPr/>
        </p:nvGraphicFramePr>
        <p:xfrm>
          <a:off x="3840394" y="4862787"/>
          <a:ext cx="301625" cy="415925"/>
        </p:xfrm>
        <a:graphic>
          <a:graphicData uri="http://schemas.openxmlformats.org/presentationml/2006/ole">
            <p:oleObj spid="_x0000_s149787" name="Equation" r:id="rId5" imgW="177646" imgH="241091" progId="Equation.DSMT4">
              <p:embed/>
            </p:oleObj>
          </a:graphicData>
        </a:graphic>
      </p:graphicFrame>
      <p:grpSp>
        <p:nvGrpSpPr>
          <p:cNvPr id="183" name="Group 182"/>
          <p:cNvGrpSpPr/>
          <p:nvPr/>
        </p:nvGrpSpPr>
        <p:grpSpPr>
          <a:xfrm>
            <a:off x="2245123" y="4766731"/>
            <a:ext cx="1270833" cy="628234"/>
            <a:chOff x="4313980" y="4581908"/>
            <a:chExt cx="1607849" cy="799988"/>
          </a:xfrm>
        </p:grpSpPr>
        <p:pic>
          <p:nvPicPr>
            <p:cNvPr id="182"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4313980" y="4581908"/>
              <a:ext cx="1607849" cy="799988"/>
            </a:xfrm>
            <a:prstGeom prst="rect">
              <a:avLst/>
            </a:prstGeom>
            <a:ln>
              <a:noFill/>
            </a:ln>
            <a:effectLst>
              <a:outerShdw blurRad="190500" algn="tl" rotWithShape="0">
                <a:srgbClr val="000000">
                  <a:alpha val="70000"/>
                </a:srgbClr>
              </a:outerShdw>
            </a:effectLst>
          </p:spPr>
        </p:pic>
        <p:grpSp>
          <p:nvGrpSpPr>
            <p:cNvPr id="181" name="Group 180"/>
            <p:cNvGrpSpPr/>
            <p:nvPr/>
          </p:nvGrpSpPr>
          <p:grpSpPr>
            <a:xfrm>
              <a:off x="4490480" y="4655938"/>
              <a:ext cx="1299799" cy="592204"/>
              <a:chOff x="4490480" y="4655938"/>
              <a:chExt cx="1299799" cy="592204"/>
            </a:xfrm>
          </p:grpSpPr>
          <p:sp>
            <p:nvSpPr>
              <p:cNvPr id="178" name="Rectangle 12"/>
              <p:cNvSpPr>
                <a:spLocks noChangeArrowheads="1"/>
              </p:cNvSpPr>
              <p:nvPr/>
            </p:nvSpPr>
            <p:spPr bwMode="auto">
              <a:xfrm>
                <a:off x="4906014" y="4655938"/>
                <a:ext cx="480662" cy="23515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chemeClr val="accent3">
                        <a:lumMod val="50000"/>
                      </a:schemeClr>
                    </a:solidFill>
                    <a:latin typeface="Arial Narrow" panose="020B0606020202030204" pitchFamily="34" charset="0"/>
                    <a:cs typeface="Arial" pitchFamily="34" charset="0"/>
                  </a:rPr>
                  <a:t>centre</a:t>
                </a:r>
                <a:endParaRPr kumimoji="0" lang="en-US" sz="1600" b="0" i="0" u="none" strike="noStrike" cap="none" normalizeH="0" baseline="0" dirty="0">
                  <a:ln>
                    <a:noFill/>
                  </a:ln>
                  <a:solidFill>
                    <a:schemeClr val="accent3">
                      <a:lumMod val="50000"/>
                    </a:schemeClr>
                  </a:solidFill>
                  <a:effectLst/>
                  <a:latin typeface="Arial Narrow" pitchFamily="34" charset="0"/>
                  <a:cs typeface="Arial" pitchFamily="34" charset="0"/>
                </a:endParaRPr>
              </a:p>
            </p:txBody>
          </p:sp>
          <p:grpSp>
            <p:nvGrpSpPr>
              <p:cNvPr id="180" name="Group 179"/>
              <p:cNvGrpSpPr/>
              <p:nvPr/>
            </p:nvGrpSpPr>
            <p:grpSpPr>
              <a:xfrm>
                <a:off x="4490480" y="5012990"/>
                <a:ext cx="1299799" cy="235152"/>
                <a:chOff x="4490480" y="5012990"/>
                <a:chExt cx="1299799" cy="235152"/>
              </a:xfrm>
            </p:grpSpPr>
            <p:sp>
              <p:nvSpPr>
                <p:cNvPr id="203" name="Rectangle 12"/>
                <p:cNvSpPr>
                  <a:spLocks noChangeArrowheads="1"/>
                </p:cNvSpPr>
                <p:nvPr/>
              </p:nvSpPr>
              <p:spPr bwMode="auto">
                <a:xfrm>
                  <a:off x="4490480" y="5012990"/>
                  <a:ext cx="239316" cy="23515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chemeClr val="accent3">
                          <a:lumMod val="50000"/>
                        </a:schemeClr>
                      </a:solidFill>
                      <a:latin typeface="Arial Narrow" panose="020B0606020202030204" pitchFamily="34" charset="0"/>
                      <a:cs typeface="Arial" pitchFamily="34" charset="0"/>
                    </a:rPr>
                    <a:t>left</a:t>
                  </a:r>
                  <a:endParaRPr kumimoji="0" lang="en-US" sz="1600" b="0" i="0" u="none" strike="noStrike" cap="none" normalizeH="0" baseline="0" dirty="0">
                    <a:ln>
                      <a:noFill/>
                    </a:ln>
                    <a:solidFill>
                      <a:schemeClr val="accent3">
                        <a:lumMod val="50000"/>
                      </a:schemeClr>
                    </a:solidFill>
                    <a:effectLst/>
                    <a:latin typeface="Arial Narrow" pitchFamily="34" charset="0"/>
                    <a:cs typeface="Arial" pitchFamily="34" charset="0"/>
                  </a:endParaRPr>
                </a:p>
              </p:txBody>
            </p:sp>
            <p:sp>
              <p:nvSpPr>
                <p:cNvPr id="177" name="Rectangle 12"/>
                <p:cNvSpPr>
                  <a:spLocks noChangeArrowheads="1"/>
                </p:cNvSpPr>
                <p:nvPr/>
              </p:nvSpPr>
              <p:spPr bwMode="auto">
                <a:xfrm>
                  <a:off x="5435360" y="5012990"/>
                  <a:ext cx="354919" cy="23515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chemeClr val="accent3">
                          <a:lumMod val="50000"/>
                        </a:schemeClr>
                      </a:solidFill>
                      <a:latin typeface="Arial Narrow" panose="020B0606020202030204" pitchFamily="34" charset="0"/>
                      <a:cs typeface="Arial" pitchFamily="34" charset="0"/>
                    </a:rPr>
                    <a:t>right</a:t>
                  </a:r>
                  <a:endParaRPr kumimoji="0" lang="en-US" sz="1600" b="0" i="0" u="none" strike="noStrike" cap="none" normalizeH="0" baseline="0" dirty="0">
                    <a:ln>
                      <a:noFill/>
                    </a:ln>
                    <a:solidFill>
                      <a:schemeClr val="accent3">
                        <a:lumMod val="50000"/>
                      </a:schemeClr>
                    </a:solidFill>
                    <a:effectLst/>
                    <a:latin typeface="Arial Narrow" pitchFamily="34" charset="0"/>
                    <a:cs typeface="Arial" pitchFamily="34" charset="0"/>
                  </a:endParaRPr>
                </a:p>
              </p:txBody>
            </p:sp>
            <p:sp>
              <p:nvSpPr>
                <p:cNvPr id="179" name="Rectangle 12"/>
                <p:cNvSpPr>
                  <a:spLocks noChangeArrowheads="1"/>
                </p:cNvSpPr>
                <p:nvPr/>
              </p:nvSpPr>
              <p:spPr bwMode="auto">
                <a:xfrm>
                  <a:off x="4940933" y="5012990"/>
                  <a:ext cx="346807" cy="23515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chemeClr val="accent3">
                          <a:lumMod val="50000"/>
                        </a:schemeClr>
                      </a:solidFill>
                      <a:latin typeface="Arial Narrow" panose="020B0606020202030204" pitchFamily="34" charset="0"/>
                      <a:cs typeface="Arial" pitchFamily="34" charset="0"/>
                    </a:rPr>
                    <a:t>start</a:t>
                  </a:r>
                  <a:endParaRPr kumimoji="0" lang="en-US" sz="1600" b="0" i="0" u="none" strike="noStrike" cap="none" normalizeH="0" baseline="0" dirty="0">
                    <a:ln>
                      <a:noFill/>
                    </a:ln>
                    <a:solidFill>
                      <a:schemeClr val="accent3">
                        <a:lumMod val="50000"/>
                      </a:schemeClr>
                    </a:solidFill>
                    <a:effectLst/>
                    <a:latin typeface="Arial Narrow" pitchFamily="34" charset="0"/>
                    <a:cs typeface="Arial" pitchFamily="34" charset="0"/>
                  </a:endParaRPr>
                </a:p>
              </p:txBody>
            </p:sp>
          </p:grpSp>
        </p:grpSp>
      </p:grpSp>
      <p:grpSp>
        <p:nvGrpSpPr>
          <p:cNvPr id="197" name="Group 196"/>
          <p:cNvGrpSpPr/>
          <p:nvPr/>
        </p:nvGrpSpPr>
        <p:grpSpPr>
          <a:xfrm>
            <a:off x="2245123" y="5542929"/>
            <a:ext cx="1461679" cy="489526"/>
            <a:chOff x="4462026" y="5571481"/>
            <a:chExt cx="1461679" cy="489526"/>
          </a:xfrm>
        </p:grpSpPr>
        <p:pic>
          <p:nvPicPr>
            <p:cNvPr id="184"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4462026" y="5670482"/>
              <a:ext cx="390525" cy="390525"/>
            </a:xfrm>
            <a:prstGeom prst="rect">
              <a:avLst/>
            </a:prstGeom>
            <a:ln>
              <a:noFill/>
            </a:ln>
            <a:effectLst>
              <a:outerShdw blurRad="190500" algn="tl" rotWithShape="0">
                <a:srgbClr val="000000">
                  <a:alpha val="70000"/>
                </a:srgbClr>
              </a:outerShdw>
            </a:effectLst>
          </p:spPr>
        </p:pic>
        <p:pic>
          <p:nvPicPr>
            <p:cNvPr id="186"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4997603" y="5670482"/>
              <a:ext cx="390525" cy="390525"/>
            </a:xfrm>
            <a:prstGeom prst="rect">
              <a:avLst/>
            </a:prstGeom>
            <a:ln>
              <a:noFill/>
            </a:ln>
            <a:effectLst>
              <a:outerShdw blurRad="190500" algn="tl" rotWithShape="0">
                <a:srgbClr val="000000">
                  <a:alpha val="70000"/>
                </a:srgbClr>
              </a:outerShdw>
            </a:effectLst>
          </p:spPr>
        </p:pic>
        <p:pic>
          <p:nvPicPr>
            <p:cNvPr id="187"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533180" y="5670482"/>
              <a:ext cx="390525" cy="390525"/>
            </a:xfrm>
            <a:prstGeom prst="rect">
              <a:avLst/>
            </a:prstGeom>
            <a:ln>
              <a:noFill/>
            </a:ln>
            <a:effectLst>
              <a:outerShdw blurRad="190500" algn="tl" rotWithShape="0">
                <a:srgbClr val="000000">
                  <a:alpha val="70000"/>
                </a:srgbClr>
              </a:outerShdw>
            </a:effectLst>
          </p:spPr>
        </p:pic>
        <p:pic>
          <p:nvPicPr>
            <p:cNvPr id="149527" name="Picture 23" descr="C:\Users\karl\AppData\Local\Microsoft\Windows\INetCache\IE\W3Z0LBT9\Kliponious-green-tick[1].png"/>
            <p:cNvPicPr>
              <a:picLocks noChangeAspect="1" noChangeArrowheads="1"/>
            </p:cNvPicPr>
            <p:nvPr/>
          </p:nvPicPr>
          <p:blipFill>
            <a:blip r:embed="rId7" cstate="print">
              <a:duotone>
                <a:schemeClr val="accent3">
                  <a:shade val="45000"/>
                  <a:satMod val="135000"/>
                </a:schemeClr>
                <a:prstClr val="white"/>
              </a:duotone>
            </a:blip>
            <a:srcRect/>
            <a:stretch>
              <a:fillRect/>
            </a:stretch>
          </p:blipFill>
          <p:spPr bwMode="auto">
            <a:xfrm>
              <a:off x="5083485" y="5571481"/>
              <a:ext cx="402916" cy="461134"/>
            </a:xfrm>
            <a:prstGeom prst="rect">
              <a:avLst/>
            </a:prstGeom>
            <a:noFill/>
          </p:spPr>
        </p:pic>
        <p:pic>
          <p:nvPicPr>
            <p:cNvPr id="149528" name="Picture 24" descr="C:\Users\karl\AppData\Local\Microsoft\Windows\INetCache\IE\VGH7C7MR\Red-Cross[1].png"/>
            <p:cNvPicPr>
              <a:picLocks noChangeAspect="1" noChangeArrowheads="1"/>
            </p:cNvPicPr>
            <p:nvPr/>
          </p:nvPicPr>
          <p:blipFill>
            <a:blip r:embed="rId8" cstate="print">
              <a:duotone>
                <a:schemeClr val="accent3">
                  <a:shade val="45000"/>
                  <a:satMod val="135000"/>
                </a:schemeClr>
                <a:prstClr val="white"/>
              </a:duotone>
            </a:blip>
            <a:srcRect/>
            <a:stretch>
              <a:fillRect/>
            </a:stretch>
          </p:blipFill>
          <p:spPr bwMode="auto">
            <a:xfrm>
              <a:off x="5561827" y="5727700"/>
              <a:ext cx="324944" cy="278524"/>
            </a:xfrm>
            <a:prstGeom prst="rect">
              <a:avLst/>
            </a:prstGeom>
            <a:noFill/>
          </p:spPr>
        </p:pic>
        <p:pic>
          <p:nvPicPr>
            <p:cNvPr id="149529" name="Picture 25" descr="C:\Users\karl\AppData\Local\Microsoft\Windows\INetCache\IE\2NSM7Q9J\1425663956-outline[1].png"/>
            <p:cNvPicPr>
              <a:picLocks noChangeAspect="1" noChangeArrowheads="1"/>
            </p:cNvPicPr>
            <p:nvPr/>
          </p:nvPicPr>
          <p:blipFill>
            <a:blip r:embed="rId9" cstate="print">
              <a:duotone>
                <a:schemeClr val="accent3">
                  <a:shade val="45000"/>
                  <a:satMod val="135000"/>
                </a:schemeClr>
                <a:prstClr val="white"/>
              </a:duotone>
            </a:blip>
            <a:srcRect/>
            <a:stretch>
              <a:fillRect/>
            </a:stretch>
          </p:blipFill>
          <p:spPr bwMode="auto">
            <a:xfrm>
              <a:off x="4493495" y="5711898"/>
              <a:ext cx="319805" cy="319805"/>
            </a:xfrm>
            <a:prstGeom prst="rect">
              <a:avLst/>
            </a:prstGeom>
            <a:noFill/>
          </p:spPr>
        </p:pic>
      </p:grpSp>
      <p:grpSp>
        <p:nvGrpSpPr>
          <p:cNvPr id="208" name="Group 207"/>
          <p:cNvGrpSpPr/>
          <p:nvPr/>
        </p:nvGrpSpPr>
        <p:grpSpPr>
          <a:xfrm>
            <a:off x="2245123" y="4167246"/>
            <a:ext cx="1997257" cy="390525"/>
            <a:chOff x="4466380" y="4011497"/>
            <a:chExt cx="1997257" cy="390525"/>
          </a:xfrm>
        </p:grpSpPr>
        <p:pic>
          <p:nvPicPr>
            <p:cNvPr id="209"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4466380" y="4011497"/>
              <a:ext cx="390525" cy="390525"/>
            </a:xfrm>
            <a:prstGeom prst="rect">
              <a:avLst/>
            </a:prstGeom>
            <a:ln>
              <a:noFill/>
            </a:ln>
            <a:effectLst>
              <a:outerShdw blurRad="190500" algn="tl" rotWithShape="0">
                <a:srgbClr val="000000">
                  <a:alpha val="70000"/>
                </a:srgbClr>
              </a:outerShdw>
            </a:effectLst>
          </p:spPr>
        </p:pic>
        <p:pic>
          <p:nvPicPr>
            <p:cNvPr id="210"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001957" y="4011497"/>
              <a:ext cx="390525" cy="390525"/>
            </a:xfrm>
            <a:prstGeom prst="rect">
              <a:avLst/>
            </a:prstGeom>
            <a:ln>
              <a:noFill/>
            </a:ln>
            <a:effectLst>
              <a:outerShdw blurRad="190500" algn="tl" rotWithShape="0">
                <a:srgbClr val="000000">
                  <a:alpha val="70000"/>
                </a:srgbClr>
              </a:outerShdw>
            </a:effectLst>
          </p:spPr>
        </p:pic>
        <p:pic>
          <p:nvPicPr>
            <p:cNvPr id="211"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6073112" y="4011497"/>
              <a:ext cx="390525" cy="390525"/>
            </a:xfrm>
            <a:prstGeom prst="rect">
              <a:avLst/>
            </a:prstGeom>
            <a:ln>
              <a:noFill/>
            </a:ln>
            <a:effectLst>
              <a:outerShdw blurRad="190500" algn="tl" rotWithShape="0">
                <a:srgbClr val="000000">
                  <a:alpha val="70000"/>
                </a:srgbClr>
              </a:outerShdw>
            </a:effectLst>
          </p:spPr>
        </p:pic>
        <p:pic>
          <p:nvPicPr>
            <p:cNvPr id="212"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537534" y="4011497"/>
              <a:ext cx="390525" cy="390525"/>
            </a:xfrm>
            <a:prstGeom prst="rect">
              <a:avLst/>
            </a:prstGeom>
            <a:ln>
              <a:noFill/>
            </a:ln>
            <a:effectLst>
              <a:outerShdw blurRad="190500" algn="tl" rotWithShape="0">
                <a:srgbClr val="000000">
                  <a:alpha val="70000"/>
                </a:srgbClr>
              </a:outerShdw>
            </a:effectLst>
          </p:spPr>
        </p:pic>
        <p:sp>
          <p:nvSpPr>
            <p:cNvPr id="213" name="Oval 212"/>
            <p:cNvSpPr>
              <a:spLocks noChangeAspect="1"/>
            </p:cNvSpPr>
            <p:nvPr/>
          </p:nvSpPr>
          <p:spPr>
            <a:xfrm>
              <a:off x="4554870" y="4106383"/>
              <a:ext cx="204642" cy="202018"/>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214" name="Oval 213"/>
            <p:cNvSpPr>
              <a:spLocks noChangeAspect="1"/>
            </p:cNvSpPr>
            <p:nvPr/>
          </p:nvSpPr>
          <p:spPr>
            <a:xfrm>
              <a:off x="5085095" y="4112733"/>
              <a:ext cx="204642" cy="202018"/>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215" name="Oval 214"/>
            <p:cNvSpPr>
              <a:spLocks noChangeAspect="1"/>
            </p:cNvSpPr>
            <p:nvPr/>
          </p:nvSpPr>
          <p:spPr>
            <a:xfrm>
              <a:off x="5618495" y="4106383"/>
              <a:ext cx="204642" cy="202018"/>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216" name="Oval 215"/>
            <p:cNvSpPr>
              <a:spLocks noChangeAspect="1"/>
            </p:cNvSpPr>
            <p:nvPr/>
          </p:nvSpPr>
          <p:spPr>
            <a:xfrm>
              <a:off x="6158245" y="4106383"/>
              <a:ext cx="204642" cy="202018"/>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grpSp>
      <p:sp>
        <p:nvSpPr>
          <p:cNvPr id="217" name="TextBox 216"/>
          <p:cNvSpPr txBox="1"/>
          <p:nvPr/>
        </p:nvSpPr>
        <p:spPr>
          <a:xfrm>
            <a:off x="1559668" y="4916014"/>
            <a:ext cx="585417" cy="307777"/>
          </a:xfrm>
          <a:prstGeom prst="rect">
            <a:avLst/>
          </a:prstGeom>
          <a:noFill/>
          <a:ln w="12700">
            <a:noFill/>
          </a:ln>
        </p:spPr>
        <p:txBody>
          <a:bodyPr wrap="none" rtlCol="0">
            <a:spAutoFit/>
          </a:bodyPr>
          <a:lstStyle/>
          <a:p>
            <a:r>
              <a:rPr lang="en-GB" sz="1400" dirty="0">
                <a:solidFill>
                  <a:schemeClr val="accent6">
                    <a:lumMod val="50000"/>
                  </a:schemeClr>
                </a:solidFill>
                <a:latin typeface="Arial Narrow" panose="020B0606020202030204" pitchFamily="34" charset="0"/>
              </a:rPr>
              <a:t>where</a:t>
            </a:r>
          </a:p>
        </p:txBody>
      </p:sp>
      <p:graphicFrame>
        <p:nvGraphicFramePr>
          <p:cNvPr id="149536" name="Object 32"/>
          <p:cNvGraphicFramePr>
            <a:graphicFrameLocks noChangeAspect="1"/>
          </p:cNvGraphicFramePr>
          <p:nvPr/>
        </p:nvGraphicFramePr>
        <p:xfrm>
          <a:off x="3851506" y="5599287"/>
          <a:ext cx="279400" cy="415925"/>
        </p:xfrm>
        <a:graphic>
          <a:graphicData uri="http://schemas.openxmlformats.org/presentationml/2006/ole">
            <p:oleObj spid="_x0000_s149788" name="Equation" r:id="rId10" imgW="164957" imgH="241091" progId="Equation.DSMT4">
              <p:embed/>
            </p:oleObj>
          </a:graphicData>
        </a:graphic>
      </p:graphicFrame>
      <p:sp>
        <p:nvSpPr>
          <p:cNvPr id="280" name="TextBox 279"/>
          <p:cNvSpPr txBox="1"/>
          <p:nvPr/>
        </p:nvSpPr>
        <p:spPr>
          <a:xfrm>
            <a:off x="1715158" y="803418"/>
            <a:ext cx="429926" cy="307777"/>
          </a:xfrm>
          <a:prstGeom prst="rect">
            <a:avLst/>
          </a:prstGeom>
          <a:noFill/>
          <a:ln w="12700">
            <a:noFill/>
          </a:ln>
        </p:spPr>
        <p:txBody>
          <a:bodyPr wrap="none" rtlCol="0">
            <a:spAutoFit/>
          </a:bodyPr>
          <a:lstStyle/>
          <a:p>
            <a:r>
              <a:rPr lang="en-GB" sz="1400" dirty="0">
                <a:latin typeface="Arial Narrow" panose="020B0606020202030204" pitchFamily="34" charset="0"/>
              </a:rPr>
              <a:t>rule</a:t>
            </a:r>
          </a:p>
        </p:txBody>
      </p:sp>
      <p:sp>
        <p:nvSpPr>
          <p:cNvPr id="281" name="TextBox 280"/>
          <p:cNvSpPr txBox="1"/>
          <p:nvPr/>
        </p:nvSpPr>
        <p:spPr>
          <a:xfrm>
            <a:off x="1559668" y="2257702"/>
            <a:ext cx="585417" cy="307777"/>
          </a:xfrm>
          <a:prstGeom prst="rect">
            <a:avLst/>
          </a:prstGeom>
          <a:noFill/>
          <a:ln w="12700">
            <a:noFill/>
          </a:ln>
        </p:spPr>
        <p:txBody>
          <a:bodyPr wrap="none" rtlCol="0">
            <a:spAutoFit/>
          </a:bodyPr>
          <a:lstStyle/>
          <a:p>
            <a:r>
              <a:rPr lang="en-GB" sz="1400" dirty="0">
                <a:latin typeface="Arial Narrow" panose="020B0606020202030204" pitchFamily="34" charset="0"/>
              </a:rPr>
              <a:t>where</a:t>
            </a:r>
          </a:p>
        </p:txBody>
      </p:sp>
      <p:graphicFrame>
        <p:nvGraphicFramePr>
          <p:cNvPr id="436" name="Object 13"/>
          <p:cNvGraphicFramePr>
            <a:graphicFrameLocks noChangeAspect="1"/>
          </p:cNvGraphicFramePr>
          <p:nvPr>
            <p:extLst>
              <p:ext uri="{D42A27DB-BD31-4B8C-83A1-F6EECF244321}">
                <p14:modId xmlns="" xmlns:p14="http://schemas.microsoft.com/office/powerpoint/2010/main" val="66804084"/>
              </p:ext>
            </p:extLst>
          </p:nvPr>
        </p:nvGraphicFramePr>
        <p:xfrm>
          <a:off x="3851506" y="1438278"/>
          <a:ext cx="279400" cy="415925"/>
        </p:xfrm>
        <a:graphic>
          <a:graphicData uri="http://schemas.openxmlformats.org/presentationml/2006/ole">
            <p:oleObj spid="_x0000_s149789" name="Equation" r:id="rId11" imgW="164957" imgH="241091" progId="Equation.DSMT4">
              <p:embed/>
            </p:oleObj>
          </a:graphicData>
        </a:graphic>
      </p:graphicFrame>
      <p:graphicFrame>
        <p:nvGraphicFramePr>
          <p:cNvPr id="149522" name="Object 18"/>
          <p:cNvGraphicFramePr>
            <a:graphicFrameLocks noChangeAspect="1"/>
          </p:cNvGraphicFramePr>
          <p:nvPr/>
        </p:nvGraphicFramePr>
        <p:xfrm>
          <a:off x="3861825" y="772709"/>
          <a:ext cx="258763" cy="415925"/>
        </p:xfrm>
        <a:graphic>
          <a:graphicData uri="http://schemas.openxmlformats.org/presentationml/2006/ole">
            <p:oleObj spid="_x0000_s149790" name="Equation" r:id="rId12" imgW="152334" imgH="241195" progId="Equation.DSMT4">
              <p:embed/>
            </p:oleObj>
          </a:graphicData>
        </a:graphic>
      </p:graphicFrame>
      <p:pic>
        <p:nvPicPr>
          <p:cNvPr id="219"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2245123" y="2130954"/>
            <a:ext cx="1270833" cy="628234"/>
          </a:xfrm>
          <a:prstGeom prst="rect">
            <a:avLst/>
          </a:prstGeom>
          <a:solidFill>
            <a:schemeClr val="tx1"/>
          </a:solidFill>
          <a:ln w="28575">
            <a:noFill/>
          </a:ln>
          <a:effectLst>
            <a:outerShdw blurRad="190500" algn="tl" rotWithShape="0">
              <a:srgbClr val="000000">
                <a:alpha val="70000"/>
              </a:srgbClr>
            </a:outerShdw>
          </a:effectLst>
        </p:spPr>
      </p:pic>
      <p:grpSp>
        <p:nvGrpSpPr>
          <p:cNvPr id="220" name="Group 180"/>
          <p:cNvGrpSpPr/>
          <p:nvPr/>
        </p:nvGrpSpPr>
        <p:grpSpPr>
          <a:xfrm>
            <a:off x="2384620" y="2189090"/>
            <a:ext cx="1027352" cy="465060"/>
            <a:chOff x="4490480" y="4655938"/>
            <a:chExt cx="1299800" cy="592204"/>
          </a:xfrm>
        </p:grpSpPr>
        <p:sp>
          <p:nvSpPr>
            <p:cNvPr id="221" name="Rectangle 12"/>
            <p:cNvSpPr>
              <a:spLocks noChangeArrowheads="1"/>
            </p:cNvSpPr>
            <p:nvPr/>
          </p:nvSpPr>
          <p:spPr bwMode="auto">
            <a:xfrm>
              <a:off x="4906014" y="4655938"/>
              <a:ext cx="480662" cy="23515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chemeClr val="accent3">
                      <a:lumMod val="50000"/>
                    </a:schemeClr>
                  </a:solidFill>
                  <a:latin typeface="Arial Narrow" panose="020B0606020202030204" pitchFamily="34" charset="0"/>
                  <a:cs typeface="Arial" pitchFamily="34" charset="0"/>
                </a:rPr>
                <a:t>centre</a:t>
              </a:r>
              <a:endParaRPr kumimoji="0" lang="en-US" sz="1600" b="0" i="0" u="none" strike="noStrike" cap="none" normalizeH="0" baseline="0" dirty="0">
                <a:ln>
                  <a:noFill/>
                </a:ln>
                <a:solidFill>
                  <a:schemeClr val="accent3">
                    <a:lumMod val="50000"/>
                  </a:schemeClr>
                </a:solidFill>
                <a:effectLst/>
                <a:latin typeface="Arial Narrow" pitchFamily="34" charset="0"/>
                <a:cs typeface="Arial" pitchFamily="34" charset="0"/>
              </a:endParaRPr>
            </a:p>
          </p:txBody>
        </p:sp>
        <p:grpSp>
          <p:nvGrpSpPr>
            <p:cNvPr id="222" name="Group 179"/>
            <p:cNvGrpSpPr/>
            <p:nvPr/>
          </p:nvGrpSpPr>
          <p:grpSpPr>
            <a:xfrm>
              <a:off x="4490480" y="5012990"/>
              <a:ext cx="1299800" cy="235152"/>
              <a:chOff x="4490480" y="5012990"/>
              <a:chExt cx="1299800" cy="235152"/>
            </a:xfrm>
          </p:grpSpPr>
          <p:sp>
            <p:nvSpPr>
              <p:cNvPr id="223" name="Rectangle 12"/>
              <p:cNvSpPr>
                <a:spLocks noChangeArrowheads="1"/>
              </p:cNvSpPr>
              <p:nvPr/>
            </p:nvSpPr>
            <p:spPr bwMode="auto">
              <a:xfrm>
                <a:off x="4490480" y="5012990"/>
                <a:ext cx="239317" cy="23515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chemeClr val="accent3">
                        <a:lumMod val="50000"/>
                      </a:schemeClr>
                    </a:solidFill>
                    <a:latin typeface="Arial Narrow" panose="020B0606020202030204" pitchFamily="34" charset="0"/>
                    <a:cs typeface="Arial" pitchFamily="34" charset="0"/>
                  </a:rPr>
                  <a:t>left</a:t>
                </a:r>
                <a:endParaRPr kumimoji="0" lang="en-US" sz="1600" b="0" i="0" u="none" strike="noStrike" cap="none" normalizeH="0" baseline="0" dirty="0">
                  <a:ln>
                    <a:noFill/>
                  </a:ln>
                  <a:solidFill>
                    <a:schemeClr val="accent3">
                      <a:lumMod val="50000"/>
                    </a:schemeClr>
                  </a:solidFill>
                  <a:effectLst/>
                  <a:latin typeface="Arial Narrow" pitchFamily="34" charset="0"/>
                  <a:cs typeface="Arial" pitchFamily="34" charset="0"/>
                </a:endParaRPr>
              </a:p>
            </p:txBody>
          </p:sp>
          <p:sp>
            <p:nvSpPr>
              <p:cNvPr id="224" name="Rectangle 12"/>
              <p:cNvSpPr>
                <a:spLocks noChangeArrowheads="1"/>
              </p:cNvSpPr>
              <p:nvPr/>
            </p:nvSpPr>
            <p:spPr bwMode="auto">
              <a:xfrm>
                <a:off x="5435360" y="5012990"/>
                <a:ext cx="354920" cy="23515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chemeClr val="accent3">
                        <a:lumMod val="50000"/>
                      </a:schemeClr>
                    </a:solidFill>
                    <a:latin typeface="Arial Narrow" panose="020B0606020202030204" pitchFamily="34" charset="0"/>
                    <a:cs typeface="Arial" pitchFamily="34" charset="0"/>
                  </a:rPr>
                  <a:t>right</a:t>
                </a:r>
                <a:endParaRPr kumimoji="0" lang="en-US" sz="1600" b="0" i="0" u="none" strike="noStrike" cap="none" normalizeH="0" baseline="0" dirty="0">
                  <a:ln>
                    <a:noFill/>
                  </a:ln>
                  <a:solidFill>
                    <a:schemeClr val="accent3">
                      <a:lumMod val="50000"/>
                    </a:schemeClr>
                  </a:solidFill>
                  <a:effectLst/>
                  <a:latin typeface="Arial Narrow" pitchFamily="34" charset="0"/>
                  <a:cs typeface="Arial" pitchFamily="34" charset="0"/>
                </a:endParaRPr>
              </a:p>
            </p:txBody>
          </p:sp>
          <p:sp>
            <p:nvSpPr>
              <p:cNvPr id="225" name="Rectangle 12"/>
              <p:cNvSpPr>
                <a:spLocks noChangeArrowheads="1"/>
              </p:cNvSpPr>
              <p:nvPr/>
            </p:nvSpPr>
            <p:spPr bwMode="auto">
              <a:xfrm>
                <a:off x="4940941" y="5012990"/>
                <a:ext cx="346807" cy="23515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chemeClr val="accent3">
                        <a:lumMod val="50000"/>
                      </a:schemeClr>
                    </a:solidFill>
                    <a:latin typeface="Arial Narrow" panose="020B0606020202030204" pitchFamily="34" charset="0"/>
                    <a:cs typeface="Arial" pitchFamily="34" charset="0"/>
                  </a:rPr>
                  <a:t>start</a:t>
                </a:r>
                <a:endParaRPr kumimoji="0" lang="en-US" sz="1600" b="0" i="0" u="none" strike="noStrike" cap="none" normalizeH="0" baseline="0" dirty="0">
                  <a:ln>
                    <a:noFill/>
                  </a:ln>
                  <a:solidFill>
                    <a:schemeClr val="accent3">
                      <a:lumMod val="50000"/>
                    </a:schemeClr>
                  </a:solidFill>
                  <a:effectLst/>
                  <a:latin typeface="Arial Narrow" pitchFamily="34" charset="0"/>
                  <a:cs typeface="Arial" pitchFamily="34" charset="0"/>
                </a:endParaRPr>
              </a:p>
            </p:txBody>
          </p:sp>
        </p:grpSp>
      </p:grpSp>
      <p:grpSp>
        <p:nvGrpSpPr>
          <p:cNvPr id="236" name="Group 235"/>
          <p:cNvGrpSpPr/>
          <p:nvPr/>
        </p:nvGrpSpPr>
        <p:grpSpPr>
          <a:xfrm>
            <a:off x="2245123" y="1455038"/>
            <a:ext cx="1461679" cy="390525"/>
            <a:chOff x="4466380" y="4011497"/>
            <a:chExt cx="1461679" cy="390525"/>
          </a:xfrm>
        </p:grpSpPr>
        <p:pic>
          <p:nvPicPr>
            <p:cNvPr id="237"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4466380" y="4011497"/>
              <a:ext cx="390525" cy="390525"/>
            </a:xfrm>
            <a:prstGeom prst="rect">
              <a:avLst/>
            </a:prstGeom>
            <a:ln>
              <a:noFill/>
            </a:ln>
            <a:effectLst>
              <a:outerShdw blurRad="190500" algn="tl" rotWithShape="0">
                <a:srgbClr val="000000">
                  <a:alpha val="70000"/>
                </a:srgbClr>
              </a:outerShdw>
            </a:effectLst>
          </p:spPr>
        </p:pic>
        <p:pic>
          <p:nvPicPr>
            <p:cNvPr id="238"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001957" y="4011497"/>
              <a:ext cx="390525" cy="390525"/>
            </a:xfrm>
            <a:prstGeom prst="rect">
              <a:avLst/>
            </a:prstGeom>
            <a:ln>
              <a:noFill/>
            </a:ln>
            <a:effectLst>
              <a:outerShdw blurRad="190500" algn="tl" rotWithShape="0">
                <a:srgbClr val="000000">
                  <a:alpha val="70000"/>
                </a:srgbClr>
              </a:outerShdw>
            </a:effectLst>
          </p:spPr>
        </p:pic>
        <p:pic>
          <p:nvPicPr>
            <p:cNvPr id="240"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537534" y="4011497"/>
              <a:ext cx="390525" cy="390525"/>
            </a:xfrm>
            <a:prstGeom prst="rect">
              <a:avLst/>
            </a:prstGeom>
            <a:ln>
              <a:noFill/>
            </a:ln>
            <a:effectLst>
              <a:outerShdw blurRad="190500" algn="tl" rotWithShape="0">
                <a:srgbClr val="000000">
                  <a:alpha val="70000"/>
                </a:srgbClr>
              </a:outerShdw>
            </a:effectLst>
          </p:spPr>
        </p:pic>
        <p:sp>
          <p:nvSpPr>
            <p:cNvPr id="241" name="Oval 240"/>
            <p:cNvSpPr>
              <a:spLocks noChangeAspect="1"/>
            </p:cNvSpPr>
            <p:nvPr/>
          </p:nvSpPr>
          <p:spPr>
            <a:xfrm>
              <a:off x="4554870" y="4106383"/>
              <a:ext cx="204642" cy="202018"/>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242" name="Oval 241"/>
            <p:cNvSpPr>
              <a:spLocks noChangeAspect="1"/>
            </p:cNvSpPr>
            <p:nvPr/>
          </p:nvSpPr>
          <p:spPr>
            <a:xfrm>
              <a:off x="5085095" y="4112733"/>
              <a:ext cx="204642" cy="202018"/>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243" name="Oval 242"/>
            <p:cNvSpPr>
              <a:spLocks noChangeAspect="1"/>
            </p:cNvSpPr>
            <p:nvPr/>
          </p:nvSpPr>
          <p:spPr>
            <a:xfrm>
              <a:off x="5618495" y="4106383"/>
              <a:ext cx="204642" cy="202018"/>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grpSp>
      <p:grpSp>
        <p:nvGrpSpPr>
          <p:cNvPr id="251" name="Group 250"/>
          <p:cNvGrpSpPr/>
          <p:nvPr/>
        </p:nvGrpSpPr>
        <p:grpSpPr>
          <a:xfrm>
            <a:off x="2245123" y="3000304"/>
            <a:ext cx="1997257" cy="390525"/>
            <a:chOff x="4589622" y="3082920"/>
            <a:chExt cx="1997257" cy="390525"/>
          </a:xfrm>
        </p:grpSpPr>
        <p:grpSp>
          <p:nvGrpSpPr>
            <p:cNvPr id="227" name="Group 226"/>
            <p:cNvGrpSpPr/>
            <p:nvPr/>
          </p:nvGrpSpPr>
          <p:grpSpPr>
            <a:xfrm>
              <a:off x="4589622" y="3082920"/>
              <a:ext cx="1997257" cy="390525"/>
              <a:chOff x="4466380" y="4011497"/>
              <a:chExt cx="1997257" cy="390525"/>
            </a:xfrm>
          </p:grpSpPr>
          <p:pic>
            <p:nvPicPr>
              <p:cNvPr id="228"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4466380" y="4011497"/>
                <a:ext cx="390525" cy="390525"/>
              </a:xfrm>
              <a:prstGeom prst="rect">
                <a:avLst/>
              </a:prstGeom>
              <a:ln w="28575">
                <a:noFill/>
              </a:ln>
              <a:effectLst>
                <a:outerShdw blurRad="190500" algn="tl" rotWithShape="0">
                  <a:srgbClr val="000000">
                    <a:alpha val="70000"/>
                  </a:srgbClr>
                </a:outerShdw>
              </a:effectLst>
            </p:spPr>
          </p:pic>
          <p:pic>
            <p:nvPicPr>
              <p:cNvPr id="229" name="Picture 228"/>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001957" y="4011497"/>
                <a:ext cx="390525" cy="390525"/>
              </a:xfrm>
              <a:prstGeom prst="rect">
                <a:avLst/>
              </a:prstGeom>
              <a:ln w="28575">
                <a:noFill/>
              </a:ln>
              <a:effectLst>
                <a:outerShdw blurRad="190500" algn="tl" rotWithShape="0">
                  <a:srgbClr val="000000">
                    <a:alpha val="70000"/>
                  </a:srgbClr>
                </a:outerShdw>
              </a:effectLst>
            </p:spPr>
          </p:pic>
          <p:pic>
            <p:nvPicPr>
              <p:cNvPr id="230"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6073112" y="4011497"/>
                <a:ext cx="390525" cy="390525"/>
              </a:xfrm>
              <a:prstGeom prst="rect">
                <a:avLst/>
              </a:prstGeom>
              <a:ln w="28575">
                <a:noFill/>
              </a:ln>
              <a:effectLst>
                <a:outerShdw blurRad="190500" algn="tl" rotWithShape="0">
                  <a:srgbClr val="000000">
                    <a:alpha val="70000"/>
                  </a:srgbClr>
                </a:outerShdw>
              </a:effectLst>
            </p:spPr>
          </p:pic>
          <p:pic>
            <p:nvPicPr>
              <p:cNvPr id="231"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537534" y="4011497"/>
                <a:ext cx="390525" cy="390525"/>
              </a:xfrm>
              <a:prstGeom prst="rect">
                <a:avLst/>
              </a:prstGeom>
              <a:ln w="28575">
                <a:noFill/>
              </a:ln>
              <a:effectLst>
                <a:outerShdw blurRad="190500" algn="tl" rotWithShape="0">
                  <a:srgbClr val="000000">
                    <a:alpha val="70000"/>
                  </a:srgbClr>
                </a:outerShdw>
              </a:effectLst>
            </p:spPr>
          </p:pic>
          <p:sp>
            <p:nvSpPr>
              <p:cNvPr id="232" name="Oval 231"/>
              <p:cNvSpPr>
                <a:spLocks noChangeAspect="1"/>
              </p:cNvSpPr>
              <p:nvPr/>
            </p:nvSpPr>
            <p:spPr>
              <a:xfrm>
                <a:off x="4554870" y="4106383"/>
                <a:ext cx="204642" cy="202018"/>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233" name="Oval 232"/>
              <p:cNvSpPr>
                <a:spLocks noChangeAspect="1"/>
              </p:cNvSpPr>
              <p:nvPr/>
            </p:nvSpPr>
            <p:spPr>
              <a:xfrm>
                <a:off x="5085095" y="4112733"/>
                <a:ext cx="204642" cy="202018"/>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234" name="Oval 233"/>
              <p:cNvSpPr>
                <a:spLocks noChangeAspect="1"/>
              </p:cNvSpPr>
              <p:nvPr/>
            </p:nvSpPr>
            <p:spPr>
              <a:xfrm>
                <a:off x="5618495" y="4106383"/>
                <a:ext cx="204642" cy="202018"/>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grpSp>
        <p:pic>
          <p:nvPicPr>
            <p:cNvPr id="245" name="Picture 25" descr="C:\Users\karl\AppData\Local\Microsoft\Windows\INetCache\IE\2NSM7Q9J\1425663956-outline[1].png"/>
            <p:cNvPicPr>
              <a:picLocks noChangeAspect="1" noChangeArrowheads="1"/>
            </p:cNvPicPr>
            <p:nvPr/>
          </p:nvPicPr>
          <p:blipFill>
            <a:blip r:embed="rId9" cstate="print">
              <a:duotone>
                <a:schemeClr val="accent3">
                  <a:shade val="45000"/>
                  <a:satMod val="135000"/>
                </a:schemeClr>
                <a:prstClr val="white"/>
              </a:duotone>
            </a:blip>
            <a:srcRect/>
            <a:stretch>
              <a:fillRect/>
            </a:stretch>
          </p:blipFill>
          <p:spPr bwMode="auto">
            <a:xfrm>
              <a:off x="6228609" y="3123914"/>
              <a:ext cx="319805" cy="319805"/>
            </a:xfrm>
            <a:prstGeom prst="rect">
              <a:avLst/>
            </a:prstGeom>
            <a:noFill/>
            <a:ln>
              <a:noFill/>
            </a:ln>
          </p:spPr>
        </p:pic>
      </p:grpSp>
      <p:sp>
        <p:nvSpPr>
          <p:cNvPr id="246" name="TextBox 245"/>
          <p:cNvSpPr txBox="1"/>
          <p:nvPr/>
        </p:nvSpPr>
        <p:spPr>
          <a:xfrm>
            <a:off x="1535622" y="3029875"/>
            <a:ext cx="609462" cy="307777"/>
          </a:xfrm>
          <a:prstGeom prst="rect">
            <a:avLst/>
          </a:prstGeom>
          <a:noFill/>
          <a:ln w="12700">
            <a:noFill/>
          </a:ln>
        </p:spPr>
        <p:txBody>
          <a:bodyPr wrap="none" rtlCol="0">
            <a:spAutoFit/>
          </a:bodyPr>
          <a:lstStyle/>
          <a:p>
            <a:r>
              <a:rPr lang="en-GB" sz="1400" dirty="0">
                <a:latin typeface="Arial Narrow" panose="020B0606020202030204" pitchFamily="34" charset="0"/>
              </a:rPr>
              <a:t>choice</a:t>
            </a:r>
          </a:p>
        </p:txBody>
      </p:sp>
      <p:sp>
        <p:nvSpPr>
          <p:cNvPr id="247" name="TextBox 246"/>
          <p:cNvSpPr txBox="1"/>
          <p:nvPr/>
        </p:nvSpPr>
        <p:spPr>
          <a:xfrm>
            <a:off x="1559668" y="1471071"/>
            <a:ext cx="585417" cy="307777"/>
          </a:xfrm>
          <a:prstGeom prst="rect">
            <a:avLst/>
          </a:prstGeom>
          <a:noFill/>
          <a:ln w="12700">
            <a:noFill/>
          </a:ln>
        </p:spPr>
        <p:txBody>
          <a:bodyPr wrap="none" rtlCol="0">
            <a:spAutoFit/>
          </a:bodyPr>
          <a:lstStyle/>
          <a:p>
            <a:r>
              <a:rPr lang="en-GB" sz="1400" dirty="0">
                <a:latin typeface="Arial Narrow" panose="020B0606020202030204" pitchFamily="34" charset="0"/>
              </a:rPr>
              <a:t>colour</a:t>
            </a:r>
          </a:p>
        </p:txBody>
      </p:sp>
      <p:grpSp>
        <p:nvGrpSpPr>
          <p:cNvPr id="250" name="Group 249"/>
          <p:cNvGrpSpPr/>
          <p:nvPr/>
        </p:nvGrpSpPr>
        <p:grpSpPr>
          <a:xfrm>
            <a:off x="2245123" y="777552"/>
            <a:ext cx="1461679" cy="390525"/>
            <a:chOff x="4625874" y="789831"/>
            <a:chExt cx="1461679" cy="390525"/>
          </a:xfrm>
        </p:grpSpPr>
        <p:grpSp>
          <p:nvGrpSpPr>
            <p:cNvPr id="193" name="Group 192"/>
            <p:cNvGrpSpPr/>
            <p:nvPr/>
          </p:nvGrpSpPr>
          <p:grpSpPr>
            <a:xfrm>
              <a:off x="4625874" y="789831"/>
              <a:ext cx="1461679" cy="390525"/>
              <a:chOff x="4466380" y="4011497"/>
              <a:chExt cx="1461679" cy="390525"/>
            </a:xfrm>
          </p:grpSpPr>
          <p:pic>
            <p:nvPicPr>
              <p:cNvPr id="438"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4466380" y="4011497"/>
                <a:ext cx="390525" cy="390525"/>
              </a:xfrm>
              <a:prstGeom prst="rect">
                <a:avLst/>
              </a:prstGeom>
              <a:ln>
                <a:noFill/>
              </a:ln>
              <a:effectLst>
                <a:outerShdw blurRad="190500" algn="tl" rotWithShape="0">
                  <a:srgbClr val="000000">
                    <a:alpha val="70000"/>
                  </a:srgbClr>
                </a:outerShdw>
              </a:effectLst>
            </p:spPr>
          </p:pic>
          <p:pic>
            <p:nvPicPr>
              <p:cNvPr id="174"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001957" y="4011497"/>
                <a:ext cx="390525" cy="390525"/>
              </a:xfrm>
              <a:prstGeom prst="rect">
                <a:avLst/>
              </a:prstGeom>
              <a:ln>
                <a:noFill/>
              </a:ln>
              <a:effectLst>
                <a:outerShdw blurRad="190500" algn="tl" rotWithShape="0">
                  <a:srgbClr val="000000">
                    <a:alpha val="70000"/>
                  </a:srgbClr>
                </a:outerShdw>
              </a:effectLst>
            </p:spPr>
          </p:pic>
          <p:pic>
            <p:nvPicPr>
              <p:cNvPr id="176"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537534" y="4011497"/>
                <a:ext cx="390525" cy="390525"/>
              </a:xfrm>
              <a:prstGeom prst="rect">
                <a:avLst/>
              </a:prstGeom>
              <a:ln>
                <a:noFill/>
              </a:ln>
              <a:effectLst>
                <a:outerShdw blurRad="190500" algn="tl" rotWithShape="0">
                  <a:srgbClr val="000000">
                    <a:alpha val="70000"/>
                  </a:srgbClr>
                </a:outerShdw>
              </a:effectLst>
            </p:spPr>
          </p:pic>
        </p:grpSp>
        <p:pic>
          <p:nvPicPr>
            <p:cNvPr id="149535" name="Picture 31" descr="C:\Users\karl\AppData\Local\Microsoft\Windows\INetCache\IE\VGH7C7MR\large-arrow-pointing-left-166.6-10781[1].gif"/>
            <p:cNvPicPr>
              <a:picLocks noChangeAspect="1" noChangeArrowheads="1"/>
            </p:cNvPicPr>
            <p:nvPr/>
          </p:nvPicPr>
          <p:blipFill>
            <a:blip r:embed="rId13" cstate="print">
              <a:duotone>
                <a:schemeClr val="accent3">
                  <a:shade val="45000"/>
                  <a:satMod val="135000"/>
                </a:schemeClr>
                <a:prstClr val="white"/>
              </a:duotone>
            </a:blip>
            <a:srcRect/>
            <a:stretch>
              <a:fillRect/>
            </a:stretch>
          </p:blipFill>
          <p:spPr bwMode="auto">
            <a:xfrm>
              <a:off x="4651960" y="857250"/>
              <a:ext cx="336120" cy="256012"/>
            </a:xfrm>
            <a:prstGeom prst="rect">
              <a:avLst/>
            </a:prstGeom>
            <a:noFill/>
          </p:spPr>
        </p:pic>
        <p:pic>
          <p:nvPicPr>
            <p:cNvPr id="248" name="Picture 31" descr="C:\Users\karl\AppData\Local\Microsoft\Windows\INetCache\IE\VGH7C7MR\large-arrow-pointing-left-166.6-10781[1].gif"/>
            <p:cNvPicPr>
              <a:picLocks noChangeAspect="1" noChangeArrowheads="1"/>
            </p:cNvPicPr>
            <p:nvPr/>
          </p:nvPicPr>
          <p:blipFill>
            <a:blip r:embed="rId13" cstate="print">
              <a:duotone>
                <a:schemeClr val="accent3">
                  <a:shade val="45000"/>
                  <a:satMod val="135000"/>
                </a:schemeClr>
                <a:prstClr val="white"/>
              </a:duotone>
            </a:blip>
            <a:srcRect/>
            <a:stretch>
              <a:fillRect/>
            </a:stretch>
          </p:blipFill>
          <p:spPr bwMode="auto">
            <a:xfrm rot="5400000">
              <a:off x="5187741" y="857250"/>
              <a:ext cx="336120" cy="256012"/>
            </a:xfrm>
            <a:prstGeom prst="rect">
              <a:avLst/>
            </a:prstGeom>
            <a:noFill/>
          </p:spPr>
        </p:pic>
        <p:pic>
          <p:nvPicPr>
            <p:cNvPr id="249" name="Picture 31" descr="C:\Users\karl\AppData\Local\Microsoft\Windows\INetCache\IE\VGH7C7MR\large-arrow-pointing-left-166.6-10781[1].gif"/>
            <p:cNvPicPr>
              <a:picLocks noChangeAspect="1" noChangeArrowheads="1"/>
            </p:cNvPicPr>
            <p:nvPr/>
          </p:nvPicPr>
          <p:blipFill>
            <a:blip r:embed="rId13" cstate="print">
              <a:duotone>
                <a:schemeClr val="accent3">
                  <a:shade val="45000"/>
                  <a:satMod val="135000"/>
                </a:schemeClr>
                <a:prstClr val="white"/>
              </a:duotone>
            </a:blip>
            <a:srcRect/>
            <a:stretch>
              <a:fillRect/>
            </a:stretch>
          </p:blipFill>
          <p:spPr bwMode="auto">
            <a:xfrm rot="10800000">
              <a:off x="5723522" y="847725"/>
              <a:ext cx="336120" cy="256012"/>
            </a:xfrm>
            <a:prstGeom prst="rect">
              <a:avLst/>
            </a:prstGeom>
            <a:noFill/>
          </p:spPr>
        </p:pic>
      </p:grpSp>
      <p:graphicFrame>
        <p:nvGraphicFramePr>
          <p:cNvPr id="149537" name="Object 33"/>
          <p:cNvGraphicFramePr>
            <a:graphicFrameLocks noChangeAspect="1"/>
          </p:cNvGraphicFramePr>
          <p:nvPr/>
        </p:nvGraphicFramePr>
        <p:xfrm>
          <a:off x="3851506" y="2228785"/>
          <a:ext cx="279400" cy="415925"/>
        </p:xfrm>
        <a:graphic>
          <a:graphicData uri="http://schemas.openxmlformats.org/presentationml/2006/ole">
            <p:oleObj spid="_x0000_s149791" name="Equation" r:id="rId14" imgW="164957" imgH="241091" progId="Equation.DSMT4">
              <p:embed/>
            </p:oleObj>
          </a:graphicData>
        </a:graphic>
      </p:graphicFrame>
      <p:graphicFrame>
        <p:nvGraphicFramePr>
          <p:cNvPr id="149538" name="Object 34"/>
          <p:cNvGraphicFramePr>
            <a:graphicFrameLocks noChangeAspect="1"/>
          </p:cNvGraphicFramePr>
          <p:nvPr/>
        </p:nvGraphicFramePr>
        <p:xfrm>
          <a:off x="4428509" y="2980403"/>
          <a:ext cx="279400" cy="415925"/>
        </p:xfrm>
        <a:graphic>
          <a:graphicData uri="http://schemas.openxmlformats.org/presentationml/2006/ole">
            <p:oleObj spid="_x0000_s149792" name="Equation" r:id="rId15" imgW="164957" imgH="241091" progId="Equation.DSMT4">
              <p:embed/>
            </p:oleObj>
          </a:graphicData>
        </a:graphic>
      </p:graphicFrame>
      <p:sp>
        <p:nvSpPr>
          <p:cNvPr id="252" name="TextBox 251"/>
          <p:cNvSpPr txBox="1"/>
          <p:nvPr/>
        </p:nvSpPr>
        <p:spPr>
          <a:xfrm>
            <a:off x="2702676" y="276301"/>
            <a:ext cx="1330101" cy="338554"/>
          </a:xfrm>
          <a:prstGeom prst="rect">
            <a:avLst/>
          </a:prstGeom>
          <a:noFill/>
          <a:ln w="12700">
            <a:noFill/>
          </a:ln>
        </p:spPr>
        <p:txBody>
          <a:bodyPr wrap="square" rtlCol="0">
            <a:spAutoFit/>
          </a:bodyPr>
          <a:lstStyle/>
          <a:p>
            <a:pPr algn="ctr"/>
            <a:r>
              <a:rPr lang="en-GB" sz="1600" dirty="0">
                <a:latin typeface="Arial Narrow" panose="020B0606020202030204" pitchFamily="34" charset="0"/>
              </a:rPr>
              <a:t>Hidden states</a:t>
            </a:r>
          </a:p>
        </p:txBody>
      </p:sp>
      <p:grpSp>
        <p:nvGrpSpPr>
          <p:cNvPr id="257" name="Group 256"/>
          <p:cNvGrpSpPr/>
          <p:nvPr/>
        </p:nvGrpSpPr>
        <p:grpSpPr>
          <a:xfrm>
            <a:off x="6190214" y="522206"/>
            <a:ext cx="1143461" cy="1632342"/>
            <a:chOff x="6190213" y="522206"/>
            <a:chExt cx="1143461" cy="1632342"/>
          </a:xfrm>
        </p:grpSpPr>
        <p:grpSp>
          <p:nvGrpSpPr>
            <p:cNvPr id="153" name="Group 152"/>
            <p:cNvGrpSpPr/>
            <p:nvPr/>
          </p:nvGrpSpPr>
          <p:grpSpPr>
            <a:xfrm>
              <a:off x="6190213" y="522206"/>
              <a:ext cx="1143461" cy="1632342"/>
              <a:chOff x="7174933" y="1316018"/>
              <a:chExt cx="1143461" cy="1632342"/>
            </a:xfrm>
          </p:grpSpPr>
          <p:sp>
            <p:nvSpPr>
              <p:cNvPr id="124" name="Oval 123"/>
              <p:cNvSpPr>
                <a:spLocks noChangeAspect="1"/>
              </p:cNvSpPr>
              <p:nvPr/>
            </p:nvSpPr>
            <p:spPr>
              <a:xfrm>
                <a:off x="7651913" y="1316018"/>
                <a:ext cx="204642" cy="202018"/>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129" name="Oval 128"/>
              <p:cNvSpPr>
                <a:spLocks noChangeAspect="1"/>
              </p:cNvSpPr>
              <p:nvPr/>
            </p:nvSpPr>
            <p:spPr>
              <a:xfrm>
                <a:off x="7174933" y="1885347"/>
                <a:ext cx="204642" cy="202018"/>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135" name="Oval 134"/>
              <p:cNvSpPr>
                <a:spLocks noChangeAspect="1"/>
              </p:cNvSpPr>
              <p:nvPr/>
            </p:nvSpPr>
            <p:spPr>
              <a:xfrm>
                <a:off x="8113752" y="1886810"/>
                <a:ext cx="204642" cy="202018"/>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142" name="Oval 141"/>
              <p:cNvSpPr>
                <a:spLocks noChangeAspect="1"/>
              </p:cNvSpPr>
              <p:nvPr/>
            </p:nvSpPr>
            <p:spPr>
              <a:xfrm>
                <a:off x="7651671" y="1886811"/>
                <a:ext cx="204642" cy="202018"/>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grpSp>
            <p:nvGrpSpPr>
              <p:cNvPr id="143" name="Group 142"/>
              <p:cNvGrpSpPr>
                <a:grpSpLocks noChangeAspect="1"/>
              </p:cNvGrpSpPr>
              <p:nvPr/>
            </p:nvGrpSpPr>
            <p:grpSpPr>
              <a:xfrm>
                <a:off x="7399303" y="2508739"/>
                <a:ext cx="709378" cy="439621"/>
                <a:chOff x="4466380" y="4011497"/>
                <a:chExt cx="1461679" cy="905845"/>
              </a:xfrm>
            </p:grpSpPr>
            <p:pic>
              <p:nvPicPr>
                <p:cNvPr id="144"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4466380" y="4011497"/>
                  <a:ext cx="390525" cy="390525"/>
                </a:xfrm>
                <a:prstGeom prst="rect">
                  <a:avLst/>
                </a:prstGeom>
                <a:ln>
                  <a:noFill/>
                </a:ln>
                <a:effectLst>
                  <a:outerShdw blurRad="190500" algn="tl" rotWithShape="0">
                    <a:srgbClr val="000000">
                      <a:alpha val="70000"/>
                    </a:srgbClr>
                  </a:outerShdw>
                </a:effectLst>
              </p:spPr>
            </p:pic>
            <p:pic>
              <p:nvPicPr>
                <p:cNvPr id="145" name="Picture 144"/>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001957" y="4011497"/>
                  <a:ext cx="390525" cy="390525"/>
                </a:xfrm>
                <a:prstGeom prst="rect">
                  <a:avLst/>
                </a:prstGeom>
                <a:ln>
                  <a:noFill/>
                </a:ln>
                <a:effectLst>
                  <a:outerShdw blurRad="190500" algn="tl" rotWithShape="0">
                    <a:srgbClr val="000000">
                      <a:alpha val="70000"/>
                    </a:srgbClr>
                  </a:outerShdw>
                </a:effectLst>
              </p:spPr>
            </p:pic>
            <p:pic>
              <p:nvPicPr>
                <p:cNvPr id="146"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4978062" y="4526817"/>
                  <a:ext cx="390524" cy="390525"/>
                </a:xfrm>
                <a:prstGeom prst="rect">
                  <a:avLst/>
                </a:prstGeom>
                <a:ln>
                  <a:noFill/>
                </a:ln>
                <a:effectLst>
                  <a:outerShdw blurRad="190500" algn="tl" rotWithShape="0">
                    <a:srgbClr val="000000">
                      <a:alpha val="70000"/>
                    </a:srgbClr>
                  </a:outerShdw>
                </a:effectLst>
              </p:spPr>
            </p:pic>
            <p:pic>
              <p:nvPicPr>
                <p:cNvPr id="147"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537534" y="4011497"/>
                  <a:ext cx="390525" cy="390525"/>
                </a:xfrm>
                <a:prstGeom prst="rect">
                  <a:avLst/>
                </a:prstGeom>
                <a:ln>
                  <a:noFill/>
                </a:ln>
                <a:effectLst>
                  <a:outerShdw blurRad="190500" algn="tl" rotWithShape="0">
                    <a:srgbClr val="000000">
                      <a:alpha val="70000"/>
                    </a:srgbClr>
                  </a:outerShdw>
                </a:effectLst>
              </p:spPr>
            </p:pic>
            <p:sp>
              <p:nvSpPr>
                <p:cNvPr id="148" name="Oval 147"/>
                <p:cNvSpPr>
                  <a:spLocks noChangeAspect="1"/>
                </p:cNvSpPr>
                <p:nvPr/>
              </p:nvSpPr>
              <p:spPr>
                <a:xfrm>
                  <a:off x="4554870" y="4106383"/>
                  <a:ext cx="204642" cy="202018"/>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149" name="Oval 148"/>
                <p:cNvSpPr>
                  <a:spLocks noChangeAspect="1"/>
                </p:cNvSpPr>
                <p:nvPr/>
              </p:nvSpPr>
              <p:spPr>
                <a:xfrm>
                  <a:off x="5085095" y="4112733"/>
                  <a:ext cx="204642" cy="202018"/>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150" name="Oval 149"/>
                <p:cNvSpPr>
                  <a:spLocks noChangeAspect="1"/>
                </p:cNvSpPr>
                <p:nvPr/>
              </p:nvSpPr>
              <p:spPr>
                <a:xfrm>
                  <a:off x="5618495" y="4106383"/>
                  <a:ext cx="204642" cy="202018"/>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grpSp>
          <p:pic>
            <p:nvPicPr>
              <p:cNvPr id="152" name="Picture 25" descr="C:\Users\karl\AppData\Local\Microsoft\Windows\INetCache\IE\2NSM7Q9J\1425663956-outline[1].png"/>
              <p:cNvPicPr>
                <a:picLocks noChangeAspect="1" noChangeArrowheads="1"/>
              </p:cNvPicPr>
              <p:nvPr/>
            </p:nvPicPr>
            <p:blipFill>
              <a:blip r:embed="rId9" cstate="print">
                <a:duotone>
                  <a:schemeClr val="accent3">
                    <a:shade val="45000"/>
                    <a:satMod val="135000"/>
                  </a:schemeClr>
                  <a:prstClr val="white"/>
                </a:duotone>
              </a:blip>
              <a:srcRect/>
              <a:stretch>
                <a:fillRect/>
              </a:stretch>
            </p:blipFill>
            <p:spPr bwMode="auto">
              <a:xfrm>
                <a:off x="7673783" y="2763577"/>
                <a:ext cx="160419" cy="160419"/>
              </a:xfrm>
              <a:prstGeom prst="rect">
                <a:avLst/>
              </a:prstGeom>
              <a:noFill/>
            </p:spPr>
          </p:pic>
        </p:grpSp>
        <p:cxnSp>
          <p:nvCxnSpPr>
            <p:cNvPr id="162" name="Curved Connector 22"/>
            <p:cNvCxnSpPr>
              <a:stCxn id="142" idx="0"/>
              <a:endCxn id="124" idx="4"/>
            </p:cNvCxnSpPr>
            <p:nvPr/>
          </p:nvCxnSpPr>
          <p:spPr>
            <a:xfrm rot="5400000" flipH="1" flipV="1">
              <a:off x="6585006" y="908491"/>
              <a:ext cx="368775" cy="242"/>
            </a:xfrm>
            <a:prstGeom prst="curvedConnector3">
              <a:avLst>
                <a:gd name="adj1" fmla="val 50000"/>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Curved Connector 22"/>
            <p:cNvCxnSpPr>
              <a:stCxn id="124" idx="2"/>
              <a:endCxn id="129" idx="0"/>
            </p:cNvCxnSpPr>
            <p:nvPr/>
          </p:nvCxnSpPr>
          <p:spPr>
            <a:xfrm rot="10800000" flipV="1">
              <a:off x="6292535" y="623215"/>
              <a:ext cx="374659" cy="468320"/>
            </a:xfrm>
            <a:prstGeom prst="curvedConnector2">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0" name="Curved Connector 22"/>
            <p:cNvCxnSpPr>
              <a:stCxn id="129" idx="6"/>
              <a:endCxn id="142" idx="2"/>
            </p:cNvCxnSpPr>
            <p:nvPr/>
          </p:nvCxnSpPr>
          <p:spPr>
            <a:xfrm>
              <a:off x="6394853" y="1192544"/>
              <a:ext cx="272096" cy="1464"/>
            </a:xfrm>
            <a:prstGeom prst="curvedConnector3">
              <a:avLst>
                <a:gd name="adj1" fmla="val 50000"/>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Curved Connector 22"/>
            <p:cNvCxnSpPr>
              <a:stCxn id="152" idx="3"/>
              <a:endCxn id="145" idx="0"/>
            </p:cNvCxnSpPr>
            <p:nvPr/>
          </p:nvCxnSpPr>
          <p:spPr>
            <a:xfrm flipH="1" flipV="1">
              <a:off x="6769273" y="1714927"/>
              <a:ext cx="80209" cy="335048"/>
            </a:xfrm>
            <a:prstGeom prst="curvedConnector4">
              <a:avLst>
                <a:gd name="adj1" fmla="val -303152"/>
                <a:gd name="adj2" fmla="val 168229"/>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Curved Connector 22"/>
            <p:cNvCxnSpPr>
              <a:stCxn id="146" idx="3"/>
              <a:endCxn id="146" idx="1"/>
            </p:cNvCxnSpPr>
            <p:nvPr/>
          </p:nvCxnSpPr>
          <p:spPr>
            <a:xfrm flipH="1">
              <a:off x="6662907" y="2059784"/>
              <a:ext cx="189528" cy="12700"/>
            </a:xfrm>
            <a:prstGeom prst="curvedConnector5">
              <a:avLst>
                <a:gd name="adj1" fmla="val -120615"/>
                <a:gd name="adj2" fmla="val 2546173"/>
                <a:gd name="adj3" fmla="val 220615"/>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61" name="TextBox 160"/>
          <p:cNvSpPr txBox="1"/>
          <p:nvPr/>
        </p:nvSpPr>
        <p:spPr>
          <a:xfrm>
            <a:off x="146773" y="322262"/>
            <a:ext cx="1309974" cy="461665"/>
          </a:xfrm>
          <a:prstGeom prst="rect">
            <a:avLst/>
          </a:prstGeom>
          <a:noFill/>
        </p:spPr>
        <p:txBody>
          <a:bodyPr wrap="none" rtlCol="0">
            <a:spAutoFit/>
          </a:bodyPr>
          <a:lstStyle/>
          <a:p>
            <a:r>
              <a:rPr lang="en-GB" sz="2400" dirty="0">
                <a:solidFill>
                  <a:schemeClr val="accent2">
                    <a:lumMod val="50000"/>
                  </a:schemeClr>
                </a:solidFill>
                <a:latin typeface="Arial Narrow" panose="020B0606020202030204" pitchFamily="34" charset="0"/>
              </a:rPr>
              <a:t>Our game</a:t>
            </a:r>
          </a:p>
        </p:txBody>
      </p:sp>
      <p:cxnSp>
        <p:nvCxnSpPr>
          <p:cNvPr id="371" name="Curved Connector 22"/>
          <p:cNvCxnSpPr/>
          <p:nvPr/>
        </p:nvCxnSpPr>
        <p:spPr>
          <a:xfrm rot="5400000">
            <a:off x="3254314" y="3724601"/>
            <a:ext cx="3657831" cy="22067"/>
          </a:xfrm>
          <a:prstGeom prst="curvedConnector3">
            <a:avLst>
              <a:gd name="adj1" fmla="val 50000"/>
            </a:avLst>
          </a:prstGeom>
          <a:ln w="762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3" name="Group 372"/>
          <p:cNvGrpSpPr/>
          <p:nvPr/>
        </p:nvGrpSpPr>
        <p:grpSpPr>
          <a:xfrm>
            <a:off x="4747972" y="2582441"/>
            <a:ext cx="3997506" cy="2465762"/>
            <a:chOff x="4998052" y="2582441"/>
            <a:chExt cx="3997506" cy="2465762"/>
          </a:xfrm>
        </p:grpSpPr>
        <p:sp>
          <p:nvSpPr>
            <p:cNvPr id="405" name="Rounded Rectangle 404"/>
            <p:cNvSpPr/>
            <p:nvPr/>
          </p:nvSpPr>
          <p:spPr>
            <a:xfrm>
              <a:off x="4998052" y="2582441"/>
              <a:ext cx="3997506" cy="2465762"/>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163" name="Rectangle 6"/>
            <p:cNvSpPr>
              <a:spLocks noChangeArrowheads="1"/>
            </p:cNvSpPr>
            <p:nvPr/>
          </p:nvSpPr>
          <p:spPr bwMode="auto">
            <a:xfrm>
              <a:off x="5557255" y="3083536"/>
              <a:ext cx="1044575" cy="13890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64" name="Rectangle 7"/>
            <p:cNvSpPr>
              <a:spLocks noChangeArrowheads="1"/>
            </p:cNvSpPr>
            <p:nvPr/>
          </p:nvSpPr>
          <p:spPr bwMode="auto">
            <a:xfrm>
              <a:off x="5557255" y="3083536"/>
              <a:ext cx="1044575" cy="1389063"/>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pic>
          <p:nvPicPr>
            <p:cNvPr id="167" name="Picture 8"/>
            <p:cNvPicPr>
              <a:picLocks noChangeAspect="1" noChangeArrowheads="1"/>
            </p:cNvPicPr>
            <p:nvPr/>
          </p:nvPicPr>
          <p:blipFill>
            <a:blip r:embed="rId16" cstate="print"/>
            <a:srcRect/>
            <a:stretch>
              <a:fillRect/>
            </a:stretch>
          </p:blipFill>
          <p:spPr bwMode="auto">
            <a:xfrm>
              <a:off x="5563605" y="3083536"/>
              <a:ext cx="1038225" cy="1389063"/>
            </a:xfrm>
            <a:prstGeom prst="rect">
              <a:avLst/>
            </a:prstGeom>
            <a:noFill/>
            <a:ln w="9525">
              <a:noFill/>
              <a:miter lim="800000"/>
              <a:headEnd/>
              <a:tailEnd/>
            </a:ln>
          </p:spPr>
        </p:pic>
        <p:sp>
          <p:nvSpPr>
            <p:cNvPr id="169" name="Rectangle 9"/>
            <p:cNvSpPr>
              <a:spLocks noChangeArrowheads="1"/>
            </p:cNvSpPr>
            <p:nvPr/>
          </p:nvSpPr>
          <p:spPr bwMode="auto">
            <a:xfrm>
              <a:off x="5627716" y="2850906"/>
              <a:ext cx="968214"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u="none" strike="noStrike" cap="none" normalizeH="0" baseline="0" dirty="0" smtClean="0">
                  <a:ln>
                    <a:noFill/>
                  </a:ln>
                  <a:solidFill>
                    <a:schemeClr val="accent3">
                      <a:lumMod val="50000"/>
                    </a:schemeClr>
                  </a:solidFill>
                  <a:effectLst/>
                  <a:latin typeface="Arial Narrow" pitchFamily="34" charset="0"/>
                  <a:cs typeface="Arial" pitchFamily="34" charset="0"/>
                </a:rPr>
                <a:t>left </a:t>
              </a:r>
              <a:r>
                <a:rPr lang="en-US" sz="1100" b="1" dirty="0">
                  <a:solidFill>
                    <a:schemeClr val="accent3">
                      <a:lumMod val="50000"/>
                    </a:schemeClr>
                  </a:solidFill>
                  <a:latin typeface="Arial Narrow" pitchFamily="34" charset="0"/>
                  <a:cs typeface="Arial" pitchFamily="34" charset="0"/>
                </a:rPr>
                <a:t> </a:t>
              </a:r>
              <a:r>
                <a:rPr lang="en-US" sz="1100" b="1" dirty="0" smtClean="0">
                  <a:solidFill>
                    <a:schemeClr val="accent3">
                      <a:lumMod val="50000"/>
                    </a:schemeClr>
                  </a:solidFill>
                  <a:latin typeface="Arial Narrow" pitchFamily="34" charset="0"/>
                  <a:cs typeface="Arial" pitchFamily="34" charset="0"/>
                </a:rPr>
                <a:t> </a:t>
              </a:r>
              <a:r>
                <a:rPr kumimoji="0" lang="en-US" sz="1100" b="1" u="none" strike="noStrike" cap="none" normalizeH="0" baseline="0" dirty="0" smtClean="0">
                  <a:ln>
                    <a:noFill/>
                  </a:ln>
                  <a:solidFill>
                    <a:schemeClr val="accent3">
                      <a:lumMod val="50000"/>
                    </a:schemeClr>
                  </a:solidFill>
                  <a:effectLst/>
                  <a:latin typeface="Arial Narrow" pitchFamily="34" charset="0"/>
                  <a:cs typeface="Arial" pitchFamily="34" charset="0"/>
                </a:rPr>
                <a:t> center</a:t>
              </a:r>
              <a:r>
                <a:rPr lang="en-US" sz="1100" b="1" dirty="0" smtClean="0">
                  <a:solidFill>
                    <a:schemeClr val="accent3">
                      <a:lumMod val="50000"/>
                    </a:schemeClr>
                  </a:solidFill>
                  <a:latin typeface="Arial Narrow" pitchFamily="34" charset="0"/>
                  <a:cs typeface="Arial" pitchFamily="34" charset="0"/>
                </a:rPr>
                <a:t> </a:t>
              </a:r>
              <a:r>
                <a:rPr kumimoji="0" lang="en-US" sz="1100" b="1" u="none" strike="noStrike" cap="none" normalizeH="0" baseline="0" dirty="0" smtClean="0">
                  <a:ln>
                    <a:noFill/>
                  </a:ln>
                  <a:solidFill>
                    <a:schemeClr val="accent3">
                      <a:lumMod val="50000"/>
                    </a:schemeClr>
                  </a:solidFill>
                  <a:effectLst/>
                  <a:latin typeface="Arial Narrow" pitchFamily="34" charset="0"/>
                  <a:cs typeface="Arial" pitchFamily="34" charset="0"/>
                </a:rPr>
                <a:t> </a:t>
              </a:r>
              <a:r>
                <a:rPr kumimoji="0" lang="en-US" sz="1100" b="1" u="none" strike="noStrike" cap="none" normalizeH="0" baseline="0" dirty="0">
                  <a:ln>
                    <a:noFill/>
                  </a:ln>
                  <a:solidFill>
                    <a:schemeClr val="accent3">
                      <a:lumMod val="50000"/>
                    </a:schemeClr>
                  </a:solidFill>
                  <a:effectLst/>
                  <a:latin typeface="Arial Narrow" pitchFamily="34" charset="0"/>
                  <a:cs typeface="Arial" pitchFamily="34" charset="0"/>
                </a:rPr>
                <a:t>right</a:t>
              </a:r>
              <a:endParaRPr kumimoji="0" lang="en-US" sz="2400" b="1" u="none" strike="noStrike" cap="none" normalizeH="0" baseline="0" dirty="0">
                <a:ln>
                  <a:noFill/>
                </a:ln>
                <a:solidFill>
                  <a:schemeClr val="accent3">
                    <a:lumMod val="50000"/>
                  </a:schemeClr>
                </a:solidFill>
                <a:effectLst/>
                <a:latin typeface="Arial Narrow" panose="020B0606020202030204" pitchFamily="34" charset="0"/>
                <a:cs typeface="Arial" pitchFamily="34" charset="0"/>
              </a:endParaRPr>
            </a:p>
          </p:txBody>
        </p:sp>
        <p:sp>
          <p:nvSpPr>
            <p:cNvPr id="172" name="Rectangle 11"/>
            <p:cNvSpPr>
              <a:spLocks noChangeArrowheads="1"/>
            </p:cNvSpPr>
            <p:nvPr/>
          </p:nvSpPr>
          <p:spPr bwMode="auto">
            <a:xfrm>
              <a:off x="5766075" y="4622798"/>
              <a:ext cx="658835"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2"/>
                  </a:solidFill>
                  <a:effectLst/>
                  <a:latin typeface="Arial Narrow" panose="020B0606020202030204" pitchFamily="34" charset="0"/>
                  <a:cs typeface="Arial" pitchFamily="34" charset="0"/>
                </a:rPr>
                <a:t>Correct color</a:t>
              </a:r>
              <a:endParaRPr kumimoji="0" lang="en-US" sz="2000" b="1" i="0" u="none" strike="noStrike" cap="none" normalizeH="0" baseline="0" dirty="0">
                <a:ln>
                  <a:noFill/>
                </a:ln>
                <a:solidFill>
                  <a:schemeClr val="tx2"/>
                </a:solidFill>
                <a:effectLst/>
                <a:latin typeface="Arial Narrow" panose="020B0606020202030204" pitchFamily="34" charset="0"/>
                <a:cs typeface="Arial" pitchFamily="34" charset="0"/>
              </a:endParaRPr>
            </a:p>
          </p:txBody>
        </p:sp>
        <p:sp>
          <p:nvSpPr>
            <p:cNvPr id="185" name="Line 12"/>
            <p:cNvSpPr>
              <a:spLocks noChangeShapeType="1"/>
            </p:cNvSpPr>
            <p:nvPr/>
          </p:nvSpPr>
          <p:spPr bwMode="auto">
            <a:xfrm>
              <a:off x="5557255" y="4472598"/>
              <a:ext cx="1044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8" name="Line 13"/>
            <p:cNvSpPr>
              <a:spLocks noChangeShapeType="1"/>
            </p:cNvSpPr>
            <p:nvPr/>
          </p:nvSpPr>
          <p:spPr bwMode="auto">
            <a:xfrm>
              <a:off x="5557255" y="3083536"/>
              <a:ext cx="1044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9" name="Line 15"/>
            <p:cNvSpPr>
              <a:spLocks noChangeShapeType="1"/>
            </p:cNvSpPr>
            <p:nvPr/>
          </p:nvSpPr>
          <p:spPr bwMode="auto">
            <a:xfrm>
              <a:off x="5557255" y="3083536"/>
              <a:ext cx="1588" cy="13890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91" name="Line 16"/>
            <p:cNvSpPr>
              <a:spLocks noChangeShapeType="1"/>
            </p:cNvSpPr>
            <p:nvPr/>
          </p:nvSpPr>
          <p:spPr bwMode="auto">
            <a:xfrm>
              <a:off x="5557255" y="4472598"/>
              <a:ext cx="1044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92" name="Line 17"/>
            <p:cNvSpPr>
              <a:spLocks noChangeShapeType="1"/>
            </p:cNvSpPr>
            <p:nvPr/>
          </p:nvSpPr>
          <p:spPr bwMode="auto">
            <a:xfrm>
              <a:off x="5557255" y="3083536"/>
              <a:ext cx="1588" cy="13890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98" name="Line 18"/>
            <p:cNvSpPr>
              <a:spLocks noChangeShapeType="1"/>
            </p:cNvSpPr>
            <p:nvPr/>
          </p:nvSpPr>
          <p:spPr bwMode="auto">
            <a:xfrm flipV="1">
              <a:off x="5615993" y="4455136"/>
              <a:ext cx="1588" cy="174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99" name="Line 19"/>
            <p:cNvSpPr>
              <a:spLocks noChangeShapeType="1"/>
            </p:cNvSpPr>
            <p:nvPr/>
          </p:nvSpPr>
          <p:spPr bwMode="auto">
            <a:xfrm>
              <a:off x="5615993" y="3083536"/>
              <a:ext cx="1588" cy="127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00" name="Rectangle 20"/>
            <p:cNvSpPr>
              <a:spLocks noChangeArrowheads="1"/>
            </p:cNvSpPr>
            <p:nvPr/>
          </p:nvSpPr>
          <p:spPr bwMode="auto">
            <a:xfrm>
              <a:off x="5604880" y="4490061"/>
              <a:ext cx="20840"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r</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201" name="Line 21"/>
            <p:cNvSpPr>
              <a:spLocks noChangeShapeType="1"/>
            </p:cNvSpPr>
            <p:nvPr/>
          </p:nvSpPr>
          <p:spPr bwMode="auto">
            <a:xfrm flipV="1">
              <a:off x="5731880" y="4455136"/>
              <a:ext cx="1588" cy="174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02" name="Line 22"/>
            <p:cNvSpPr>
              <a:spLocks noChangeShapeType="1"/>
            </p:cNvSpPr>
            <p:nvPr/>
          </p:nvSpPr>
          <p:spPr bwMode="auto">
            <a:xfrm>
              <a:off x="5731880" y="3083536"/>
              <a:ext cx="1588" cy="127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04" name="Rectangle 23"/>
            <p:cNvSpPr>
              <a:spLocks noChangeArrowheads="1"/>
            </p:cNvSpPr>
            <p:nvPr/>
          </p:nvSpPr>
          <p:spPr bwMode="auto">
            <a:xfrm>
              <a:off x="5714418" y="4490061"/>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g</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205" name="Line 24"/>
            <p:cNvSpPr>
              <a:spLocks noChangeShapeType="1"/>
            </p:cNvSpPr>
            <p:nvPr/>
          </p:nvSpPr>
          <p:spPr bwMode="auto">
            <a:xfrm flipV="1">
              <a:off x="5849355" y="4455136"/>
              <a:ext cx="1588" cy="174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06" name="Line 25"/>
            <p:cNvSpPr>
              <a:spLocks noChangeShapeType="1"/>
            </p:cNvSpPr>
            <p:nvPr/>
          </p:nvSpPr>
          <p:spPr bwMode="auto">
            <a:xfrm>
              <a:off x="5849355" y="3083536"/>
              <a:ext cx="1588" cy="127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07" name="Rectangle 26"/>
            <p:cNvSpPr>
              <a:spLocks noChangeArrowheads="1"/>
            </p:cNvSpPr>
            <p:nvPr/>
          </p:nvSpPr>
          <p:spPr bwMode="auto">
            <a:xfrm>
              <a:off x="5831893" y="4490061"/>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b</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218" name="Line 27"/>
            <p:cNvSpPr>
              <a:spLocks noChangeShapeType="1"/>
            </p:cNvSpPr>
            <p:nvPr/>
          </p:nvSpPr>
          <p:spPr bwMode="auto">
            <a:xfrm flipV="1">
              <a:off x="5965243" y="4455136"/>
              <a:ext cx="1588" cy="174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26" name="Line 28"/>
            <p:cNvSpPr>
              <a:spLocks noChangeShapeType="1"/>
            </p:cNvSpPr>
            <p:nvPr/>
          </p:nvSpPr>
          <p:spPr bwMode="auto">
            <a:xfrm>
              <a:off x="5965243" y="3083536"/>
              <a:ext cx="1588" cy="127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35" name="Rectangle 29"/>
            <p:cNvSpPr>
              <a:spLocks noChangeArrowheads="1"/>
            </p:cNvSpPr>
            <p:nvPr/>
          </p:nvSpPr>
          <p:spPr bwMode="auto">
            <a:xfrm>
              <a:off x="5954130" y="4490061"/>
              <a:ext cx="20840"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r</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239" name="Line 30"/>
            <p:cNvSpPr>
              <a:spLocks noChangeShapeType="1"/>
            </p:cNvSpPr>
            <p:nvPr/>
          </p:nvSpPr>
          <p:spPr bwMode="auto">
            <a:xfrm flipV="1">
              <a:off x="6082718" y="4455136"/>
              <a:ext cx="1588" cy="174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44" name="Line 31"/>
            <p:cNvSpPr>
              <a:spLocks noChangeShapeType="1"/>
            </p:cNvSpPr>
            <p:nvPr/>
          </p:nvSpPr>
          <p:spPr bwMode="auto">
            <a:xfrm>
              <a:off x="6082718" y="3083536"/>
              <a:ext cx="1588" cy="127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53" name="Rectangle 32"/>
            <p:cNvSpPr>
              <a:spLocks noChangeArrowheads="1"/>
            </p:cNvSpPr>
            <p:nvPr/>
          </p:nvSpPr>
          <p:spPr bwMode="auto">
            <a:xfrm>
              <a:off x="6065255" y="4490061"/>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g</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254" name="Line 33"/>
            <p:cNvSpPr>
              <a:spLocks noChangeShapeType="1"/>
            </p:cNvSpPr>
            <p:nvPr/>
          </p:nvSpPr>
          <p:spPr bwMode="auto">
            <a:xfrm flipV="1">
              <a:off x="6193843" y="4455136"/>
              <a:ext cx="1588" cy="174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55" name="Line 34"/>
            <p:cNvSpPr>
              <a:spLocks noChangeShapeType="1"/>
            </p:cNvSpPr>
            <p:nvPr/>
          </p:nvSpPr>
          <p:spPr bwMode="auto">
            <a:xfrm>
              <a:off x="6193843" y="3083536"/>
              <a:ext cx="1588" cy="127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56" name="Rectangle 35"/>
            <p:cNvSpPr>
              <a:spLocks noChangeArrowheads="1"/>
            </p:cNvSpPr>
            <p:nvPr/>
          </p:nvSpPr>
          <p:spPr bwMode="auto">
            <a:xfrm>
              <a:off x="6176380" y="4490061"/>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b</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258" name="Line 36"/>
            <p:cNvSpPr>
              <a:spLocks noChangeShapeType="1"/>
            </p:cNvSpPr>
            <p:nvPr/>
          </p:nvSpPr>
          <p:spPr bwMode="auto">
            <a:xfrm flipV="1">
              <a:off x="6309730" y="4455136"/>
              <a:ext cx="1588" cy="174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59" name="Line 37"/>
            <p:cNvSpPr>
              <a:spLocks noChangeShapeType="1"/>
            </p:cNvSpPr>
            <p:nvPr/>
          </p:nvSpPr>
          <p:spPr bwMode="auto">
            <a:xfrm>
              <a:off x="6309730" y="3083536"/>
              <a:ext cx="1588" cy="127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60" name="Rectangle 38"/>
            <p:cNvSpPr>
              <a:spLocks noChangeArrowheads="1"/>
            </p:cNvSpPr>
            <p:nvPr/>
          </p:nvSpPr>
          <p:spPr bwMode="auto">
            <a:xfrm>
              <a:off x="6298618" y="4490061"/>
              <a:ext cx="20840"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r</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262" name="Line 39"/>
            <p:cNvSpPr>
              <a:spLocks noChangeShapeType="1"/>
            </p:cNvSpPr>
            <p:nvPr/>
          </p:nvSpPr>
          <p:spPr bwMode="auto">
            <a:xfrm flipV="1">
              <a:off x="6427205" y="4455136"/>
              <a:ext cx="1588" cy="174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63" name="Line 40"/>
            <p:cNvSpPr>
              <a:spLocks noChangeShapeType="1"/>
            </p:cNvSpPr>
            <p:nvPr/>
          </p:nvSpPr>
          <p:spPr bwMode="auto">
            <a:xfrm>
              <a:off x="6427205" y="3083536"/>
              <a:ext cx="1588" cy="127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64" name="Rectangle 41"/>
            <p:cNvSpPr>
              <a:spLocks noChangeArrowheads="1"/>
            </p:cNvSpPr>
            <p:nvPr/>
          </p:nvSpPr>
          <p:spPr bwMode="auto">
            <a:xfrm>
              <a:off x="6409744" y="4490061"/>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g</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265" name="Line 42"/>
            <p:cNvSpPr>
              <a:spLocks noChangeShapeType="1"/>
            </p:cNvSpPr>
            <p:nvPr/>
          </p:nvSpPr>
          <p:spPr bwMode="auto">
            <a:xfrm flipV="1">
              <a:off x="6543093" y="4455136"/>
              <a:ext cx="1588" cy="174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66" name="Line 43"/>
            <p:cNvSpPr>
              <a:spLocks noChangeShapeType="1"/>
            </p:cNvSpPr>
            <p:nvPr/>
          </p:nvSpPr>
          <p:spPr bwMode="auto">
            <a:xfrm>
              <a:off x="6543093" y="3083536"/>
              <a:ext cx="1588" cy="127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68" name="Rectangle 44"/>
            <p:cNvSpPr>
              <a:spLocks noChangeArrowheads="1"/>
            </p:cNvSpPr>
            <p:nvPr/>
          </p:nvSpPr>
          <p:spPr bwMode="auto">
            <a:xfrm>
              <a:off x="6525630" y="4490061"/>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b</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269" name="Line 45"/>
            <p:cNvSpPr>
              <a:spLocks noChangeShapeType="1"/>
            </p:cNvSpPr>
            <p:nvPr/>
          </p:nvSpPr>
          <p:spPr bwMode="auto">
            <a:xfrm>
              <a:off x="5557255" y="3135923"/>
              <a:ext cx="1746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70" name="Rectangle 47"/>
            <p:cNvSpPr>
              <a:spLocks noChangeArrowheads="1"/>
            </p:cNvSpPr>
            <p:nvPr/>
          </p:nvSpPr>
          <p:spPr bwMode="auto">
            <a:xfrm>
              <a:off x="5511219" y="3089886"/>
              <a:ext cx="20840"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r</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271" name="Line 48"/>
            <p:cNvSpPr>
              <a:spLocks noChangeShapeType="1"/>
            </p:cNvSpPr>
            <p:nvPr/>
          </p:nvSpPr>
          <p:spPr bwMode="auto">
            <a:xfrm>
              <a:off x="5557255" y="3253398"/>
              <a:ext cx="1746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72" name="Rectangle 50"/>
            <p:cNvSpPr>
              <a:spLocks noChangeArrowheads="1"/>
            </p:cNvSpPr>
            <p:nvPr/>
          </p:nvSpPr>
          <p:spPr bwMode="auto">
            <a:xfrm>
              <a:off x="5498518" y="3205773"/>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g</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273" name="Line 51"/>
            <p:cNvSpPr>
              <a:spLocks noChangeShapeType="1"/>
            </p:cNvSpPr>
            <p:nvPr/>
          </p:nvSpPr>
          <p:spPr bwMode="auto">
            <a:xfrm>
              <a:off x="5557255" y="3369286"/>
              <a:ext cx="1746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74" name="Rectangle 53"/>
            <p:cNvSpPr>
              <a:spLocks noChangeArrowheads="1"/>
            </p:cNvSpPr>
            <p:nvPr/>
          </p:nvSpPr>
          <p:spPr bwMode="auto">
            <a:xfrm>
              <a:off x="5498518" y="3323248"/>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b</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275" name="Line 54"/>
            <p:cNvSpPr>
              <a:spLocks noChangeShapeType="1"/>
            </p:cNvSpPr>
            <p:nvPr/>
          </p:nvSpPr>
          <p:spPr bwMode="auto">
            <a:xfrm>
              <a:off x="5557255" y="3486761"/>
              <a:ext cx="1746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76" name="Rectangle 56"/>
            <p:cNvSpPr>
              <a:spLocks noChangeArrowheads="1"/>
            </p:cNvSpPr>
            <p:nvPr/>
          </p:nvSpPr>
          <p:spPr bwMode="auto">
            <a:xfrm>
              <a:off x="5515980" y="3439136"/>
              <a:ext cx="17634"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 </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277" name="Line 57"/>
            <p:cNvSpPr>
              <a:spLocks noChangeShapeType="1"/>
            </p:cNvSpPr>
            <p:nvPr/>
          </p:nvSpPr>
          <p:spPr bwMode="auto">
            <a:xfrm>
              <a:off x="5557255" y="3602648"/>
              <a:ext cx="1746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78" name="Rectangle 59"/>
            <p:cNvSpPr>
              <a:spLocks noChangeArrowheads="1"/>
            </p:cNvSpPr>
            <p:nvPr/>
          </p:nvSpPr>
          <p:spPr bwMode="auto">
            <a:xfrm>
              <a:off x="5511219" y="3556611"/>
              <a:ext cx="20840"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r</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279" name="Line 60"/>
            <p:cNvSpPr>
              <a:spLocks noChangeShapeType="1"/>
            </p:cNvSpPr>
            <p:nvPr/>
          </p:nvSpPr>
          <p:spPr bwMode="auto">
            <a:xfrm>
              <a:off x="5557255" y="3720123"/>
              <a:ext cx="1746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82" name="Rectangle 62"/>
            <p:cNvSpPr>
              <a:spLocks noChangeArrowheads="1"/>
            </p:cNvSpPr>
            <p:nvPr/>
          </p:nvSpPr>
          <p:spPr bwMode="auto">
            <a:xfrm>
              <a:off x="5498518" y="3674086"/>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g</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283" name="Line 63"/>
            <p:cNvSpPr>
              <a:spLocks noChangeShapeType="1"/>
            </p:cNvSpPr>
            <p:nvPr/>
          </p:nvSpPr>
          <p:spPr bwMode="auto">
            <a:xfrm>
              <a:off x="5557255" y="3831248"/>
              <a:ext cx="1746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84" name="Rectangle 65"/>
            <p:cNvSpPr>
              <a:spLocks noChangeArrowheads="1"/>
            </p:cNvSpPr>
            <p:nvPr/>
          </p:nvSpPr>
          <p:spPr bwMode="auto">
            <a:xfrm>
              <a:off x="5498518" y="3783623"/>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b</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285" name="Line 66"/>
            <p:cNvSpPr>
              <a:spLocks noChangeShapeType="1"/>
            </p:cNvSpPr>
            <p:nvPr/>
          </p:nvSpPr>
          <p:spPr bwMode="auto">
            <a:xfrm>
              <a:off x="5557255" y="3947136"/>
              <a:ext cx="1746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86" name="Rectangle 68"/>
            <p:cNvSpPr>
              <a:spLocks noChangeArrowheads="1"/>
            </p:cNvSpPr>
            <p:nvPr/>
          </p:nvSpPr>
          <p:spPr bwMode="auto">
            <a:xfrm>
              <a:off x="5515980" y="3901098"/>
              <a:ext cx="17634"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 </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287" name="Line 69"/>
            <p:cNvSpPr>
              <a:spLocks noChangeShapeType="1"/>
            </p:cNvSpPr>
            <p:nvPr/>
          </p:nvSpPr>
          <p:spPr bwMode="auto">
            <a:xfrm>
              <a:off x="5557255" y="4064611"/>
              <a:ext cx="1746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88" name="Rectangle 71"/>
            <p:cNvSpPr>
              <a:spLocks noChangeArrowheads="1"/>
            </p:cNvSpPr>
            <p:nvPr/>
          </p:nvSpPr>
          <p:spPr bwMode="auto">
            <a:xfrm>
              <a:off x="5511219" y="4016986"/>
              <a:ext cx="20840"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r</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289" name="Line 72"/>
            <p:cNvSpPr>
              <a:spLocks noChangeShapeType="1"/>
            </p:cNvSpPr>
            <p:nvPr/>
          </p:nvSpPr>
          <p:spPr bwMode="auto">
            <a:xfrm>
              <a:off x="5557255" y="4180498"/>
              <a:ext cx="1746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90" name="Rectangle 74"/>
            <p:cNvSpPr>
              <a:spLocks noChangeArrowheads="1"/>
            </p:cNvSpPr>
            <p:nvPr/>
          </p:nvSpPr>
          <p:spPr bwMode="auto">
            <a:xfrm>
              <a:off x="5498518" y="4134461"/>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g</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291" name="Line 75"/>
            <p:cNvSpPr>
              <a:spLocks noChangeShapeType="1"/>
            </p:cNvSpPr>
            <p:nvPr/>
          </p:nvSpPr>
          <p:spPr bwMode="auto">
            <a:xfrm>
              <a:off x="5557255" y="4297973"/>
              <a:ext cx="1746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92" name="Rectangle 77"/>
            <p:cNvSpPr>
              <a:spLocks noChangeArrowheads="1"/>
            </p:cNvSpPr>
            <p:nvPr/>
          </p:nvSpPr>
          <p:spPr bwMode="auto">
            <a:xfrm>
              <a:off x="5498518" y="4251936"/>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b</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293" name="Line 78"/>
            <p:cNvSpPr>
              <a:spLocks noChangeShapeType="1"/>
            </p:cNvSpPr>
            <p:nvPr/>
          </p:nvSpPr>
          <p:spPr bwMode="auto">
            <a:xfrm>
              <a:off x="5557255" y="4415448"/>
              <a:ext cx="1746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94" name="Rectangle 80"/>
            <p:cNvSpPr>
              <a:spLocks noChangeArrowheads="1"/>
            </p:cNvSpPr>
            <p:nvPr/>
          </p:nvSpPr>
          <p:spPr bwMode="auto">
            <a:xfrm>
              <a:off x="5515980" y="4367823"/>
              <a:ext cx="17634"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 </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295" name="Line 81"/>
            <p:cNvSpPr>
              <a:spLocks noChangeShapeType="1"/>
            </p:cNvSpPr>
            <p:nvPr/>
          </p:nvSpPr>
          <p:spPr bwMode="auto">
            <a:xfrm>
              <a:off x="5557255" y="4472598"/>
              <a:ext cx="1044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96" name="Line 82"/>
            <p:cNvSpPr>
              <a:spLocks noChangeShapeType="1"/>
            </p:cNvSpPr>
            <p:nvPr/>
          </p:nvSpPr>
          <p:spPr bwMode="auto">
            <a:xfrm>
              <a:off x="5557255" y="3083536"/>
              <a:ext cx="1044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97" name="Line 84"/>
            <p:cNvSpPr>
              <a:spLocks noChangeShapeType="1"/>
            </p:cNvSpPr>
            <p:nvPr/>
          </p:nvSpPr>
          <p:spPr bwMode="auto">
            <a:xfrm>
              <a:off x="5557255" y="3083536"/>
              <a:ext cx="1588" cy="13890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98" name="Rectangle 85"/>
            <p:cNvSpPr>
              <a:spLocks noChangeArrowheads="1"/>
            </p:cNvSpPr>
            <p:nvPr/>
          </p:nvSpPr>
          <p:spPr bwMode="auto">
            <a:xfrm>
              <a:off x="7528930" y="3083536"/>
              <a:ext cx="1039813" cy="13890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299" name="Rectangle 86"/>
            <p:cNvSpPr>
              <a:spLocks noChangeArrowheads="1"/>
            </p:cNvSpPr>
            <p:nvPr/>
          </p:nvSpPr>
          <p:spPr bwMode="auto">
            <a:xfrm>
              <a:off x="7528930" y="3083536"/>
              <a:ext cx="1039813" cy="1389063"/>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pic>
          <p:nvPicPr>
            <p:cNvPr id="300" name="Picture 87"/>
            <p:cNvPicPr>
              <a:picLocks noChangeAspect="1" noChangeArrowheads="1"/>
            </p:cNvPicPr>
            <p:nvPr/>
          </p:nvPicPr>
          <p:blipFill>
            <a:blip r:embed="rId17" cstate="print"/>
            <a:srcRect/>
            <a:stretch>
              <a:fillRect/>
            </a:stretch>
          </p:blipFill>
          <p:spPr bwMode="auto">
            <a:xfrm>
              <a:off x="7528930" y="3083536"/>
              <a:ext cx="1044575" cy="1389063"/>
            </a:xfrm>
            <a:prstGeom prst="rect">
              <a:avLst/>
            </a:prstGeom>
            <a:noFill/>
            <a:ln w="9525">
              <a:noFill/>
              <a:miter lim="800000"/>
              <a:headEnd/>
              <a:tailEnd/>
            </a:ln>
          </p:spPr>
        </p:pic>
        <p:sp>
          <p:nvSpPr>
            <p:cNvPr id="301" name="Rectangle 88"/>
            <p:cNvSpPr>
              <a:spLocks noChangeArrowheads="1"/>
            </p:cNvSpPr>
            <p:nvPr/>
          </p:nvSpPr>
          <p:spPr bwMode="auto">
            <a:xfrm>
              <a:off x="7922140" y="2897798"/>
              <a:ext cx="275717"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000" dirty="0">
                  <a:solidFill>
                    <a:srgbClr val="000000"/>
                  </a:solidFill>
                  <a:latin typeface="Arial Narrow" panose="020B0606020202030204" pitchFamily="34" charset="0"/>
                  <a:cs typeface="Arial" pitchFamily="34" charset="0"/>
                </a:rPr>
                <a:t>P</a:t>
              </a:r>
              <a:r>
                <a:rPr kumimoji="0" lang="en-US" sz="1000" b="0" i="0" u="none" strike="noStrike" cap="none" normalizeH="0" baseline="0" dirty="0">
                  <a:ln>
                    <a:noFill/>
                  </a:ln>
                  <a:solidFill>
                    <a:srgbClr val="000000"/>
                  </a:solidFill>
                  <a:effectLst/>
                  <a:latin typeface="Arial Narrow" pitchFamily="34" charset="0"/>
                  <a:cs typeface="Arial" pitchFamily="34" charset="0"/>
                </a:rPr>
                <a:t>riors</a:t>
              </a:r>
              <a:endParaRPr kumimoji="0" lang="en-US" sz="1800" b="0" i="0" u="none" strike="noStrike" cap="none" normalizeH="0" baseline="0" dirty="0">
                <a:ln>
                  <a:noFill/>
                </a:ln>
                <a:solidFill>
                  <a:schemeClr val="tx1"/>
                </a:solidFill>
                <a:effectLst/>
                <a:latin typeface="Arial Narrow" panose="020B0606020202030204" pitchFamily="34" charset="0"/>
                <a:cs typeface="Arial" pitchFamily="34" charset="0"/>
              </a:endParaRPr>
            </a:p>
          </p:txBody>
        </p:sp>
        <p:sp>
          <p:nvSpPr>
            <p:cNvPr id="303" name="Rectangle 90"/>
            <p:cNvSpPr>
              <a:spLocks noChangeArrowheads="1"/>
            </p:cNvSpPr>
            <p:nvPr/>
          </p:nvSpPr>
          <p:spPr bwMode="auto">
            <a:xfrm>
              <a:off x="7786105" y="4583723"/>
              <a:ext cx="545021"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Narrow" panose="020B0606020202030204" pitchFamily="34" charset="0"/>
                  <a:cs typeface="Arial" pitchFamily="34" charset="0"/>
                </a:rPr>
                <a:t>Correct color</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304" name="Line 91"/>
            <p:cNvSpPr>
              <a:spLocks noChangeShapeType="1"/>
            </p:cNvSpPr>
            <p:nvPr/>
          </p:nvSpPr>
          <p:spPr bwMode="auto">
            <a:xfrm>
              <a:off x="7528930" y="4472598"/>
              <a:ext cx="10398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305" name="Line 92"/>
            <p:cNvSpPr>
              <a:spLocks noChangeShapeType="1"/>
            </p:cNvSpPr>
            <p:nvPr/>
          </p:nvSpPr>
          <p:spPr bwMode="auto">
            <a:xfrm>
              <a:off x="7528930" y="3083536"/>
              <a:ext cx="10398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306" name="Line 95"/>
            <p:cNvSpPr>
              <a:spLocks noChangeShapeType="1"/>
            </p:cNvSpPr>
            <p:nvPr/>
          </p:nvSpPr>
          <p:spPr bwMode="auto">
            <a:xfrm>
              <a:off x="7528930" y="4472598"/>
              <a:ext cx="10398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307" name="Line 103"/>
            <p:cNvSpPr>
              <a:spLocks noChangeShapeType="1"/>
            </p:cNvSpPr>
            <p:nvPr/>
          </p:nvSpPr>
          <p:spPr bwMode="auto">
            <a:xfrm flipV="1">
              <a:off x="7814680" y="4455136"/>
              <a:ext cx="1588" cy="174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308" name="Line 104"/>
            <p:cNvSpPr>
              <a:spLocks noChangeShapeType="1"/>
            </p:cNvSpPr>
            <p:nvPr/>
          </p:nvSpPr>
          <p:spPr bwMode="auto">
            <a:xfrm>
              <a:off x="7814680" y="3083536"/>
              <a:ext cx="1588" cy="127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309" name="Line 106"/>
            <p:cNvSpPr>
              <a:spLocks noChangeShapeType="1"/>
            </p:cNvSpPr>
            <p:nvPr/>
          </p:nvSpPr>
          <p:spPr bwMode="auto">
            <a:xfrm flipV="1">
              <a:off x="7932155" y="4455136"/>
              <a:ext cx="1588" cy="174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310" name="Line 107"/>
            <p:cNvSpPr>
              <a:spLocks noChangeShapeType="1"/>
            </p:cNvSpPr>
            <p:nvPr/>
          </p:nvSpPr>
          <p:spPr bwMode="auto">
            <a:xfrm>
              <a:off x="7932155" y="3083536"/>
              <a:ext cx="1588" cy="127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311" name="Line 109"/>
            <p:cNvSpPr>
              <a:spLocks noChangeShapeType="1"/>
            </p:cNvSpPr>
            <p:nvPr/>
          </p:nvSpPr>
          <p:spPr bwMode="auto">
            <a:xfrm flipV="1">
              <a:off x="8048043" y="4455136"/>
              <a:ext cx="1588" cy="174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312" name="Line 110"/>
            <p:cNvSpPr>
              <a:spLocks noChangeShapeType="1"/>
            </p:cNvSpPr>
            <p:nvPr/>
          </p:nvSpPr>
          <p:spPr bwMode="auto">
            <a:xfrm>
              <a:off x="8048043" y="3083536"/>
              <a:ext cx="1588" cy="127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313" name="Line 112"/>
            <p:cNvSpPr>
              <a:spLocks noChangeShapeType="1"/>
            </p:cNvSpPr>
            <p:nvPr/>
          </p:nvSpPr>
          <p:spPr bwMode="auto">
            <a:xfrm flipV="1">
              <a:off x="8165518" y="4455136"/>
              <a:ext cx="1588" cy="174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314" name="Line 113"/>
            <p:cNvSpPr>
              <a:spLocks noChangeShapeType="1"/>
            </p:cNvSpPr>
            <p:nvPr/>
          </p:nvSpPr>
          <p:spPr bwMode="auto">
            <a:xfrm>
              <a:off x="8165518" y="3083536"/>
              <a:ext cx="1588" cy="127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315" name="Line 115"/>
            <p:cNvSpPr>
              <a:spLocks noChangeShapeType="1"/>
            </p:cNvSpPr>
            <p:nvPr/>
          </p:nvSpPr>
          <p:spPr bwMode="auto">
            <a:xfrm flipV="1">
              <a:off x="8281405" y="4455136"/>
              <a:ext cx="1588" cy="174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316" name="Line 116"/>
            <p:cNvSpPr>
              <a:spLocks noChangeShapeType="1"/>
            </p:cNvSpPr>
            <p:nvPr/>
          </p:nvSpPr>
          <p:spPr bwMode="auto">
            <a:xfrm>
              <a:off x="8281405" y="3083536"/>
              <a:ext cx="1588" cy="127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317" name="Line 118"/>
            <p:cNvSpPr>
              <a:spLocks noChangeShapeType="1"/>
            </p:cNvSpPr>
            <p:nvPr/>
          </p:nvSpPr>
          <p:spPr bwMode="auto">
            <a:xfrm flipV="1">
              <a:off x="8398880" y="4455136"/>
              <a:ext cx="1588" cy="174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318" name="Line 119"/>
            <p:cNvSpPr>
              <a:spLocks noChangeShapeType="1"/>
            </p:cNvSpPr>
            <p:nvPr/>
          </p:nvSpPr>
          <p:spPr bwMode="auto">
            <a:xfrm>
              <a:off x="8398880" y="3083536"/>
              <a:ext cx="1588" cy="127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319" name="Line 160"/>
            <p:cNvSpPr>
              <a:spLocks noChangeShapeType="1"/>
            </p:cNvSpPr>
            <p:nvPr/>
          </p:nvSpPr>
          <p:spPr bwMode="auto">
            <a:xfrm>
              <a:off x="7528930" y="4472598"/>
              <a:ext cx="10398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320" name="Line 161"/>
            <p:cNvSpPr>
              <a:spLocks noChangeShapeType="1"/>
            </p:cNvSpPr>
            <p:nvPr/>
          </p:nvSpPr>
          <p:spPr bwMode="auto">
            <a:xfrm>
              <a:off x="7528930" y="3083536"/>
              <a:ext cx="10398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grpSp>
          <p:nvGrpSpPr>
            <p:cNvPr id="321" name="Group 248"/>
            <p:cNvGrpSpPr/>
            <p:nvPr/>
          </p:nvGrpSpPr>
          <p:grpSpPr>
            <a:xfrm rot="5400000">
              <a:off x="5287014" y="3290277"/>
              <a:ext cx="453291" cy="78155"/>
              <a:chOff x="4466380" y="4011497"/>
              <a:chExt cx="1997257" cy="390525"/>
            </a:xfrm>
          </p:grpSpPr>
          <p:pic>
            <p:nvPicPr>
              <p:cNvPr id="361"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4466380" y="4011497"/>
                <a:ext cx="390525" cy="390525"/>
              </a:xfrm>
              <a:prstGeom prst="rect">
                <a:avLst/>
              </a:prstGeom>
              <a:ln>
                <a:noFill/>
              </a:ln>
              <a:effectLst>
                <a:outerShdw blurRad="190500" algn="tl" rotWithShape="0">
                  <a:srgbClr val="000000">
                    <a:alpha val="70000"/>
                  </a:srgbClr>
                </a:outerShdw>
              </a:effectLst>
            </p:spPr>
          </p:pic>
          <p:pic>
            <p:nvPicPr>
              <p:cNvPr id="362" name="Picture 361"/>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001957" y="4011497"/>
                <a:ext cx="390525" cy="390525"/>
              </a:xfrm>
              <a:prstGeom prst="rect">
                <a:avLst/>
              </a:prstGeom>
              <a:ln>
                <a:noFill/>
              </a:ln>
              <a:effectLst>
                <a:outerShdw blurRad="190500" algn="tl" rotWithShape="0">
                  <a:srgbClr val="000000">
                    <a:alpha val="70000"/>
                  </a:srgbClr>
                </a:outerShdw>
              </a:effectLst>
            </p:spPr>
          </p:pic>
          <p:pic>
            <p:nvPicPr>
              <p:cNvPr id="363"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6073112" y="4011497"/>
                <a:ext cx="390525" cy="390525"/>
              </a:xfrm>
              <a:prstGeom prst="rect">
                <a:avLst/>
              </a:prstGeom>
              <a:ln>
                <a:noFill/>
              </a:ln>
              <a:effectLst>
                <a:outerShdw blurRad="190500" algn="tl" rotWithShape="0">
                  <a:srgbClr val="000000">
                    <a:alpha val="70000"/>
                  </a:srgbClr>
                </a:outerShdw>
              </a:effectLst>
            </p:spPr>
          </p:pic>
          <p:pic>
            <p:nvPicPr>
              <p:cNvPr id="364"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537534" y="4011497"/>
                <a:ext cx="390525" cy="390525"/>
              </a:xfrm>
              <a:prstGeom prst="rect">
                <a:avLst/>
              </a:prstGeom>
              <a:ln>
                <a:noFill/>
              </a:ln>
              <a:effectLst>
                <a:outerShdw blurRad="190500" algn="tl" rotWithShape="0">
                  <a:srgbClr val="000000">
                    <a:alpha val="70000"/>
                  </a:srgbClr>
                </a:outerShdw>
              </a:effectLst>
            </p:spPr>
          </p:pic>
          <p:sp>
            <p:nvSpPr>
              <p:cNvPr id="365" name="Oval 364"/>
              <p:cNvSpPr>
                <a:spLocks noChangeAspect="1"/>
              </p:cNvSpPr>
              <p:nvPr/>
            </p:nvSpPr>
            <p:spPr>
              <a:xfrm>
                <a:off x="4554870" y="4106383"/>
                <a:ext cx="204642" cy="202018"/>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366" name="Oval 365"/>
              <p:cNvSpPr>
                <a:spLocks noChangeAspect="1"/>
              </p:cNvSpPr>
              <p:nvPr/>
            </p:nvSpPr>
            <p:spPr>
              <a:xfrm>
                <a:off x="5085095" y="4112733"/>
                <a:ext cx="204642" cy="202018"/>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367" name="Oval 366"/>
              <p:cNvSpPr>
                <a:spLocks noChangeAspect="1"/>
              </p:cNvSpPr>
              <p:nvPr/>
            </p:nvSpPr>
            <p:spPr>
              <a:xfrm>
                <a:off x="5618495" y="4106383"/>
                <a:ext cx="204642" cy="202018"/>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368" name="Oval 367"/>
              <p:cNvSpPr>
                <a:spLocks noChangeAspect="1"/>
              </p:cNvSpPr>
              <p:nvPr/>
            </p:nvSpPr>
            <p:spPr>
              <a:xfrm>
                <a:off x="6158245" y="4106383"/>
                <a:ext cx="204642" cy="202018"/>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grpSp>
        <p:grpSp>
          <p:nvGrpSpPr>
            <p:cNvPr id="322" name="Group 257"/>
            <p:cNvGrpSpPr/>
            <p:nvPr/>
          </p:nvGrpSpPr>
          <p:grpSpPr>
            <a:xfrm flipV="1">
              <a:off x="5562682" y="4501932"/>
              <a:ext cx="326115" cy="85768"/>
              <a:chOff x="4466380" y="4011497"/>
              <a:chExt cx="1461679" cy="390525"/>
            </a:xfrm>
          </p:grpSpPr>
          <p:pic>
            <p:nvPicPr>
              <p:cNvPr id="355"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4466380" y="4011497"/>
                <a:ext cx="390525" cy="390525"/>
              </a:xfrm>
              <a:prstGeom prst="rect">
                <a:avLst/>
              </a:prstGeom>
              <a:ln>
                <a:noFill/>
              </a:ln>
              <a:effectLst>
                <a:outerShdw blurRad="190500" algn="tl" rotWithShape="0">
                  <a:srgbClr val="000000">
                    <a:alpha val="70000"/>
                  </a:srgbClr>
                </a:outerShdw>
              </a:effectLst>
            </p:spPr>
          </p:pic>
          <p:pic>
            <p:nvPicPr>
              <p:cNvPr id="356"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001957" y="4011497"/>
                <a:ext cx="390525" cy="390525"/>
              </a:xfrm>
              <a:prstGeom prst="rect">
                <a:avLst/>
              </a:prstGeom>
              <a:ln>
                <a:noFill/>
              </a:ln>
              <a:effectLst>
                <a:outerShdw blurRad="190500" algn="tl" rotWithShape="0">
                  <a:srgbClr val="000000">
                    <a:alpha val="70000"/>
                  </a:srgbClr>
                </a:outerShdw>
              </a:effectLst>
            </p:spPr>
          </p:pic>
          <p:pic>
            <p:nvPicPr>
              <p:cNvPr id="357"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537534" y="4011497"/>
                <a:ext cx="390525" cy="390525"/>
              </a:xfrm>
              <a:prstGeom prst="rect">
                <a:avLst/>
              </a:prstGeom>
              <a:ln>
                <a:noFill/>
              </a:ln>
              <a:effectLst>
                <a:outerShdw blurRad="190500" algn="tl" rotWithShape="0">
                  <a:srgbClr val="000000">
                    <a:alpha val="70000"/>
                  </a:srgbClr>
                </a:outerShdw>
              </a:effectLst>
            </p:spPr>
          </p:pic>
          <p:sp>
            <p:nvSpPr>
              <p:cNvPr id="358" name="Oval 357"/>
              <p:cNvSpPr>
                <a:spLocks noChangeAspect="1"/>
              </p:cNvSpPr>
              <p:nvPr/>
            </p:nvSpPr>
            <p:spPr>
              <a:xfrm>
                <a:off x="4554870" y="4106383"/>
                <a:ext cx="204642" cy="202018"/>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359" name="Oval 358"/>
              <p:cNvSpPr>
                <a:spLocks noChangeAspect="1"/>
              </p:cNvSpPr>
              <p:nvPr/>
            </p:nvSpPr>
            <p:spPr>
              <a:xfrm>
                <a:off x="5085095" y="4112733"/>
                <a:ext cx="204642" cy="202018"/>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360" name="Oval 359"/>
              <p:cNvSpPr>
                <a:spLocks noChangeAspect="1"/>
              </p:cNvSpPr>
              <p:nvPr/>
            </p:nvSpPr>
            <p:spPr>
              <a:xfrm>
                <a:off x="5618495" y="4106383"/>
                <a:ext cx="204642" cy="202018"/>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grpSp>
        <p:grpSp>
          <p:nvGrpSpPr>
            <p:cNvPr id="323" name="Group 264"/>
            <p:cNvGrpSpPr/>
            <p:nvPr/>
          </p:nvGrpSpPr>
          <p:grpSpPr>
            <a:xfrm rot="5400000">
              <a:off x="5288326" y="3748829"/>
              <a:ext cx="453291" cy="78155"/>
              <a:chOff x="4466380" y="4011497"/>
              <a:chExt cx="1997257" cy="390525"/>
            </a:xfrm>
          </p:grpSpPr>
          <p:pic>
            <p:nvPicPr>
              <p:cNvPr id="347"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4466380" y="4011497"/>
                <a:ext cx="390525" cy="390525"/>
              </a:xfrm>
              <a:prstGeom prst="rect">
                <a:avLst/>
              </a:prstGeom>
              <a:ln>
                <a:noFill/>
              </a:ln>
              <a:effectLst>
                <a:outerShdw blurRad="190500" algn="tl" rotWithShape="0">
                  <a:srgbClr val="000000">
                    <a:alpha val="70000"/>
                  </a:srgbClr>
                </a:outerShdw>
              </a:effectLst>
            </p:spPr>
          </p:pic>
          <p:pic>
            <p:nvPicPr>
              <p:cNvPr id="348" name="Picture 347"/>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001957" y="4011497"/>
                <a:ext cx="390525" cy="390525"/>
              </a:xfrm>
              <a:prstGeom prst="rect">
                <a:avLst/>
              </a:prstGeom>
              <a:ln>
                <a:noFill/>
              </a:ln>
              <a:effectLst>
                <a:outerShdw blurRad="190500" algn="tl" rotWithShape="0">
                  <a:srgbClr val="000000">
                    <a:alpha val="70000"/>
                  </a:srgbClr>
                </a:outerShdw>
              </a:effectLst>
            </p:spPr>
          </p:pic>
          <p:pic>
            <p:nvPicPr>
              <p:cNvPr id="349"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6073112" y="4011497"/>
                <a:ext cx="390525" cy="390525"/>
              </a:xfrm>
              <a:prstGeom prst="rect">
                <a:avLst/>
              </a:prstGeom>
              <a:ln>
                <a:noFill/>
              </a:ln>
              <a:effectLst>
                <a:outerShdw blurRad="190500" algn="tl" rotWithShape="0">
                  <a:srgbClr val="000000">
                    <a:alpha val="70000"/>
                  </a:srgbClr>
                </a:outerShdw>
              </a:effectLst>
            </p:spPr>
          </p:pic>
          <p:pic>
            <p:nvPicPr>
              <p:cNvPr id="350"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537534" y="4011497"/>
                <a:ext cx="390525" cy="390525"/>
              </a:xfrm>
              <a:prstGeom prst="rect">
                <a:avLst/>
              </a:prstGeom>
              <a:ln>
                <a:noFill/>
              </a:ln>
              <a:effectLst>
                <a:outerShdw blurRad="190500" algn="tl" rotWithShape="0">
                  <a:srgbClr val="000000">
                    <a:alpha val="70000"/>
                  </a:srgbClr>
                </a:outerShdw>
              </a:effectLst>
            </p:spPr>
          </p:pic>
          <p:sp>
            <p:nvSpPr>
              <p:cNvPr id="351" name="Oval 350"/>
              <p:cNvSpPr>
                <a:spLocks noChangeAspect="1"/>
              </p:cNvSpPr>
              <p:nvPr/>
            </p:nvSpPr>
            <p:spPr>
              <a:xfrm>
                <a:off x="4554870" y="4106383"/>
                <a:ext cx="204642" cy="202018"/>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352" name="Oval 351"/>
              <p:cNvSpPr>
                <a:spLocks noChangeAspect="1"/>
              </p:cNvSpPr>
              <p:nvPr/>
            </p:nvSpPr>
            <p:spPr>
              <a:xfrm>
                <a:off x="5085095" y="4112733"/>
                <a:ext cx="204642" cy="202018"/>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353" name="Oval 352"/>
              <p:cNvSpPr>
                <a:spLocks noChangeAspect="1"/>
              </p:cNvSpPr>
              <p:nvPr/>
            </p:nvSpPr>
            <p:spPr>
              <a:xfrm>
                <a:off x="5618495" y="4106383"/>
                <a:ext cx="204642" cy="202018"/>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354" name="Oval 353"/>
              <p:cNvSpPr>
                <a:spLocks noChangeAspect="1"/>
              </p:cNvSpPr>
              <p:nvPr/>
            </p:nvSpPr>
            <p:spPr>
              <a:xfrm>
                <a:off x="6158245" y="4106383"/>
                <a:ext cx="204642" cy="202018"/>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grpSp>
        <p:grpSp>
          <p:nvGrpSpPr>
            <p:cNvPr id="324" name="Group 273"/>
            <p:cNvGrpSpPr/>
            <p:nvPr/>
          </p:nvGrpSpPr>
          <p:grpSpPr>
            <a:xfrm rot="5400000">
              <a:off x="5293614" y="4211357"/>
              <a:ext cx="453291" cy="78155"/>
              <a:chOff x="4466380" y="4011497"/>
              <a:chExt cx="1997257" cy="390525"/>
            </a:xfrm>
          </p:grpSpPr>
          <p:pic>
            <p:nvPicPr>
              <p:cNvPr id="339"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4466380" y="4011497"/>
                <a:ext cx="390525" cy="390525"/>
              </a:xfrm>
              <a:prstGeom prst="rect">
                <a:avLst/>
              </a:prstGeom>
              <a:ln>
                <a:noFill/>
              </a:ln>
              <a:effectLst>
                <a:outerShdw blurRad="190500" algn="tl" rotWithShape="0">
                  <a:srgbClr val="000000">
                    <a:alpha val="70000"/>
                  </a:srgbClr>
                </a:outerShdw>
              </a:effectLst>
            </p:spPr>
          </p:pic>
          <p:pic>
            <p:nvPicPr>
              <p:cNvPr id="340" name="Picture 33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001957" y="4011497"/>
                <a:ext cx="390525" cy="390525"/>
              </a:xfrm>
              <a:prstGeom prst="rect">
                <a:avLst/>
              </a:prstGeom>
              <a:ln>
                <a:noFill/>
              </a:ln>
              <a:effectLst>
                <a:outerShdw blurRad="190500" algn="tl" rotWithShape="0">
                  <a:srgbClr val="000000">
                    <a:alpha val="70000"/>
                  </a:srgbClr>
                </a:outerShdw>
              </a:effectLst>
            </p:spPr>
          </p:pic>
          <p:pic>
            <p:nvPicPr>
              <p:cNvPr id="341"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6073112" y="4011497"/>
                <a:ext cx="390525" cy="390525"/>
              </a:xfrm>
              <a:prstGeom prst="rect">
                <a:avLst/>
              </a:prstGeom>
              <a:ln>
                <a:noFill/>
              </a:ln>
              <a:effectLst>
                <a:outerShdw blurRad="190500" algn="tl" rotWithShape="0">
                  <a:srgbClr val="000000">
                    <a:alpha val="70000"/>
                  </a:srgbClr>
                </a:outerShdw>
              </a:effectLst>
            </p:spPr>
          </p:pic>
          <p:pic>
            <p:nvPicPr>
              <p:cNvPr id="342"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537534" y="4011497"/>
                <a:ext cx="390525" cy="390525"/>
              </a:xfrm>
              <a:prstGeom prst="rect">
                <a:avLst/>
              </a:prstGeom>
              <a:ln>
                <a:noFill/>
              </a:ln>
              <a:effectLst>
                <a:outerShdw blurRad="190500" algn="tl" rotWithShape="0">
                  <a:srgbClr val="000000">
                    <a:alpha val="70000"/>
                  </a:srgbClr>
                </a:outerShdw>
              </a:effectLst>
            </p:spPr>
          </p:pic>
          <p:sp>
            <p:nvSpPr>
              <p:cNvPr id="343" name="Oval 342"/>
              <p:cNvSpPr>
                <a:spLocks noChangeAspect="1"/>
              </p:cNvSpPr>
              <p:nvPr/>
            </p:nvSpPr>
            <p:spPr>
              <a:xfrm>
                <a:off x="4554870" y="4106383"/>
                <a:ext cx="204642" cy="202018"/>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344" name="Oval 343"/>
              <p:cNvSpPr>
                <a:spLocks noChangeAspect="1"/>
              </p:cNvSpPr>
              <p:nvPr/>
            </p:nvSpPr>
            <p:spPr>
              <a:xfrm>
                <a:off x="5085095" y="4112733"/>
                <a:ext cx="204642" cy="202018"/>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345" name="Oval 344"/>
              <p:cNvSpPr>
                <a:spLocks noChangeAspect="1"/>
              </p:cNvSpPr>
              <p:nvPr/>
            </p:nvSpPr>
            <p:spPr>
              <a:xfrm>
                <a:off x="5618495" y="4106383"/>
                <a:ext cx="204642" cy="202018"/>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346" name="Oval 345"/>
              <p:cNvSpPr>
                <a:spLocks noChangeAspect="1"/>
              </p:cNvSpPr>
              <p:nvPr/>
            </p:nvSpPr>
            <p:spPr>
              <a:xfrm>
                <a:off x="6158245" y="4106383"/>
                <a:ext cx="204642" cy="202018"/>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grpSp>
        <p:grpSp>
          <p:nvGrpSpPr>
            <p:cNvPr id="325" name="Group 282"/>
            <p:cNvGrpSpPr/>
            <p:nvPr/>
          </p:nvGrpSpPr>
          <p:grpSpPr>
            <a:xfrm flipV="1">
              <a:off x="5929786" y="4503244"/>
              <a:ext cx="326115" cy="85768"/>
              <a:chOff x="4466380" y="4011497"/>
              <a:chExt cx="1461679" cy="390525"/>
            </a:xfrm>
          </p:grpSpPr>
          <p:pic>
            <p:nvPicPr>
              <p:cNvPr id="333"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4466380" y="4011497"/>
                <a:ext cx="390525" cy="390525"/>
              </a:xfrm>
              <a:prstGeom prst="rect">
                <a:avLst/>
              </a:prstGeom>
              <a:ln>
                <a:noFill/>
              </a:ln>
              <a:effectLst>
                <a:outerShdw blurRad="190500" algn="tl" rotWithShape="0">
                  <a:srgbClr val="000000">
                    <a:alpha val="70000"/>
                  </a:srgbClr>
                </a:outerShdw>
              </a:effectLst>
            </p:spPr>
          </p:pic>
          <p:pic>
            <p:nvPicPr>
              <p:cNvPr id="334"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001957" y="4011497"/>
                <a:ext cx="390525" cy="390525"/>
              </a:xfrm>
              <a:prstGeom prst="rect">
                <a:avLst/>
              </a:prstGeom>
              <a:ln>
                <a:noFill/>
              </a:ln>
              <a:effectLst>
                <a:outerShdw blurRad="190500" algn="tl" rotWithShape="0">
                  <a:srgbClr val="000000">
                    <a:alpha val="70000"/>
                  </a:srgbClr>
                </a:outerShdw>
              </a:effectLst>
            </p:spPr>
          </p:pic>
          <p:pic>
            <p:nvPicPr>
              <p:cNvPr id="335"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537534" y="4011497"/>
                <a:ext cx="390525" cy="390525"/>
              </a:xfrm>
              <a:prstGeom prst="rect">
                <a:avLst/>
              </a:prstGeom>
              <a:ln>
                <a:noFill/>
              </a:ln>
              <a:effectLst>
                <a:outerShdw blurRad="190500" algn="tl" rotWithShape="0">
                  <a:srgbClr val="000000">
                    <a:alpha val="70000"/>
                  </a:srgbClr>
                </a:outerShdw>
              </a:effectLst>
            </p:spPr>
          </p:pic>
          <p:sp>
            <p:nvSpPr>
              <p:cNvPr id="336" name="Oval 335"/>
              <p:cNvSpPr>
                <a:spLocks noChangeAspect="1"/>
              </p:cNvSpPr>
              <p:nvPr/>
            </p:nvSpPr>
            <p:spPr>
              <a:xfrm>
                <a:off x="4554870" y="4106383"/>
                <a:ext cx="204642" cy="202018"/>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337" name="Oval 336"/>
              <p:cNvSpPr>
                <a:spLocks noChangeAspect="1"/>
              </p:cNvSpPr>
              <p:nvPr/>
            </p:nvSpPr>
            <p:spPr>
              <a:xfrm>
                <a:off x="5085095" y="4112733"/>
                <a:ext cx="204642" cy="202018"/>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338" name="Oval 337"/>
              <p:cNvSpPr>
                <a:spLocks noChangeAspect="1"/>
              </p:cNvSpPr>
              <p:nvPr/>
            </p:nvSpPr>
            <p:spPr>
              <a:xfrm>
                <a:off x="5618495" y="4106383"/>
                <a:ext cx="204642" cy="202018"/>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grpSp>
        <p:grpSp>
          <p:nvGrpSpPr>
            <p:cNvPr id="326" name="Group 289"/>
            <p:cNvGrpSpPr/>
            <p:nvPr/>
          </p:nvGrpSpPr>
          <p:grpSpPr>
            <a:xfrm flipV="1">
              <a:off x="6277010" y="4504556"/>
              <a:ext cx="326115" cy="85768"/>
              <a:chOff x="4466380" y="4011497"/>
              <a:chExt cx="1461679" cy="390525"/>
            </a:xfrm>
          </p:grpSpPr>
          <p:pic>
            <p:nvPicPr>
              <p:cNvPr id="327"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4466380" y="4011497"/>
                <a:ext cx="390525" cy="390525"/>
              </a:xfrm>
              <a:prstGeom prst="rect">
                <a:avLst/>
              </a:prstGeom>
              <a:ln>
                <a:noFill/>
              </a:ln>
              <a:effectLst>
                <a:outerShdw blurRad="190500" algn="tl" rotWithShape="0">
                  <a:srgbClr val="000000">
                    <a:alpha val="70000"/>
                  </a:srgbClr>
                </a:outerShdw>
              </a:effectLst>
            </p:spPr>
          </p:pic>
          <p:pic>
            <p:nvPicPr>
              <p:cNvPr id="328"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001957" y="4011497"/>
                <a:ext cx="390525" cy="390525"/>
              </a:xfrm>
              <a:prstGeom prst="rect">
                <a:avLst/>
              </a:prstGeom>
              <a:ln>
                <a:noFill/>
              </a:ln>
              <a:effectLst>
                <a:outerShdw blurRad="190500" algn="tl" rotWithShape="0">
                  <a:srgbClr val="000000">
                    <a:alpha val="70000"/>
                  </a:srgbClr>
                </a:outerShdw>
              </a:effectLst>
            </p:spPr>
          </p:pic>
          <p:pic>
            <p:nvPicPr>
              <p:cNvPr id="329" name="Picture 20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a:off x="5537534" y="4011497"/>
                <a:ext cx="390525" cy="390525"/>
              </a:xfrm>
              <a:prstGeom prst="rect">
                <a:avLst/>
              </a:prstGeom>
              <a:ln>
                <a:noFill/>
              </a:ln>
              <a:effectLst>
                <a:outerShdw blurRad="190500" algn="tl" rotWithShape="0">
                  <a:srgbClr val="000000">
                    <a:alpha val="70000"/>
                  </a:srgbClr>
                </a:outerShdw>
              </a:effectLst>
            </p:spPr>
          </p:pic>
          <p:sp>
            <p:nvSpPr>
              <p:cNvPr id="330" name="Oval 329"/>
              <p:cNvSpPr>
                <a:spLocks noChangeAspect="1"/>
              </p:cNvSpPr>
              <p:nvPr/>
            </p:nvSpPr>
            <p:spPr>
              <a:xfrm>
                <a:off x="4554870" y="4106383"/>
                <a:ext cx="204642" cy="202018"/>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331" name="Oval 330"/>
              <p:cNvSpPr>
                <a:spLocks noChangeAspect="1"/>
              </p:cNvSpPr>
              <p:nvPr/>
            </p:nvSpPr>
            <p:spPr>
              <a:xfrm>
                <a:off x="5085095" y="4112733"/>
                <a:ext cx="204642" cy="202018"/>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332" name="Oval 331"/>
              <p:cNvSpPr>
                <a:spLocks noChangeAspect="1"/>
              </p:cNvSpPr>
              <p:nvPr/>
            </p:nvSpPr>
            <p:spPr>
              <a:xfrm>
                <a:off x="5618495" y="4106383"/>
                <a:ext cx="204642" cy="202018"/>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grpSp>
        <p:graphicFrame>
          <p:nvGraphicFramePr>
            <p:cNvPr id="518" name="Object 2"/>
            <p:cNvGraphicFramePr>
              <a:graphicFrameLocks noChangeAspect="1"/>
            </p:cNvGraphicFramePr>
            <p:nvPr>
              <p:extLst>
                <p:ext uri="{D42A27DB-BD31-4B8C-83A1-F6EECF244321}">
                  <p14:modId xmlns="" xmlns:p14="http://schemas.microsoft.com/office/powerpoint/2010/main" val="2126357942"/>
                </p:ext>
              </p:extLst>
            </p:nvPr>
          </p:nvGraphicFramePr>
          <p:xfrm>
            <a:off x="6807116" y="3548185"/>
            <a:ext cx="464068" cy="384837"/>
          </p:xfrm>
          <a:graphic>
            <a:graphicData uri="http://schemas.openxmlformats.org/presentationml/2006/ole">
              <p:oleObj spid="_x0000_s149793" name="Equation" r:id="rId18" imgW="241195" imgH="190417" progId="Equation.DSMT4">
                <p:embed/>
              </p:oleObj>
            </a:graphicData>
          </a:graphic>
        </p:graphicFrame>
        <p:pic>
          <p:nvPicPr>
            <p:cNvPr id="302" name="Picture 31" descr="C:\Users\karl\AppData\Local\Microsoft\Windows\INetCache\IE\VGH7C7MR\large-arrow-pointing-left-166.6-10781[1].gif"/>
            <p:cNvPicPr>
              <a:picLocks noChangeAspect="1" noChangeArrowheads="1"/>
            </p:cNvPicPr>
            <p:nvPr/>
          </p:nvPicPr>
          <p:blipFill>
            <a:blip r:embed="rId13" cstate="print">
              <a:duotone>
                <a:schemeClr val="accent3">
                  <a:shade val="45000"/>
                  <a:satMod val="135000"/>
                </a:schemeClr>
                <a:prstClr val="white"/>
              </a:duotone>
            </a:blip>
            <a:srcRect/>
            <a:stretch>
              <a:fillRect/>
            </a:stretch>
          </p:blipFill>
          <p:spPr bwMode="auto">
            <a:xfrm flipH="1">
              <a:off x="5148516" y="4089155"/>
              <a:ext cx="268373" cy="204411"/>
            </a:xfrm>
            <a:prstGeom prst="rect">
              <a:avLst/>
            </a:prstGeom>
            <a:noFill/>
          </p:spPr>
        </p:pic>
        <p:pic>
          <p:nvPicPr>
            <p:cNvPr id="369" name="Picture 31" descr="C:\Users\karl\AppData\Local\Microsoft\Windows\INetCache\IE\VGH7C7MR\large-arrow-pointing-left-166.6-10781[1].gif"/>
            <p:cNvPicPr>
              <a:picLocks noChangeAspect="1" noChangeArrowheads="1"/>
            </p:cNvPicPr>
            <p:nvPr/>
          </p:nvPicPr>
          <p:blipFill>
            <a:blip r:embed="rId13" cstate="print">
              <a:duotone>
                <a:schemeClr val="accent3">
                  <a:shade val="45000"/>
                  <a:satMod val="135000"/>
                </a:schemeClr>
                <a:prstClr val="white"/>
              </a:duotone>
            </a:blip>
            <a:srcRect/>
            <a:stretch>
              <a:fillRect/>
            </a:stretch>
          </p:blipFill>
          <p:spPr bwMode="auto">
            <a:xfrm rot="5400000" flipV="1">
              <a:off x="5138916" y="3612675"/>
              <a:ext cx="268373" cy="204411"/>
            </a:xfrm>
            <a:prstGeom prst="rect">
              <a:avLst/>
            </a:prstGeom>
            <a:noFill/>
          </p:spPr>
        </p:pic>
        <p:pic>
          <p:nvPicPr>
            <p:cNvPr id="370" name="Picture 31" descr="C:\Users\karl\AppData\Local\Microsoft\Windows\INetCache\IE\VGH7C7MR\large-arrow-pointing-left-166.6-10781[1].gif"/>
            <p:cNvPicPr>
              <a:picLocks noChangeAspect="1" noChangeArrowheads="1"/>
            </p:cNvPicPr>
            <p:nvPr/>
          </p:nvPicPr>
          <p:blipFill>
            <a:blip r:embed="rId13" cstate="print">
              <a:duotone>
                <a:schemeClr val="accent3">
                  <a:shade val="45000"/>
                  <a:satMod val="135000"/>
                </a:schemeClr>
                <a:prstClr val="white"/>
              </a:duotone>
            </a:blip>
            <a:srcRect/>
            <a:stretch>
              <a:fillRect/>
            </a:stretch>
          </p:blipFill>
          <p:spPr bwMode="auto">
            <a:xfrm rot="10800000" flipH="1">
              <a:off x="5110292" y="3188677"/>
              <a:ext cx="268373" cy="204411"/>
            </a:xfrm>
            <a:prstGeom prst="rect">
              <a:avLst/>
            </a:prstGeom>
            <a:noFill/>
          </p:spPr>
        </p:pic>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6" name="Group 315"/>
          <p:cNvGrpSpPr/>
          <p:nvPr/>
        </p:nvGrpSpPr>
        <p:grpSpPr>
          <a:xfrm>
            <a:off x="2518075" y="1199663"/>
            <a:ext cx="3906169" cy="4045438"/>
            <a:chOff x="2518073" y="1199663"/>
            <a:chExt cx="3906173" cy="4045438"/>
          </a:xfrm>
        </p:grpSpPr>
        <p:sp>
          <p:nvSpPr>
            <p:cNvPr id="1887" name="Rounded Rectangle 1886"/>
            <p:cNvSpPr/>
            <p:nvPr/>
          </p:nvSpPr>
          <p:spPr>
            <a:xfrm>
              <a:off x="4220306" y="1199663"/>
              <a:ext cx="2000747" cy="4045438"/>
            </a:xfrm>
            <a:prstGeom prst="roundRect">
              <a:avLst/>
            </a:prstGeom>
            <a:solidFill>
              <a:srgbClr val="DBEEF4">
                <a:alpha val="43922"/>
              </a:srgb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174217" name="Rectangle 137"/>
            <p:cNvSpPr>
              <a:spLocks noChangeArrowheads="1"/>
            </p:cNvSpPr>
            <p:nvPr/>
          </p:nvSpPr>
          <p:spPr bwMode="auto">
            <a:xfrm>
              <a:off x="3817578" y="1405413"/>
              <a:ext cx="1442704"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Arial Narrow" panose="020B0606020202030204" pitchFamily="34" charset="0"/>
                  <a:cs typeface="Arial" pitchFamily="34" charset="0"/>
                </a:rPr>
                <a:t>Initial state and policy selection</a:t>
              </a:r>
              <a:endParaRPr kumimoji="0" lang="en-US" sz="1000" b="0" i="0" u="none" strike="noStrike" cap="none" normalizeH="0" baseline="0" dirty="0">
                <a:ln>
                  <a:noFill/>
                </a:ln>
                <a:solidFill>
                  <a:schemeClr val="tx1"/>
                </a:solidFill>
                <a:effectLst/>
                <a:latin typeface="Arial Narrow" panose="020B0606020202030204" pitchFamily="34" charset="0"/>
                <a:cs typeface="Arial" pitchFamily="34" charset="0"/>
              </a:endParaRPr>
            </a:p>
          </p:txBody>
        </p:sp>
        <p:sp>
          <p:nvSpPr>
            <p:cNvPr id="174219" name="Rectangle 139"/>
            <p:cNvSpPr>
              <a:spLocks noChangeArrowheads="1"/>
            </p:cNvSpPr>
            <p:nvPr/>
          </p:nvSpPr>
          <p:spPr bwMode="auto">
            <a:xfrm rot="16200000">
              <a:off x="2467419" y="1776382"/>
              <a:ext cx="224420"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Arial Narrow" panose="020B0606020202030204" pitchFamily="34" charset="0"/>
                  <a:cs typeface="Arial" pitchFamily="34" charset="0"/>
                </a:rPr>
                <a:t>Policy</a:t>
              </a:r>
              <a:endParaRPr kumimoji="0" lang="en-US" sz="800" b="0" i="0" u="none" strike="noStrike" cap="none" normalizeH="0" baseline="0" dirty="0">
                <a:ln>
                  <a:noFill/>
                </a:ln>
                <a:solidFill>
                  <a:schemeClr val="tx1"/>
                </a:solidFill>
                <a:effectLst/>
                <a:latin typeface="Arial Narrow" panose="020B0606020202030204" pitchFamily="34" charset="0"/>
                <a:cs typeface="Arial" pitchFamily="34" charset="0"/>
              </a:endParaRPr>
            </a:p>
          </p:txBody>
        </p:sp>
        <p:sp>
          <p:nvSpPr>
            <p:cNvPr id="174228" name="Rectangle 148"/>
            <p:cNvSpPr>
              <a:spLocks noChangeArrowheads="1"/>
            </p:cNvSpPr>
            <p:nvPr/>
          </p:nvSpPr>
          <p:spPr bwMode="auto">
            <a:xfrm>
              <a:off x="3228975" y="2126868"/>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31" name="Rectangle 151"/>
            <p:cNvSpPr>
              <a:spLocks noChangeArrowheads="1"/>
            </p:cNvSpPr>
            <p:nvPr/>
          </p:nvSpPr>
          <p:spPr bwMode="auto">
            <a:xfrm>
              <a:off x="3752850" y="212686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10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34" name="Rectangle 154"/>
            <p:cNvSpPr>
              <a:spLocks noChangeArrowheads="1"/>
            </p:cNvSpPr>
            <p:nvPr/>
          </p:nvSpPr>
          <p:spPr bwMode="auto">
            <a:xfrm>
              <a:off x="4295775" y="212686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15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37" name="Rectangle 157"/>
            <p:cNvSpPr>
              <a:spLocks noChangeArrowheads="1"/>
            </p:cNvSpPr>
            <p:nvPr/>
          </p:nvSpPr>
          <p:spPr bwMode="auto">
            <a:xfrm>
              <a:off x="4832350" y="212686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20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40" name="Rectangle 160"/>
            <p:cNvSpPr>
              <a:spLocks noChangeArrowheads="1"/>
            </p:cNvSpPr>
            <p:nvPr/>
          </p:nvSpPr>
          <p:spPr bwMode="auto">
            <a:xfrm>
              <a:off x="5375275" y="212686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25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43" name="Rectangle 163"/>
            <p:cNvSpPr>
              <a:spLocks noChangeArrowheads="1"/>
            </p:cNvSpPr>
            <p:nvPr/>
          </p:nvSpPr>
          <p:spPr bwMode="auto">
            <a:xfrm>
              <a:off x="5918200" y="212686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30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46" name="Rectangle 166"/>
            <p:cNvSpPr>
              <a:spLocks noChangeArrowheads="1"/>
            </p:cNvSpPr>
            <p:nvPr/>
          </p:nvSpPr>
          <p:spPr bwMode="auto">
            <a:xfrm>
              <a:off x="2703513" y="1676018"/>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2</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49" name="Rectangle 169"/>
            <p:cNvSpPr>
              <a:spLocks noChangeArrowheads="1"/>
            </p:cNvSpPr>
            <p:nvPr/>
          </p:nvSpPr>
          <p:spPr bwMode="auto">
            <a:xfrm>
              <a:off x="2703513" y="1845881"/>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4</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grpSp>
          <p:nvGrpSpPr>
            <p:cNvPr id="412" name="Group 411"/>
            <p:cNvGrpSpPr/>
            <p:nvPr/>
          </p:nvGrpSpPr>
          <p:grpSpPr>
            <a:xfrm>
              <a:off x="2762250" y="1595056"/>
              <a:ext cx="3467101" cy="515938"/>
              <a:chOff x="2762250" y="1137856"/>
              <a:chExt cx="3467101" cy="515938"/>
            </a:xfrm>
          </p:grpSpPr>
          <p:sp>
            <p:nvSpPr>
              <p:cNvPr id="174086" name="Rectangle 6"/>
              <p:cNvSpPr>
                <a:spLocks noChangeArrowheads="1"/>
              </p:cNvSpPr>
              <p:nvPr/>
            </p:nvSpPr>
            <p:spPr bwMode="auto">
              <a:xfrm>
                <a:off x="2762250" y="1137856"/>
                <a:ext cx="3465513" cy="5143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087" name="Rectangle 7"/>
              <p:cNvSpPr>
                <a:spLocks noChangeArrowheads="1"/>
              </p:cNvSpPr>
              <p:nvPr/>
            </p:nvSpPr>
            <p:spPr bwMode="auto">
              <a:xfrm>
                <a:off x="2762250" y="1137856"/>
                <a:ext cx="3465513" cy="514350"/>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pic>
            <p:nvPicPr>
              <p:cNvPr id="174088" name="Picture 8"/>
              <p:cNvPicPr>
                <a:picLocks noChangeAspect="1" noChangeArrowheads="1"/>
              </p:cNvPicPr>
              <p:nvPr/>
            </p:nvPicPr>
            <p:blipFill>
              <a:blip r:embed="rId2" cstate="print"/>
              <a:srcRect/>
              <a:stretch>
                <a:fillRect/>
              </a:stretch>
            </p:blipFill>
            <p:spPr bwMode="auto">
              <a:xfrm>
                <a:off x="2762250" y="1137856"/>
                <a:ext cx="3465513" cy="514350"/>
              </a:xfrm>
              <a:prstGeom prst="rect">
                <a:avLst/>
              </a:prstGeom>
              <a:noFill/>
              <a:ln w="9525">
                <a:noFill/>
                <a:miter lim="800000"/>
                <a:headEnd/>
                <a:tailEnd/>
              </a:ln>
            </p:spPr>
          </p:pic>
          <p:sp>
            <p:nvSpPr>
              <p:cNvPr id="174089" name="Oval 9"/>
              <p:cNvSpPr>
                <a:spLocks noChangeArrowheads="1"/>
              </p:cNvSpPr>
              <p:nvPr/>
            </p:nvSpPr>
            <p:spPr bwMode="auto">
              <a:xfrm>
                <a:off x="3216275" y="1148968"/>
                <a:ext cx="65088" cy="6508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090" name="Oval 10"/>
              <p:cNvSpPr>
                <a:spLocks noChangeArrowheads="1"/>
              </p:cNvSpPr>
              <p:nvPr/>
            </p:nvSpPr>
            <p:spPr bwMode="auto">
              <a:xfrm>
                <a:off x="3432175" y="1148968"/>
                <a:ext cx="65088" cy="6508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091" name="Oval 11"/>
              <p:cNvSpPr>
                <a:spLocks noChangeArrowheads="1"/>
              </p:cNvSpPr>
              <p:nvPr/>
            </p:nvSpPr>
            <p:spPr bwMode="auto">
              <a:xfrm>
                <a:off x="3648075" y="1148968"/>
                <a:ext cx="65088" cy="6508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092" name="Oval 12"/>
              <p:cNvSpPr>
                <a:spLocks noChangeArrowheads="1"/>
              </p:cNvSpPr>
              <p:nvPr/>
            </p:nvSpPr>
            <p:spPr bwMode="auto">
              <a:xfrm>
                <a:off x="3759200" y="1148968"/>
                <a:ext cx="63500" cy="6508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093" name="Oval 13"/>
              <p:cNvSpPr>
                <a:spLocks noChangeArrowheads="1"/>
              </p:cNvSpPr>
              <p:nvPr/>
            </p:nvSpPr>
            <p:spPr bwMode="auto">
              <a:xfrm>
                <a:off x="4518025" y="1148968"/>
                <a:ext cx="63500" cy="6508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094" name="Oval 14"/>
              <p:cNvSpPr>
                <a:spLocks noChangeArrowheads="1"/>
              </p:cNvSpPr>
              <p:nvPr/>
            </p:nvSpPr>
            <p:spPr bwMode="auto">
              <a:xfrm>
                <a:off x="4733925" y="1148968"/>
                <a:ext cx="63500" cy="6508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095" name="Oval 15"/>
              <p:cNvSpPr>
                <a:spLocks noChangeArrowheads="1"/>
              </p:cNvSpPr>
              <p:nvPr/>
            </p:nvSpPr>
            <p:spPr bwMode="auto">
              <a:xfrm>
                <a:off x="5276850" y="1148968"/>
                <a:ext cx="63500" cy="6508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096" name="Oval 16"/>
              <p:cNvSpPr>
                <a:spLocks noChangeArrowheads="1"/>
              </p:cNvSpPr>
              <p:nvPr/>
            </p:nvSpPr>
            <p:spPr bwMode="auto">
              <a:xfrm>
                <a:off x="2889250" y="1148968"/>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097" name="Oval 17"/>
              <p:cNvSpPr>
                <a:spLocks noChangeArrowheads="1"/>
              </p:cNvSpPr>
              <p:nvPr/>
            </p:nvSpPr>
            <p:spPr bwMode="auto">
              <a:xfrm>
                <a:off x="3105150" y="1148968"/>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098" name="Oval 18"/>
              <p:cNvSpPr>
                <a:spLocks noChangeArrowheads="1"/>
              </p:cNvSpPr>
              <p:nvPr/>
            </p:nvSpPr>
            <p:spPr bwMode="auto">
              <a:xfrm>
                <a:off x="3863975" y="1148968"/>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099" name="Oval 19"/>
              <p:cNvSpPr>
                <a:spLocks noChangeArrowheads="1"/>
              </p:cNvSpPr>
              <p:nvPr/>
            </p:nvSpPr>
            <p:spPr bwMode="auto">
              <a:xfrm>
                <a:off x="4191000" y="1148968"/>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00" name="Oval 20"/>
              <p:cNvSpPr>
                <a:spLocks noChangeArrowheads="1"/>
              </p:cNvSpPr>
              <p:nvPr/>
            </p:nvSpPr>
            <p:spPr bwMode="auto">
              <a:xfrm>
                <a:off x="4302125" y="1148968"/>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01" name="Oval 21"/>
              <p:cNvSpPr>
                <a:spLocks noChangeArrowheads="1"/>
              </p:cNvSpPr>
              <p:nvPr/>
            </p:nvSpPr>
            <p:spPr bwMode="auto">
              <a:xfrm>
                <a:off x="4622800" y="1148968"/>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02" name="Oval 22"/>
              <p:cNvSpPr>
                <a:spLocks noChangeArrowheads="1"/>
              </p:cNvSpPr>
              <p:nvPr/>
            </p:nvSpPr>
            <p:spPr bwMode="auto">
              <a:xfrm>
                <a:off x="4949825" y="1148968"/>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03" name="Oval 23"/>
              <p:cNvSpPr>
                <a:spLocks noChangeArrowheads="1"/>
              </p:cNvSpPr>
              <p:nvPr/>
            </p:nvSpPr>
            <p:spPr bwMode="auto">
              <a:xfrm>
                <a:off x="5165725" y="1148968"/>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04" name="Oval 24"/>
              <p:cNvSpPr>
                <a:spLocks noChangeArrowheads="1"/>
              </p:cNvSpPr>
              <p:nvPr/>
            </p:nvSpPr>
            <p:spPr bwMode="auto">
              <a:xfrm>
                <a:off x="5597525" y="1148968"/>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05" name="Oval 25"/>
              <p:cNvSpPr>
                <a:spLocks noChangeArrowheads="1"/>
              </p:cNvSpPr>
              <p:nvPr/>
            </p:nvSpPr>
            <p:spPr bwMode="auto">
              <a:xfrm>
                <a:off x="5818188" y="1148968"/>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06" name="Oval 26"/>
              <p:cNvSpPr>
                <a:spLocks noChangeArrowheads="1"/>
              </p:cNvSpPr>
              <p:nvPr/>
            </p:nvSpPr>
            <p:spPr bwMode="auto">
              <a:xfrm>
                <a:off x="5922963" y="1148968"/>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07" name="Oval 27"/>
              <p:cNvSpPr>
                <a:spLocks noChangeArrowheads="1"/>
              </p:cNvSpPr>
              <p:nvPr/>
            </p:nvSpPr>
            <p:spPr bwMode="auto">
              <a:xfrm>
                <a:off x="6138863" y="1148968"/>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08" name="Oval 28"/>
              <p:cNvSpPr>
                <a:spLocks noChangeArrowheads="1"/>
              </p:cNvSpPr>
              <p:nvPr/>
            </p:nvSpPr>
            <p:spPr bwMode="auto">
              <a:xfrm>
                <a:off x="2784475" y="1148968"/>
                <a:ext cx="65088"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09" name="Oval 29"/>
              <p:cNvSpPr>
                <a:spLocks noChangeArrowheads="1"/>
              </p:cNvSpPr>
              <p:nvPr/>
            </p:nvSpPr>
            <p:spPr bwMode="auto">
              <a:xfrm>
                <a:off x="3000375" y="1148968"/>
                <a:ext cx="65088"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10" name="Oval 30"/>
              <p:cNvSpPr>
                <a:spLocks noChangeArrowheads="1"/>
              </p:cNvSpPr>
              <p:nvPr/>
            </p:nvSpPr>
            <p:spPr bwMode="auto">
              <a:xfrm>
                <a:off x="3327400" y="1148968"/>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11" name="Oval 31"/>
              <p:cNvSpPr>
                <a:spLocks noChangeArrowheads="1"/>
              </p:cNvSpPr>
              <p:nvPr/>
            </p:nvSpPr>
            <p:spPr bwMode="auto">
              <a:xfrm>
                <a:off x="3543300" y="1148968"/>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12" name="Oval 32"/>
              <p:cNvSpPr>
                <a:spLocks noChangeArrowheads="1"/>
              </p:cNvSpPr>
              <p:nvPr/>
            </p:nvSpPr>
            <p:spPr bwMode="auto">
              <a:xfrm>
                <a:off x="3975100" y="1148968"/>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13" name="Oval 33"/>
              <p:cNvSpPr>
                <a:spLocks noChangeArrowheads="1"/>
              </p:cNvSpPr>
              <p:nvPr/>
            </p:nvSpPr>
            <p:spPr bwMode="auto">
              <a:xfrm>
                <a:off x="4086225" y="1148968"/>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14" name="Oval 34"/>
              <p:cNvSpPr>
                <a:spLocks noChangeArrowheads="1"/>
              </p:cNvSpPr>
              <p:nvPr/>
            </p:nvSpPr>
            <p:spPr bwMode="auto">
              <a:xfrm>
                <a:off x="4406900" y="1148968"/>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15" name="Oval 35"/>
              <p:cNvSpPr>
                <a:spLocks noChangeArrowheads="1"/>
              </p:cNvSpPr>
              <p:nvPr/>
            </p:nvSpPr>
            <p:spPr bwMode="auto">
              <a:xfrm>
                <a:off x="4838700" y="1148968"/>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16" name="Oval 36"/>
              <p:cNvSpPr>
                <a:spLocks noChangeArrowheads="1"/>
              </p:cNvSpPr>
              <p:nvPr/>
            </p:nvSpPr>
            <p:spPr bwMode="auto">
              <a:xfrm>
                <a:off x="5060950" y="1148968"/>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17" name="Oval 37"/>
              <p:cNvSpPr>
                <a:spLocks noChangeArrowheads="1"/>
              </p:cNvSpPr>
              <p:nvPr/>
            </p:nvSpPr>
            <p:spPr bwMode="auto">
              <a:xfrm>
                <a:off x="5381625" y="1148968"/>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18" name="Oval 38"/>
              <p:cNvSpPr>
                <a:spLocks noChangeArrowheads="1"/>
              </p:cNvSpPr>
              <p:nvPr/>
            </p:nvSpPr>
            <p:spPr bwMode="auto">
              <a:xfrm>
                <a:off x="5492750" y="1148968"/>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19" name="Oval 39"/>
              <p:cNvSpPr>
                <a:spLocks noChangeArrowheads="1"/>
              </p:cNvSpPr>
              <p:nvPr/>
            </p:nvSpPr>
            <p:spPr bwMode="auto">
              <a:xfrm>
                <a:off x="5707063" y="1148968"/>
                <a:ext cx="65088"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20" name="Oval 40"/>
              <p:cNvSpPr>
                <a:spLocks noChangeArrowheads="1"/>
              </p:cNvSpPr>
              <p:nvPr/>
            </p:nvSpPr>
            <p:spPr bwMode="auto">
              <a:xfrm>
                <a:off x="6034088" y="1148968"/>
                <a:ext cx="65088"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20" name="Line 140"/>
              <p:cNvSpPr>
                <a:spLocks noChangeShapeType="1"/>
              </p:cNvSpPr>
              <p:nvPr/>
            </p:nvSpPr>
            <p:spPr bwMode="auto">
              <a:xfrm>
                <a:off x="2762250" y="1652206"/>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21" name="Line 141"/>
              <p:cNvSpPr>
                <a:spLocks noChangeShapeType="1"/>
              </p:cNvSpPr>
              <p:nvPr/>
            </p:nvSpPr>
            <p:spPr bwMode="auto">
              <a:xfrm>
                <a:off x="2762250" y="1137856"/>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22" name="Line 142"/>
              <p:cNvSpPr>
                <a:spLocks noChangeShapeType="1"/>
              </p:cNvSpPr>
              <p:nvPr/>
            </p:nvSpPr>
            <p:spPr bwMode="auto">
              <a:xfrm>
                <a:off x="6227763" y="1137856"/>
                <a:ext cx="1588" cy="51435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23" name="Line 143"/>
              <p:cNvSpPr>
                <a:spLocks noChangeShapeType="1"/>
              </p:cNvSpPr>
              <p:nvPr/>
            </p:nvSpPr>
            <p:spPr bwMode="auto">
              <a:xfrm>
                <a:off x="2762250" y="1137856"/>
                <a:ext cx="1588" cy="51435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26" name="Line 146"/>
              <p:cNvSpPr>
                <a:spLocks noChangeShapeType="1"/>
              </p:cNvSpPr>
              <p:nvPr/>
            </p:nvSpPr>
            <p:spPr bwMode="auto">
              <a:xfrm flipV="1">
                <a:off x="3246438" y="1617281"/>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27" name="Line 147"/>
              <p:cNvSpPr>
                <a:spLocks noChangeShapeType="1"/>
              </p:cNvSpPr>
              <p:nvPr/>
            </p:nvSpPr>
            <p:spPr bwMode="auto">
              <a:xfrm>
                <a:off x="3246438" y="1137856"/>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29" name="Line 149"/>
              <p:cNvSpPr>
                <a:spLocks noChangeShapeType="1"/>
              </p:cNvSpPr>
              <p:nvPr/>
            </p:nvSpPr>
            <p:spPr bwMode="auto">
              <a:xfrm flipV="1">
                <a:off x="3787775" y="1617281"/>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30" name="Line 150"/>
              <p:cNvSpPr>
                <a:spLocks noChangeShapeType="1"/>
              </p:cNvSpPr>
              <p:nvPr/>
            </p:nvSpPr>
            <p:spPr bwMode="auto">
              <a:xfrm>
                <a:off x="3787775" y="1137856"/>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32" name="Line 152"/>
              <p:cNvSpPr>
                <a:spLocks noChangeShapeType="1"/>
              </p:cNvSpPr>
              <p:nvPr/>
            </p:nvSpPr>
            <p:spPr bwMode="auto">
              <a:xfrm flipV="1">
                <a:off x="4330700" y="1617281"/>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33" name="Line 153"/>
              <p:cNvSpPr>
                <a:spLocks noChangeShapeType="1"/>
              </p:cNvSpPr>
              <p:nvPr/>
            </p:nvSpPr>
            <p:spPr bwMode="auto">
              <a:xfrm>
                <a:off x="4330700" y="1137856"/>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35" name="Line 155"/>
              <p:cNvSpPr>
                <a:spLocks noChangeShapeType="1"/>
              </p:cNvSpPr>
              <p:nvPr/>
            </p:nvSpPr>
            <p:spPr bwMode="auto">
              <a:xfrm flipV="1">
                <a:off x="4867275" y="1617281"/>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36" name="Line 156"/>
              <p:cNvSpPr>
                <a:spLocks noChangeShapeType="1"/>
              </p:cNvSpPr>
              <p:nvPr/>
            </p:nvSpPr>
            <p:spPr bwMode="auto">
              <a:xfrm>
                <a:off x="4867275" y="1137856"/>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38" name="Line 158"/>
              <p:cNvSpPr>
                <a:spLocks noChangeShapeType="1"/>
              </p:cNvSpPr>
              <p:nvPr/>
            </p:nvSpPr>
            <p:spPr bwMode="auto">
              <a:xfrm flipV="1">
                <a:off x="5410200" y="1617281"/>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39" name="Line 159"/>
              <p:cNvSpPr>
                <a:spLocks noChangeShapeType="1"/>
              </p:cNvSpPr>
              <p:nvPr/>
            </p:nvSpPr>
            <p:spPr bwMode="auto">
              <a:xfrm>
                <a:off x="5410200" y="1137856"/>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41" name="Line 161"/>
              <p:cNvSpPr>
                <a:spLocks noChangeShapeType="1"/>
              </p:cNvSpPr>
              <p:nvPr/>
            </p:nvSpPr>
            <p:spPr bwMode="auto">
              <a:xfrm flipV="1">
                <a:off x="5953125" y="1617281"/>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42" name="Line 162"/>
              <p:cNvSpPr>
                <a:spLocks noChangeShapeType="1"/>
              </p:cNvSpPr>
              <p:nvPr/>
            </p:nvSpPr>
            <p:spPr bwMode="auto">
              <a:xfrm>
                <a:off x="5953125" y="1137856"/>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50" name="Line 170"/>
              <p:cNvSpPr>
                <a:spLocks noChangeShapeType="1"/>
              </p:cNvSpPr>
              <p:nvPr/>
            </p:nvSpPr>
            <p:spPr bwMode="auto">
              <a:xfrm>
                <a:off x="2762250" y="1604581"/>
                <a:ext cx="28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grpSp>
        <p:sp>
          <p:nvSpPr>
            <p:cNvPr id="174252" name="Rectangle 172"/>
            <p:cNvSpPr>
              <a:spLocks noChangeArrowheads="1"/>
            </p:cNvSpPr>
            <p:nvPr/>
          </p:nvSpPr>
          <p:spPr bwMode="auto">
            <a:xfrm>
              <a:off x="2703513" y="2015743"/>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6</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57" name="Rectangle 177"/>
            <p:cNvSpPr>
              <a:spLocks noChangeArrowheads="1"/>
            </p:cNvSpPr>
            <p:nvPr/>
          </p:nvSpPr>
          <p:spPr bwMode="auto">
            <a:xfrm>
              <a:off x="2755900" y="2517393"/>
              <a:ext cx="3471863" cy="5080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58" name="Rectangle 178"/>
            <p:cNvSpPr>
              <a:spLocks noChangeArrowheads="1"/>
            </p:cNvSpPr>
            <p:nvPr/>
          </p:nvSpPr>
          <p:spPr bwMode="auto">
            <a:xfrm>
              <a:off x="2755900" y="2517393"/>
              <a:ext cx="3471863" cy="508000"/>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59" name="Line 179"/>
            <p:cNvSpPr>
              <a:spLocks noChangeShapeType="1"/>
            </p:cNvSpPr>
            <p:nvPr/>
          </p:nvSpPr>
          <p:spPr bwMode="auto">
            <a:xfrm>
              <a:off x="2755900" y="2517393"/>
              <a:ext cx="347186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60" name="Line 180"/>
            <p:cNvSpPr>
              <a:spLocks noChangeShapeType="1"/>
            </p:cNvSpPr>
            <p:nvPr/>
          </p:nvSpPr>
          <p:spPr bwMode="auto">
            <a:xfrm>
              <a:off x="2755900" y="3025393"/>
              <a:ext cx="347186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61" name="Line 181"/>
            <p:cNvSpPr>
              <a:spLocks noChangeShapeType="1"/>
            </p:cNvSpPr>
            <p:nvPr/>
          </p:nvSpPr>
          <p:spPr bwMode="auto">
            <a:xfrm flipV="1">
              <a:off x="6227763" y="2517393"/>
              <a:ext cx="1588" cy="5080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62" name="Line 182"/>
            <p:cNvSpPr>
              <a:spLocks noChangeShapeType="1"/>
            </p:cNvSpPr>
            <p:nvPr/>
          </p:nvSpPr>
          <p:spPr bwMode="auto">
            <a:xfrm flipV="1">
              <a:off x="2755900" y="2517393"/>
              <a:ext cx="1588" cy="5080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63" name="Line 183"/>
            <p:cNvSpPr>
              <a:spLocks noChangeShapeType="1"/>
            </p:cNvSpPr>
            <p:nvPr/>
          </p:nvSpPr>
          <p:spPr bwMode="auto">
            <a:xfrm>
              <a:off x="2755900" y="3025393"/>
              <a:ext cx="347186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64" name="Line 184"/>
            <p:cNvSpPr>
              <a:spLocks noChangeShapeType="1"/>
            </p:cNvSpPr>
            <p:nvPr/>
          </p:nvSpPr>
          <p:spPr bwMode="auto">
            <a:xfrm flipV="1">
              <a:off x="2755900" y="2517393"/>
              <a:ext cx="1588" cy="5080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65" name="Line 185"/>
            <p:cNvSpPr>
              <a:spLocks noChangeShapeType="1"/>
            </p:cNvSpPr>
            <p:nvPr/>
          </p:nvSpPr>
          <p:spPr bwMode="auto">
            <a:xfrm flipV="1">
              <a:off x="3240088" y="2990468"/>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66" name="Line 186"/>
            <p:cNvSpPr>
              <a:spLocks noChangeShapeType="1"/>
            </p:cNvSpPr>
            <p:nvPr/>
          </p:nvSpPr>
          <p:spPr bwMode="auto">
            <a:xfrm>
              <a:off x="3240088" y="2517393"/>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67" name="Rectangle 187"/>
            <p:cNvSpPr>
              <a:spLocks noChangeArrowheads="1"/>
            </p:cNvSpPr>
            <p:nvPr/>
          </p:nvSpPr>
          <p:spPr bwMode="auto">
            <a:xfrm>
              <a:off x="3222625" y="3042856"/>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68" name="Line 188"/>
            <p:cNvSpPr>
              <a:spLocks noChangeShapeType="1"/>
            </p:cNvSpPr>
            <p:nvPr/>
          </p:nvSpPr>
          <p:spPr bwMode="auto">
            <a:xfrm flipV="1">
              <a:off x="3783013" y="2990468"/>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69" name="Line 189"/>
            <p:cNvSpPr>
              <a:spLocks noChangeShapeType="1"/>
            </p:cNvSpPr>
            <p:nvPr/>
          </p:nvSpPr>
          <p:spPr bwMode="auto">
            <a:xfrm>
              <a:off x="3783013" y="2517393"/>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70" name="Rectangle 190"/>
            <p:cNvSpPr>
              <a:spLocks noChangeArrowheads="1"/>
            </p:cNvSpPr>
            <p:nvPr/>
          </p:nvSpPr>
          <p:spPr bwMode="auto">
            <a:xfrm>
              <a:off x="3748088" y="3042856"/>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10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71" name="Line 191"/>
            <p:cNvSpPr>
              <a:spLocks noChangeShapeType="1"/>
            </p:cNvSpPr>
            <p:nvPr/>
          </p:nvSpPr>
          <p:spPr bwMode="auto">
            <a:xfrm flipV="1">
              <a:off x="4324350" y="2990468"/>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72" name="Line 192"/>
            <p:cNvSpPr>
              <a:spLocks noChangeShapeType="1"/>
            </p:cNvSpPr>
            <p:nvPr/>
          </p:nvSpPr>
          <p:spPr bwMode="auto">
            <a:xfrm>
              <a:off x="4324350" y="2517393"/>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73" name="Rectangle 193"/>
            <p:cNvSpPr>
              <a:spLocks noChangeArrowheads="1"/>
            </p:cNvSpPr>
            <p:nvPr/>
          </p:nvSpPr>
          <p:spPr bwMode="auto">
            <a:xfrm>
              <a:off x="4289425" y="3042856"/>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15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74" name="Line 194"/>
            <p:cNvSpPr>
              <a:spLocks noChangeShapeType="1"/>
            </p:cNvSpPr>
            <p:nvPr/>
          </p:nvSpPr>
          <p:spPr bwMode="auto">
            <a:xfrm flipV="1">
              <a:off x="4873625" y="2990468"/>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75" name="Line 195"/>
            <p:cNvSpPr>
              <a:spLocks noChangeShapeType="1"/>
            </p:cNvSpPr>
            <p:nvPr/>
          </p:nvSpPr>
          <p:spPr bwMode="auto">
            <a:xfrm>
              <a:off x="4873625" y="2517393"/>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76" name="Rectangle 196"/>
            <p:cNvSpPr>
              <a:spLocks noChangeArrowheads="1"/>
            </p:cNvSpPr>
            <p:nvPr/>
          </p:nvSpPr>
          <p:spPr bwMode="auto">
            <a:xfrm>
              <a:off x="4838700" y="3042856"/>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20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77" name="Line 197"/>
            <p:cNvSpPr>
              <a:spLocks noChangeShapeType="1"/>
            </p:cNvSpPr>
            <p:nvPr/>
          </p:nvSpPr>
          <p:spPr bwMode="auto">
            <a:xfrm flipV="1">
              <a:off x="5416550" y="2990468"/>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78" name="Line 198"/>
            <p:cNvSpPr>
              <a:spLocks noChangeShapeType="1"/>
            </p:cNvSpPr>
            <p:nvPr/>
          </p:nvSpPr>
          <p:spPr bwMode="auto">
            <a:xfrm>
              <a:off x="5416550" y="2517393"/>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79" name="Rectangle 199"/>
            <p:cNvSpPr>
              <a:spLocks noChangeArrowheads="1"/>
            </p:cNvSpPr>
            <p:nvPr/>
          </p:nvSpPr>
          <p:spPr bwMode="auto">
            <a:xfrm>
              <a:off x="5381625" y="3042856"/>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25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80" name="Line 200"/>
            <p:cNvSpPr>
              <a:spLocks noChangeShapeType="1"/>
            </p:cNvSpPr>
            <p:nvPr/>
          </p:nvSpPr>
          <p:spPr bwMode="auto">
            <a:xfrm flipV="1">
              <a:off x="5964238" y="2990468"/>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81" name="Line 201"/>
            <p:cNvSpPr>
              <a:spLocks noChangeShapeType="1"/>
            </p:cNvSpPr>
            <p:nvPr/>
          </p:nvSpPr>
          <p:spPr bwMode="auto">
            <a:xfrm>
              <a:off x="5964238" y="2517393"/>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82" name="Rectangle 202"/>
            <p:cNvSpPr>
              <a:spLocks noChangeArrowheads="1"/>
            </p:cNvSpPr>
            <p:nvPr/>
          </p:nvSpPr>
          <p:spPr bwMode="auto">
            <a:xfrm>
              <a:off x="5929313" y="3042856"/>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30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83" name="Line 203"/>
            <p:cNvSpPr>
              <a:spLocks noChangeShapeType="1"/>
            </p:cNvSpPr>
            <p:nvPr/>
          </p:nvSpPr>
          <p:spPr bwMode="auto">
            <a:xfrm>
              <a:off x="2755900" y="3014281"/>
              <a:ext cx="3492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85" name="Rectangle 205"/>
            <p:cNvSpPr>
              <a:spLocks noChangeArrowheads="1"/>
            </p:cNvSpPr>
            <p:nvPr/>
          </p:nvSpPr>
          <p:spPr bwMode="auto">
            <a:xfrm>
              <a:off x="2679700" y="2966656"/>
              <a:ext cx="5610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89" name="Rectangle 209"/>
            <p:cNvSpPr>
              <a:spLocks noChangeArrowheads="1"/>
            </p:cNvSpPr>
            <p:nvPr/>
          </p:nvSpPr>
          <p:spPr bwMode="auto">
            <a:xfrm>
              <a:off x="2703513" y="2750756"/>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92" name="Rectangle 212"/>
            <p:cNvSpPr>
              <a:spLocks noChangeArrowheads="1"/>
            </p:cNvSpPr>
            <p:nvPr/>
          </p:nvSpPr>
          <p:spPr bwMode="auto">
            <a:xfrm>
              <a:off x="2703513" y="2541206"/>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93" name="Line 213"/>
            <p:cNvSpPr>
              <a:spLocks noChangeShapeType="1"/>
            </p:cNvSpPr>
            <p:nvPr/>
          </p:nvSpPr>
          <p:spPr bwMode="auto">
            <a:xfrm>
              <a:off x="2755901" y="2517393"/>
              <a:ext cx="347186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94" name="Line 214"/>
            <p:cNvSpPr>
              <a:spLocks noChangeShapeType="1"/>
            </p:cNvSpPr>
            <p:nvPr/>
          </p:nvSpPr>
          <p:spPr bwMode="auto">
            <a:xfrm>
              <a:off x="2755901" y="3025393"/>
              <a:ext cx="347186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96" name="Line 216"/>
            <p:cNvSpPr>
              <a:spLocks noChangeShapeType="1"/>
            </p:cNvSpPr>
            <p:nvPr/>
          </p:nvSpPr>
          <p:spPr bwMode="auto">
            <a:xfrm flipV="1">
              <a:off x="2755901" y="2517393"/>
              <a:ext cx="1588" cy="5080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97" name="Rectangle 217"/>
            <p:cNvSpPr>
              <a:spLocks noChangeArrowheads="1"/>
            </p:cNvSpPr>
            <p:nvPr/>
          </p:nvSpPr>
          <p:spPr bwMode="auto">
            <a:xfrm>
              <a:off x="2755901" y="2796793"/>
              <a:ext cx="87313" cy="198438"/>
            </a:xfrm>
            <a:prstGeom prst="rect">
              <a:avLst/>
            </a:prstGeom>
            <a:solidFill>
              <a:srgbClr val="FF0000"/>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98" name="Rectangle 218"/>
            <p:cNvSpPr>
              <a:spLocks noChangeArrowheads="1"/>
            </p:cNvSpPr>
            <p:nvPr/>
          </p:nvSpPr>
          <p:spPr bwMode="auto">
            <a:xfrm>
              <a:off x="2755901" y="2796793"/>
              <a:ext cx="87313" cy="19843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99" name="Rectangle 219"/>
            <p:cNvSpPr>
              <a:spLocks noChangeArrowheads="1"/>
            </p:cNvSpPr>
            <p:nvPr/>
          </p:nvSpPr>
          <p:spPr bwMode="auto">
            <a:xfrm>
              <a:off x="2867026"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00" name="Rectangle 220"/>
            <p:cNvSpPr>
              <a:spLocks noChangeArrowheads="1"/>
            </p:cNvSpPr>
            <p:nvPr/>
          </p:nvSpPr>
          <p:spPr bwMode="auto">
            <a:xfrm>
              <a:off x="2867026"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01" name="Rectangle 221"/>
            <p:cNvSpPr>
              <a:spLocks noChangeArrowheads="1"/>
            </p:cNvSpPr>
            <p:nvPr/>
          </p:nvSpPr>
          <p:spPr bwMode="auto">
            <a:xfrm>
              <a:off x="2978151"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02" name="Rectangle 222"/>
            <p:cNvSpPr>
              <a:spLocks noChangeArrowheads="1"/>
            </p:cNvSpPr>
            <p:nvPr/>
          </p:nvSpPr>
          <p:spPr bwMode="auto">
            <a:xfrm>
              <a:off x="2978151"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03" name="Rectangle 223"/>
            <p:cNvSpPr>
              <a:spLocks noChangeArrowheads="1"/>
            </p:cNvSpPr>
            <p:nvPr/>
          </p:nvSpPr>
          <p:spPr bwMode="auto">
            <a:xfrm>
              <a:off x="3087688" y="2796793"/>
              <a:ext cx="82550"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04" name="Rectangle 224"/>
            <p:cNvSpPr>
              <a:spLocks noChangeArrowheads="1"/>
            </p:cNvSpPr>
            <p:nvPr/>
          </p:nvSpPr>
          <p:spPr bwMode="auto">
            <a:xfrm>
              <a:off x="3087688" y="2796793"/>
              <a:ext cx="82550"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05" name="Rectangle 225"/>
            <p:cNvSpPr>
              <a:spLocks noChangeArrowheads="1"/>
            </p:cNvSpPr>
            <p:nvPr/>
          </p:nvSpPr>
          <p:spPr bwMode="auto">
            <a:xfrm>
              <a:off x="3192463" y="2796793"/>
              <a:ext cx="88900" cy="1984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06" name="Rectangle 226"/>
            <p:cNvSpPr>
              <a:spLocks noChangeArrowheads="1"/>
            </p:cNvSpPr>
            <p:nvPr/>
          </p:nvSpPr>
          <p:spPr bwMode="auto">
            <a:xfrm>
              <a:off x="3192463" y="2796793"/>
              <a:ext cx="88900" cy="198438"/>
            </a:xfrm>
            <a:prstGeom prst="rect">
              <a:avLst/>
            </a:prstGeom>
            <a:solidFill>
              <a:srgbClr val="FF0000"/>
            </a:solidFill>
            <a:ln w="0">
              <a:solidFill>
                <a:srgbClr val="F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07" name="Rectangle 227"/>
            <p:cNvSpPr>
              <a:spLocks noChangeArrowheads="1"/>
            </p:cNvSpPr>
            <p:nvPr/>
          </p:nvSpPr>
          <p:spPr bwMode="auto">
            <a:xfrm>
              <a:off x="3303588" y="2796793"/>
              <a:ext cx="87313" cy="198438"/>
            </a:xfrm>
            <a:prstGeom prst="rect">
              <a:avLst/>
            </a:prstGeom>
            <a:solidFill>
              <a:srgbClr val="FF0000"/>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08" name="Rectangle 228"/>
            <p:cNvSpPr>
              <a:spLocks noChangeArrowheads="1"/>
            </p:cNvSpPr>
            <p:nvPr/>
          </p:nvSpPr>
          <p:spPr bwMode="auto">
            <a:xfrm>
              <a:off x="3303588" y="2796793"/>
              <a:ext cx="87313" cy="19843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09" name="Rectangle 229"/>
            <p:cNvSpPr>
              <a:spLocks noChangeArrowheads="1"/>
            </p:cNvSpPr>
            <p:nvPr/>
          </p:nvSpPr>
          <p:spPr bwMode="auto">
            <a:xfrm>
              <a:off x="3414713"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10" name="Rectangle 230"/>
            <p:cNvSpPr>
              <a:spLocks noChangeArrowheads="1"/>
            </p:cNvSpPr>
            <p:nvPr/>
          </p:nvSpPr>
          <p:spPr bwMode="auto">
            <a:xfrm>
              <a:off x="3414713"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11" name="Rectangle 231"/>
            <p:cNvSpPr>
              <a:spLocks noChangeArrowheads="1"/>
            </p:cNvSpPr>
            <p:nvPr/>
          </p:nvSpPr>
          <p:spPr bwMode="auto">
            <a:xfrm>
              <a:off x="3519488" y="2796793"/>
              <a:ext cx="87313" cy="198438"/>
            </a:xfrm>
            <a:prstGeom prst="rect">
              <a:avLst/>
            </a:prstGeom>
            <a:solidFill>
              <a:srgbClr val="FF0000"/>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12" name="Rectangle 232"/>
            <p:cNvSpPr>
              <a:spLocks noChangeArrowheads="1"/>
            </p:cNvSpPr>
            <p:nvPr/>
          </p:nvSpPr>
          <p:spPr bwMode="auto">
            <a:xfrm>
              <a:off x="3519488" y="2796793"/>
              <a:ext cx="87313" cy="19843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13" name="Rectangle 233"/>
            <p:cNvSpPr>
              <a:spLocks noChangeArrowheads="1"/>
            </p:cNvSpPr>
            <p:nvPr/>
          </p:nvSpPr>
          <p:spPr bwMode="auto">
            <a:xfrm>
              <a:off x="3630613"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14" name="Rectangle 234"/>
            <p:cNvSpPr>
              <a:spLocks noChangeArrowheads="1"/>
            </p:cNvSpPr>
            <p:nvPr/>
          </p:nvSpPr>
          <p:spPr bwMode="auto">
            <a:xfrm>
              <a:off x="3630613"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15" name="Rectangle 235"/>
            <p:cNvSpPr>
              <a:spLocks noChangeArrowheads="1"/>
            </p:cNvSpPr>
            <p:nvPr/>
          </p:nvSpPr>
          <p:spPr bwMode="auto">
            <a:xfrm>
              <a:off x="3741738"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16" name="Rectangle 236"/>
            <p:cNvSpPr>
              <a:spLocks noChangeArrowheads="1"/>
            </p:cNvSpPr>
            <p:nvPr/>
          </p:nvSpPr>
          <p:spPr bwMode="auto">
            <a:xfrm>
              <a:off x="3741738"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17" name="Rectangle 237"/>
            <p:cNvSpPr>
              <a:spLocks noChangeArrowheads="1"/>
            </p:cNvSpPr>
            <p:nvPr/>
          </p:nvSpPr>
          <p:spPr bwMode="auto">
            <a:xfrm>
              <a:off x="3846513"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18" name="Rectangle 238"/>
            <p:cNvSpPr>
              <a:spLocks noChangeArrowheads="1"/>
            </p:cNvSpPr>
            <p:nvPr/>
          </p:nvSpPr>
          <p:spPr bwMode="auto">
            <a:xfrm>
              <a:off x="3846513"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19" name="Rectangle 239"/>
            <p:cNvSpPr>
              <a:spLocks noChangeArrowheads="1"/>
            </p:cNvSpPr>
            <p:nvPr/>
          </p:nvSpPr>
          <p:spPr bwMode="auto">
            <a:xfrm>
              <a:off x="3957638" y="2796793"/>
              <a:ext cx="87313" cy="1698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20" name="Rectangle 240"/>
            <p:cNvSpPr>
              <a:spLocks noChangeArrowheads="1"/>
            </p:cNvSpPr>
            <p:nvPr/>
          </p:nvSpPr>
          <p:spPr bwMode="auto">
            <a:xfrm>
              <a:off x="3957638" y="2796793"/>
              <a:ext cx="87313" cy="169863"/>
            </a:xfrm>
            <a:prstGeom prst="rect">
              <a:avLst/>
            </a:prstGeom>
            <a:solidFill>
              <a:srgbClr val="FF0000"/>
            </a:solidFill>
            <a:ln w="0">
              <a:solidFill>
                <a:srgbClr val="F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21" name="Rectangle 241"/>
            <p:cNvSpPr>
              <a:spLocks noChangeArrowheads="1"/>
            </p:cNvSpPr>
            <p:nvPr/>
          </p:nvSpPr>
          <p:spPr bwMode="auto">
            <a:xfrm>
              <a:off x="4068763" y="2796793"/>
              <a:ext cx="87313" cy="169863"/>
            </a:xfrm>
            <a:prstGeom prst="rect">
              <a:avLst/>
            </a:prstGeom>
            <a:solidFill>
              <a:srgbClr val="FF0000"/>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22" name="Rectangle 242"/>
            <p:cNvSpPr>
              <a:spLocks noChangeArrowheads="1"/>
            </p:cNvSpPr>
            <p:nvPr/>
          </p:nvSpPr>
          <p:spPr bwMode="auto">
            <a:xfrm>
              <a:off x="4068763" y="2796793"/>
              <a:ext cx="87313" cy="1698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23" name="Rectangle 243"/>
            <p:cNvSpPr>
              <a:spLocks noChangeArrowheads="1"/>
            </p:cNvSpPr>
            <p:nvPr/>
          </p:nvSpPr>
          <p:spPr bwMode="auto">
            <a:xfrm>
              <a:off x="4173538"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24" name="Rectangle 244"/>
            <p:cNvSpPr>
              <a:spLocks noChangeArrowheads="1"/>
            </p:cNvSpPr>
            <p:nvPr/>
          </p:nvSpPr>
          <p:spPr bwMode="auto">
            <a:xfrm>
              <a:off x="4173538"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25" name="Rectangle 245"/>
            <p:cNvSpPr>
              <a:spLocks noChangeArrowheads="1"/>
            </p:cNvSpPr>
            <p:nvPr/>
          </p:nvSpPr>
          <p:spPr bwMode="auto">
            <a:xfrm>
              <a:off x="4284663"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26" name="Rectangle 246"/>
            <p:cNvSpPr>
              <a:spLocks noChangeArrowheads="1"/>
            </p:cNvSpPr>
            <p:nvPr/>
          </p:nvSpPr>
          <p:spPr bwMode="auto">
            <a:xfrm>
              <a:off x="4284663"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27" name="Rectangle 247"/>
            <p:cNvSpPr>
              <a:spLocks noChangeArrowheads="1"/>
            </p:cNvSpPr>
            <p:nvPr/>
          </p:nvSpPr>
          <p:spPr bwMode="auto">
            <a:xfrm>
              <a:off x="4395788"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28" name="Rectangle 248"/>
            <p:cNvSpPr>
              <a:spLocks noChangeArrowheads="1"/>
            </p:cNvSpPr>
            <p:nvPr/>
          </p:nvSpPr>
          <p:spPr bwMode="auto">
            <a:xfrm>
              <a:off x="4395788"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29" name="Rectangle 249"/>
            <p:cNvSpPr>
              <a:spLocks noChangeArrowheads="1"/>
            </p:cNvSpPr>
            <p:nvPr/>
          </p:nvSpPr>
          <p:spPr bwMode="auto">
            <a:xfrm>
              <a:off x="4500563"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30" name="Rectangle 250"/>
            <p:cNvSpPr>
              <a:spLocks noChangeArrowheads="1"/>
            </p:cNvSpPr>
            <p:nvPr/>
          </p:nvSpPr>
          <p:spPr bwMode="auto">
            <a:xfrm>
              <a:off x="4500563"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31" name="Rectangle 251"/>
            <p:cNvSpPr>
              <a:spLocks noChangeArrowheads="1"/>
            </p:cNvSpPr>
            <p:nvPr/>
          </p:nvSpPr>
          <p:spPr bwMode="auto">
            <a:xfrm>
              <a:off x="4611688"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32" name="Rectangle 252"/>
            <p:cNvSpPr>
              <a:spLocks noChangeArrowheads="1"/>
            </p:cNvSpPr>
            <p:nvPr/>
          </p:nvSpPr>
          <p:spPr bwMode="auto">
            <a:xfrm>
              <a:off x="4611688"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33" name="Rectangle 253"/>
            <p:cNvSpPr>
              <a:spLocks noChangeArrowheads="1"/>
            </p:cNvSpPr>
            <p:nvPr/>
          </p:nvSpPr>
          <p:spPr bwMode="auto">
            <a:xfrm>
              <a:off x="4721226" y="2796793"/>
              <a:ext cx="88900"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34" name="Rectangle 254"/>
            <p:cNvSpPr>
              <a:spLocks noChangeArrowheads="1"/>
            </p:cNvSpPr>
            <p:nvPr/>
          </p:nvSpPr>
          <p:spPr bwMode="auto">
            <a:xfrm>
              <a:off x="4721226" y="2796793"/>
              <a:ext cx="88900"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35" name="Rectangle 255"/>
            <p:cNvSpPr>
              <a:spLocks noChangeArrowheads="1"/>
            </p:cNvSpPr>
            <p:nvPr/>
          </p:nvSpPr>
          <p:spPr bwMode="auto">
            <a:xfrm>
              <a:off x="4827588"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36" name="Rectangle 256"/>
            <p:cNvSpPr>
              <a:spLocks noChangeArrowheads="1"/>
            </p:cNvSpPr>
            <p:nvPr/>
          </p:nvSpPr>
          <p:spPr bwMode="auto">
            <a:xfrm>
              <a:off x="4827588"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37" name="Rectangle 257"/>
            <p:cNvSpPr>
              <a:spLocks noChangeArrowheads="1"/>
            </p:cNvSpPr>
            <p:nvPr/>
          </p:nvSpPr>
          <p:spPr bwMode="auto">
            <a:xfrm>
              <a:off x="4937126"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38" name="Rectangle 258"/>
            <p:cNvSpPr>
              <a:spLocks noChangeArrowheads="1"/>
            </p:cNvSpPr>
            <p:nvPr/>
          </p:nvSpPr>
          <p:spPr bwMode="auto">
            <a:xfrm>
              <a:off x="4937126"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39" name="Rectangle 259"/>
            <p:cNvSpPr>
              <a:spLocks noChangeArrowheads="1"/>
            </p:cNvSpPr>
            <p:nvPr/>
          </p:nvSpPr>
          <p:spPr bwMode="auto">
            <a:xfrm>
              <a:off x="5048251"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40" name="Rectangle 260"/>
            <p:cNvSpPr>
              <a:spLocks noChangeArrowheads="1"/>
            </p:cNvSpPr>
            <p:nvPr/>
          </p:nvSpPr>
          <p:spPr bwMode="auto">
            <a:xfrm>
              <a:off x="5048251"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41" name="Rectangle 261"/>
            <p:cNvSpPr>
              <a:spLocks noChangeArrowheads="1"/>
            </p:cNvSpPr>
            <p:nvPr/>
          </p:nvSpPr>
          <p:spPr bwMode="auto">
            <a:xfrm>
              <a:off x="5153026"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42" name="Rectangle 262"/>
            <p:cNvSpPr>
              <a:spLocks noChangeArrowheads="1"/>
            </p:cNvSpPr>
            <p:nvPr/>
          </p:nvSpPr>
          <p:spPr bwMode="auto">
            <a:xfrm>
              <a:off x="5153026"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43" name="Rectangle 263"/>
            <p:cNvSpPr>
              <a:spLocks noChangeArrowheads="1"/>
            </p:cNvSpPr>
            <p:nvPr/>
          </p:nvSpPr>
          <p:spPr bwMode="auto">
            <a:xfrm>
              <a:off x="5264151"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44" name="Rectangle 264"/>
            <p:cNvSpPr>
              <a:spLocks noChangeArrowheads="1"/>
            </p:cNvSpPr>
            <p:nvPr/>
          </p:nvSpPr>
          <p:spPr bwMode="auto">
            <a:xfrm>
              <a:off x="5264151"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45" name="Rectangle 265"/>
            <p:cNvSpPr>
              <a:spLocks noChangeArrowheads="1"/>
            </p:cNvSpPr>
            <p:nvPr/>
          </p:nvSpPr>
          <p:spPr bwMode="auto">
            <a:xfrm>
              <a:off x="5375276"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46" name="Rectangle 266"/>
            <p:cNvSpPr>
              <a:spLocks noChangeArrowheads="1"/>
            </p:cNvSpPr>
            <p:nvPr/>
          </p:nvSpPr>
          <p:spPr bwMode="auto">
            <a:xfrm>
              <a:off x="5375276"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47" name="Rectangle 267"/>
            <p:cNvSpPr>
              <a:spLocks noChangeArrowheads="1"/>
            </p:cNvSpPr>
            <p:nvPr/>
          </p:nvSpPr>
          <p:spPr bwMode="auto">
            <a:xfrm>
              <a:off x="5480051"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48" name="Rectangle 268"/>
            <p:cNvSpPr>
              <a:spLocks noChangeArrowheads="1"/>
            </p:cNvSpPr>
            <p:nvPr/>
          </p:nvSpPr>
          <p:spPr bwMode="auto">
            <a:xfrm>
              <a:off x="5480051"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49" name="Rectangle 269"/>
            <p:cNvSpPr>
              <a:spLocks noChangeArrowheads="1"/>
            </p:cNvSpPr>
            <p:nvPr/>
          </p:nvSpPr>
          <p:spPr bwMode="auto">
            <a:xfrm>
              <a:off x="5591176"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50" name="Rectangle 270"/>
            <p:cNvSpPr>
              <a:spLocks noChangeArrowheads="1"/>
            </p:cNvSpPr>
            <p:nvPr/>
          </p:nvSpPr>
          <p:spPr bwMode="auto">
            <a:xfrm>
              <a:off x="5591176"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51" name="Rectangle 271"/>
            <p:cNvSpPr>
              <a:spLocks noChangeArrowheads="1"/>
            </p:cNvSpPr>
            <p:nvPr/>
          </p:nvSpPr>
          <p:spPr bwMode="auto">
            <a:xfrm>
              <a:off x="5702301"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52" name="Rectangle 272"/>
            <p:cNvSpPr>
              <a:spLocks noChangeArrowheads="1"/>
            </p:cNvSpPr>
            <p:nvPr/>
          </p:nvSpPr>
          <p:spPr bwMode="auto">
            <a:xfrm>
              <a:off x="5702301"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53" name="Rectangle 273"/>
            <p:cNvSpPr>
              <a:spLocks noChangeArrowheads="1"/>
            </p:cNvSpPr>
            <p:nvPr/>
          </p:nvSpPr>
          <p:spPr bwMode="auto">
            <a:xfrm>
              <a:off x="5813426" y="2796793"/>
              <a:ext cx="8096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54" name="Rectangle 274"/>
            <p:cNvSpPr>
              <a:spLocks noChangeArrowheads="1"/>
            </p:cNvSpPr>
            <p:nvPr/>
          </p:nvSpPr>
          <p:spPr bwMode="auto">
            <a:xfrm>
              <a:off x="5813426" y="2796793"/>
              <a:ext cx="8096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55" name="Rectangle 275"/>
            <p:cNvSpPr>
              <a:spLocks noChangeArrowheads="1"/>
            </p:cNvSpPr>
            <p:nvPr/>
          </p:nvSpPr>
          <p:spPr bwMode="auto">
            <a:xfrm>
              <a:off x="5918201"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56" name="Rectangle 276"/>
            <p:cNvSpPr>
              <a:spLocks noChangeArrowheads="1"/>
            </p:cNvSpPr>
            <p:nvPr/>
          </p:nvSpPr>
          <p:spPr bwMode="auto">
            <a:xfrm>
              <a:off x="5918201"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57" name="Rectangle 277"/>
            <p:cNvSpPr>
              <a:spLocks noChangeArrowheads="1"/>
            </p:cNvSpPr>
            <p:nvPr/>
          </p:nvSpPr>
          <p:spPr bwMode="auto">
            <a:xfrm>
              <a:off x="6029326"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58" name="Rectangle 278"/>
            <p:cNvSpPr>
              <a:spLocks noChangeArrowheads="1"/>
            </p:cNvSpPr>
            <p:nvPr/>
          </p:nvSpPr>
          <p:spPr bwMode="auto">
            <a:xfrm>
              <a:off x="6029326"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59" name="Rectangle 279"/>
            <p:cNvSpPr>
              <a:spLocks noChangeArrowheads="1"/>
            </p:cNvSpPr>
            <p:nvPr/>
          </p:nvSpPr>
          <p:spPr bwMode="auto">
            <a:xfrm>
              <a:off x="6138863" y="2796793"/>
              <a:ext cx="88900"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60" name="Rectangle 280"/>
            <p:cNvSpPr>
              <a:spLocks noChangeArrowheads="1"/>
            </p:cNvSpPr>
            <p:nvPr/>
          </p:nvSpPr>
          <p:spPr bwMode="auto">
            <a:xfrm>
              <a:off x="6138863" y="2796793"/>
              <a:ext cx="88900"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59" name="Oval 379"/>
            <p:cNvSpPr>
              <a:spLocks noChangeArrowheads="1"/>
            </p:cNvSpPr>
            <p:nvPr/>
          </p:nvSpPr>
          <p:spPr bwMode="auto">
            <a:xfrm>
              <a:off x="2884488"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60" name="Oval 380"/>
            <p:cNvSpPr>
              <a:spLocks noChangeArrowheads="1"/>
            </p:cNvSpPr>
            <p:nvPr/>
          </p:nvSpPr>
          <p:spPr bwMode="auto">
            <a:xfrm>
              <a:off x="2989263"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61" name="Oval 381"/>
            <p:cNvSpPr>
              <a:spLocks noChangeArrowheads="1"/>
            </p:cNvSpPr>
            <p:nvPr/>
          </p:nvSpPr>
          <p:spPr bwMode="auto">
            <a:xfrm>
              <a:off x="3100388"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62" name="Oval 382"/>
            <p:cNvSpPr>
              <a:spLocks noChangeArrowheads="1"/>
            </p:cNvSpPr>
            <p:nvPr/>
          </p:nvSpPr>
          <p:spPr bwMode="auto">
            <a:xfrm>
              <a:off x="3425826"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63" name="Oval 383"/>
            <p:cNvSpPr>
              <a:spLocks noChangeArrowheads="1"/>
            </p:cNvSpPr>
            <p:nvPr/>
          </p:nvSpPr>
          <p:spPr bwMode="auto">
            <a:xfrm>
              <a:off x="3641726"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64" name="Oval 384"/>
            <p:cNvSpPr>
              <a:spLocks noChangeArrowheads="1"/>
            </p:cNvSpPr>
            <p:nvPr/>
          </p:nvSpPr>
          <p:spPr bwMode="auto">
            <a:xfrm>
              <a:off x="3752851"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65" name="Oval 385"/>
            <p:cNvSpPr>
              <a:spLocks noChangeArrowheads="1"/>
            </p:cNvSpPr>
            <p:nvPr/>
          </p:nvSpPr>
          <p:spPr bwMode="auto">
            <a:xfrm>
              <a:off x="3863976"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66" name="Oval 386"/>
            <p:cNvSpPr>
              <a:spLocks noChangeArrowheads="1"/>
            </p:cNvSpPr>
            <p:nvPr/>
          </p:nvSpPr>
          <p:spPr bwMode="auto">
            <a:xfrm>
              <a:off x="3968751"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67" name="Oval 387"/>
            <p:cNvSpPr>
              <a:spLocks noChangeArrowheads="1"/>
            </p:cNvSpPr>
            <p:nvPr/>
          </p:nvSpPr>
          <p:spPr bwMode="auto">
            <a:xfrm>
              <a:off x="4079876"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68" name="Oval 388"/>
            <p:cNvSpPr>
              <a:spLocks noChangeArrowheads="1"/>
            </p:cNvSpPr>
            <p:nvPr/>
          </p:nvSpPr>
          <p:spPr bwMode="auto">
            <a:xfrm>
              <a:off x="4191001"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69" name="Oval 389"/>
            <p:cNvSpPr>
              <a:spLocks noChangeArrowheads="1"/>
            </p:cNvSpPr>
            <p:nvPr/>
          </p:nvSpPr>
          <p:spPr bwMode="auto">
            <a:xfrm>
              <a:off x="4295776"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70" name="Oval 390"/>
            <p:cNvSpPr>
              <a:spLocks noChangeArrowheads="1"/>
            </p:cNvSpPr>
            <p:nvPr/>
          </p:nvSpPr>
          <p:spPr bwMode="auto">
            <a:xfrm>
              <a:off x="4406901"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71" name="Oval 391"/>
            <p:cNvSpPr>
              <a:spLocks noChangeArrowheads="1"/>
            </p:cNvSpPr>
            <p:nvPr/>
          </p:nvSpPr>
          <p:spPr bwMode="auto">
            <a:xfrm>
              <a:off x="4518026"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72" name="Oval 392"/>
            <p:cNvSpPr>
              <a:spLocks noChangeArrowheads="1"/>
            </p:cNvSpPr>
            <p:nvPr/>
          </p:nvSpPr>
          <p:spPr bwMode="auto">
            <a:xfrm>
              <a:off x="4629151"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73" name="Oval 393"/>
            <p:cNvSpPr>
              <a:spLocks noChangeArrowheads="1"/>
            </p:cNvSpPr>
            <p:nvPr/>
          </p:nvSpPr>
          <p:spPr bwMode="auto">
            <a:xfrm>
              <a:off x="4733926"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74" name="Oval 394"/>
            <p:cNvSpPr>
              <a:spLocks noChangeArrowheads="1"/>
            </p:cNvSpPr>
            <p:nvPr/>
          </p:nvSpPr>
          <p:spPr bwMode="auto">
            <a:xfrm>
              <a:off x="4845051"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75" name="Oval 395"/>
            <p:cNvSpPr>
              <a:spLocks noChangeArrowheads="1"/>
            </p:cNvSpPr>
            <p:nvPr/>
          </p:nvSpPr>
          <p:spPr bwMode="auto">
            <a:xfrm>
              <a:off x="4954588"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76" name="Oval 396"/>
            <p:cNvSpPr>
              <a:spLocks noChangeArrowheads="1"/>
            </p:cNvSpPr>
            <p:nvPr/>
          </p:nvSpPr>
          <p:spPr bwMode="auto">
            <a:xfrm>
              <a:off x="5060951"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77" name="Oval 397"/>
            <p:cNvSpPr>
              <a:spLocks noChangeArrowheads="1"/>
            </p:cNvSpPr>
            <p:nvPr/>
          </p:nvSpPr>
          <p:spPr bwMode="auto">
            <a:xfrm>
              <a:off x="5170488"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78" name="Oval 398"/>
            <p:cNvSpPr>
              <a:spLocks noChangeArrowheads="1"/>
            </p:cNvSpPr>
            <p:nvPr/>
          </p:nvSpPr>
          <p:spPr bwMode="auto">
            <a:xfrm>
              <a:off x="5281613"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79" name="Oval 399"/>
            <p:cNvSpPr>
              <a:spLocks noChangeArrowheads="1"/>
            </p:cNvSpPr>
            <p:nvPr/>
          </p:nvSpPr>
          <p:spPr bwMode="auto">
            <a:xfrm>
              <a:off x="5386388"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80" name="Oval 400"/>
            <p:cNvSpPr>
              <a:spLocks noChangeArrowheads="1"/>
            </p:cNvSpPr>
            <p:nvPr/>
          </p:nvSpPr>
          <p:spPr bwMode="auto">
            <a:xfrm>
              <a:off x="5497513"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81" name="Oval 401"/>
            <p:cNvSpPr>
              <a:spLocks noChangeArrowheads="1"/>
            </p:cNvSpPr>
            <p:nvPr/>
          </p:nvSpPr>
          <p:spPr bwMode="auto">
            <a:xfrm>
              <a:off x="5608638"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82" name="Oval 402"/>
            <p:cNvSpPr>
              <a:spLocks noChangeArrowheads="1"/>
            </p:cNvSpPr>
            <p:nvPr/>
          </p:nvSpPr>
          <p:spPr bwMode="auto">
            <a:xfrm>
              <a:off x="5713413"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83" name="Oval 403"/>
            <p:cNvSpPr>
              <a:spLocks noChangeArrowheads="1"/>
            </p:cNvSpPr>
            <p:nvPr/>
          </p:nvSpPr>
          <p:spPr bwMode="auto">
            <a:xfrm>
              <a:off x="5824538"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84" name="Oval 404"/>
            <p:cNvSpPr>
              <a:spLocks noChangeArrowheads="1"/>
            </p:cNvSpPr>
            <p:nvPr/>
          </p:nvSpPr>
          <p:spPr bwMode="auto">
            <a:xfrm>
              <a:off x="5935663"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85" name="Oval 405"/>
            <p:cNvSpPr>
              <a:spLocks noChangeArrowheads="1"/>
            </p:cNvSpPr>
            <p:nvPr/>
          </p:nvSpPr>
          <p:spPr bwMode="auto">
            <a:xfrm>
              <a:off x="6040438"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86" name="Oval 406"/>
            <p:cNvSpPr>
              <a:spLocks noChangeArrowheads="1"/>
            </p:cNvSpPr>
            <p:nvPr/>
          </p:nvSpPr>
          <p:spPr bwMode="auto">
            <a:xfrm>
              <a:off x="6151563"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88" name="Oval 408"/>
            <p:cNvSpPr>
              <a:spLocks noChangeArrowheads="1"/>
            </p:cNvSpPr>
            <p:nvPr/>
          </p:nvSpPr>
          <p:spPr bwMode="auto">
            <a:xfrm>
              <a:off x="2773363" y="2511043"/>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89" name="Oval 409"/>
            <p:cNvSpPr>
              <a:spLocks noChangeArrowheads="1"/>
            </p:cNvSpPr>
            <p:nvPr/>
          </p:nvSpPr>
          <p:spPr bwMode="auto">
            <a:xfrm>
              <a:off x="3211513" y="2511043"/>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90" name="Oval 410"/>
            <p:cNvSpPr>
              <a:spLocks noChangeArrowheads="1"/>
            </p:cNvSpPr>
            <p:nvPr/>
          </p:nvSpPr>
          <p:spPr bwMode="auto">
            <a:xfrm>
              <a:off x="3316288" y="2511043"/>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91" name="Oval 411"/>
            <p:cNvSpPr>
              <a:spLocks noChangeArrowheads="1"/>
            </p:cNvSpPr>
            <p:nvPr/>
          </p:nvSpPr>
          <p:spPr bwMode="auto">
            <a:xfrm>
              <a:off x="3536950" y="2511043"/>
              <a:ext cx="65088"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92" name="Rectangle 412"/>
            <p:cNvSpPr>
              <a:spLocks noChangeArrowheads="1"/>
            </p:cNvSpPr>
            <p:nvPr/>
          </p:nvSpPr>
          <p:spPr bwMode="auto">
            <a:xfrm>
              <a:off x="3805992" y="2327750"/>
              <a:ext cx="1474765"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kumimoji="0" lang="en-US" sz="1000" b="0" i="0" u="none" strike="noStrike" cap="none" normalizeH="0" baseline="0" dirty="0">
                  <a:ln>
                    <a:noFill/>
                  </a:ln>
                  <a:solidFill>
                    <a:srgbClr val="000000"/>
                  </a:solidFill>
                  <a:effectLst/>
                  <a:latin typeface="Arial Narrow" panose="020B0606020202030204" pitchFamily="34" charset="0"/>
                  <a:cs typeface="Arial" pitchFamily="34" charset="0"/>
                </a:rPr>
                <a:t>Final outcome </a:t>
              </a:r>
              <a:r>
                <a:rPr lang="en-US" sz="1000" dirty="0">
                  <a:solidFill>
                    <a:srgbClr val="000000"/>
                  </a:solidFill>
                  <a:latin typeface="Arial Narrow" pitchFamily="34" charset="0"/>
                  <a:cs typeface="Arial" pitchFamily="34" charset="0"/>
                </a:rPr>
                <a:t>and </a:t>
              </a:r>
              <a:r>
                <a:rPr kumimoji="0" lang="en-US" sz="1000" b="0" i="0" u="none" strike="noStrike" cap="none" normalizeH="0" baseline="0" dirty="0">
                  <a:ln>
                    <a:noFill/>
                  </a:ln>
                  <a:solidFill>
                    <a:srgbClr val="000000"/>
                  </a:solidFill>
                  <a:effectLst/>
                  <a:latin typeface="Arial Narrow" pitchFamily="34" charset="0"/>
                  <a:cs typeface="Arial" pitchFamily="34" charset="0"/>
                </a:rPr>
                <a:t>performance</a:t>
              </a:r>
              <a:endParaRPr kumimoji="0" lang="en-US" sz="1000" b="0" i="0" u="none" strike="noStrike" cap="none" normalizeH="0" baseline="0" dirty="0">
                <a:ln>
                  <a:noFill/>
                </a:ln>
                <a:solidFill>
                  <a:schemeClr val="tx1"/>
                </a:solidFill>
                <a:effectLst/>
                <a:latin typeface="Arial Narrow" panose="020B0606020202030204" pitchFamily="34" charset="0"/>
                <a:cs typeface="Arial" pitchFamily="34" charset="0"/>
              </a:endParaRPr>
            </a:p>
          </p:txBody>
        </p:sp>
        <p:sp>
          <p:nvSpPr>
            <p:cNvPr id="174493" name="Rectangle 413"/>
            <p:cNvSpPr>
              <a:spLocks noChangeArrowheads="1"/>
            </p:cNvSpPr>
            <p:nvPr/>
          </p:nvSpPr>
          <p:spPr bwMode="auto">
            <a:xfrm rot="16200000">
              <a:off x="2295898" y="2686019"/>
              <a:ext cx="567463"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Narrow" panose="020B0606020202030204" pitchFamily="34" charset="0"/>
                  <a:cs typeface="Arial" pitchFamily="34" charset="0"/>
                </a:rPr>
                <a:t>Expected utility</a:t>
              </a:r>
              <a:endParaRPr kumimoji="0" lang="en-US" sz="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078" name="Rectangle 998"/>
            <p:cNvSpPr>
              <a:spLocks noChangeArrowheads="1"/>
            </p:cNvSpPr>
            <p:nvPr/>
          </p:nvSpPr>
          <p:spPr bwMode="auto">
            <a:xfrm>
              <a:off x="2762250" y="3475675"/>
              <a:ext cx="3465513" cy="512763"/>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79" name="Line 999"/>
            <p:cNvSpPr>
              <a:spLocks noChangeShapeType="1"/>
            </p:cNvSpPr>
            <p:nvPr/>
          </p:nvSpPr>
          <p:spPr bwMode="auto">
            <a:xfrm>
              <a:off x="2762250" y="3475675"/>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80" name="Line 1000"/>
            <p:cNvSpPr>
              <a:spLocks noChangeShapeType="1"/>
            </p:cNvSpPr>
            <p:nvPr/>
          </p:nvSpPr>
          <p:spPr bwMode="auto">
            <a:xfrm>
              <a:off x="2762250" y="3988438"/>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81" name="Line 1001"/>
            <p:cNvSpPr>
              <a:spLocks noChangeShapeType="1"/>
            </p:cNvSpPr>
            <p:nvPr/>
          </p:nvSpPr>
          <p:spPr bwMode="auto">
            <a:xfrm flipV="1">
              <a:off x="6227763" y="3475675"/>
              <a:ext cx="1588" cy="5127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82" name="Line 1002"/>
            <p:cNvSpPr>
              <a:spLocks noChangeShapeType="1"/>
            </p:cNvSpPr>
            <p:nvPr/>
          </p:nvSpPr>
          <p:spPr bwMode="auto">
            <a:xfrm flipV="1">
              <a:off x="2762250" y="3475675"/>
              <a:ext cx="1588" cy="5127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83" name="Line 1003"/>
            <p:cNvSpPr>
              <a:spLocks noChangeShapeType="1"/>
            </p:cNvSpPr>
            <p:nvPr/>
          </p:nvSpPr>
          <p:spPr bwMode="auto">
            <a:xfrm>
              <a:off x="2762250" y="3988438"/>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84" name="Line 1004"/>
            <p:cNvSpPr>
              <a:spLocks noChangeShapeType="1"/>
            </p:cNvSpPr>
            <p:nvPr/>
          </p:nvSpPr>
          <p:spPr bwMode="auto">
            <a:xfrm flipV="1">
              <a:off x="2762250" y="3475675"/>
              <a:ext cx="1588" cy="5127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85" name="Line 1005"/>
            <p:cNvSpPr>
              <a:spLocks noChangeShapeType="1"/>
            </p:cNvSpPr>
            <p:nvPr/>
          </p:nvSpPr>
          <p:spPr bwMode="auto">
            <a:xfrm flipV="1">
              <a:off x="3205163" y="3953513"/>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86" name="Line 1006"/>
            <p:cNvSpPr>
              <a:spLocks noChangeShapeType="1"/>
            </p:cNvSpPr>
            <p:nvPr/>
          </p:nvSpPr>
          <p:spPr bwMode="auto">
            <a:xfrm>
              <a:off x="3205163" y="3475675"/>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87" name="Rectangle 1007"/>
            <p:cNvSpPr>
              <a:spLocks noChangeArrowheads="1"/>
            </p:cNvSpPr>
            <p:nvPr/>
          </p:nvSpPr>
          <p:spPr bwMode="auto">
            <a:xfrm>
              <a:off x="3187700" y="4005900"/>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088" name="Line 1008"/>
            <p:cNvSpPr>
              <a:spLocks noChangeShapeType="1"/>
            </p:cNvSpPr>
            <p:nvPr/>
          </p:nvSpPr>
          <p:spPr bwMode="auto">
            <a:xfrm flipV="1">
              <a:off x="3765550" y="3953513"/>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89" name="Line 1009"/>
            <p:cNvSpPr>
              <a:spLocks noChangeShapeType="1"/>
            </p:cNvSpPr>
            <p:nvPr/>
          </p:nvSpPr>
          <p:spPr bwMode="auto">
            <a:xfrm>
              <a:off x="3765550" y="3475675"/>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91" name="Rectangle 1011"/>
            <p:cNvSpPr>
              <a:spLocks noChangeArrowheads="1"/>
            </p:cNvSpPr>
            <p:nvPr/>
          </p:nvSpPr>
          <p:spPr bwMode="auto">
            <a:xfrm>
              <a:off x="3730626" y="4005900"/>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10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092" name="Line 1012"/>
            <p:cNvSpPr>
              <a:spLocks noChangeShapeType="1"/>
            </p:cNvSpPr>
            <p:nvPr/>
          </p:nvSpPr>
          <p:spPr bwMode="auto">
            <a:xfrm flipV="1">
              <a:off x="4324351" y="3953513"/>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93" name="Line 1013"/>
            <p:cNvSpPr>
              <a:spLocks noChangeShapeType="1"/>
            </p:cNvSpPr>
            <p:nvPr/>
          </p:nvSpPr>
          <p:spPr bwMode="auto">
            <a:xfrm>
              <a:off x="4324351" y="3475675"/>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94" name="Rectangle 1014"/>
            <p:cNvSpPr>
              <a:spLocks noChangeArrowheads="1"/>
            </p:cNvSpPr>
            <p:nvPr/>
          </p:nvSpPr>
          <p:spPr bwMode="auto">
            <a:xfrm>
              <a:off x="4289426" y="4005900"/>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15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095" name="Line 1015"/>
            <p:cNvSpPr>
              <a:spLocks noChangeShapeType="1"/>
            </p:cNvSpPr>
            <p:nvPr/>
          </p:nvSpPr>
          <p:spPr bwMode="auto">
            <a:xfrm flipV="1">
              <a:off x="4884738" y="3953513"/>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96" name="Line 1016"/>
            <p:cNvSpPr>
              <a:spLocks noChangeShapeType="1"/>
            </p:cNvSpPr>
            <p:nvPr/>
          </p:nvSpPr>
          <p:spPr bwMode="auto">
            <a:xfrm>
              <a:off x="4884738" y="3475675"/>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97" name="Rectangle 1017"/>
            <p:cNvSpPr>
              <a:spLocks noChangeArrowheads="1"/>
            </p:cNvSpPr>
            <p:nvPr/>
          </p:nvSpPr>
          <p:spPr bwMode="auto">
            <a:xfrm>
              <a:off x="4849813" y="4005900"/>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20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098" name="Line 1018"/>
            <p:cNvSpPr>
              <a:spLocks noChangeShapeType="1"/>
            </p:cNvSpPr>
            <p:nvPr/>
          </p:nvSpPr>
          <p:spPr bwMode="auto">
            <a:xfrm flipV="1">
              <a:off x="5438776" y="3953513"/>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99" name="Line 1019"/>
            <p:cNvSpPr>
              <a:spLocks noChangeShapeType="1"/>
            </p:cNvSpPr>
            <p:nvPr/>
          </p:nvSpPr>
          <p:spPr bwMode="auto">
            <a:xfrm>
              <a:off x="5438776" y="3475675"/>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00" name="Rectangle 1020"/>
            <p:cNvSpPr>
              <a:spLocks noChangeArrowheads="1"/>
            </p:cNvSpPr>
            <p:nvPr/>
          </p:nvSpPr>
          <p:spPr bwMode="auto">
            <a:xfrm>
              <a:off x="5403851" y="4005900"/>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25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01" name="Line 1021"/>
            <p:cNvSpPr>
              <a:spLocks noChangeShapeType="1"/>
            </p:cNvSpPr>
            <p:nvPr/>
          </p:nvSpPr>
          <p:spPr bwMode="auto">
            <a:xfrm flipV="1">
              <a:off x="5999163" y="3953513"/>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02" name="Line 1022"/>
            <p:cNvSpPr>
              <a:spLocks noChangeShapeType="1"/>
            </p:cNvSpPr>
            <p:nvPr/>
          </p:nvSpPr>
          <p:spPr bwMode="auto">
            <a:xfrm>
              <a:off x="5999163" y="3475675"/>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03" name="Rectangle 1023"/>
            <p:cNvSpPr>
              <a:spLocks noChangeArrowheads="1"/>
            </p:cNvSpPr>
            <p:nvPr/>
          </p:nvSpPr>
          <p:spPr bwMode="auto">
            <a:xfrm>
              <a:off x="5964238" y="4005900"/>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30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04" name="Line 1024"/>
            <p:cNvSpPr>
              <a:spLocks noChangeShapeType="1"/>
            </p:cNvSpPr>
            <p:nvPr/>
          </p:nvSpPr>
          <p:spPr bwMode="auto">
            <a:xfrm>
              <a:off x="2762251" y="3924938"/>
              <a:ext cx="28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06" name="Rectangle 1026"/>
            <p:cNvSpPr>
              <a:spLocks noChangeArrowheads="1"/>
            </p:cNvSpPr>
            <p:nvPr/>
          </p:nvSpPr>
          <p:spPr bwMode="auto">
            <a:xfrm>
              <a:off x="2668588" y="3877313"/>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26</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07" name="Line 1027"/>
            <p:cNvSpPr>
              <a:spLocks noChangeShapeType="1"/>
            </p:cNvSpPr>
            <p:nvPr/>
          </p:nvSpPr>
          <p:spPr bwMode="auto">
            <a:xfrm>
              <a:off x="2762251" y="3818575"/>
              <a:ext cx="28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09" name="Rectangle 1029"/>
            <p:cNvSpPr>
              <a:spLocks noChangeArrowheads="1"/>
            </p:cNvSpPr>
            <p:nvPr/>
          </p:nvSpPr>
          <p:spPr bwMode="auto">
            <a:xfrm>
              <a:off x="2668588" y="377253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28</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10" name="Line 1030"/>
            <p:cNvSpPr>
              <a:spLocks noChangeShapeType="1"/>
            </p:cNvSpPr>
            <p:nvPr/>
          </p:nvSpPr>
          <p:spPr bwMode="auto">
            <a:xfrm>
              <a:off x="2762251" y="3713800"/>
              <a:ext cx="28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12" name="Rectangle 1032"/>
            <p:cNvSpPr>
              <a:spLocks noChangeArrowheads="1"/>
            </p:cNvSpPr>
            <p:nvPr/>
          </p:nvSpPr>
          <p:spPr bwMode="auto">
            <a:xfrm>
              <a:off x="2668588" y="3667763"/>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30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13" name="Line 1033"/>
            <p:cNvSpPr>
              <a:spLocks noChangeShapeType="1"/>
            </p:cNvSpPr>
            <p:nvPr/>
          </p:nvSpPr>
          <p:spPr bwMode="auto">
            <a:xfrm>
              <a:off x="2762251" y="3609025"/>
              <a:ext cx="28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15" name="Rectangle 1035"/>
            <p:cNvSpPr>
              <a:spLocks noChangeArrowheads="1"/>
            </p:cNvSpPr>
            <p:nvPr/>
          </p:nvSpPr>
          <p:spPr bwMode="auto">
            <a:xfrm>
              <a:off x="2668588" y="356298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32</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16" name="Line 1036"/>
            <p:cNvSpPr>
              <a:spLocks noChangeShapeType="1"/>
            </p:cNvSpPr>
            <p:nvPr/>
          </p:nvSpPr>
          <p:spPr bwMode="auto">
            <a:xfrm>
              <a:off x="2762251" y="3504250"/>
              <a:ext cx="28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18" name="Rectangle 1038"/>
            <p:cNvSpPr>
              <a:spLocks noChangeArrowheads="1"/>
            </p:cNvSpPr>
            <p:nvPr/>
          </p:nvSpPr>
          <p:spPr bwMode="auto">
            <a:xfrm>
              <a:off x="2668588" y="3456625"/>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34</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19" name="Line 1039"/>
            <p:cNvSpPr>
              <a:spLocks noChangeShapeType="1"/>
            </p:cNvSpPr>
            <p:nvPr/>
          </p:nvSpPr>
          <p:spPr bwMode="auto">
            <a:xfrm>
              <a:off x="2762251" y="3475675"/>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20" name="Line 1040"/>
            <p:cNvSpPr>
              <a:spLocks noChangeShapeType="1"/>
            </p:cNvSpPr>
            <p:nvPr/>
          </p:nvSpPr>
          <p:spPr bwMode="auto">
            <a:xfrm>
              <a:off x="2762251" y="3988438"/>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21" name="Line 1041"/>
            <p:cNvSpPr>
              <a:spLocks noChangeShapeType="1"/>
            </p:cNvSpPr>
            <p:nvPr/>
          </p:nvSpPr>
          <p:spPr bwMode="auto">
            <a:xfrm flipV="1">
              <a:off x="6227763" y="3475675"/>
              <a:ext cx="1588" cy="5127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23" name="Freeform 1043"/>
            <p:cNvSpPr>
              <a:spLocks/>
            </p:cNvSpPr>
            <p:nvPr/>
          </p:nvSpPr>
          <p:spPr bwMode="auto">
            <a:xfrm>
              <a:off x="2762251" y="3497900"/>
              <a:ext cx="3465513" cy="461963"/>
            </a:xfrm>
            <a:custGeom>
              <a:avLst/>
              <a:gdLst/>
              <a:ahLst/>
              <a:cxnLst>
                <a:cxn ang="0">
                  <a:pos x="0" y="22"/>
                </a:cxn>
                <a:cxn ang="0">
                  <a:pos x="69" y="0"/>
                </a:cxn>
                <a:cxn ang="0">
                  <a:pos x="139" y="33"/>
                </a:cxn>
                <a:cxn ang="0">
                  <a:pos x="209" y="19"/>
                </a:cxn>
                <a:cxn ang="0">
                  <a:pos x="279" y="26"/>
                </a:cxn>
                <a:cxn ang="0">
                  <a:pos x="349" y="8"/>
                </a:cxn>
                <a:cxn ang="0">
                  <a:pos x="418" y="30"/>
                </a:cxn>
                <a:cxn ang="0">
                  <a:pos x="492" y="15"/>
                </a:cxn>
                <a:cxn ang="0">
                  <a:pos x="562" y="70"/>
                </a:cxn>
                <a:cxn ang="0">
                  <a:pos x="632" y="228"/>
                </a:cxn>
                <a:cxn ang="0">
                  <a:pos x="701" y="44"/>
                </a:cxn>
                <a:cxn ang="0">
                  <a:pos x="771" y="37"/>
                </a:cxn>
                <a:cxn ang="0">
                  <a:pos x="841" y="81"/>
                </a:cxn>
                <a:cxn ang="0">
                  <a:pos x="915" y="66"/>
                </a:cxn>
                <a:cxn ang="0">
                  <a:pos x="984" y="37"/>
                </a:cxn>
                <a:cxn ang="0">
                  <a:pos x="1054" y="166"/>
                </a:cxn>
                <a:cxn ang="0">
                  <a:pos x="1124" y="180"/>
                </a:cxn>
                <a:cxn ang="0">
                  <a:pos x="1194" y="140"/>
                </a:cxn>
                <a:cxn ang="0">
                  <a:pos x="1264" y="225"/>
                </a:cxn>
                <a:cxn ang="0">
                  <a:pos x="1337" y="85"/>
                </a:cxn>
                <a:cxn ang="0">
                  <a:pos x="1407" y="129"/>
                </a:cxn>
                <a:cxn ang="0">
                  <a:pos x="1477" y="173"/>
                </a:cxn>
                <a:cxn ang="0">
                  <a:pos x="1547" y="169"/>
                </a:cxn>
                <a:cxn ang="0">
                  <a:pos x="1617" y="173"/>
                </a:cxn>
                <a:cxn ang="0">
                  <a:pos x="1686" y="158"/>
                </a:cxn>
                <a:cxn ang="0">
                  <a:pos x="1760" y="225"/>
                </a:cxn>
                <a:cxn ang="0">
                  <a:pos x="1830" y="66"/>
                </a:cxn>
                <a:cxn ang="0">
                  <a:pos x="1900" y="269"/>
                </a:cxn>
                <a:cxn ang="0">
                  <a:pos x="1969" y="206"/>
                </a:cxn>
                <a:cxn ang="0">
                  <a:pos x="2039" y="236"/>
                </a:cxn>
                <a:cxn ang="0">
                  <a:pos x="2109" y="291"/>
                </a:cxn>
                <a:cxn ang="0">
                  <a:pos x="2183" y="199"/>
                </a:cxn>
              </a:cxnLst>
              <a:rect l="0" t="0" r="r" b="b"/>
              <a:pathLst>
                <a:path w="2183" h="291">
                  <a:moveTo>
                    <a:pt x="0" y="22"/>
                  </a:moveTo>
                  <a:lnTo>
                    <a:pt x="69" y="0"/>
                  </a:lnTo>
                  <a:lnTo>
                    <a:pt x="139" y="33"/>
                  </a:lnTo>
                  <a:lnTo>
                    <a:pt x="209" y="19"/>
                  </a:lnTo>
                  <a:lnTo>
                    <a:pt x="279" y="26"/>
                  </a:lnTo>
                  <a:lnTo>
                    <a:pt x="349" y="8"/>
                  </a:lnTo>
                  <a:lnTo>
                    <a:pt x="418" y="30"/>
                  </a:lnTo>
                  <a:lnTo>
                    <a:pt x="492" y="15"/>
                  </a:lnTo>
                  <a:lnTo>
                    <a:pt x="562" y="70"/>
                  </a:lnTo>
                  <a:lnTo>
                    <a:pt x="632" y="228"/>
                  </a:lnTo>
                  <a:lnTo>
                    <a:pt x="701" y="44"/>
                  </a:lnTo>
                  <a:lnTo>
                    <a:pt x="771" y="37"/>
                  </a:lnTo>
                  <a:lnTo>
                    <a:pt x="841" y="81"/>
                  </a:lnTo>
                  <a:lnTo>
                    <a:pt x="915" y="66"/>
                  </a:lnTo>
                  <a:lnTo>
                    <a:pt x="984" y="37"/>
                  </a:lnTo>
                  <a:lnTo>
                    <a:pt x="1054" y="166"/>
                  </a:lnTo>
                  <a:lnTo>
                    <a:pt x="1124" y="180"/>
                  </a:lnTo>
                  <a:lnTo>
                    <a:pt x="1194" y="140"/>
                  </a:lnTo>
                  <a:lnTo>
                    <a:pt x="1264" y="225"/>
                  </a:lnTo>
                  <a:lnTo>
                    <a:pt x="1337" y="85"/>
                  </a:lnTo>
                  <a:lnTo>
                    <a:pt x="1407" y="129"/>
                  </a:lnTo>
                  <a:lnTo>
                    <a:pt x="1477" y="173"/>
                  </a:lnTo>
                  <a:lnTo>
                    <a:pt x="1547" y="169"/>
                  </a:lnTo>
                  <a:lnTo>
                    <a:pt x="1617" y="173"/>
                  </a:lnTo>
                  <a:lnTo>
                    <a:pt x="1686" y="158"/>
                  </a:lnTo>
                  <a:lnTo>
                    <a:pt x="1760" y="225"/>
                  </a:lnTo>
                  <a:lnTo>
                    <a:pt x="1830" y="66"/>
                  </a:lnTo>
                  <a:lnTo>
                    <a:pt x="1900" y="269"/>
                  </a:lnTo>
                  <a:lnTo>
                    <a:pt x="1969" y="206"/>
                  </a:lnTo>
                  <a:lnTo>
                    <a:pt x="2039" y="236"/>
                  </a:lnTo>
                  <a:lnTo>
                    <a:pt x="2109" y="291"/>
                  </a:lnTo>
                  <a:lnTo>
                    <a:pt x="2183" y="199"/>
                  </a:lnTo>
                </a:path>
              </a:pathLst>
            </a:custGeom>
            <a:noFill/>
            <a:ln w="12700">
              <a:solidFill>
                <a:schemeClr val="accent2">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25" name="Rectangle 1045"/>
            <p:cNvSpPr>
              <a:spLocks noChangeArrowheads="1"/>
            </p:cNvSpPr>
            <p:nvPr/>
          </p:nvSpPr>
          <p:spPr bwMode="auto">
            <a:xfrm>
              <a:off x="4257602" y="3280535"/>
              <a:ext cx="562656"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Arial Narrow" panose="020B0606020202030204" pitchFamily="34" charset="0"/>
                  <a:cs typeface="Arial" pitchFamily="34" charset="0"/>
                </a:rPr>
                <a:t>Free energy</a:t>
              </a:r>
              <a:endParaRPr kumimoji="0" lang="en-US" sz="10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27" name="Rectangle 1047"/>
            <p:cNvSpPr>
              <a:spLocks noChangeArrowheads="1"/>
            </p:cNvSpPr>
            <p:nvPr/>
          </p:nvSpPr>
          <p:spPr bwMode="auto">
            <a:xfrm>
              <a:off x="2762251" y="4396425"/>
              <a:ext cx="3465513" cy="508000"/>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28" name="Line 1048"/>
            <p:cNvSpPr>
              <a:spLocks noChangeShapeType="1"/>
            </p:cNvSpPr>
            <p:nvPr/>
          </p:nvSpPr>
          <p:spPr bwMode="auto">
            <a:xfrm>
              <a:off x="2762251" y="4396425"/>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29" name="Line 1049"/>
            <p:cNvSpPr>
              <a:spLocks noChangeShapeType="1"/>
            </p:cNvSpPr>
            <p:nvPr/>
          </p:nvSpPr>
          <p:spPr bwMode="auto">
            <a:xfrm>
              <a:off x="2762251" y="4904425"/>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30" name="Line 1050"/>
            <p:cNvSpPr>
              <a:spLocks noChangeShapeType="1"/>
            </p:cNvSpPr>
            <p:nvPr/>
          </p:nvSpPr>
          <p:spPr bwMode="auto">
            <a:xfrm flipV="1">
              <a:off x="6227763" y="4396425"/>
              <a:ext cx="1588" cy="5080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31" name="Line 1051"/>
            <p:cNvSpPr>
              <a:spLocks noChangeShapeType="1"/>
            </p:cNvSpPr>
            <p:nvPr/>
          </p:nvSpPr>
          <p:spPr bwMode="auto">
            <a:xfrm flipV="1">
              <a:off x="2762251" y="4396425"/>
              <a:ext cx="1588" cy="5080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32" name="Line 1052"/>
            <p:cNvSpPr>
              <a:spLocks noChangeShapeType="1"/>
            </p:cNvSpPr>
            <p:nvPr/>
          </p:nvSpPr>
          <p:spPr bwMode="auto">
            <a:xfrm>
              <a:off x="2762251" y="4904425"/>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33" name="Line 1053"/>
            <p:cNvSpPr>
              <a:spLocks noChangeShapeType="1"/>
            </p:cNvSpPr>
            <p:nvPr/>
          </p:nvSpPr>
          <p:spPr bwMode="auto">
            <a:xfrm flipV="1">
              <a:off x="2762251" y="4396425"/>
              <a:ext cx="1588" cy="5080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34" name="Line 1054"/>
            <p:cNvSpPr>
              <a:spLocks noChangeShapeType="1"/>
            </p:cNvSpPr>
            <p:nvPr/>
          </p:nvSpPr>
          <p:spPr bwMode="auto">
            <a:xfrm flipV="1">
              <a:off x="3205163" y="4869500"/>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35" name="Line 1055"/>
            <p:cNvSpPr>
              <a:spLocks noChangeShapeType="1"/>
            </p:cNvSpPr>
            <p:nvPr/>
          </p:nvSpPr>
          <p:spPr bwMode="auto">
            <a:xfrm>
              <a:off x="3205163" y="4396425"/>
              <a:ext cx="1588" cy="301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36" name="Rectangle 1056"/>
            <p:cNvSpPr>
              <a:spLocks noChangeArrowheads="1"/>
            </p:cNvSpPr>
            <p:nvPr/>
          </p:nvSpPr>
          <p:spPr bwMode="auto">
            <a:xfrm>
              <a:off x="3187701" y="4921888"/>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37" name="Line 1057"/>
            <p:cNvSpPr>
              <a:spLocks noChangeShapeType="1"/>
            </p:cNvSpPr>
            <p:nvPr/>
          </p:nvSpPr>
          <p:spPr bwMode="auto">
            <a:xfrm flipV="1">
              <a:off x="3765551" y="4869500"/>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38" name="Line 1058"/>
            <p:cNvSpPr>
              <a:spLocks noChangeShapeType="1"/>
            </p:cNvSpPr>
            <p:nvPr/>
          </p:nvSpPr>
          <p:spPr bwMode="auto">
            <a:xfrm>
              <a:off x="3765551" y="4396425"/>
              <a:ext cx="1588" cy="301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39" name="Rectangle 1059"/>
            <p:cNvSpPr>
              <a:spLocks noChangeArrowheads="1"/>
            </p:cNvSpPr>
            <p:nvPr/>
          </p:nvSpPr>
          <p:spPr bwMode="auto">
            <a:xfrm>
              <a:off x="3730626" y="492188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10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40" name="Line 1060"/>
            <p:cNvSpPr>
              <a:spLocks noChangeShapeType="1"/>
            </p:cNvSpPr>
            <p:nvPr/>
          </p:nvSpPr>
          <p:spPr bwMode="auto">
            <a:xfrm flipV="1">
              <a:off x="4324351" y="4869500"/>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41" name="Line 1061"/>
            <p:cNvSpPr>
              <a:spLocks noChangeShapeType="1"/>
            </p:cNvSpPr>
            <p:nvPr/>
          </p:nvSpPr>
          <p:spPr bwMode="auto">
            <a:xfrm>
              <a:off x="4324351" y="4396425"/>
              <a:ext cx="1588" cy="301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42" name="Rectangle 1062"/>
            <p:cNvSpPr>
              <a:spLocks noChangeArrowheads="1"/>
            </p:cNvSpPr>
            <p:nvPr/>
          </p:nvSpPr>
          <p:spPr bwMode="auto">
            <a:xfrm>
              <a:off x="4289426" y="492188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15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43" name="Line 1063"/>
            <p:cNvSpPr>
              <a:spLocks noChangeShapeType="1"/>
            </p:cNvSpPr>
            <p:nvPr/>
          </p:nvSpPr>
          <p:spPr bwMode="auto">
            <a:xfrm flipV="1">
              <a:off x="4884738" y="4869500"/>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44" name="Line 1064"/>
            <p:cNvSpPr>
              <a:spLocks noChangeShapeType="1"/>
            </p:cNvSpPr>
            <p:nvPr/>
          </p:nvSpPr>
          <p:spPr bwMode="auto">
            <a:xfrm>
              <a:off x="4884738" y="4396425"/>
              <a:ext cx="1588" cy="301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45" name="Rectangle 1065"/>
            <p:cNvSpPr>
              <a:spLocks noChangeArrowheads="1"/>
            </p:cNvSpPr>
            <p:nvPr/>
          </p:nvSpPr>
          <p:spPr bwMode="auto">
            <a:xfrm>
              <a:off x="4849813" y="492188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20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46" name="Line 1066"/>
            <p:cNvSpPr>
              <a:spLocks noChangeShapeType="1"/>
            </p:cNvSpPr>
            <p:nvPr/>
          </p:nvSpPr>
          <p:spPr bwMode="auto">
            <a:xfrm flipV="1">
              <a:off x="5438776" y="4869500"/>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47" name="Line 1067"/>
            <p:cNvSpPr>
              <a:spLocks noChangeShapeType="1"/>
            </p:cNvSpPr>
            <p:nvPr/>
          </p:nvSpPr>
          <p:spPr bwMode="auto">
            <a:xfrm>
              <a:off x="5438776" y="4396425"/>
              <a:ext cx="1588" cy="301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48" name="Rectangle 1068"/>
            <p:cNvSpPr>
              <a:spLocks noChangeArrowheads="1"/>
            </p:cNvSpPr>
            <p:nvPr/>
          </p:nvSpPr>
          <p:spPr bwMode="auto">
            <a:xfrm>
              <a:off x="5403851" y="492188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25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49" name="Line 1069"/>
            <p:cNvSpPr>
              <a:spLocks noChangeShapeType="1"/>
            </p:cNvSpPr>
            <p:nvPr/>
          </p:nvSpPr>
          <p:spPr bwMode="auto">
            <a:xfrm flipV="1">
              <a:off x="5999163" y="4869500"/>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50" name="Line 1070"/>
            <p:cNvSpPr>
              <a:spLocks noChangeShapeType="1"/>
            </p:cNvSpPr>
            <p:nvPr/>
          </p:nvSpPr>
          <p:spPr bwMode="auto">
            <a:xfrm>
              <a:off x="5999163" y="4396425"/>
              <a:ext cx="1588" cy="301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51" name="Rectangle 1071"/>
            <p:cNvSpPr>
              <a:spLocks noChangeArrowheads="1"/>
            </p:cNvSpPr>
            <p:nvPr/>
          </p:nvSpPr>
          <p:spPr bwMode="auto">
            <a:xfrm>
              <a:off x="5964238" y="492188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30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52" name="Line 1072"/>
            <p:cNvSpPr>
              <a:spLocks noChangeShapeType="1"/>
            </p:cNvSpPr>
            <p:nvPr/>
          </p:nvSpPr>
          <p:spPr bwMode="auto">
            <a:xfrm>
              <a:off x="2762251" y="4782188"/>
              <a:ext cx="28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54" name="Rectangle 1074"/>
            <p:cNvSpPr>
              <a:spLocks noChangeArrowheads="1"/>
            </p:cNvSpPr>
            <p:nvPr/>
          </p:nvSpPr>
          <p:spPr bwMode="auto">
            <a:xfrm>
              <a:off x="2627313" y="4736150"/>
              <a:ext cx="109004"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-7.5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55" name="Line 1075"/>
            <p:cNvSpPr>
              <a:spLocks noChangeShapeType="1"/>
            </p:cNvSpPr>
            <p:nvPr/>
          </p:nvSpPr>
          <p:spPr bwMode="auto">
            <a:xfrm>
              <a:off x="2762251" y="4642488"/>
              <a:ext cx="28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57" name="Rectangle 1077"/>
            <p:cNvSpPr>
              <a:spLocks noChangeArrowheads="1"/>
            </p:cNvSpPr>
            <p:nvPr/>
          </p:nvSpPr>
          <p:spPr bwMode="auto">
            <a:xfrm>
              <a:off x="2679701" y="4594863"/>
              <a:ext cx="5610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-7</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58" name="Line 1078"/>
            <p:cNvSpPr>
              <a:spLocks noChangeShapeType="1"/>
            </p:cNvSpPr>
            <p:nvPr/>
          </p:nvSpPr>
          <p:spPr bwMode="auto">
            <a:xfrm>
              <a:off x="2762251" y="4507550"/>
              <a:ext cx="28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60" name="Rectangle 1080"/>
            <p:cNvSpPr>
              <a:spLocks noChangeArrowheads="1"/>
            </p:cNvSpPr>
            <p:nvPr/>
          </p:nvSpPr>
          <p:spPr bwMode="auto">
            <a:xfrm>
              <a:off x="2627313" y="4461513"/>
              <a:ext cx="109004"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-6.5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61" name="Line 1081"/>
            <p:cNvSpPr>
              <a:spLocks noChangeShapeType="1"/>
            </p:cNvSpPr>
            <p:nvPr/>
          </p:nvSpPr>
          <p:spPr bwMode="auto">
            <a:xfrm>
              <a:off x="2762251" y="4396425"/>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62" name="Line 1082"/>
            <p:cNvSpPr>
              <a:spLocks noChangeShapeType="1"/>
            </p:cNvSpPr>
            <p:nvPr/>
          </p:nvSpPr>
          <p:spPr bwMode="auto">
            <a:xfrm>
              <a:off x="2762251" y="4904425"/>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63" name="Line 1083"/>
            <p:cNvSpPr>
              <a:spLocks noChangeShapeType="1"/>
            </p:cNvSpPr>
            <p:nvPr/>
          </p:nvSpPr>
          <p:spPr bwMode="auto">
            <a:xfrm flipV="1">
              <a:off x="6227763" y="4396425"/>
              <a:ext cx="1588" cy="5080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65" name="Freeform 1085"/>
            <p:cNvSpPr>
              <a:spLocks/>
            </p:cNvSpPr>
            <p:nvPr/>
          </p:nvSpPr>
          <p:spPr bwMode="auto">
            <a:xfrm>
              <a:off x="2762251" y="4420238"/>
              <a:ext cx="3465513" cy="455613"/>
            </a:xfrm>
            <a:custGeom>
              <a:avLst/>
              <a:gdLst/>
              <a:ahLst/>
              <a:cxnLst>
                <a:cxn ang="0">
                  <a:pos x="0" y="287"/>
                </a:cxn>
                <a:cxn ang="0">
                  <a:pos x="69" y="19"/>
                </a:cxn>
                <a:cxn ang="0">
                  <a:pos x="139" y="169"/>
                </a:cxn>
                <a:cxn ang="0">
                  <a:pos x="209" y="15"/>
                </a:cxn>
                <a:cxn ang="0">
                  <a:pos x="279" y="213"/>
                </a:cxn>
                <a:cxn ang="0">
                  <a:pos x="349" y="258"/>
                </a:cxn>
                <a:cxn ang="0">
                  <a:pos x="418" y="162"/>
                </a:cxn>
                <a:cxn ang="0">
                  <a:pos x="492" y="280"/>
                </a:cxn>
                <a:cxn ang="0">
                  <a:pos x="562" y="15"/>
                </a:cxn>
                <a:cxn ang="0">
                  <a:pos x="632" y="11"/>
                </a:cxn>
                <a:cxn ang="0">
                  <a:pos x="701" y="19"/>
                </a:cxn>
                <a:cxn ang="0">
                  <a:pos x="771" y="122"/>
                </a:cxn>
                <a:cxn ang="0">
                  <a:pos x="841" y="92"/>
                </a:cxn>
                <a:cxn ang="0">
                  <a:pos x="915" y="19"/>
                </a:cxn>
                <a:cxn ang="0">
                  <a:pos x="984" y="19"/>
                </a:cxn>
                <a:cxn ang="0">
                  <a:pos x="1054" y="37"/>
                </a:cxn>
                <a:cxn ang="0">
                  <a:pos x="1124" y="11"/>
                </a:cxn>
                <a:cxn ang="0">
                  <a:pos x="1194" y="19"/>
                </a:cxn>
                <a:cxn ang="0">
                  <a:pos x="1264" y="8"/>
                </a:cxn>
                <a:cxn ang="0">
                  <a:pos x="1337" y="19"/>
                </a:cxn>
                <a:cxn ang="0">
                  <a:pos x="1407" y="19"/>
                </a:cxn>
                <a:cxn ang="0">
                  <a:pos x="1477" y="11"/>
                </a:cxn>
                <a:cxn ang="0">
                  <a:pos x="1547" y="19"/>
                </a:cxn>
                <a:cxn ang="0">
                  <a:pos x="1617" y="4"/>
                </a:cxn>
                <a:cxn ang="0">
                  <a:pos x="1686" y="11"/>
                </a:cxn>
                <a:cxn ang="0">
                  <a:pos x="1760" y="8"/>
                </a:cxn>
                <a:cxn ang="0">
                  <a:pos x="1830" y="19"/>
                </a:cxn>
                <a:cxn ang="0">
                  <a:pos x="1900" y="4"/>
                </a:cxn>
                <a:cxn ang="0">
                  <a:pos x="1969" y="19"/>
                </a:cxn>
                <a:cxn ang="0">
                  <a:pos x="2039" y="19"/>
                </a:cxn>
                <a:cxn ang="0">
                  <a:pos x="2109" y="0"/>
                </a:cxn>
                <a:cxn ang="0">
                  <a:pos x="2183" y="15"/>
                </a:cxn>
              </a:cxnLst>
              <a:rect l="0" t="0" r="r" b="b"/>
              <a:pathLst>
                <a:path w="2183" h="287">
                  <a:moveTo>
                    <a:pt x="0" y="287"/>
                  </a:moveTo>
                  <a:lnTo>
                    <a:pt x="69" y="19"/>
                  </a:lnTo>
                  <a:lnTo>
                    <a:pt x="139" y="169"/>
                  </a:lnTo>
                  <a:lnTo>
                    <a:pt x="209" y="15"/>
                  </a:lnTo>
                  <a:lnTo>
                    <a:pt x="279" y="213"/>
                  </a:lnTo>
                  <a:lnTo>
                    <a:pt x="349" y="258"/>
                  </a:lnTo>
                  <a:lnTo>
                    <a:pt x="418" y="162"/>
                  </a:lnTo>
                  <a:lnTo>
                    <a:pt x="492" y="280"/>
                  </a:lnTo>
                  <a:lnTo>
                    <a:pt x="562" y="15"/>
                  </a:lnTo>
                  <a:lnTo>
                    <a:pt x="632" y="11"/>
                  </a:lnTo>
                  <a:lnTo>
                    <a:pt x="701" y="19"/>
                  </a:lnTo>
                  <a:lnTo>
                    <a:pt x="771" y="122"/>
                  </a:lnTo>
                  <a:lnTo>
                    <a:pt x="841" y="92"/>
                  </a:lnTo>
                  <a:lnTo>
                    <a:pt x="915" y="19"/>
                  </a:lnTo>
                  <a:lnTo>
                    <a:pt x="984" y="19"/>
                  </a:lnTo>
                  <a:lnTo>
                    <a:pt x="1054" y="37"/>
                  </a:lnTo>
                  <a:lnTo>
                    <a:pt x="1124" y="11"/>
                  </a:lnTo>
                  <a:lnTo>
                    <a:pt x="1194" y="19"/>
                  </a:lnTo>
                  <a:lnTo>
                    <a:pt x="1264" y="8"/>
                  </a:lnTo>
                  <a:lnTo>
                    <a:pt x="1337" y="19"/>
                  </a:lnTo>
                  <a:lnTo>
                    <a:pt x="1407" y="19"/>
                  </a:lnTo>
                  <a:lnTo>
                    <a:pt x="1477" y="11"/>
                  </a:lnTo>
                  <a:lnTo>
                    <a:pt x="1547" y="19"/>
                  </a:lnTo>
                  <a:lnTo>
                    <a:pt x="1617" y="4"/>
                  </a:lnTo>
                  <a:lnTo>
                    <a:pt x="1686" y="11"/>
                  </a:lnTo>
                  <a:lnTo>
                    <a:pt x="1760" y="8"/>
                  </a:lnTo>
                  <a:lnTo>
                    <a:pt x="1830" y="19"/>
                  </a:lnTo>
                  <a:lnTo>
                    <a:pt x="1900" y="4"/>
                  </a:lnTo>
                  <a:lnTo>
                    <a:pt x="1969" y="19"/>
                  </a:lnTo>
                  <a:lnTo>
                    <a:pt x="2039" y="19"/>
                  </a:lnTo>
                  <a:lnTo>
                    <a:pt x="2109" y="0"/>
                  </a:lnTo>
                  <a:lnTo>
                    <a:pt x="2183" y="15"/>
                  </a:lnTo>
                </a:path>
              </a:pathLst>
            </a:custGeom>
            <a:no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66" name="Rectangle 1086"/>
            <p:cNvSpPr>
              <a:spLocks noChangeArrowheads="1"/>
            </p:cNvSpPr>
            <p:nvPr/>
          </p:nvSpPr>
          <p:spPr bwMode="auto">
            <a:xfrm>
              <a:off x="4441826" y="5021900"/>
              <a:ext cx="13625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Arial Narrow" panose="020B0606020202030204" pitchFamily="34" charset="0"/>
                  <a:cs typeface="Arial" pitchFamily="34" charset="0"/>
                </a:rPr>
                <a:t>trial</a:t>
              </a:r>
              <a:endParaRPr kumimoji="0" lang="en-US" sz="1800" b="0" i="0" u="none" strike="noStrike" cap="none" normalizeH="0" baseline="0" dirty="0">
                <a:ln>
                  <a:noFill/>
                </a:ln>
                <a:solidFill>
                  <a:schemeClr val="tx1"/>
                </a:solidFill>
                <a:effectLst/>
                <a:latin typeface="Arial Narrow" panose="020B0606020202030204" pitchFamily="34" charset="0"/>
                <a:cs typeface="Arial" pitchFamily="34" charset="0"/>
              </a:endParaRPr>
            </a:p>
          </p:txBody>
        </p:sp>
        <p:sp>
          <p:nvSpPr>
            <p:cNvPr id="175167" name="Rectangle 1087"/>
            <p:cNvSpPr>
              <a:spLocks noChangeArrowheads="1"/>
            </p:cNvSpPr>
            <p:nvPr/>
          </p:nvSpPr>
          <p:spPr bwMode="auto">
            <a:xfrm>
              <a:off x="4275235" y="4202873"/>
              <a:ext cx="527389"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Arial Narrow" panose="020B0606020202030204" pitchFamily="34" charset="0"/>
                  <a:cs typeface="Arial" pitchFamily="34" charset="0"/>
                </a:rPr>
                <a:t>Confidence</a:t>
              </a:r>
              <a:endParaRPr kumimoji="0" lang="en-US" sz="1000" b="0" i="0" u="none" strike="noStrike" cap="none" normalizeH="0" baseline="0" dirty="0">
                <a:ln>
                  <a:noFill/>
                </a:ln>
                <a:solidFill>
                  <a:schemeClr val="tx1"/>
                </a:solidFill>
                <a:effectLst/>
                <a:latin typeface="Arial Narrow" panose="020B0606020202030204" pitchFamily="34" charset="0"/>
                <a:cs typeface="Arial" pitchFamily="34" charset="0"/>
              </a:endParaRPr>
            </a:p>
          </p:txBody>
        </p:sp>
        <p:grpSp>
          <p:nvGrpSpPr>
            <p:cNvPr id="1888" name="Group 1887"/>
            <p:cNvGrpSpPr/>
            <p:nvPr/>
          </p:nvGrpSpPr>
          <p:grpSpPr>
            <a:xfrm rot="5400000" flipV="1">
              <a:off x="6212282" y="1896196"/>
              <a:ext cx="298896" cy="125032"/>
              <a:chOff x="4466380" y="4011497"/>
              <a:chExt cx="1461679" cy="390525"/>
            </a:xfrm>
          </p:grpSpPr>
          <p:pic>
            <p:nvPicPr>
              <p:cNvPr id="1889" name="Picture 209"/>
              <p:cNvPicPr>
                <a:picLocks noChangeAspect="1" noChangeArrowheads="1"/>
              </p:cNvPicPr>
              <p:nvPr/>
            </p:nvPicPr>
            <p:blipFill>
              <a:blip r:embed="rId3" cstate="print">
                <a:duotone>
                  <a:schemeClr val="bg2">
                    <a:shade val="45000"/>
                    <a:satMod val="135000"/>
                  </a:schemeClr>
                  <a:prstClr val="white"/>
                </a:duotone>
                <a:lum bright="40000"/>
              </a:blip>
              <a:srcRect/>
              <a:stretch>
                <a:fillRect/>
              </a:stretch>
            </p:blipFill>
            <p:spPr bwMode="auto">
              <a:xfrm>
                <a:off x="4466380" y="4011497"/>
                <a:ext cx="390525" cy="390525"/>
              </a:xfrm>
              <a:prstGeom prst="rect">
                <a:avLst/>
              </a:prstGeom>
              <a:ln>
                <a:noFill/>
              </a:ln>
              <a:effectLst>
                <a:outerShdw blurRad="190500" algn="tl" rotWithShape="0">
                  <a:srgbClr val="000000">
                    <a:alpha val="70000"/>
                  </a:srgbClr>
                </a:outerShdw>
              </a:effectLst>
            </p:spPr>
          </p:pic>
          <p:pic>
            <p:nvPicPr>
              <p:cNvPr id="1890" name="Picture 209"/>
              <p:cNvPicPr>
                <a:picLocks noChangeAspect="1" noChangeArrowheads="1"/>
              </p:cNvPicPr>
              <p:nvPr/>
            </p:nvPicPr>
            <p:blipFill>
              <a:blip r:embed="rId3" cstate="print">
                <a:duotone>
                  <a:schemeClr val="bg2">
                    <a:shade val="45000"/>
                    <a:satMod val="135000"/>
                  </a:schemeClr>
                  <a:prstClr val="white"/>
                </a:duotone>
                <a:lum bright="40000"/>
              </a:blip>
              <a:srcRect/>
              <a:stretch>
                <a:fillRect/>
              </a:stretch>
            </p:blipFill>
            <p:spPr bwMode="auto">
              <a:xfrm>
                <a:off x="5001957" y="4011497"/>
                <a:ext cx="390525" cy="390525"/>
              </a:xfrm>
              <a:prstGeom prst="rect">
                <a:avLst/>
              </a:prstGeom>
              <a:ln>
                <a:noFill/>
              </a:ln>
              <a:effectLst>
                <a:outerShdw blurRad="190500" algn="tl" rotWithShape="0">
                  <a:srgbClr val="000000">
                    <a:alpha val="70000"/>
                  </a:srgbClr>
                </a:outerShdw>
              </a:effectLst>
            </p:spPr>
          </p:pic>
          <p:pic>
            <p:nvPicPr>
              <p:cNvPr id="1891" name="Picture 209"/>
              <p:cNvPicPr>
                <a:picLocks noChangeAspect="1" noChangeArrowheads="1"/>
              </p:cNvPicPr>
              <p:nvPr/>
            </p:nvPicPr>
            <p:blipFill>
              <a:blip r:embed="rId3" cstate="print">
                <a:duotone>
                  <a:schemeClr val="bg2">
                    <a:shade val="45000"/>
                    <a:satMod val="135000"/>
                  </a:schemeClr>
                  <a:prstClr val="white"/>
                </a:duotone>
                <a:lum bright="40000"/>
              </a:blip>
              <a:srcRect/>
              <a:stretch>
                <a:fillRect/>
              </a:stretch>
            </p:blipFill>
            <p:spPr bwMode="auto">
              <a:xfrm>
                <a:off x="5537534" y="4011497"/>
                <a:ext cx="390525" cy="390525"/>
              </a:xfrm>
              <a:prstGeom prst="rect">
                <a:avLst/>
              </a:prstGeom>
              <a:ln>
                <a:noFill/>
              </a:ln>
              <a:effectLst>
                <a:outerShdw blurRad="190500" algn="tl" rotWithShape="0">
                  <a:srgbClr val="000000">
                    <a:alpha val="70000"/>
                  </a:srgbClr>
                </a:outerShdw>
              </a:effectLst>
            </p:spPr>
          </p:pic>
          <p:sp>
            <p:nvSpPr>
              <p:cNvPr id="1892" name="Oval 1891"/>
              <p:cNvSpPr>
                <a:spLocks noChangeAspect="1"/>
              </p:cNvSpPr>
              <p:nvPr/>
            </p:nvSpPr>
            <p:spPr>
              <a:xfrm>
                <a:off x="4554870" y="4106383"/>
                <a:ext cx="204642" cy="202018"/>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1893" name="Oval 1892"/>
              <p:cNvSpPr>
                <a:spLocks noChangeAspect="1"/>
              </p:cNvSpPr>
              <p:nvPr/>
            </p:nvSpPr>
            <p:spPr>
              <a:xfrm>
                <a:off x="5085095" y="4112733"/>
                <a:ext cx="204642" cy="202018"/>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1894" name="Oval 1893"/>
              <p:cNvSpPr>
                <a:spLocks noChangeAspect="1"/>
              </p:cNvSpPr>
              <p:nvPr/>
            </p:nvSpPr>
            <p:spPr>
              <a:xfrm>
                <a:off x="5618495" y="4106383"/>
                <a:ext cx="204642" cy="202018"/>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grpSp>
        <p:sp>
          <p:nvSpPr>
            <p:cNvPr id="283" name="Rectangle 58"/>
            <p:cNvSpPr>
              <a:spLocks noChangeArrowheads="1"/>
            </p:cNvSpPr>
            <p:nvPr/>
          </p:nvSpPr>
          <p:spPr bwMode="auto">
            <a:xfrm rot="16200000">
              <a:off x="2481044" y="3656614"/>
              <a:ext cx="197170" cy="12311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Arial Narrow" panose="020B0606020202030204" pitchFamily="34" charset="0"/>
                  <a:cs typeface="Arial" pitchFamily="34" charset="0"/>
                </a:rPr>
                <a:t>nats</a:t>
              </a:r>
              <a:endParaRPr kumimoji="0" lang="en-US" sz="800" b="0" i="0" u="none" strike="noStrike" cap="none" normalizeH="0" baseline="0" dirty="0">
                <a:ln>
                  <a:noFill/>
                </a:ln>
                <a:solidFill>
                  <a:schemeClr val="tx1"/>
                </a:solidFill>
                <a:effectLst/>
                <a:latin typeface="Arial Narrow" panose="020B0606020202030204" pitchFamily="34" charset="0"/>
                <a:cs typeface="Arial" pitchFamily="34" charset="0"/>
              </a:endParaRPr>
            </a:p>
          </p:txBody>
        </p:sp>
        <p:sp>
          <p:nvSpPr>
            <p:cNvPr id="284" name="Rectangle 58"/>
            <p:cNvSpPr>
              <a:spLocks noChangeArrowheads="1"/>
            </p:cNvSpPr>
            <p:nvPr/>
          </p:nvSpPr>
          <p:spPr bwMode="auto">
            <a:xfrm rot="16200000">
              <a:off x="2481044" y="4571014"/>
              <a:ext cx="197170" cy="12311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Arial Narrow" panose="020B0606020202030204" pitchFamily="34" charset="0"/>
                  <a:cs typeface="Arial" pitchFamily="34" charset="0"/>
                </a:rPr>
                <a:t>nats</a:t>
              </a:r>
              <a:endParaRPr kumimoji="0" lang="en-US" sz="800" b="0" i="0" u="none" strike="noStrike" cap="none" normalizeH="0" baseline="0" dirty="0">
                <a:ln>
                  <a:noFill/>
                </a:ln>
                <a:solidFill>
                  <a:schemeClr val="tx1"/>
                </a:solidFill>
                <a:effectLst/>
                <a:latin typeface="Arial Narrow" panose="020B0606020202030204" pitchFamily="34" charset="0"/>
                <a:cs typeface="Arial" pitchFamily="34" charset="0"/>
              </a:endParaRPr>
            </a:p>
          </p:txBody>
        </p:sp>
      </p:grpSp>
      <p:sp>
        <p:nvSpPr>
          <p:cNvPr id="285" name="TextBox 284"/>
          <p:cNvSpPr txBox="1"/>
          <p:nvPr/>
        </p:nvSpPr>
        <p:spPr>
          <a:xfrm>
            <a:off x="3827848" y="431677"/>
            <a:ext cx="1677062" cy="461665"/>
          </a:xfrm>
          <a:prstGeom prst="rect">
            <a:avLst/>
          </a:prstGeom>
          <a:noFill/>
        </p:spPr>
        <p:txBody>
          <a:bodyPr wrap="none" rtlCol="0">
            <a:spAutoFit/>
          </a:bodyPr>
          <a:lstStyle/>
          <a:p>
            <a:r>
              <a:rPr lang="en-GB" sz="2400" dirty="0">
                <a:solidFill>
                  <a:schemeClr val="accent2">
                    <a:lumMod val="50000"/>
                  </a:schemeClr>
                </a:solidFill>
                <a:latin typeface="Arial Narrow" panose="020B0606020202030204" pitchFamily="34" charset="0"/>
              </a:rPr>
              <a:t>Rule learning</a:t>
            </a:r>
          </a:p>
        </p:txBody>
      </p:sp>
      <p:grpSp>
        <p:nvGrpSpPr>
          <p:cNvPr id="288" name="Group 287"/>
          <p:cNvGrpSpPr/>
          <p:nvPr/>
        </p:nvGrpSpPr>
        <p:grpSpPr>
          <a:xfrm>
            <a:off x="2819966" y="710012"/>
            <a:ext cx="3250626" cy="853105"/>
            <a:chOff x="2819966" y="710010"/>
            <a:chExt cx="3250626" cy="853105"/>
          </a:xfrm>
        </p:grpSpPr>
        <p:cxnSp>
          <p:nvCxnSpPr>
            <p:cNvPr id="286" name="Straight Arrow Connector 285"/>
            <p:cNvCxnSpPr/>
            <p:nvPr/>
          </p:nvCxnSpPr>
          <p:spPr>
            <a:xfrm flipH="1">
              <a:off x="2819966" y="713910"/>
              <a:ext cx="3486" cy="84920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p:nvPr/>
          </p:nvCxnSpPr>
          <p:spPr>
            <a:xfrm flipH="1">
              <a:off x="6067106" y="710010"/>
              <a:ext cx="3486" cy="84920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2000"/>
                                        <p:tgtEl>
                                          <p:spTgt spid="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3"/>
          <p:cNvSpPr>
            <a:spLocks noChangeArrowheads="1"/>
          </p:cNvSpPr>
          <p:nvPr/>
        </p:nvSpPr>
        <p:spPr bwMode="auto">
          <a:xfrm>
            <a:off x="1106181" y="1558808"/>
            <a:ext cx="7033239"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accent1">
                    <a:lumMod val="75000"/>
                  </a:schemeClr>
                </a:solidFill>
                <a:effectLst/>
                <a:latin typeface="Arial Narrow" pitchFamily="34" charset="0"/>
                <a:ea typeface="Times New Roman" pitchFamily="18" charset="0"/>
                <a:cs typeface="Arial" pitchFamily="34" charset="0"/>
              </a:rPr>
              <a:t>So far, we have considered expected free energy in terms of risk and ambiguity that reflect uncertainty about states. Exactly the same principles can be applied to model parameters leading to epistemic policies that resolve ignorance; i.e., search out novel contingencies.</a:t>
            </a:r>
            <a:endParaRPr kumimoji="0" lang="en-GB" sz="900" b="0" i="0" u="none" strike="noStrike" cap="none" normalizeH="0" baseline="0" dirty="0">
              <a:ln>
                <a:noFill/>
              </a:ln>
              <a:solidFill>
                <a:schemeClr val="accent1">
                  <a:lumMod val="75000"/>
                </a:schemeClr>
              </a:solidFill>
              <a:effectLst/>
              <a:latin typeface="Arial Narrow" pitchFamily="34" charset="0"/>
              <a:cs typeface="Arial" pitchFamily="34" charset="0"/>
            </a:endParaRPr>
          </a:p>
        </p:txBody>
      </p:sp>
      <p:sp>
        <p:nvSpPr>
          <p:cNvPr id="7" name="TextBox 6"/>
          <p:cNvSpPr txBox="1"/>
          <p:nvPr/>
        </p:nvSpPr>
        <p:spPr>
          <a:xfrm>
            <a:off x="2635302" y="798982"/>
            <a:ext cx="3959738" cy="461665"/>
          </a:xfrm>
          <a:prstGeom prst="rect">
            <a:avLst/>
          </a:prstGeom>
          <a:noFill/>
        </p:spPr>
        <p:txBody>
          <a:bodyPr wrap="none" rtlCol="0">
            <a:spAutoFit/>
          </a:bodyPr>
          <a:lstStyle/>
          <a:p>
            <a:r>
              <a:rPr lang="en-GB" sz="2400" dirty="0">
                <a:solidFill>
                  <a:schemeClr val="accent2">
                    <a:lumMod val="50000"/>
                  </a:schemeClr>
                </a:solidFill>
                <a:latin typeface="Arial Narrow" pitchFamily="34" charset="0"/>
              </a:rPr>
              <a:t>Expected free energy and novelty</a:t>
            </a:r>
          </a:p>
        </p:txBody>
      </p:sp>
      <p:grpSp>
        <p:nvGrpSpPr>
          <p:cNvPr id="15" name="Group 14"/>
          <p:cNvGrpSpPr/>
          <p:nvPr/>
        </p:nvGrpSpPr>
        <p:grpSpPr>
          <a:xfrm>
            <a:off x="712788" y="2828930"/>
            <a:ext cx="7548074" cy="2899792"/>
            <a:chOff x="712788" y="3071195"/>
            <a:chExt cx="7548074" cy="2899792"/>
          </a:xfrm>
        </p:grpSpPr>
        <p:sp>
          <p:nvSpPr>
            <p:cNvPr id="10" name="Rounded Rectangle 9"/>
            <p:cNvSpPr/>
            <p:nvPr/>
          </p:nvSpPr>
          <p:spPr>
            <a:xfrm>
              <a:off x="6162348" y="5033141"/>
              <a:ext cx="1496729" cy="93784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accent2">
                    <a:lumMod val="50000"/>
                  </a:schemeClr>
                </a:solidFill>
                <a:latin typeface="Arial Narrow" pitchFamily="34" charset="0"/>
              </a:endParaRPr>
            </a:p>
            <a:p>
              <a:pPr algn="ctr"/>
              <a:endParaRPr lang="en-GB" sz="1600" dirty="0">
                <a:solidFill>
                  <a:schemeClr val="accent2">
                    <a:lumMod val="50000"/>
                  </a:schemeClr>
                </a:solidFill>
                <a:latin typeface="Arial Narrow" pitchFamily="34" charset="0"/>
              </a:endParaRPr>
            </a:p>
            <a:p>
              <a:pPr algn="ctr"/>
              <a:r>
                <a:rPr lang="en-GB" sz="1600" dirty="0">
                  <a:solidFill>
                    <a:schemeClr val="accent2">
                      <a:lumMod val="50000"/>
                    </a:schemeClr>
                  </a:solidFill>
                  <a:latin typeface="Arial Narrow" pitchFamily="34" charset="0"/>
                </a:rPr>
                <a:t>ambiguity</a:t>
              </a:r>
            </a:p>
          </p:txBody>
        </p:sp>
        <p:sp>
          <p:nvSpPr>
            <p:cNvPr id="9" name="Rounded Rectangle 8"/>
            <p:cNvSpPr/>
            <p:nvPr/>
          </p:nvSpPr>
          <p:spPr>
            <a:xfrm>
              <a:off x="4329723" y="5021411"/>
              <a:ext cx="1719385" cy="93784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accent4">
                    <a:lumMod val="50000"/>
                  </a:schemeClr>
                </a:solidFill>
                <a:latin typeface="Arial Narrow" pitchFamily="34" charset="0"/>
              </a:endParaRPr>
            </a:p>
            <a:p>
              <a:pPr algn="ctr"/>
              <a:endParaRPr lang="en-GB" sz="1600" dirty="0">
                <a:solidFill>
                  <a:schemeClr val="accent4">
                    <a:lumMod val="50000"/>
                  </a:schemeClr>
                </a:solidFill>
                <a:latin typeface="Arial Narrow" pitchFamily="34" charset="0"/>
              </a:endParaRPr>
            </a:p>
            <a:p>
              <a:pPr algn="ctr"/>
              <a:r>
                <a:rPr lang="en-GB" sz="1600" dirty="0">
                  <a:solidFill>
                    <a:schemeClr val="accent4">
                      <a:lumMod val="50000"/>
                    </a:schemeClr>
                  </a:solidFill>
                  <a:latin typeface="Arial Narrow" pitchFamily="34" charset="0"/>
                </a:rPr>
                <a:t>risk</a:t>
              </a:r>
            </a:p>
          </p:txBody>
        </p:sp>
        <p:sp>
          <p:nvSpPr>
            <p:cNvPr id="6" name="Rounded Rectangle 5"/>
            <p:cNvSpPr/>
            <p:nvPr/>
          </p:nvSpPr>
          <p:spPr>
            <a:xfrm>
              <a:off x="1555258" y="5009681"/>
              <a:ext cx="2657230" cy="93784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2"/>
                </a:solidFill>
                <a:latin typeface="Arial Narrow" pitchFamily="34" charset="0"/>
              </a:endParaRPr>
            </a:p>
            <a:p>
              <a:pPr algn="ctr"/>
              <a:endParaRPr lang="en-GB" sz="1600" dirty="0">
                <a:solidFill>
                  <a:schemeClr val="tx2"/>
                </a:solidFill>
                <a:latin typeface="Arial Narrow" pitchFamily="34" charset="0"/>
              </a:endParaRPr>
            </a:p>
            <a:p>
              <a:pPr algn="ctr"/>
              <a:r>
                <a:rPr lang="en-GB" sz="1600" dirty="0">
                  <a:solidFill>
                    <a:schemeClr val="tx2"/>
                  </a:solidFill>
                  <a:latin typeface="Arial Narrow" pitchFamily="34" charset="0"/>
                </a:rPr>
                <a:t>ignorance</a:t>
              </a:r>
            </a:p>
          </p:txBody>
        </p:sp>
        <p:sp>
          <p:nvSpPr>
            <p:cNvPr id="12" name="Rounded Rectangle 11"/>
            <p:cNvSpPr/>
            <p:nvPr/>
          </p:nvSpPr>
          <p:spPr>
            <a:xfrm>
              <a:off x="7143257" y="3833546"/>
              <a:ext cx="1117605" cy="93784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accent2">
                    <a:lumMod val="50000"/>
                  </a:schemeClr>
                </a:solidFill>
                <a:latin typeface="Arial Narrow" pitchFamily="34" charset="0"/>
              </a:endParaRPr>
            </a:p>
            <a:p>
              <a:pPr algn="ctr"/>
              <a:endParaRPr lang="en-GB" sz="1600" dirty="0">
                <a:solidFill>
                  <a:schemeClr val="accent2">
                    <a:lumMod val="50000"/>
                  </a:schemeClr>
                </a:solidFill>
                <a:latin typeface="Arial Narrow" pitchFamily="34" charset="0"/>
              </a:endParaRPr>
            </a:p>
            <a:p>
              <a:pPr algn="ctr"/>
              <a:r>
                <a:rPr lang="en-GB" sz="1600" dirty="0">
                  <a:solidFill>
                    <a:schemeClr val="accent2">
                      <a:lumMod val="50000"/>
                    </a:schemeClr>
                  </a:solidFill>
                  <a:latin typeface="Arial Narrow" pitchFamily="34" charset="0"/>
                </a:rPr>
                <a:t>extrinsic</a:t>
              </a:r>
            </a:p>
          </p:txBody>
        </p:sp>
        <p:sp>
          <p:nvSpPr>
            <p:cNvPr id="13" name="Rounded Rectangle 12"/>
            <p:cNvSpPr/>
            <p:nvPr/>
          </p:nvSpPr>
          <p:spPr>
            <a:xfrm>
              <a:off x="4341453" y="3821816"/>
              <a:ext cx="2684578" cy="93784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accent4">
                    <a:lumMod val="50000"/>
                  </a:schemeClr>
                </a:solidFill>
                <a:latin typeface="Arial Narrow" pitchFamily="34" charset="0"/>
              </a:endParaRPr>
            </a:p>
            <a:p>
              <a:pPr algn="ctr"/>
              <a:endParaRPr lang="en-GB" sz="1600" dirty="0">
                <a:solidFill>
                  <a:schemeClr val="accent4">
                    <a:lumMod val="50000"/>
                  </a:schemeClr>
                </a:solidFill>
                <a:latin typeface="Arial Narrow" pitchFamily="34" charset="0"/>
              </a:endParaRPr>
            </a:p>
            <a:p>
              <a:pPr algn="ctr"/>
              <a:r>
                <a:rPr lang="en-GB" sz="1600" dirty="0">
                  <a:solidFill>
                    <a:schemeClr val="accent4">
                      <a:lumMod val="50000"/>
                    </a:schemeClr>
                  </a:solidFill>
                  <a:latin typeface="Arial Narrow" pitchFamily="34" charset="0"/>
                </a:rPr>
                <a:t>intrinsic value</a:t>
              </a:r>
            </a:p>
          </p:txBody>
        </p:sp>
        <p:sp>
          <p:nvSpPr>
            <p:cNvPr id="14" name="Rounded Rectangle 13"/>
            <p:cNvSpPr/>
            <p:nvPr/>
          </p:nvSpPr>
          <p:spPr>
            <a:xfrm>
              <a:off x="1566988" y="3810086"/>
              <a:ext cx="2657230" cy="93784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2"/>
                </a:solidFill>
                <a:latin typeface="Arial Narrow" pitchFamily="34" charset="0"/>
              </a:endParaRPr>
            </a:p>
            <a:p>
              <a:pPr algn="ctr"/>
              <a:endParaRPr lang="en-GB" sz="1600" dirty="0">
                <a:solidFill>
                  <a:schemeClr val="tx2"/>
                </a:solidFill>
                <a:latin typeface="Arial Narrow" pitchFamily="34" charset="0"/>
              </a:endParaRPr>
            </a:p>
            <a:p>
              <a:pPr algn="ctr"/>
              <a:r>
                <a:rPr lang="en-GB" sz="1600" dirty="0">
                  <a:solidFill>
                    <a:schemeClr val="tx2"/>
                  </a:solidFill>
                  <a:latin typeface="Arial Narrow" pitchFamily="34" charset="0"/>
                </a:rPr>
                <a:t>novelty</a:t>
              </a:r>
            </a:p>
          </p:txBody>
        </p:sp>
        <p:graphicFrame>
          <p:nvGraphicFramePr>
            <p:cNvPr id="180226" name="Object 2"/>
            <p:cNvGraphicFramePr>
              <a:graphicFrameLocks noChangeAspect="1"/>
            </p:cNvGraphicFramePr>
            <p:nvPr>
              <p:extLst>
                <p:ext uri="{D42A27DB-BD31-4B8C-83A1-F6EECF244321}">
                  <p14:modId xmlns="" xmlns:p14="http://schemas.microsoft.com/office/powerpoint/2010/main" val="292687339"/>
                </p:ext>
              </p:extLst>
            </p:nvPr>
          </p:nvGraphicFramePr>
          <p:xfrm>
            <a:off x="712788" y="3071195"/>
            <a:ext cx="7537450" cy="2655888"/>
          </p:xfrm>
          <a:graphic>
            <a:graphicData uri="http://schemas.openxmlformats.org/presentationml/2006/ole">
              <p:oleObj spid="_x0000_s180246" name="Equation" r:id="rId3" imgW="5461000" imgH="1930400" progId="Equation.DSMT4">
                <p:embed/>
              </p:oleObj>
            </a:graphicData>
          </a:graphic>
        </p:graphicFrame>
      </p:grpSp>
      <p:grpSp>
        <p:nvGrpSpPr>
          <p:cNvPr id="17" name="Group 16"/>
          <p:cNvGrpSpPr/>
          <p:nvPr/>
        </p:nvGrpSpPr>
        <p:grpSpPr>
          <a:xfrm>
            <a:off x="2442204" y="813380"/>
            <a:ext cx="4241867" cy="2675574"/>
            <a:chOff x="2442203" y="813380"/>
            <a:chExt cx="4241867" cy="2675574"/>
          </a:xfrm>
        </p:grpSpPr>
        <p:sp>
          <p:nvSpPr>
            <p:cNvPr id="16" name="TextBox 15"/>
            <p:cNvSpPr txBox="1"/>
            <p:nvPr/>
          </p:nvSpPr>
          <p:spPr>
            <a:xfrm>
              <a:off x="2442203" y="813380"/>
              <a:ext cx="4241867" cy="461665"/>
            </a:xfrm>
            <a:prstGeom prst="rect">
              <a:avLst/>
            </a:prstGeom>
            <a:noFill/>
          </p:spPr>
          <p:txBody>
            <a:bodyPr wrap="none" rtlCol="0">
              <a:spAutoFit/>
            </a:bodyPr>
            <a:lstStyle/>
            <a:p>
              <a:r>
                <a:rPr lang="en-GB" sz="2400" dirty="0" smtClean="0">
                  <a:solidFill>
                    <a:schemeClr val="accent2">
                      <a:lumMod val="50000"/>
                    </a:schemeClr>
                  </a:solidFill>
                  <a:latin typeface="Arial Narrow" panose="020B0606020202030204" pitchFamily="34" charset="0"/>
                </a:rPr>
                <a:t>Novelty: “what happens if I do that?”</a:t>
              </a:r>
              <a:endParaRPr lang="en-GB" sz="2400" dirty="0">
                <a:solidFill>
                  <a:schemeClr val="accent2">
                    <a:lumMod val="50000"/>
                  </a:schemeClr>
                </a:solidFill>
                <a:latin typeface="Arial Narrow" panose="020B0606020202030204" pitchFamily="34" charset="0"/>
              </a:endParaRPr>
            </a:p>
          </p:txBody>
        </p:sp>
        <p:pic>
          <p:nvPicPr>
            <p:cNvPr id="180250" name="Picture 26" descr="Image result for child and socket">
              <a:hlinkClick r:id="rId4"/>
            </p:cNvPr>
            <p:cNvPicPr>
              <a:picLocks noChangeAspect="1" noChangeArrowheads="1"/>
            </p:cNvPicPr>
            <p:nvPr/>
          </p:nvPicPr>
          <p:blipFill>
            <a:blip r:embed="rId5" cstate="print">
              <a:duotone>
                <a:prstClr val="black"/>
                <a:srgbClr val="D9C3A5">
                  <a:tint val="50000"/>
                  <a:satMod val="180000"/>
                </a:srgbClr>
              </a:duotone>
            </a:blip>
            <a:srcRect/>
            <a:stretch>
              <a:fillRect/>
            </a:stretch>
          </p:blipFill>
          <p:spPr bwMode="auto">
            <a:xfrm>
              <a:off x="3212124" y="1340903"/>
              <a:ext cx="2485348" cy="2148051"/>
            </a:xfrm>
            <a:prstGeom prst="rect">
              <a:avLst/>
            </a:prstGeom>
            <a:ln>
              <a:noFill/>
            </a:ln>
            <a:effectLst>
              <a:outerShdw blurRad="190500" algn="tl" rotWithShape="0">
                <a:srgbClr val="000000">
                  <a:alpha val="70000"/>
                </a:srgb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par>
                                <p:cTn id="8" presetID="10" presetClass="exit" presetSubtype="0" fill="hold" grpId="0" nodeType="withEffect">
                                  <p:stCondLst>
                                    <p:cond delay="0"/>
                                  </p:stCondLst>
                                  <p:childTnLst>
                                    <p:animEffect transition="out" filter="fade">
                                      <p:cBhvr>
                                        <p:cTn id="9" dur="2000"/>
                                        <p:tgtEl>
                                          <p:spTgt spid="7"/>
                                        </p:tgtEl>
                                      </p:cBhvr>
                                    </p:animEffect>
                                    <p:set>
                                      <p:cBhvr>
                                        <p:cTn id="10"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1"/>
          <p:cNvPicPr>
            <a:picLocks noChangeAspect="1" noChangeArrowheads="1"/>
          </p:cNvPicPr>
          <p:nvPr/>
        </p:nvPicPr>
        <p:blipFill>
          <a:blip r:embed="rId3" cstate="print">
            <a:clrChange>
              <a:clrFrom>
                <a:srgbClr val="FFFFFF"/>
              </a:clrFrom>
              <a:clrTo>
                <a:srgbClr val="FFFFFF">
                  <a:alpha val="0"/>
                </a:srgbClr>
              </a:clrTo>
            </a:clrChange>
            <a:duotone>
              <a:schemeClr val="accent1">
                <a:shade val="45000"/>
                <a:satMod val="135000"/>
              </a:schemeClr>
              <a:prstClr val="white"/>
            </a:duotone>
            <a:lum bright="10000"/>
            <a:extLst>
              <a:ext uri="{28A0092B-C50C-407E-A947-70E740481C1C}">
                <a14:useLocalDpi xmlns="" xmlns:a14="http://schemas.microsoft.com/office/drawing/2010/main" val="0"/>
              </a:ext>
            </a:extLst>
          </a:blip>
          <a:srcRect/>
          <a:stretch>
            <a:fillRect/>
          </a:stretch>
        </p:blipFill>
        <p:spPr bwMode="auto">
          <a:xfrm>
            <a:off x="2328674" y="2888941"/>
            <a:ext cx="4584446" cy="316901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 Box 5"/>
          <p:cNvSpPr txBox="1">
            <a:spLocks noChangeArrowheads="1"/>
          </p:cNvSpPr>
          <p:nvPr/>
        </p:nvSpPr>
        <p:spPr bwMode="auto">
          <a:xfrm>
            <a:off x="1913251" y="1476483"/>
            <a:ext cx="5359057" cy="4362023"/>
          </a:xfrm>
          <a:prstGeom prst="rect">
            <a:avLst/>
          </a:prstGeom>
          <a:noFill/>
          <a:ln w="12700">
            <a:noFill/>
            <a:miter lim="800000"/>
            <a:headEnd/>
            <a:tailEnd/>
          </a:ln>
        </p:spPr>
        <p:txBody>
          <a:bodyPr wrap="none"/>
          <a:lstStyle/>
          <a:p>
            <a:endParaRPr lang="en-US" altLang="ja-JP" sz="1477" b="1" dirty="0">
              <a:solidFill>
                <a:srgbClr val="990033"/>
              </a:solidFill>
              <a:latin typeface="Arial Narrow" panose="020B0606020202030204" pitchFamily="34" charset="0"/>
              <a:ea typeface="MS Mincho"/>
              <a:cs typeface="MS Mincho"/>
            </a:endParaRPr>
          </a:p>
          <a:p>
            <a:endParaRPr lang="en-US" altLang="ja-JP" sz="1477" b="1" dirty="0">
              <a:solidFill>
                <a:srgbClr val="990033"/>
              </a:solidFill>
              <a:latin typeface="Arial Narrow" panose="020B0606020202030204" pitchFamily="34" charset="0"/>
              <a:ea typeface="MS Mincho"/>
              <a:cs typeface="MS Mincho"/>
            </a:endParaRPr>
          </a:p>
          <a:p>
            <a:endParaRPr lang="en-US" altLang="ja-JP" sz="1477" b="1" dirty="0">
              <a:solidFill>
                <a:srgbClr val="990033"/>
              </a:solidFill>
              <a:latin typeface="Arial Narrow" panose="020B0606020202030204" pitchFamily="34" charset="0"/>
              <a:ea typeface="MS Mincho"/>
              <a:cs typeface="MS Mincho"/>
            </a:endParaRPr>
          </a:p>
          <a:p>
            <a:endParaRPr lang="en-US" altLang="ja-JP" sz="1477" dirty="0">
              <a:solidFill>
                <a:srgbClr val="990033"/>
              </a:solidFill>
              <a:latin typeface="Arial Narrow" panose="020B0606020202030204" pitchFamily="34" charset="0"/>
              <a:ea typeface="MS Mincho"/>
              <a:cs typeface="MS Mincho"/>
            </a:endParaRPr>
          </a:p>
          <a:p>
            <a:endParaRPr lang="en-US" altLang="ja-JP" sz="1477" dirty="0">
              <a:solidFill>
                <a:srgbClr val="990033"/>
              </a:solidFill>
              <a:latin typeface="Arial Narrow" panose="020B0606020202030204" pitchFamily="34" charset="0"/>
              <a:ea typeface="MS Mincho"/>
              <a:cs typeface="MS Mincho"/>
            </a:endParaRPr>
          </a:p>
          <a:p>
            <a:endParaRPr lang="en-GB" sz="1477" dirty="0">
              <a:solidFill>
                <a:srgbClr val="990033"/>
              </a:solidFill>
              <a:latin typeface="Arial Narrow" panose="020B0606020202030204" pitchFamily="34" charset="0"/>
            </a:endParaRPr>
          </a:p>
        </p:txBody>
      </p:sp>
      <p:sp>
        <p:nvSpPr>
          <p:cNvPr id="9" name="TextBox 8"/>
          <p:cNvSpPr txBox="1"/>
          <p:nvPr/>
        </p:nvSpPr>
        <p:spPr>
          <a:xfrm>
            <a:off x="2328674" y="1351853"/>
            <a:ext cx="4860540" cy="3160096"/>
          </a:xfrm>
          <a:prstGeom prst="rect">
            <a:avLst/>
          </a:prstGeom>
          <a:noFill/>
        </p:spPr>
        <p:txBody>
          <a:bodyPr wrap="square" rtlCol="0">
            <a:spAutoFit/>
          </a:bodyPr>
          <a:lstStyle/>
          <a:p>
            <a:pPr algn="ctr"/>
            <a:r>
              <a:rPr lang="en-US" altLang="ja-JP" sz="2215" dirty="0">
                <a:solidFill>
                  <a:schemeClr val="accent2">
                    <a:lumMod val="50000"/>
                  </a:schemeClr>
                </a:solidFill>
                <a:latin typeface="Arial Narrow" panose="020B0606020202030204" pitchFamily="34" charset="0"/>
                <a:ea typeface="MS Mincho"/>
                <a:cs typeface="MS Mincho"/>
              </a:rPr>
              <a:t>Overview</a:t>
            </a:r>
          </a:p>
          <a:p>
            <a:endParaRPr lang="en-US" altLang="ja-JP" sz="2215" dirty="0">
              <a:solidFill>
                <a:srgbClr val="990033"/>
              </a:solidFill>
              <a:latin typeface="Arial Narrow" panose="020B0606020202030204" pitchFamily="34" charset="0"/>
              <a:ea typeface="MS Mincho"/>
              <a:cs typeface="MS Mincho"/>
            </a:endParaRPr>
          </a:p>
          <a:p>
            <a:endParaRPr lang="en-US" altLang="ja-JP" sz="2215" dirty="0">
              <a:solidFill>
                <a:srgbClr val="990033"/>
              </a:solidFill>
              <a:latin typeface="Arial Narrow" panose="020B0606020202030204" pitchFamily="34" charset="0"/>
              <a:ea typeface="MS Mincho"/>
              <a:cs typeface="MS Mincho"/>
            </a:endParaRPr>
          </a:p>
          <a:p>
            <a:r>
              <a:rPr lang="en-US" altLang="ja-JP" sz="2215" dirty="0">
                <a:solidFill>
                  <a:schemeClr val="accent1">
                    <a:lumMod val="60000"/>
                    <a:lumOff val="40000"/>
                  </a:schemeClr>
                </a:solidFill>
                <a:latin typeface="Arial Narrow" panose="020B0606020202030204" pitchFamily="34" charset="0"/>
                <a:ea typeface="MS Mincho"/>
                <a:cs typeface="MS Mincho"/>
              </a:rPr>
              <a:t>Action and the path of least resistance</a:t>
            </a:r>
          </a:p>
          <a:p>
            <a:r>
              <a:rPr lang="en-US" altLang="ja-JP" sz="2215" dirty="0">
                <a:solidFill>
                  <a:schemeClr val="accent1">
                    <a:lumMod val="60000"/>
                    <a:lumOff val="40000"/>
                  </a:schemeClr>
                </a:solidFill>
                <a:latin typeface="Arial Narrow" panose="020B0606020202030204" pitchFamily="34" charset="0"/>
                <a:ea typeface="MS Mincho"/>
                <a:cs typeface="MS Mincho"/>
              </a:rPr>
              <a:t>Generative models and active inference</a:t>
            </a:r>
          </a:p>
          <a:p>
            <a:r>
              <a:rPr lang="en-US" altLang="ja-JP" sz="2215" dirty="0" smtClean="0">
                <a:solidFill>
                  <a:schemeClr val="accent1">
                    <a:lumMod val="60000"/>
                    <a:lumOff val="40000"/>
                  </a:schemeClr>
                </a:solidFill>
                <a:latin typeface="Arial Narrow" panose="020B0606020202030204" pitchFamily="34" charset="0"/>
                <a:ea typeface="MS Mincho"/>
                <a:cs typeface="MS Mincho"/>
              </a:rPr>
              <a:t>Artificial </a:t>
            </a:r>
            <a:r>
              <a:rPr lang="en-US" altLang="ja-JP" sz="2215" dirty="0">
                <a:solidFill>
                  <a:schemeClr val="accent1">
                    <a:lumMod val="60000"/>
                    <a:lumOff val="40000"/>
                  </a:schemeClr>
                </a:solidFill>
                <a:latin typeface="Arial Narrow" panose="020B0606020202030204" pitchFamily="34" charset="0"/>
                <a:ea typeface="MS Mincho"/>
                <a:cs typeface="MS Mincho"/>
              </a:rPr>
              <a:t>insight and </a:t>
            </a:r>
            <a:r>
              <a:rPr lang="en-US" altLang="ja-JP" sz="2215" dirty="0">
                <a:solidFill>
                  <a:schemeClr val="accent2">
                    <a:lumMod val="50000"/>
                  </a:schemeClr>
                </a:solidFill>
                <a:latin typeface="Arial Narrow" panose="020B0606020202030204" pitchFamily="34" charset="0"/>
                <a:ea typeface="MS Mincho"/>
                <a:cs typeface="MS Mincho"/>
              </a:rPr>
              <a:t>aha moments</a:t>
            </a:r>
          </a:p>
          <a:p>
            <a:endParaRPr lang="en-US" altLang="ja-JP" sz="2215" dirty="0">
              <a:solidFill>
                <a:srgbClr val="990033"/>
              </a:solidFill>
              <a:latin typeface="Arial Narrow" panose="020B0606020202030204" pitchFamily="34" charset="0"/>
              <a:ea typeface="MS Mincho"/>
              <a:cs typeface="MS Mincho"/>
            </a:endParaRPr>
          </a:p>
          <a:p>
            <a:endParaRPr lang="en-US" altLang="ja-JP" sz="2215" dirty="0">
              <a:solidFill>
                <a:srgbClr val="990033"/>
              </a:solidFill>
              <a:latin typeface="Arial Narrow" panose="020B0606020202030204" pitchFamily="34" charset="0"/>
              <a:ea typeface="MS Mincho"/>
              <a:cs typeface="MS Mincho"/>
            </a:endParaRPr>
          </a:p>
          <a:p>
            <a:endParaRPr lang="en-GB" sz="2215" dirty="0">
              <a:latin typeface="Arial Narrow" panose="020B0606020202030204" pitchFamily="34" charset="0"/>
            </a:endParaRPr>
          </a:p>
        </p:txBody>
      </p:sp>
    </p:spTree>
    <p:extLst>
      <p:ext uri="{BB962C8B-B14F-4D97-AF65-F5344CB8AC3E}">
        <p14:creationId xmlns="" xmlns:p14="http://schemas.microsoft.com/office/powerpoint/2010/main" val="2888232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5"/>
          <p:cNvGrpSpPr/>
          <p:nvPr/>
        </p:nvGrpSpPr>
        <p:grpSpPr>
          <a:xfrm>
            <a:off x="2518075" y="1199663"/>
            <a:ext cx="3906169" cy="4045438"/>
            <a:chOff x="2518073" y="1199663"/>
            <a:chExt cx="3906173" cy="4045438"/>
          </a:xfrm>
        </p:grpSpPr>
        <p:sp>
          <p:nvSpPr>
            <p:cNvPr id="1887" name="Rounded Rectangle 1886"/>
            <p:cNvSpPr/>
            <p:nvPr/>
          </p:nvSpPr>
          <p:spPr>
            <a:xfrm>
              <a:off x="4220306" y="1199663"/>
              <a:ext cx="2000747" cy="4045438"/>
            </a:xfrm>
            <a:prstGeom prst="roundRect">
              <a:avLst/>
            </a:prstGeom>
            <a:solidFill>
              <a:srgbClr val="DBEEF4">
                <a:alpha val="43922"/>
              </a:srgb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174217" name="Rectangle 137"/>
            <p:cNvSpPr>
              <a:spLocks noChangeArrowheads="1"/>
            </p:cNvSpPr>
            <p:nvPr/>
          </p:nvSpPr>
          <p:spPr bwMode="auto">
            <a:xfrm>
              <a:off x="3817578" y="1405413"/>
              <a:ext cx="1442704"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Arial Narrow" panose="020B0606020202030204" pitchFamily="34" charset="0"/>
                  <a:cs typeface="Arial" pitchFamily="34" charset="0"/>
                </a:rPr>
                <a:t>Initial state and policy selection</a:t>
              </a:r>
              <a:endParaRPr kumimoji="0" lang="en-US" sz="1000" b="0" i="0" u="none" strike="noStrike" cap="none" normalizeH="0" baseline="0" dirty="0">
                <a:ln>
                  <a:noFill/>
                </a:ln>
                <a:solidFill>
                  <a:schemeClr val="tx1"/>
                </a:solidFill>
                <a:effectLst/>
                <a:latin typeface="Arial Narrow" panose="020B0606020202030204" pitchFamily="34" charset="0"/>
                <a:cs typeface="Arial" pitchFamily="34" charset="0"/>
              </a:endParaRPr>
            </a:p>
          </p:txBody>
        </p:sp>
        <p:sp>
          <p:nvSpPr>
            <p:cNvPr id="174219" name="Rectangle 139"/>
            <p:cNvSpPr>
              <a:spLocks noChangeArrowheads="1"/>
            </p:cNvSpPr>
            <p:nvPr/>
          </p:nvSpPr>
          <p:spPr bwMode="auto">
            <a:xfrm rot="16200000">
              <a:off x="2467419" y="1776382"/>
              <a:ext cx="224420"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Arial Narrow" panose="020B0606020202030204" pitchFamily="34" charset="0"/>
                  <a:cs typeface="Arial" pitchFamily="34" charset="0"/>
                </a:rPr>
                <a:t>Policy</a:t>
              </a:r>
              <a:endParaRPr kumimoji="0" lang="en-US" sz="800" b="0" i="0" u="none" strike="noStrike" cap="none" normalizeH="0" baseline="0" dirty="0">
                <a:ln>
                  <a:noFill/>
                </a:ln>
                <a:solidFill>
                  <a:schemeClr val="tx1"/>
                </a:solidFill>
                <a:effectLst/>
                <a:latin typeface="Arial Narrow" panose="020B0606020202030204" pitchFamily="34" charset="0"/>
                <a:cs typeface="Arial" pitchFamily="34" charset="0"/>
              </a:endParaRPr>
            </a:p>
          </p:txBody>
        </p:sp>
        <p:sp>
          <p:nvSpPr>
            <p:cNvPr id="174228" name="Rectangle 148"/>
            <p:cNvSpPr>
              <a:spLocks noChangeArrowheads="1"/>
            </p:cNvSpPr>
            <p:nvPr/>
          </p:nvSpPr>
          <p:spPr bwMode="auto">
            <a:xfrm>
              <a:off x="3228975" y="2126868"/>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31" name="Rectangle 151"/>
            <p:cNvSpPr>
              <a:spLocks noChangeArrowheads="1"/>
            </p:cNvSpPr>
            <p:nvPr/>
          </p:nvSpPr>
          <p:spPr bwMode="auto">
            <a:xfrm>
              <a:off x="3752850" y="212686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10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34" name="Rectangle 154"/>
            <p:cNvSpPr>
              <a:spLocks noChangeArrowheads="1"/>
            </p:cNvSpPr>
            <p:nvPr/>
          </p:nvSpPr>
          <p:spPr bwMode="auto">
            <a:xfrm>
              <a:off x="4295775" y="212686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15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37" name="Rectangle 157"/>
            <p:cNvSpPr>
              <a:spLocks noChangeArrowheads="1"/>
            </p:cNvSpPr>
            <p:nvPr/>
          </p:nvSpPr>
          <p:spPr bwMode="auto">
            <a:xfrm>
              <a:off x="4832350" y="212686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20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40" name="Rectangle 160"/>
            <p:cNvSpPr>
              <a:spLocks noChangeArrowheads="1"/>
            </p:cNvSpPr>
            <p:nvPr/>
          </p:nvSpPr>
          <p:spPr bwMode="auto">
            <a:xfrm>
              <a:off x="5375275" y="212686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25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43" name="Rectangle 163"/>
            <p:cNvSpPr>
              <a:spLocks noChangeArrowheads="1"/>
            </p:cNvSpPr>
            <p:nvPr/>
          </p:nvSpPr>
          <p:spPr bwMode="auto">
            <a:xfrm>
              <a:off x="5918200" y="212686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30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46" name="Rectangle 166"/>
            <p:cNvSpPr>
              <a:spLocks noChangeArrowheads="1"/>
            </p:cNvSpPr>
            <p:nvPr/>
          </p:nvSpPr>
          <p:spPr bwMode="auto">
            <a:xfrm>
              <a:off x="2703513" y="1676018"/>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2</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49" name="Rectangle 169"/>
            <p:cNvSpPr>
              <a:spLocks noChangeArrowheads="1"/>
            </p:cNvSpPr>
            <p:nvPr/>
          </p:nvSpPr>
          <p:spPr bwMode="auto">
            <a:xfrm>
              <a:off x="2703513" y="1845881"/>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4</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grpSp>
          <p:nvGrpSpPr>
            <p:cNvPr id="3" name="Group 411"/>
            <p:cNvGrpSpPr/>
            <p:nvPr/>
          </p:nvGrpSpPr>
          <p:grpSpPr>
            <a:xfrm>
              <a:off x="2762250" y="1595056"/>
              <a:ext cx="3467101" cy="515938"/>
              <a:chOff x="2762250" y="1137856"/>
              <a:chExt cx="3467101" cy="515938"/>
            </a:xfrm>
          </p:grpSpPr>
          <p:sp>
            <p:nvSpPr>
              <p:cNvPr id="174086" name="Rectangle 6"/>
              <p:cNvSpPr>
                <a:spLocks noChangeArrowheads="1"/>
              </p:cNvSpPr>
              <p:nvPr/>
            </p:nvSpPr>
            <p:spPr bwMode="auto">
              <a:xfrm>
                <a:off x="2762250" y="1137856"/>
                <a:ext cx="3465513" cy="5143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087" name="Rectangle 7"/>
              <p:cNvSpPr>
                <a:spLocks noChangeArrowheads="1"/>
              </p:cNvSpPr>
              <p:nvPr/>
            </p:nvSpPr>
            <p:spPr bwMode="auto">
              <a:xfrm>
                <a:off x="2762250" y="1137856"/>
                <a:ext cx="3465513" cy="514350"/>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pic>
            <p:nvPicPr>
              <p:cNvPr id="174088" name="Picture 8"/>
              <p:cNvPicPr>
                <a:picLocks noChangeAspect="1" noChangeArrowheads="1"/>
              </p:cNvPicPr>
              <p:nvPr/>
            </p:nvPicPr>
            <p:blipFill>
              <a:blip r:embed="rId2" cstate="print"/>
              <a:srcRect/>
              <a:stretch>
                <a:fillRect/>
              </a:stretch>
            </p:blipFill>
            <p:spPr bwMode="auto">
              <a:xfrm>
                <a:off x="2762250" y="1137856"/>
                <a:ext cx="3465513" cy="514350"/>
              </a:xfrm>
              <a:prstGeom prst="rect">
                <a:avLst/>
              </a:prstGeom>
              <a:noFill/>
              <a:ln w="9525">
                <a:noFill/>
                <a:miter lim="800000"/>
                <a:headEnd/>
                <a:tailEnd/>
              </a:ln>
            </p:spPr>
          </p:pic>
          <p:sp>
            <p:nvSpPr>
              <p:cNvPr id="174089" name="Oval 9"/>
              <p:cNvSpPr>
                <a:spLocks noChangeArrowheads="1"/>
              </p:cNvSpPr>
              <p:nvPr/>
            </p:nvSpPr>
            <p:spPr bwMode="auto">
              <a:xfrm>
                <a:off x="3216275" y="1148968"/>
                <a:ext cx="65088" cy="6508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090" name="Oval 10"/>
              <p:cNvSpPr>
                <a:spLocks noChangeArrowheads="1"/>
              </p:cNvSpPr>
              <p:nvPr/>
            </p:nvSpPr>
            <p:spPr bwMode="auto">
              <a:xfrm>
                <a:off x="3432175" y="1148968"/>
                <a:ext cx="65088" cy="6508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091" name="Oval 11"/>
              <p:cNvSpPr>
                <a:spLocks noChangeArrowheads="1"/>
              </p:cNvSpPr>
              <p:nvPr/>
            </p:nvSpPr>
            <p:spPr bwMode="auto">
              <a:xfrm>
                <a:off x="3648075" y="1148968"/>
                <a:ext cx="65088" cy="6508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092" name="Oval 12"/>
              <p:cNvSpPr>
                <a:spLocks noChangeArrowheads="1"/>
              </p:cNvSpPr>
              <p:nvPr/>
            </p:nvSpPr>
            <p:spPr bwMode="auto">
              <a:xfrm>
                <a:off x="3759200" y="1148968"/>
                <a:ext cx="63500" cy="6508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093" name="Oval 13"/>
              <p:cNvSpPr>
                <a:spLocks noChangeArrowheads="1"/>
              </p:cNvSpPr>
              <p:nvPr/>
            </p:nvSpPr>
            <p:spPr bwMode="auto">
              <a:xfrm>
                <a:off x="4518025" y="1148968"/>
                <a:ext cx="63500" cy="6508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094" name="Oval 14"/>
              <p:cNvSpPr>
                <a:spLocks noChangeArrowheads="1"/>
              </p:cNvSpPr>
              <p:nvPr/>
            </p:nvSpPr>
            <p:spPr bwMode="auto">
              <a:xfrm>
                <a:off x="4733925" y="1148968"/>
                <a:ext cx="63500" cy="6508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095" name="Oval 15"/>
              <p:cNvSpPr>
                <a:spLocks noChangeArrowheads="1"/>
              </p:cNvSpPr>
              <p:nvPr/>
            </p:nvSpPr>
            <p:spPr bwMode="auto">
              <a:xfrm>
                <a:off x="5276850" y="1148968"/>
                <a:ext cx="63500" cy="6508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096" name="Oval 16"/>
              <p:cNvSpPr>
                <a:spLocks noChangeArrowheads="1"/>
              </p:cNvSpPr>
              <p:nvPr/>
            </p:nvSpPr>
            <p:spPr bwMode="auto">
              <a:xfrm>
                <a:off x="2889250" y="1148968"/>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097" name="Oval 17"/>
              <p:cNvSpPr>
                <a:spLocks noChangeArrowheads="1"/>
              </p:cNvSpPr>
              <p:nvPr/>
            </p:nvSpPr>
            <p:spPr bwMode="auto">
              <a:xfrm>
                <a:off x="3105150" y="1148968"/>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098" name="Oval 18"/>
              <p:cNvSpPr>
                <a:spLocks noChangeArrowheads="1"/>
              </p:cNvSpPr>
              <p:nvPr/>
            </p:nvSpPr>
            <p:spPr bwMode="auto">
              <a:xfrm>
                <a:off x="3863975" y="1148968"/>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099" name="Oval 19"/>
              <p:cNvSpPr>
                <a:spLocks noChangeArrowheads="1"/>
              </p:cNvSpPr>
              <p:nvPr/>
            </p:nvSpPr>
            <p:spPr bwMode="auto">
              <a:xfrm>
                <a:off x="4191000" y="1148968"/>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00" name="Oval 20"/>
              <p:cNvSpPr>
                <a:spLocks noChangeArrowheads="1"/>
              </p:cNvSpPr>
              <p:nvPr/>
            </p:nvSpPr>
            <p:spPr bwMode="auto">
              <a:xfrm>
                <a:off x="4302125" y="1148968"/>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01" name="Oval 21"/>
              <p:cNvSpPr>
                <a:spLocks noChangeArrowheads="1"/>
              </p:cNvSpPr>
              <p:nvPr/>
            </p:nvSpPr>
            <p:spPr bwMode="auto">
              <a:xfrm>
                <a:off x="4622800" y="1148968"/>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02" name="Oval 22"/>
              <p:cNvSpPr>
                <a:spLocks noChangeArrowheads="1"/>
              </p:cNvSpPr>
              <p:nvPr/>
            </p:nvSpPr>
            <p:spPr bwMode="auto">
              <a:xfrm>
                <a:off x="4949825" y="1148968"/>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03" name="Oval 23"/>
              <p:cNvSpPr>
                <a:spLocks noChangeArrowheads="1"/>
              </p:cNvSpPr>
              <p:nvPr/>
            </p:nvSpPr>
            <p:spPr bwMode="auto">
              <a:xfrm>
                <a:off x="5165725" y="1148968"/>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04" name="Oval 24"/>
              <p:cNvSpPr>
                <a:spLocks noChangeArrowheads="1"/>
              </p:cNvSpPr>
              <p:nvPr/>
            </p:nvSpPr>
            <p:spPr bwMode="auto">
              <a:xfrm>
                <a:off x="5597525" y="1148968"/>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05" name="Oval 25"/>
              <p:cNvSpPr>
                <a:spLocks noChangeArrowheads="1"/>
              </p:cNvSpPr>
              <p:nvPr/>
            </p:nvSpPr>
            <p:spPr bwMode="auto">
              <a:xfrm>
                <a:off x="5818188" y="1148968"/>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06" name="Oval 26"/>
              <p:cNvSpPr>
                <a:spLocks noChangeArrowheads="1"/>
              </p:cNvSpPr>
              <p:nvPr/>
            </p:nvSpPr>
            <p:spPr bwMode="auto">
              <a:xfrm>
                <a:off x="5922963" y="1148968"/>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07" name="Oval 27"/>
              <p:cNvSpPr>
                <a:spLocks noChangeArrowheads="1"/>
              </p:cNvSpPr>
              <p:nvPr/>
            </p:nvSpPr>
            <p:spPr bwMode="auto">
              <a:xfrm>
                <a:off x="6138863" y="1148968"/>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08" name="Oval 28"/>
              <p:cNvSpPr>
                <a:spLocks noChangeArrowheads="1"/>
              </p:cNvSpPr>
              <p:nvPr/>
            </p:nvSpPr>
            <p:spPr bwMode="auto">
              <a:xfrm>
                <a:off x="2784475" y="1148968"/>
                <a:ext cx="65088"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09" name="Oval 29"/>
              <p:cNvSpPr>
                <a:spLocks noChangeArrowheads="1"/>
              </p:cNvSpPr>
              <p:nvPr/>
            </p:nvSpPr>
            <p:spPr bwMode="auto">
              <a:xfrm>
                <a:off x="3000375" y="1148968"/>
                <a:ext cx="65088"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10" name="Oval 30"/>
              <p:cNvSpPr>
                <a:spLocks noChangeArrowheads="1"/>
              </p:cNvSpPr>
              <p:nvPr/>
            </p:nvSpPr>
            <p:spPr bwMode="auto">
              <a:xfrm>
                <a:off x="3327400" y="1148968"/>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11" name="Oval 31"/>
              <p:cNvSpPr>
                <a:spLocks noChangeArrowheads="1"/>
              </p:cNvSpPr>
              <p:nvPr/>
            </p:nvSpPr>
            <p:spPr bwMode="auto">
              <a:xfrm>
                <a:off x="3543300" y="1148968"/>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12" name="Oval 32"/>
              <p:cNvSpPr>
                <a:spLocks noChangeArrowheads="1"/>
              </p:cNvSpPr>
              <p:nvPr/>
            </p:nvSpPr>
            <p:spPr bwMode="auto">
              <a:xfrm>
                <a:off x="3975100" y="1148968"/>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13" name="Oval 33"/>
              <p:cNvSpPr>
                <a:spLocks noChangeArrowheads="1"/>
              </p:cNvSpPr>
              <p:nvPr/>
            </p:nvSpPr>
            <p:spPr bwMode="auto">
              <a:xfrm>
                <a:off x="4086225" y="1148968"/>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14" name="Oval 34"/>
              <p:cNvSpPr>
                <a:spLocks noChangeArrowheads="1"/>
              </p:cNvSpPr>
              <p:nvPr/>
            </p:nvSpPr>
            <p:spPr bwMode="auto">
              <a:xfrm>
                <a:off x="4406900" y="1148968"/>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15" name="Oval 35"/>
              <p:cNvSpPr>
                <a:spLocks noChangeArrowheads="1"/>
              </p:cNvSpPr>
              <p:nvPr/>
            </p:nvSpPr>
            <p:spPr bwMode="auto">
              <a:xfrm>
                <a:off x="4838700" y="1148968"/>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16" name="Oval 36"/>
              <p:cNvSpPr>
                <a:spLocks noChangeArrowheads="1"/>
              </p:cNvSpPr>
              <p:nvPr/>
            </p:nvSpPr>
            <p:spPr bwMode="auto">
              <a:xfrm>
                <a:off x="5060950" y="1148968"/>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17" name="Oval 37"/>
              <p:cNvSpPr>
                <a:spLocks noChangeArrowheads="1"/>
              </p:cNvSpPr>
              <p:nvPr/>
            </p:nvSpPr>
            <p:spPr bwMode="auto">
              <a:xfrm>
                <a:off x="5381625" y="1148968"/>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18" name="Oval 38"/>
              <p:cNvSpPr>
                <a:spLocks noChangeArrowheads="1"/>
              </p:cNvSpPr>
              <p:nvPr/>
            </p:nvSpPr>
            <p:spPr bwMode="auto">
              <a:xfrm>
                <a:off x="5492750" y="1148968"/>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19" name="Oval 39"/>
              <p:cNvSpPr>
                <a:spLocks noChangeArrowheads="1"/>
              </p:cNvSpPr>
              <p:nvPr/>
            </p:nvSpPr>
            <p:spPr bwMode="auto">
              <a:xfrm>
                <a:off x="5707063" y="1148968"/>
                <a:ext cx="65088"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120" name="Oval 40"/>
              <p:cNvSpPr>
                <a:spLocks noChangeArrowheads="1"/>
              </p:cNvSpPr>
              <p:nvPr/>
            </p:nvSpPr>
            <p:spPr bwMode="auto">
              <a:xfrm>
                <a:off x="6034088" y="1148968"/>
                <a:ext cx="65088"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20" name="Line 140"/>
              <p:cNvSpPr>
                <a:spLocks noChangeShapeType="1"/>
              </p:cNvSpPr>
              <p:nvPr/>
            </p:nvSpPr>
            <p:spPr bwMode="auto">
              <a:xfrm>
                <a:off x="2762250" y="1652206"/>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21" name="Line 141"/>
              <p:cNvSpPr>
                <a:spLocks noChangeShapeType="1"/>
              </p:cNvSpPr>
              <p:nvPr/>
            </p:nvSpPr>
            <p:spPr bwMode="auto">
              <a:xfrm>
                <a:off x="2762250" y="1137856"/>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22" name="Line 142"/>
              <p:cNvSpPr>
                <a:spLocks noChangeShapeType="1"/>
              </p:cNvSpPr>
              <p:nvPr/>
            </p:nvSpPr>
            <p:spPr bwMode="auto">
              <a:xfrm>
                <a:off x="6227763" y="1137856"/>
                <a:ext cx="1588" cy="51435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23" name="Line 143"/>
              <p:cNvSpPr>
                <a:spLocks noChangeShapeType="1"/>
              </p:cNvSpPr>
              <p:nvPr/>
            </p:nvSpPr>
            <p:spPr bwMode="auto">
              <a:xfrm>
                <a:off x="2762250" y="1137856"/>
                <a:ext cx="1588" cy="51435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26" name="Line 146"/>
              <p:cNvSpPr>
                <a:spLocks noChangeShapeType="1"/>
              </p:cNvSpPr>
              <p:nvPr/>
            </p:nvSpPr>
            <p:spPr bwMode="auto">
              <a:xfrm flipV="1">
                <a:off x="3246438" y="1617281"/>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27" name="Line 147"/>
              <p:cNvSpPr>
                <a:spLocks noChangeShapeType="1"/>
              </p:cNvSpPr>
              <p:nvPr/>
            </p:nvSpPr>
            <p:spPr bwMode="auto">
              <a:xfrm>
                <a:off x="3246438" y="1137856"/>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29" name="Line 149"/>
              <p:cNvSpPr>
                <a:spLocks noChangeShapeType="1"/>
              </p:cNvSpPr>
              <p:nvPr/>
            </p:nvSpPr>
            <p:spPr bwMode="auto">
              <a:xfrm flipV="1">
                <a:off x="3787775" y="1617281"/>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30" name="Line 150"/>
              <p:cNvSpPr>
                <a:spLocks noChangeShapeType="1"/>
              </p:cNvSpPr>
              <p:nvPr/>
            </p:nvSpPr>
            <p:spPr bwMode="auto">
              <a:xfrm>
                <a:off x="3787775" y="1137856"/>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32" name="Line 152"/>
              <p:cNvSpPr>
                <a:spLocks noChangeShapeType="1"/>
              </p:cNvSpPr>
              <p:nvPr/>
            </p:nvSpPr>
            <p:spPr bwMode="auto">
              <a:xfrm flipV="1">
                <a:off x="4330700" y="1617281"/>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33" name="Line 153"/>
              <p:cNvSpPr>
                <a:spLocks noChangeShapeType="1"/>
              </p:cNvSpPr>
              <p:nvPr/>
            </p:nvSpPr>
            <p:spPr bwMode="auto">
              <a:xfrm>
                <a:off x="4330700" y="1137856"/>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35" name="Line 155"/>
              <p:cNvSpPr>
                <a:spLocks noChangeShapeType="1"/>
              </p:cNvSpPr>
              <p:nvPr/>
            </p:nvSpPr>
            <p:spPr bwMode="auto">
              <a:xfrm flipV="1">
                <a:off x="4867275" y="1617281"/>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36" name="Line 156"/>
              <p:cNvSpPr>
                <a:spLocks noChangeShapeType="1"/>
              </p:cNvSpPr>
              <p:nvPr/>
            </p:nvSpPr>
            <p:spPr bwMode="auto">
              <a:xfrm>
                <a:off x="4867275" y="1137856"/>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38" name="Line 158"/>
              <p:cNvSpPr>
                <a:spLocks noChangeShapeType="1"/>
              </p:cNvSpPr>
              <p:nvPr/>
            </p:nvSpPr>
            <p:spPr bwMode="auto">
              <a:xfrm flipV="1">
                <a:off x="5410200" y="1617281"/>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39" name="Line 159"/>
              <p:cNvSpPr>
                <a:spLocks noChangeShapeType="1"/>
              </p:cNvSpPr>
              <p:nvPr/>
            </p:nvSpPr>
            <p:spPr bwMode="auto">
              <a:xfrm>
                <a:off x="5410200" y="1137856"/>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41" name="Line 161"/>
              <p:cNvSpPr>
                <a:spLocks noChangeShapeType="1"/>
              </p:cNvSpPr>
              <p:nvPr/>
            </p:nvSpPr>
            <p:spPr bwMode="auto">
              <a:xfrm flipV="1">
                <a:off x="5953125" y="1617281"/>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42" name="Line 162"/>
              <p:cNvSpPr>
                <a:spLocks noChangeShapeType="1"/>
              </p:cNvSpPr>
              <p:nvPr/>
            </p:nvSpPr>
            <p:spPr bwMode="auto">
              <a:xfrm>
                <a:off x="5953125" y="1137856"/>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50" name="Line 170"/>
              <p:cNvSpPr>
                <a:spLocks noChangeShapeType="1"/>
              </p:cNvSpPr>
              <p:nvPr/>
            </p:nvSpPr>
            <p:spPr bwMode="auto">
              <a:xfrm>
                <a:off x="2762250" y="1604581"/>
                <a:ext cx="28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grpSp>
        <p:sp>
          <p:nvSpPr>
            <p:cNvPr id="174252" name="Rectangle 172"/>
            <p:cNvSpPr>
              <a:spLocks noChangeArrowheads="1"/>
            </p:cNvSpPr>
            <p:nvPr/>
          </p:nvSpPr>
          <p:spPr bwMode="auto">
            <a:xfrm>
              <a:off x="2703513" y="2015743"/>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6</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57" name="Rectangle 177"/>
            <p:cNvSpPr>
              <a:spLocks noChangeArrowheads="1"/>
            </p:cNvSpPr>
            <p:nvPr/>
          </p:nvSpPr>
          <p:spPr bwMode="auto">
            <a:xfrm>
              <a:off x="2755900" y="2517393"/>
              <a:ext cx="3471863" cy="5080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58" name="Rectangle 178"/>
            <p:cNvSpPr>
              <a:spLocks noChangeArrowheads="1"/>
            </p:cNvSpPr>
            <p:nvPr/>
          </p:nvSpPr>
          <p:spPr bwMode="auto">
            <a:xfrm>
              <a:off x="2755900" y="2517393"/>
              <a:ext cx="3471863" cy="508000"/>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59" name="Line 179"/>
            <p:cNvSpPr>
              <a:spLocks noChangeShapeType="1"/>
            </p:cNvSpPr>
            <p:nvPr/>
          </p:nvSpPr>
          <p:spPr bwMode="auto">
            <a:xfrm>
              <a:off x="2755900" y="2517393"/>
              <a:ext cx="347186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60" name="Line 180"/>
            <p:cNvSpPr>
              <a:spLocks noChangeShapeType="1"/>
            </p:cNvSpPr>
            <p:nvPr/>
          </p:nvSpPr>
          <p:spPr bwMode="auto">
            <a:xfrm>
              <a:off x="2755900" y="3025393"/>
              <a:ext cx="347186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61" name="Line 181"/>
            <p:cNvSpPr>
              <a:spLocks noChangeShapeType="1"/>
            </p:cNvSpPr>
            <p:nvPr/>
          </p:nvSpPr>
          <p:spPr bwMode="auto">
            <a:xfrm flipV="1">
              <a:off x="6227763" y="2517393"/>
              <a:ext cx="1588" cy="5080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62" name="Line 182"/>
            <p:cNvSpPr>
              <a:spLocks noChangeShapeType="1"/>
            </p:cNvSpPr>
            <p:nvPr/>
          </p:nvSpPr>
          <p:spPr bwMode="auto">
            <a:xfrm flipV="1">
              <a:off x="2755900" y="2517393"/>
              <a:ext cx="1588" cy="5080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63" name="Line 183"/>
            <p:cNvSpPr>
              <a:spLocks noChangeShapeType="1"/>
            </p:cNvSpPr>
            <p:nvPr/>
          </p:nvSpPr>
          <p:spPr bwMode="auto">
            <a:xfrm>
              <a:off x="2755900" y="3025393"/>
              <a:ext cx="347186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64" name="Line 184"/>
            <p:cNvSpPr>
              <a:spLocks noChangeShapeType="1"/>
            </p:cNvSpPr>
            <p:nvPr/>
          </p:nvSpPr>
          <p:spPr bwMode="auto">
            <a:xfrm flipV="1">
              <a:off x="2755900" y="2517393"/>
              <a:ext cx="1588" cy="5080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65" name="Line 185"/>
            <p:cNvSpPr>
              <a:spLocks noChangeShapeType="1"/>
            </p:cNvSpPr>
            <p:nvPr/>
          </p:nvSpPr>
          <p:spPr bwMode="auto">
            <a:xfrm flipV="1">
              <a:off x="3240088" y="2990468"/>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66" name="Line 186"/>
            <p:cNvSpPr>
              <a:spLocks noChangeShapeType="1"/>
            </p:cNvSpPr>
            <p:nvPr/>
          </p:nvSpPr>
          <p:spPr bwMode="auto">
            <a:xfrm>
              <a:off x="3240088" y="2517393"/>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67" name="Rectangle 187"/>
            <p:cNvSpPr>
              <a:spLocks noChangeArrowheads="1"/>
            </p:cNvSpPr>
            <p:nvPr/>
          </p:nvSpPr>
          <p:spPr bwMode="auto">
            <a:xfrm>
              <a:off x="3222625" y="3042856"/>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68" name="Line 188"/>
            <p:cNvSpPr>
              <a:spLocks noChangeShapeType="1"/>
            </p:cNvSpPr>
            <p:nvPr/>
          </p:nvSpPr>
          <p:spPr bwMode="auto">
            <a:xfrm flipV="1">
              <a:off x="3783013" y="2990468"/>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69" name="Line 189"/>
            <p:cNvSpPr>
              <a:spLocks noChangeShapeType="1"/>
            </p:cNvSpPr>
            <p:nvPr/>
          </p:nvSpPr>
          <p:spPr bwMode="auto">
            <a:xfrm>
              <a:off x="3783013" y="2517393"/>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70" name="Rectangle 190"/>
            <p:cNvSpPr>
              <a:spLocks noChangeArrowheads="1"/>
            </p:cNvSpPr>
            <p:nvPr/>
          </p:nvSpPr>
          <p:spPr bwMode="auto">
            <a:xfrm>
              <a:off x="3748088" y="3042856"/>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10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71" name="Line 191"/>
            <p:cNvSpPr>
              <a:spLocks noChangeShapeType="1"/>
            </p:cNvSpPr>
            <p:nvPr/>
          </p:nvSpPr>
          <p:spPr bwMode="auto">
            <a:xfrm flipV="1">
              <a:off x="4324350" y="2990468"/>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72" name="Line 192"/>
            <p:cNvSpPr>
              <a:spLocks noChangeShapeType="1"/>
            </p:cNvSpPr>
            <p:nvPr/>
          </p:nvSpPr>
          <p:spPr bwMode="auto">
            <a:xfrm>
              <a:off x="4324350" y="2517393"/>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73" name="Rectangle 193"/>
            <p:cNvSpPr>
              <a:spLocks noChangeArrowheads="1"/>
            </p:cNvSpPr>
            <p:nvPr/>
          </p:nvSpPr>
          <p:spPr bwMode="auto">
            <a:xfrm>
              <a:off x="4289425" y="3042856"/>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15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74" name="Line 194"/>
            <p:cNvSpPr>
              <a:spLocks noChangeShapeType="1"/>
            </p:cNvSpPr>
            <p:nvPr/>
          </p:nvSpPr>
          <p:spPr bwMode="auto">
            <a:xfrm flipV="1">
              <a:off x="4873625" y="2990468"/>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75" name="Line 195"/>
            <p:cNvSpPr>
              <a:spLocks noChangeShapeType="1"/>
            </p:cNvSpPr>
            <p:nvPr/>
          </p:nvSpPr>
          <p:spPr bwMode="auto">
            <a:xfrm>
              <a:off x="4873625" y="2517393"/>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76" name="Rectangle 196"/>
            <p:cNvSpPr>
              <a:spLocks noChangeArrowheads="1"/>
            </p:cNvSpPr>
            <p:nvPr/>
          </p:nvSpPr>
          <p:spPr bwMode="auto">
            <a:xfrm>
              <a:off x="4838700" y="3042856"/>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20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77" name="Line 197"/>
            <p:cNvSpPr>
              <a:spLocks noChangeShapeType="1"/>
            </p:cNvSpPr>
            <p:nvPr/>
          </p:nvSpPr>
          <p:spPr bwMode="auto">
            <a:xfrm flipV="1">
              <a:off x="5416550" y="2990468"/>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78" name="Line 198"/>
            <p:cNvSpPr>
              <a:spLocks noChangeShapeType="1"/>
            </p:cNvSpPr>
            <p:nvPr/>
          </p:nvSpPr>
          <p:spPr bwMode="auto">
            <a:xfrm>
              <a:off x="5416550" y="2517393"/>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79" name="Rectangle 199"/>
            <p:cNvSpPr>
              <a:spLocks noChangeArrowheads="1"/>
            </p:cNvSpPr>
            <p:nvPr/>
          </p:nvSpPr>
          <p:spPr bwMode="auto">
            <a:xfrm>
              <a:off x="5381625" y="3042856"/>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25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80" name="Line 200"/>
            <p:cNvSpPr>
              <a:spLocks noChangeShapeType="1"/>
            </p:cNvSpPr>
            <p:nvPr/>
          </p:nvSpPr>
          <p:spPr bwMode="auto">
            <a:xfrm flipV="1">
              <a:off x="5964238" y="2990468"/>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81" name="Line 201"/>
            <p:cNvSpPr>
              <a:spLocks noChangeShapeType="1"/>
            </p:cNvSpPr>
            <p:nvPr/>
          </p:nvSpPr>
          <p:spPr bwMode="auto">
            <a:xfrm>
              <a:off x="5964238" y="2517393"/>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82" name="Rectangle 202"/>
            <p:cNvSpPr>
              <a:spLocks noChangeArrowheads="1"/>
            </p:cNvSpPr>
            <p:nvPr/>
          </p:nvSpPr>
          <p:spPr bwMode="auto">
            <a:xfrm>
              <a:off x="5929313" y="3042856"/>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30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83" name="Line 203"/>
            <p:cNvSpPr>
              <a:spLocks noChangeShapeType="1"/>
            </p:cNvSpPr>
            <p:nvPr/>
          </p:nvSpPr>
          <p:spPr bwMode="auto">
            <a:xfrm>
              <a:off x="2755900" y="3014281"/>
              <a:ext cx="3492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85" name="Rectangle 205"/>
            <p:cNvSpPr>
              <a:spLocks noChangeArrowheads="1"/>
            </p:cNvSpPr>
            <p:nvPr/>
          </p:nvSpPr>
          <p:spPr bwMode="auto">
            <a:xfrm>
              <a:off x="2679700" y="2966656"/>
              <a:ext cx="5610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89" name="Rectangle 209"/>
            <p:cNvSpPr>
              <a:spLocks noChangeArrowheads="1"/>
            </p:cNvSpPr>
            <p:nvPr/>
          </p:nvSpPr>
          <p:spPr bwMode="auto">
            <a:xfrm>
              <a:off x="2703513" y="2750756"/>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92" name="Rectangle 212"/>
            <p:cNvSpPr>
              <a:spLocks noChangeArrowheads="1"/>
            </p:cNvSpPr>
            <p:nvPr/>
          </p:nvSpPr>
          <p:spPr bwMode="auto">
            <a:xfrm>
              <a:off x="2703513" y="2541206"/>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4293" name="Line 213"/>
            <p:cNvSpPr>
              <a:spLocks noChangeShapeType="1"/>
            </p:cNvSpPr>
            <p:nvPr/>
          </p:nvSpPr>
          <p:spPr bwMode="auto">
            <a:xfrm>
              <a:off x="2755901" y="2517393"/>
              <a:ext cx="347186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94" name="Line 214"/>
            <p:cNvSpPr>
              <a:spLocks noChangeShapeType="1"/>
            </p:cNvSpPr>
            <p:nvPr/>
          </p:nvSpPr>
          <p:spPr bwMode="auto">
            <a:xfrm>
              <a:off x="2755901" y="3025393"/>
              <a:ext cx="347186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96" name="Line 216"/>
            <p:cNvSpPr>
              <a:spLocks noChangeShapeType="1"/>
            </p:cNvSpPr>
            <p:nvPr/>
          </p:nvSpPr>
          <p:spPr bwMode="auto">
            <a:xfrm flipV="1">
              <a:off x="2755901" y="2517393"/>
              <a:ext cx="1588" cy="5080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97" name="Rectangle 217"/>
            <p:cNvSpPr>
              <a:spLocks noChangeArrowheads="1"/>
            </p:cNvSpPr>
            <p:nvPr/>
          </p:nvSpPr>
          <p:spPr bwMode="auto">
            <a:xfrm>
              <a:off x="2755901" y="2796793"/>
              <a:ext cx="87313" cy="198438"/>
            </a:xfrm>
            <a:prstGeom prst="rect">
              <a:avLst/>
            </a:prstGeom>
            <a:solidFill>
              <a:srgbClr val="FF0000"/>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98" name="Rectangle 218"/>
            <p:cNvSpPr>
              <a:spLocks noChangeArrowheads="1"/>
            </p:cNvSpPr>
            <p:nvPr/>
          </p:nvSpPr>
          <p:spPr bwMode="auto">
            <a:xfrm>
              <a:off x="2755901" y="2796793"/>
              <a:ext cx="87313" cy="19843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299" name="Rectangle 219"/>
            <p:cNvSpPr>
              <a:spLocks noChangeArrowheads="1"/>
            </p:cNvSpPr>
            <p:nvPr/>
          </p:nvSpPr>
          <p:spPr bwMode="auto">
            <a:xfrm>
              <a:off x="2867026"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00" name="Rectangle 220"/>
            <p:cNvSpPr>
              <a:spLocks noChangeArrowheads="1"/>
            </p:cNvSpPr>
            <p:nvPr/>
          </p:nvSpPr>
          <p:spPr bwMode="auto">
            <a:xfrm>
              <a:off x="2867026"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01" name="Rectangle 221"/>
            <p:cNvSpPr>
              <a:spLocks noChangeArrowheads="1"/>
            </p:cNvSpPr>
            <p:nvPr/>
          </p:nvSpPr>
          <p:spPr bwMode="auto">
            <a:xfrm>
              <a:off x="2978151"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02" name="Rectangle 222"/>
            <p:cNvSpPr>
              <a:spLocks noChangeArrowheads="1"/>
            </p:cNvSpPr>
            <p:nvPr/>
          </p:nvSpPr>
          <p:spPr bwMode="auto">
            <a:xfrm>
              <a:off x="2978151"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03" name="Rectangle 223"/>
            <p:cNvSpPr>
              <a:spLocks noChangeArrowheads="1"/>
            </p:cNvSpPr>
            <p:nvPr/>
          </p:nvSpPr>
          <p:spPr bwMode="auto">
            <a:xfrm>
              <a:off x="3087688" y="2796793"/>
              <a:ext cx="82550"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04" name="Rectangle 224"/>
            <p:cNvSpPr>
              <a:spLocks noChangeArrowheads="1"/>
            </p:cNvSpPr>
            <p:nvPr/>
          </p:nvSpPr>
          <p:spPr bwMode="auto">
            <a:xfrm>
              <a:off x="3087688" y="2796793"/>
              <a:ext cx="82550"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05" name="Rectangle 225"/>
            <p:cNvSpPr>
              <a:spLocks noChangeArrowheads="1"/>
            </p:cNvSpPr>
            <p:nvPr/>
          </p:nvSpPr>
          <p:spPr bwMode="auto">
            <a:xfrm>
              <a:off x="3192463" y="2796793"/>
              <a:ext cx="88900" cy="1984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06" name="Rectangle 226"/>
            <p:cNvSpPr>
              <a:spLocks noChangeArrowheads="1"/>
            </p:cNvSpPr>
            <p:nvPr/>
          </p:nvSpPr>
          <p:spPr bwMode="auto">
            <a:xfrm>
              <a:off x="3192463" y="2796793"/>
              <a:ext cx="88900" cy="198438"/>
            </a:xfrm>
            <a:prstGeom prst="rect">
              <a:avLst/>
            </a:prstGeom>
            <a:solidFill>
              <a:srgbClr val="FF0000"/>
            </a:solidFill>
            <a:ln w="0">
              <a:solidFill>
                <a:srgbClr val="F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07" name="Rectangle 227"/>
            <p:cNvSpPr>
              <a:spLocks noChangeArrowheads="1"/>
            </p:cNvSpPr>
            <p:nvPr/>
          </p:nvSpPr>
          <p:spPr bwMode="auto">
            <a:xfrm>
              <a:off x="3303588" y="2796793"/>
              <a:ext cx="87313" cy="198438"/>
            </a:xfrm>
            <a:prstGeom prst="rect">
              <a:avLst/>
            </a:prstGeom>
            <a:solidFill>
              <a:srgbClr val="FF0000"/>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08" name="Rectangle 228"/>
            <p:cNvSpPr>
              <a:spLocks noChangeArrowheads="1"/>
            </p:cNvSpPr>
            <p:nvPr/>
          </p:nvSpPr>
          <p:spPr bwMode="auto">
            <a:xfrm>
              <a:off x="3303588" y="2796793"/>
              <a:ext cx="87313" cy="19843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09" name="Rectangle 229"/>
            <p:cNvSpPr>
              <a:spLocks noChangeArrowheads="1"/>
            </p:cNvSpPr>
            <p:nvPr/>
          </p:nvSpPr>
          <p:spPr bwMode="auto">
            <a:xfrm>
              <a:off x="3414713"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10" name="Rectangle 230"/>
            <p:cNvSpPr>
              <a:spLocks noChangeArrowheads="1"/>
            </p:cNvSpPr>
            <p:nvPr/>
          </p:nvSpPr>
          <p:spPr bwMode="auto">
            <a:xfrm>
              <a:off x="3414713"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11" name="Rectangle 231"/>
            <p:cNvSpPr>
              <a:spLocks noChangeArrowheads="1"/>
            </p:cNvSpPr>
            <p:nvPr/>
          </p:nvSpPr>
          <p:spPr bwMode="auto">
            <a:xfrm>
              <a:off x="3519488" y="2796793"/>
              <a:ext cx="87313" cy="198438"/>
            </a:xfrm>
            <a:prstGeom prst="rect">
              <a:avLst/>
            </a:prstGeom>
            <a:solidFill>
              <a:srgbClr val="FF0000"/>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12" name="Rectangle 232"/>
            <p:cNvSpPr>
              <a:spLocks noChangeArrowheads="1"/>
            </p:cNvSpPr>
            <p:nvPr/>
          </p:nvSpPr>
          <p:spPr bwMode="auto">
            <a:xfrm>
              <a:off x="3519488" y="2796793"/>
              <a:ext cx="87313" cy="19843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13" name="Rectangle 233"/>
            <p:cNvSpPr>
              <a:spLocks noChangeArrowheads="1"/>
            </p:cNvSpPr>
            <p:nvPr/>
          </p:nvSpPr>
          <p:spPr bwMode="auto">
            <a:xfrm>
              <a:off x="3630613"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14" name="Rectangle 234"/>
            <p:cNvSpPr>
              <a:spLocks noChangeArrowheads="1"/>
            </p:cNvSpPr>
            <p:nvPr/>
          </p:nvSpPr>
          <p:spPr bwMode="auto">
            <a:xfrm>
              <a:off x="3630613"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15" name="Rectangle 235"/>
            <p:cNvSpPr>
              <a:spLocks noChangeArrowheads="1"/>
            </p:cNvSpPr>
            <p:nvPr/>
          </p:nvSpPr>
          <p:spPr bwMode="auto">
            <a:xfrm>
              <a:off x="3741738"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16" name="Rectangle 236"/>
            <p:cNvSpPr>
              <a:spLocks noChangeArrowheads="1"/>
            </p:cNvSpPr>
            <p:nvPr/>
          </p:nvSpPr>
          <p:spPr bwMode="auto">
            <a:xfrm>
              <a:off x="3741738"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17" name="Rectangle 237"/>
            <p:cNvSpPr>
              <a:spLocks noChangeArrowheads="1"/>
            </p:cNvSpPr>
            <p:nvPr/>
          </p:nvSpPr>
          <p:spPr bwMode="auto">
            <a:xfrm>
              <a:off x="3846513"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18" name="Rectangle 238"/>
            <p:cNvSpPr>
              <a:spLocks noChangeArrowheads="1"/>
            </p:cNvSpPr>
            <p:nvPr/>
          </p:nvSpPr>
          <p:spPr bwMode="auto">
            <a:xfrm>
              <a:off x="3846513"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19" name="Rectangle 239"/>
            <p:cNvSpPr>
              <a:spLocks noChangeArrowheads="1"/>
            </p:cNvSpPr>
            <p:nvPr/>
          </p:nvSpPr>
          <p:spPr bwMode="auto">
            <a:xfrm>
              <a:off x="3957638" y="2796793"/>
              <a:ext cx="87313" cy="1698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20" name="Rectangle 240"/>
            <p:cNvSpPr>
              <a:spLocks noChangeArrowheads="1"/>
            </p:cNvSpPr>
            <p:nvPr/>
          </p:nvSpPr>
          <p:spPr bwMode="auto">
            <a:xfrm>
              <a:off x="3957638" y="2796793"/>
              <a:ext cx="87313" cy="169863"/>
            </a:xfrm>
            <a:prstGeom prst="rect">
              <a:avLst/>
            </a:prstGeom>
            <a:solidFill>
              <a:srgbClr val="FF0000"/>
            </a:solidFill>
            <a:ln w="0">
              <a:solidFill>
                <a:srgbClr val="FF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21" name="Rectangle 241"/>
            <p:cNvSpPr>
              <a:spLocks noChangeArrowheads="1"/>
            </p:cNvSpPr>
            <p:nvPr/>
          </p:nvSpPr>
          <p:spPr bwMode="auto">
            <a:xfrm>
              <a:off x="4068763" y="2796793"/>
              <a:ext cx="87313" cy="169863"/>
            </a:xfrm>
            <a:prstGeom prst="rect">
              <a:avLst/>
            </a:prstGeom>
            <a:solidFill>
              <a:srgbClr val="FF0000"/>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22" name="Rectangle 242"/>
            <p:cNvSpPr>
              <a:spLocks noChangeArrowheads="1"/>
            </p:cNvSpPr>
            <p:nvPr/>
          </p:nvSpPr>
          <p:spPr bwMode="auto">
            <a:xfrm>
              <a:off x="4068763" y="2796793"/>
              <a:ext cx="87313" cy="1698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23" name="Rectangle 243"/>
            <p:cNvSpPr>
              <a:spLocks noChangeArrowheads="1"/>
            </p:cNvSpPr>
            <p:nvPr/>
          </p:nvSpPr>
          <p:spPr bwMode="auto">
            <a:xfrm>
              <a:off x="4173538"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24" name="Rectangle 244"/>
            <p:cNvSpPr>
              <a:spLocks noChangeArrowheads="1"/>
            </p:cNvSpPr>
            <p:nvPr/>
          </p:nvSpPr>
          <p:spPr bwMode="auto">
            <a:xfrm>
              <a:off x="4173538"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25" name="Rectangle 245"/>
            <p:cNvSpPr>
              <a:spLocks noChangeArrowheads="1"/>
            </p:cNvSpPr>
            <p:nvPr/>
          </p:nvSpPr>
          <p:spPr bwMode="auto">
            <a:xfrm>
              <a:off x="4284663"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26" name="Rectangle 246"/>
            <p:cNvSpPr>
              <a:spLocks noChangeArrowheads="1"/>
            </p:cNvSpPr>
            <p:nvPr/>
          </p:nvSpPr>
          <p:spPr bwMode="auto">
            <a:xfrm>
              <a:off x="4284663"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27" name="Rectangle 247"/>
            <p:cNvSpPr>
              <a:spLocks noChangeArrowheads="1"/>
            </p:cNvSpPr>
            <p:nvPr/>
          </p:nvSpPr>
          <p:spPr bwMode="auto">
            <a:xfrm>
              <a:off x="4395788"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28" name="Rectangle 248"/>
            <p:cNvSpPr>
              <a:spLocks noChangeArrowheads="1"/>
            </p:cNvSpPr>
            <p:nvPr/>
          </p:nvSpPr>
          <p:spPr bwMode="auto">
            <a:xfrm>
              <a:off x="4395788"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29" name="Rectangle 249"/>
            <p:cNvSpPr>
              <a:spLocks noChangeArrowheads="1"/>
            </p:cNvSpPr>
            <p:nvPr/>
          </p:nvSpPr>
          <p:spPr bwMode="auto">
            <a:xfrm>
              <a:off x="4500563"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30" name="Rectangle 250"/>
            <p:cNvSpPr>
              <a:spLocks noChangeArrowheads="1"/>
            </p:cNvSpPr>
            <p:nvPr/>
          </p:nvSpPr>
          <p:spPr bwMode="auto">
            <a:xfrm>
              <a:off x="4500563"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31" name="Rectangle 251"/>
            <p:cNvSpPr>
              <a:spLocks noChangeArrowheads="1"/>
            </p:cNvSpPr>
            <p:nvPr/>
          </p:nvSpPr>
          <p:spPr bwMode="auto">
            <a:xfrm>
              <a:off x="4611688"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32" name="Rectangle 252"/>
            <p:cNvSpPr>
              <a:spLocks noChangeArrowheads="1"/>
            </p:cNvSpPr>
            <p:nvPr/>
          </p:nvSpPr>
          <p:spPr bwMode="auto">
            <a:xfrm>
              <a:off x="4611688"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33" name="Rectangle 253"/>
            <p:cNvSpPr>
              <a:spLocks noChangeArrowheads="1"/>
            </p:cNvSpPr>
            <p:nvPr/>
          </p:nvSpPr>
          <p:spPr bwMode="auto">
            <a:xfrm>
              <a:off x="4721226" y="2796793"/>
              <a:ext cx="88900"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34" name="Rectangle 254"/>
            <p:cNvSpPr>
              <a:spLocks noChangeArrowheads="1"/>
            </p:cNvSpPr>
            <p:nvPr/>
          </p:nvSpPr>
          <p:spPr bwMode="auto">
            <a:xfrm>
              <a:off x="4721226" y="2796793"/>
              <a:ext cx="88900"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35" name="Rectangle 255"/>
            <p:cNvSpPr>
              <a:spLocks noChangeArrowheads="1"/>
            </p:cNvSpPr>
            <p:nvPr/>
          </p:nvSpPr>
          <p:spPr bwMode="auto">
            <a:xfrm>
              <a:off x="4827588"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36" name="Rectangle 256"/>
            <p:cNvSpPr>
              <a:spLocks noChangeArrowheads="1"/>
            </p:cNvSpPr>
            <p:nvPr/>
          </p:nvSpPr>
          <p:spPr bwMode="auto">
            <a:xfrm>
              <a:off x="4827588"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37" name="Rectangle 257"/>
            <p:cNvSpPr>
              <a:spLocks noChangeArrowheads="1"/>
            </p:cNvSpPr>
            <p:nvPr/>
          </p:nvSpPr>
          <p:spPr bwMode="auto">
            <a:xfrm>
              <a:off x="4937126"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38" name="Rectangle 258"/>
            <p:cNvSpPr>
              <a:spLocks noChangeArrowheads="1"/>
            </p:cNvSpPr>
            <p:nvPr/>
          </p:nvSpPr>
          <p:spPr bwMode="auto">
            <a:xfrm>
              <a:off x="4937126"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39" name="Rectangle 259"/>
            <p:cNvSpPr>
              <a:spLocks noChangeArrowheads="1"/>
            </p:cNvSpPr>
            <p:nvPr/>
          </p:nvSpPr>
          <p:spPr bwMode="auto">
            <a:xfrm>
              <a:off x="5048251"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40" name="Rectangle 260"/>
            <p:cNvSpPr>
              <a:spLocks noChangeArrowheads="1"/>
            </p:cNvSpPr>
            <p:nvPr/>
          </p:nvSpPr>
          <p:spPr bwMode="auto">
            <a:xfrm>
              <a:off x="5048251"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41" name="Rectangle 261"/>
            <p:cNvSpPr>
              <a:spLocks noChangeArrowheads="1"/>
            </p:cNvSpPr>
            <p:nvPr/>
          </p:nvSpPr>
          <p:spPr bwMode="auto">
            <a:xfrm>
              <a:off x="5153026"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42" name="Rectangle 262"/>
            <p:cNvSpPr>
              <a:spLocks noChangeArrowheads="1"/>
            </p:cNvSpPr>
            <p:nvPr/>
          </p:nvSpPr>
          <p:spPr bwMode="auto">
            <a:xfrm>
              <a:off x="5153026"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43" name="Rectangle 263"/>
            <p:cNvSpPr>
              <a:spLocks noChangeArrowheads="1"/>
            </p:cNvSpPr>
            <p:nvPr/>
          </p:nvSpPr>
          <p:spPr bwMode="auto">
            <a:xfrm>
              <a:off x="5264151"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44" name="Rectangle 264"/>
            <p:cNvSpPr>
              <a:spLocks noChangeArrowheads="1"/>
            </p:cNvSpPr>
            <p:nvPr/>
          </p:nvSpPr>
          <p:spPr bwMode="auto">
            <a:xfrm>
              <a:off x="5264151"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45" name="Rectangle 265"/>
            <p:cNvSpPr>
              <a:spLocks noChangeArrowheads="1"/>
            </p:cNvSpPr>
            <p:nvPr/>
          </p:nvSpPr>
          <p:spPr bwMode="auto">
            <a:xfrm>
              <a:off x="5375276"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46" name="Rectangle 266"/>
            <p:cNvSpPr>
              <a:spLocks noChangeArrowheads="1"/>
            </p:cNvSpPr>
            <p:nvPr/>
          </p:nvSpPr>
          <p:spPr bwMode="auto">
            <a:xfrm>
              <a:off x="5375276"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47" name="Rectangle 267"/>
            <p:cNvSpPr>
              <a:spLocks noChangeArrowheads="1"/>
            </p:cNvSpPr>
            <p:nvPr/>
          </p:nvSpPr>
          <p:spPr bwMode="auto">
            <a:xfrm>
              <a:off x="5480051"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48" name="Rectangle 268"/>
            <p:cNvSpPr>
              <a:spLocks noChangeArrowheads="1"/>
            </p:cNvSpPr>
            <p:nvPr/>
          </p:nvSpPr>
          <p:spPr bwMode="auto">
            <a:xfrm>
              <a:off x="5480051"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49" name="Rectangle 269"/>
            <p:cNvSpPr>
              <a:spLocks noChangeArrowheads="1"/>
            </p:cNvSpPr>
            <p:nvPr/>
          </p:nvSpPr>
          <p:spPr bwMode="auto">
            <a:xfrm>
              <a:off x="5591176"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50" name="Rectangle 270"/>
            <p:cNvSpPr>
              <a:spLocks noChangeArrowheads="1"/>
            </p:cNvSpPr>
            <p:nvPr/>
          </p:nvSpPr>
          <p:spPr bwMode="auto">
            <a:xfrm>
              <a:off x="5591176"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51" name="Rectangle 271"/>
            <p:cNvSpPr>
              <a:spLocks noChangeArrowheads="1"/>
            </p:cNvSpPr>
            <p:nvPr/>
          </p:nvSpPr>
          <p:spPr bwMode="auto">
            <a:xfrm>
              <a:off x="5702301"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52" name="Rectangle 272"/>
            <p:cNvSpPr>
              <a:spLocks noChangeArrowheads="1"/>
            </p:cNvSpPr>
            <p:nvPr/>
          </p:nvSpPr>
          <p:spPr bwMode="auto">
            <a:xfrm>
              <a:off x="5702301"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53" name="Rectangle 273"/>
            <p:cNvSpPr>
              <a:spLocks noChangeArrowheads="1"/>
            </p:cNvSpPr>
            <p:nvPr/>
          </p:nvSpPr>
          <p:spPr bwMode="auto">
            <a:xfrm>
              <a:off x="5813426" y="2796793"/>
              <a:ext cx="8096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54" name="Rectangle 274"/>
            <p:cNvSpPr>
              <a:spLocks noChangeArrowheads="1"/>
            </p:cNvSpPr>
            <p:nvPr/>
          </p:nvSpPr>
          <p:spPr bwMode="auto">
            <a:xfrm>
              <a:off x="5813426" y="2796793"/>
              <a:ext cx="8096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55" name="Rectangle 275"/>
            <p:cNvSpPr>
              <a:spLocks noChangeArrowheads="1"/>
            </p:cNvSpPr>
            <p:nvPr/>
          </p:nvSpPr>
          <p:spPr bwMode="auto">
            <a:xfrm>
              <a:off x="5918201"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56" name="Rectangle 276"/>
            <p:cNvSpPr>
              <a:spLocks noChangeArrowheads="1"/>
            </p:cNvSpPr>
            <p:nvPr/>
          </p:nvSpPr>
          <p:spPr bwMode="auto">
            <a:xfrm>
              <a:off x="5918201"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57" name="Rectangle 277"/>
            <p:cNvSpPr>
              <a:spLocks noChangeArrowheads="1"/>
            </p:cNvSpPr>
            <p:nvPr/>
          </p:nvSpPr>
          <p:spPr bwMode="auto">
            <a:xfrm>
              <a:off x="6029326" y="2796793"/>
              <a:ext cx="87313"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58" name="Rectangle 278"/>
            <p:cNvSpPr>
              <a:spLocks noChangeArrowheads="1"/>
            </p:cNvSpPr>
            <p:nvPr/>
          </p:nvSpPr>
          <p:spPr bwMode="auto">
            <a:xfrm>
              <a:off x="6029326" y="2796793"/>
              <a:ext cx="87313"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59" name="Rectangle 279"/>
            <p:cNvSpPr>
              <a:spLocks noChangeArrowheads="1"/>
            </p:cNvSpPr>
            <p:nvPr/>
          </p:nvSpPr>
          <p:spPr bwMode="auto">
            <a:xfrm>
              <a:off x="6138863" y="2796793"/>
              <a:ext cx="88900" cy="141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360" name="Rectangle 280"/>
            <p:cNvSpPr>
              <a:spLocks noChangeArrowheads="1"/>
            </p:cNvSpPr>
            <p:nvPr/>
          </p:nvSpPr>
          <p:spPr bwMode="auto">
            <a:xfrm>
              <a:off x="6138863" y="2796793"/>
              <a:ext cx="88900" cy="1412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59" name="Oval 379"/>
            <p:cNvSpPr>
              <a:spLocks noChangeArrowheads="1"/>
            </p:cNvSpPr>
            <p:nvPr/>
          </p:nvSpPr>
          <p:spPr bwMode="auto">
            <a:xfrm>
              <a:off x="2884488"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60" name="Oval 380"/>
            <p:cNvSpPr>
              <a:spLocks noChangeArrowheads="1"/>
            </p:cNvSpPr>
            <p:nvPr/>
          </p:nvSpPr>
          <p:spPr bwMode="auto">
            <a:xfrm>
              <a:off x="2989263"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61" name="Oval 381"/>
            <p:cNvSpPr>
              <a:spLocks noChangeArrowheads="1"/>
            </p:cNvSpPr>
            <p:nvPr/>
          </p:nvSpPr>
          <p:spPr bwMode="auto">
            <a:xfrm>
              <a:off x="3100388"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62" name="Oval 382"/>
            <p:cNvSpPr>
              <a:spLocks noChangeArrowheads="1"/>
            </p:cNvSpPr>
            <p:nvPr/>
          </p:nvSpPr>
          <p:spPr bwMode="auto">
            <a:xfrm>
              <a:off x="3425826"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63" name="Oval 383"/>
            <p:cNvSpPr>
              <a:spLocks noChangeArrowheads="1"/>
            </p:cNvSpPr>
            <p:nvPr/>
          </p:nvSpPr>
          <p:spPr bwMode="auto">
            <a:xfrm>
              <a:off x="3641726"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64" name="Oval 384"/>
            <p:cNvSpPr>
              <a:spLocks noChangeArrowheads="1"/>
            </p:cNvSpPr>
            <p:nvPr/>
          </p:nvSpPr>
          <p:spPr bwMode="auto">
            <a:xfrm>
              <a:off x="3752851"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65" name="Oval 385"/>
            <p:cNvSpPr>
              <a:spLocks noChangeArrowheads="1"/>
            </p:cNvSpPr>
            <p:nvPr/>
          </p:nvSpPr>
          <p:spPr bwMode="auto">
            <a:xfrm>
              <a:off x="3863976"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66" name="Oval 386"/>
            <p:cNvSpPr>
              <a:spLocks noChangeArrowheads="1"/>
            </p:cNvSpPr>
            <p:nvPr/>
          </p:nvSpPr>
          <p:spPr bwMode="auto">
            <a:xfrm>
              <a:off x="3968751"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67" name="Oval 387"/>
            <p:cNvSpPr>
              <a:spLocks noChangeArrowheads="1"/>
            </p:cNvSpPr>
            <p:nvPr/>
          </p:nvSpPr>
          <p:spPr bwMode="auto">
            <a:xfrm>
              <a:off x="4079876"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68" name="Oval 388"/>
            <p:cNvSpPr>
              <a:spLocks noChangeArrowheads="1"/>
            </p:cNvSpPr>
            <p:nvPr/>
          </p:nvSpPr>
          <p:spPr bwMode="auto">
            <a:xfrm>
              <a:off x="4191001"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69" name="Oval 389"/>
            <p:cNvSpPr>
              <a:spLocks noChangeArrowheads="1"/>
            </p:cNvSpPr>
            <p:nvPr/>
          </p:nvSpPr>
          <p:spPr bwMode="auto">
            <a:xfrm>
              <a:off x="4295776"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70" name="Oval 390"/>
            <p:cNvSpPr>
              <a:spLocks noChangeArrowheads="1"/>
            </p:cNvSpPr>
            <p:nvPr/>
          </p:nvSpPr>
          <p:spPr bwMode="auto">
            <a:xfrm>
              <a:off x="4406901"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71" name="Oval 391"/>
            <p:cNvSpPr>
              <a:spLocks noChangeArrowheads="1"/>
            </p:cNvSpPr>
            <p:nvPr/>
          </p:nvSpPr>
          <p:spPr bwMode="auto">
            <a:xfrm>
              <a:off x="4518026"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72" name="Oval 392"/>
            <p:cNvSpPr>
              <a:spLocks noChangeArrowheads="1"/>
            </p:cNvSpPr>
            <p:nvPr/>
          </p:nvSpPr>
          <p:spPr bwMode="auto">
            <a:xfrm>
              <a:off x="4629151"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73" name="Oval 393"/>
            <p:cNvSpPr>
              <a:spLocks noChangeArrowheads="1"/>
            </p:cNvSpPr>
            <p:nvPr/>
          </p:nvSpPr>
          <p:spPr bwMode="auto">
            <a:xfrm>
              <a:off x="4733926"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74" name="Oval 394"/>
            <p:cNvSpPr>
              <a:spLocks noChangeArrowheads="1"/>
            </p:cNvSpPr>
            <p:nvPr/>
          </p:nvSpPr>
          <p:spPr bwMode="auto">
            <a:xfrm>
              <a:off x="4845051"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75" name="Oval 395"/>
            <p:cNvSpPr>
              <a:spLocks noChangeArrowheads="1"/>
            </p:cNvSpPr>
            <p:nvPr/>
          </p:nvSpPr>
          <p:spPr bwMode="auto">
            <a:xfrm>
              <a:off x="4954588"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76" name="Oval 396"/>
            <p:cNvSpPr>
              <a:spLocks noChangeArrowheads="1"/>
            </p:cNvSpPr>
            <p:nvPr/>
          </p:nvSpPr>
          <p:spPr bwMode="auto">
            <a:xfrm>
              <a:off x="5060951"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77" name="Oval 397"/>
            <p:cNvSpPr>
              <a:spLocks noChangeArrowheads="1"/>
            </p:cNvSpPr>
            <p:nvPr/>
          </p:nvSpPr>
          <p:spPr bwMode="auto">
            <a:xfrm>
              <a:off x="5170488"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78" name="Oval 398"/>
            <p:cNvSpPr>
              <a:spLocks noChangeArrowheads="1"/>
            </p:cNvSpPr>
            <p:nvPr/>
          </p:nvSpPr>
          <p:spPr bwMode="auto">
            <a:xfrm>
              <a:off x="5281613"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79" name="Oval 399"/>
            <p:cNvSpPr>
              <a:spLocks noChangeArrowheads="1"/>
            </p:cNvSpPr>
            <p:nvPr/>
          </p:nvSpPr>
          <p:spPr bwMode="auto">
            <a:xfrm>
              <a:off x="5386388"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80" name="Oval 400"/>
            <p:cNvSpPr>
              <a:spLocks noChangeArrowheads="1"/>
            </p:cNvSpPr>
            <p:nvPr/>
          </p:nvSpPr>
          <p:spPr bwMode="auto">
            <a:xfrm>
              <a:off x="5497513"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81" name="Oval 401"/>
            <p:cNvSpPr>
              <a:spLocks noChangeArrowheads="1"/>
            </p:cNvSpPr>
            <p:nvPr/>
          </p:nvSpPr>
          <p:spPr bwMode="auto">
            <a:xfrm>
              <a:off x="5608638"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82" name="Oval 402"/>
            <p:cNvSpPr>
              <a:spLocks noChangeArrowheads="1"/>
            </p:cNvSpPr>
            <p:nvPr/>
          </p:nvSpPr>
          <p:spPr bwMode="auto">
            <a:xfrm>
              <a:off x="5713413" y="2511043"/>
              <a:ext cx="65088"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83" name="Oval 403"/>
            <p:cNvSpPr>
              <a:spLocks noChangeArrowheads="1"/>
            </p:cNvSpPr>
            <p:nvPr/>
          </p:nvSpPr>
          <p:spPr bwMode="auto">
            <a:xfrm>
              <a:off x="5824538"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84" name="Oval 404"/>
            <p:cNvSpPr>
              <a:spLocks noChangeArrowheads="1"/>
            </p:cNvSpPr>
            <p:nvPr/>
          </p:nvSpPr>
          <p:spPr bwMode="auto">
            <a:xfrm>
              <a:off x="5935663"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85" name="Oval 405"/>
            <p:cNvSpPr>
              <a:spLocks noChangeArrowheads="1"/>
            </p:cNvSpPr>
            <p:nvPr/>
          </p:nvSpPr>
          <p:spPr bwMode="auto">
            <a:xfrm>
              <a:off x="6040438"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86" name="Oval 406"/>
            <p:cNvSpPr>
              <a:spLocks noChangeArrowheads="1"/>
            </p:cNvSpPr>
            <p:nvPr/>
          </p:nvSpPr>
          <p:spPr bwMode="auto">
            <a:xfrm>
              <a:off x="6151563" y="2511043"/>
              <a:ext cx="63500" cy="6508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88" name="Oval 408"/>
            <p:cNvSpPr>
              <a:spLocks noChangeArrowheads="1"/>
            </p:cNvSpPr>
            <p:nvPr/>
          </p:nvSpPr>
          <p:spPr bwMode="auto">
            <a:xfrm>
              <a:off x="2773363" y="2511043"/>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89" name="Oval 409"/>
            <p:cNvSpPr>
              <a:spLocks noChangeArrowheads="1"/>
            </p:cNvSpPr>
            <p:nvPr/>
          </p:nvSpPr>
          <p:spPr bwMode="auto">
            <a:xfrm>
              <a:off x="3211513" y="2511043"/>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90" name="Oval 410"/>
            <p:cNvSpPr>
              <a:spLocks noChangeArrowheads="1"/>
            </p:cNvSpPr>
            <p:nvPr/>
          </p:nvSpPr>
          <p:spPr bwMode="auto">
            <a:xfrm>
              <a:off x="3316288" y="2511043"/>
              <a:ext cx="63500"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91" name="Oval 411"/>
            <p:cNvSpPr>
              <a:spLocks noChangeArrowheads="1"/>
            </p:cNvSpPr>
            <p:nvPr/>
          </p:nvSpPr>
          <p:spPr bwMode="auto">
            <a:xfrm>
              <a:off x="3536950" y="2511043"/>
              <a:ext cx="65088" cy="6508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4492" name="Rectangle 412"/>
            <p:cNvSpPr>
              <a:spLocks noChangeArrowheads="1"/>
            </p:cNvSpPr>
            <p:nvPr/>
          </p:nvSpPr>
          <p:spPr bwMode="auto">
            <a:xfrm>
              <a:off x="3805992" y="2327750"/>
              <a:ext cx="1474765"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kumimoji="0" lang="en-US" sz="1000" b="0" i="0" u="none" strike="noStrike" cap="none" normalizeH="0" baseline="0" dirty="0">
                  <a:ln>
                    <a:noFill/>
                  </a:ln>
                  <a:solidFill>
                    <a:srgbClr val="000000"/>
                  </a:solidFill>
                  <a:effectLst/>
                  <a:latin typeface="Arial Narrow" panose="020B0606020202030204" pitchFamily="34" charset="0"/>
                  <a:cs typeface="Arial" pitchFamily="34" charset="0"/>
                </a:rPr>
                <a:t>Final outcome </a:t>
              </a:r>
              <a:r>
                <a:rPr lang="en-US" sz="1000" dirty="0">
                  <a:solidFill>
                    <a:srgbClr val="000000"/>
                  </a:solidFill>
                  <a:latin typeface="Arial Narrow" pitchFamily="34" charset="0"/>
                  <a:cs typeface="Arial" pitchFamily="34" charset="0"/>
                </a:rPr>
                <a:t>and </a:t>
              </a:r>
              <a:r>
                <a:rPr kumimoji="0" lang="en-US" sz="1000" b="0" i="0" u="none" strike="noStrike" cap="none" normalizeH="0" baseline="0" dirty="0">
                  <a:ln>
                    <a:noFill/>
                  </a:ln>
                  <a:solidFill>
                    <a:srgbClr val="000000"/>
                  </a:solidFill>
                  <a:effectLst/>
                  <a:latin typeface="Arial Narrow" pitchFamily="34" charset="0"/>
                  <a:cs typeface="Arial" pitchFamily="34" charset="0"/>
                </a:rPr>
                <a:t>performance</a:t>
              </a:r>
              <a:endParaRPr kumimoji="0" lang="en-US" sz="1000" b="0" i="0" u="none" strike="noStrike" cap="none" normalizeH="0" baseline="0" dirty="0">
                <a:ln>
                  <a:noFill/>
                </a:ln>
                <a:solidFill>
                  <a:schemeClr val="tx1"/>
                </a:solidFill>
                <a:effectLst/>
                <a:latin typeface="Arial Narrow" panose="020B0606020202030204" pitchFamily="34" charset="0"/>
                <a:cs typeface="Arial" pitchFamily="34" charset="0"/>
              </a:endParaRPr>
            </a:p>
          </p:txBody>
        </p:sp>
        <p:sp>
          <p:nvSpPr>
            <p:cNvPr id="174493" name="Rectangle 413"/>
            <p:cNvSpPr>
              <a:spLocks noChangeArrowheads="1"/>
            </p:cNvSpPr>
            <p:nvPr/>
          </p:nvSpPr>
          <p:spPr bwMode="auto">
            <a:xfrm rot="16200000">
              <a:off x="2295898" y="2686019"/>
              <a:ext cx="567463"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Narrow" panose="020B0606020202030204" pitchFamily="34" charset="0"/>
                  <a:cs typeface="Arial" pitchFamily="34" charset="0"/>
                </a:rPr>
                <a:t>Expected utility</a:t>
              </a:r>
              <a:endParaRPr kumimoji="0" lang="en-US" sz="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078" name="Rectangle 998"/>
            <p:cNvSpPr>
              <a:spLocks noChangeArrowheads="1"/>
            </p:cNvSpPr>
            <p:nvPr/>
          </p:nvSpPr>
          <p:spPr bwMode="auto">
            <a:xfrm>
              <a:off x="2762250" y="3475675"/>
              <a:ext cx="3465513" cy="512763"/>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79" name="Line 999"/>
            <p:cNvSpPr>
              <a:spLocks noChangeShapeType="1"/>
            </p:cNvSpPr>
            <p:nvPr/>
          </p:nvSpPr>
          <p:spPr bwMode="auto">
            <a:xfrm>
              <a:off x="2762250" y="3475675"/>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80" name="Line 1000"/>
            <p:cNvSpPr>
              <a:spLocks noChangeShapeType="1"/>
            </p:cNvSpPr>
            <p:nvPr/>
          </p:nvSpPr>
          <p:spPr bwMode="auto">
            <a:xfrm>
              <a:off x="2762250" y="3988438"/>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81" name="Line 1001"/>
            <p:cNvSpPr>
              <a:spLocks noChangeShapeType="1"/>
            </p:cNvSpPr>
            <p:nvPr/>
          </p:nvSpPr>
          <p:spPr bwMode="auto">
            <a:xfrm flipV="1">
              <a:off x="6227763" y="3475675"/>
              <a:ext cx="1588" cy="5127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82" name="Line 1002"/>
            <p:cNvSpPr>
              <a:spLocks noChangeShapeType="1"/>
            </p:cNvSpPr>
            <p:nvPr/>
          </p:nvSpPr>
          <p:spPr bwMode="auto">
            <a:xfrm flipV="1">
              <a:off x="2762250" y="3475675"/>
              <a:ext cx="1588" cy="5127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83" name="Line 1003"/>
            <p:cNvSpPr>
              <a:spLocks noChangeShapeType="1"/>
            </p:cNvSpPr>
            <p:nvPr/>
          </p:nvSpPr>
          <p:spPr bwMode="auto">
            <a:xfrm>
              <a:off x="2762250" y="3988438"/>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84" name="Line 1004"/>
            <p:cNvSpPr>
              <a:spLocks noChangeShapeType="1"/>
            </p:cNvSpPr>
            <p:nvPr/>
          </p:nvSpPr>
          <p:spPr bwMode="auto">
            <a:xfrm flipV="1">
              <a:off x="2762250" y="3475675"/>
              <a:ext cx="1588" cy="5127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85" name="Line 1005"/>
            <p:cNvSpPr>
              <a:spLocks noChangeShapeType="1"/>
            </p:cNvSpPr>
            <p:nvPr/>
          </p:nvSpPr>
          <p:spPr bwMode="auto">
            <a:xfrm flipV="1">
              <a:off x="3205163" y="3953513"/>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86" name="Line 1006"/>
            <p:cNvSpPr>
              <a:spLocks noChangeShapeType="1"/>
            </p:cNvSpPr>
            <p:nvPr/>
          </p:nvSpPr>
          <p:spPr bwMode="auto">
            <a:xfrm>
              <a:off x="3205163" y="3475675"/>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87" name="Rectangle 1007"/>
            <p:cNvSpPr>
              <a:spLocks noChangeArrowheads="1"/>
            </p:cNvSpPr>
            <p:nvPr/>
          </p:nvSpPr>
          <p:spPr bwMode="auto">
            <a:xfrm>
              <a:off x="3187700" y="4005900"/>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088" name="Line 1008"/>
            <p:cNvSpPr>
              <a:spLocks noChangeShapeType="1"/>
            </p:cNvSpPr>
            <p:nvPr/>
          </p:nvSpPr>
          <p:spPr bwMode="auto">
            <a:xfrm flipV="1">
              <a:off x="3765550" y="3953513"/>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89" name="Line 1009"/>
            <p:cNvSpPr>
              <a:spLocks noChangeShapeType="1"/>
            </p:cNvSpPr>
            <p:nvPr/>
          </p:nvSpPr>
          <p:spPr bwMode="auto">
            <a:xfrm>
              <a:off x="3765550" y="3475675"/>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91" name="Rectangle 1011"/>
            <p:cNvSpPr>
              <a:spLocks noChangeArrowheads="1"/>
            </p:cNvSpPr>
            <p:nvPr/>
          </p:nvSpPr>
          <p:spPr bwMode="auto">
            <a:xfrm>
              <a:off x="3730626" y="4005900"/>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10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092" name="Line 1012"/>
            <p:cNvSpPr>
              <a:spLocks noChangeShapeType="1"/>
            </p:cNvSpPr>
            <p:nvPr/>
          </p:nvSpPr>
          <p:spPr bwMode="auto">
            <a:xfrm flipV="1">
              <a:off x="4324351" y="3953513"/>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93" name="Line 1013"/>
            <p:cNvSpPr>
              <a:spLocks noChangeShapeType="1"/>
            </p:cNvSpPr>
            <p:nvPr/>
          </p:nvSpPr>
          <p:spPr bwMode="auto">
            <a:xfrm>
              <a:off x="4324351" y="3475675"/>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94" name="Rectangle 1014"/>
            <p:cNvSpPr>
              <a:spLocks noChangeArrowheads="1"/>
            </p:cNvSpPr>
            <p:nvPr/>
          </p:nvSpPr>
          <p:spPr bwMode="auto">
            <a:xfrm>
              <a:off x="4289426" y="4005900"/>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15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095" name="Line 1015"/>
            <p:cNvSpPr>
              <a:spLocks noChangeShapeType="1"/>
            </p:cNvSpPr>
            <p:nvPr/>
          </p:nvSpPr>
          <p:spPr bwMode="auto">
            <a:xfrm flipV="1">
              <a:off x="4884738" y="3953513"/>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96" name="Line 1016"/>
            <p:cNvSpPr>
              <a:spLocks noChangeShapeType="1"/>
            </p:cNvSpPr>
            <p:nvPr/>
          </p:nvSpPr>
          <p:spPr bwMode="auto">
            <a:xfrm>
              <a:off x="4884738" y="3475675"/>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97" name="Rectangle 1017"/>
            <p:cNvSpPr>
              <a:spLocks noChangeArrowheads="1"/>
            </p:cNvSpPr>
            <p:nvPr/>
          </p:nvSpPr>
          <p:spPr bwMode="auto">
            <a:xfrm>
              <a:off x="4849813" y="4005900"/>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20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098" name="Line 1018"/>
            <p:cNvSpPr>
              <a:spLocks noChangeShapeType="1"/>
            </p:cNvSpPr>
            <p:nvPr/>
          </p:nvSpPr>
          <p:spPr bwMode="auto">
            <a:xfrm flipV="1">
              <a:off x="5438776" y="3953513"/>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099" name="Line 1019"/>
            <p:cNvSpPr>
              <a:spLocks noChangeShapeType="1"/>
            </p:cNvSpPr>
            <p:nvPr/>
          </p:nvSpPr>
          <p:spPr bwMode="auto">
            <a:xfrm>
              <a:off x="5438776" y="3475675"/>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00" name="Rectangle 1020"/>
            <p:cNvSpPr>
              <a:spLocks noChangeArrowheads="1"/>
            </p:cNvSpPr>
            <p:nvPr/>
          </p:nvSpPr>
          <p:spPr bwMode="auto">
            <a:xfrm>
              <a:off x="5403851" y="4005900"/>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25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01" name="Line 1021"/>
            <p:cNvSpPr>
              <a:spLocks noChangeShapeType="1"/>
            </p:cNvSpPr>
            <p:nvPr/>
          </p:nvSpPr>
          <p:spPr bwMode="auto">
            <a:xfrm flipV="1">
              <a:off x="5999163" y="3953513"/>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02" name="Line 1022"/>
            <p:cNvSpPr>
              <a:spLocks noChangeShapeType="1"/>
            </p:cNvSpPr>
            <p:nvPr/>
          </p:nvSpPr>
          <p:spPr bwMode="auto">
            <a:xfrm>
              <a:off x="5999163" y="3475675"/>
              <a:ext cx="1588" cy="285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03" name="Rectangle 1023"/>
            <p:cNvSpPr>
              <a:spLocks noChangeArrowheads="1"/>
            </p:cNvSpPr>
            <p:nvPr/>
          </p:nvSpPr>
          <p:spPr bwMode="auto">
            <a:xfrm>
              <a:off x="5964238" y="4005900"/>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30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04" name="Line 1024"/>
            <p:cNvSpPr>
              <a:spLocks noChangeShapeType="1"/>
            </p:cNvSpPr>
            <p:nvPr/>
          </p:nvSpPr>
          <p:spPr bwMode="auto">
            <a:xfrm>
              <a:off x="2762251" y="3924938"/>
              <a:ext cx="28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06" name="Rectangle 1026"/>
            <p:cNvSpPr>
              <a:spLocks noChangeArrowheads="1"/>
            </p:cNvSpPr>
            <p:nvPr/>
          </p:nvSpPr>
          <p:spPr bwMode="auto">
            <a:xfrm>
              <a:off x="2668588" y="3877313"/>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26</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07" name="Line 1027"/>
            <p:cNvSpPr>
              <a:spLocks noChangeShapeType="1"/>
            </p:cNvSpPr>
            <p:nvPr/>
          </p:nvSpPr>
          <p:spPr bwMode="auto">
            <a:xfrm>
              <a:off x="2762251" y="3818575"/>
              <a:ext cx="28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09" name="Rectangle 1029"/>
            <p:cNvSpPr>
              <a:spLocks noChangeArrowheads="1"/>
            </p:cNvSpPr>
            <p:nvPr/>
          </p:nvSpPr>
          <p:spPr bwMode="auto">
            <a:xfrm>
              <a:off x="2668588" y="377253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28</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10" name="Line 1030"/>
            <p:cNvSpPr>
              <a:spLocks noChangeShapeType="1"/>
            </p:cNvSpPr>
            <p:nvPr/>
          </p:nvSpPr>
          <p:spPr bwMode="auto">
            <a:xfrm>
              <a:off x="2762251" y="3713800"/>
              <a:ext cx="28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12" name="Rectangle 1032"/>
            <p:cNvSpPr>
              <a:spLocks noChangeArrowheads="1"/>
            </p:cNvSpPr>
            <p:nvPr/>
          </p:nvSpPr>
          <p:spPr bwMode="auto">
            <a:xfrm>
              <a:off x="2668588" y="3667763"/>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30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13" name="Line 1033"/>
            <p:cNvSpPr>
              <a:spLocks noChangeShapeType="1"/>
            </p:cNvSpPr>
            <p:nvPr/>
          </p:nvSpPr>
          <p:spPr bwMode="auto">
            <a:xfrm>
              <a:off x="2762251" y="3609025"/>
              <a:ext cx="28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15" name="Rectangle 1035"/>
            <p:cNvSpPr>
              <a:spLocks noChangeArrowheads="1"/>
            </p:cNvSpPr>
            <p:nvPr/>
          </p:nvSpPr>
          <p:spPr bwMode="auto">
            <a:xfrm>
              <a:off x="2668588" y="356298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32</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16" name="Line 1036"/>
            <p:cNvSpPr>
              <a:spLocks noChangeShapeType="1"/>
            </p:cNvSpPr>
            <p:nvPr/>
          </p:nvSpPr>
          <p:spPr bwMode="auto">
            <a:xfrm>
              <a:off x="2762251" y="3504250"/>
              <a:ext cx="28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18" name="Rectangle 1038"/>
            <p:cNvSpPr>
              <a:spLocks noChangeArrowheads="1"/>
            </p:cNvSpPr>
            <p:nvPr/>
          </p:nvSpPr>
          <p:spPr bwMode="auto">
            <a:xfrm>
              <a:off x="2668588" y="3456625"/>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34</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19" name="Line 1039"/>
            <p:cNvSpPr>
              <a:spLocks noChangeShapeType="1"/>
            </p:cNvSpPr>
            <p:nvPr/>
          </p:nvSpPr>
          <p:spPr bwMode="auto">
            <a:xfrm>
              <a:off x="2762251" y="3475675"/>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20" name="Line 1040"/>
            <p:cNvSpPr>
              <a:spLocks noChangeShapeType="1"/>
            </p:cNvSpPr>
            <p:nvPr/>
          </p:nvSpPr>
          <p:spPr bwMode="auto">
            <a:xfrm>
              <a:off x="2762251" y="3988438"/>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21" name="Line 1041"/>
            <p:cNvSpPr>
              <a:spLocks noChangeShapeType="1"/>
            </p:cNvSpPr>
            <p:nvPr/>
          </p:nvSpPr>
          <p:spPr bwMode="auto">
            <a:xfrm flipV="1">
              <a:off x="6227763" y="3475675"/>
              <a:ext cx="1588" cy="5127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23" name="Freeform 1043"/>
            <p:cNvSpPr>
              <a:spLocks/>
            </p:cNvSpPr>
            <p:nvPr/>
          </p:nvSpPr>
          <p:spPr bwMode="auto">
            <a:xfrm>
              <a:off x="2762251" y="3497900"/>
              <a:ext cx="3465513" cy="461963"/>
            </a:xfrm>
            <a:custGeom>
              <a:avLst/>
              <a:gdLst/>
              <a:ahLst/>
              <a:cxnLst>
                <a:cxn ang="0">
                  <a:pos x="0" y="22"/>
                </a:cxn>
                <a:cxn ang="0">
                  <a:pos x="69" y="0"/>
                </a:cxn>
                <a:cxn ang="0">
                  <a:pos x="139" y="33"/>
                </a:cxn>
                <a:cxn ang="0">
                  <a:pos x="209" y="19"/>
                </a:cxn>
                <a:cxn ang="0">
                  <a:pos x="279" y="26"/>
                </a:cxn>
                <a:cxn ang="0">
                  <a:pos x="349" y="8"/>
                </a:cxn>
                <a:cxn ang="0">
                  <a:pos x="418" y="30"/>
                </a:cxn>
                <a:cxn ang="0">
                  <a:pos x="492" y="15"/>
                </a:cxn>
                <a:cxn ang="0">
                  <a:pos x="562" y="70"/>
                </a:cxn>
                <a:cxn ang="0">
                  <a:pos x="632" y="228"/>
                </a:cxn>
                <a:cxn ang="0">
                  <a:pos x="701" y="44"/>
                </a:cxn>
                <a:cxn ang="0">
                  <a:pos x="771" y="37"/>
                </a:cxn>
                <a:cxn ang="0">
                  <a:pos x="841" y="81"/>
                </a:cxn>
                <a:cxn ang="0">
                  <a:pos x="915" y="66"/>
                </a:cxn>
                <a:cxn ang="0">
                  <a:pos x="984" y="37"/>
                </a:cxn>
                <a:cxn ang="0">
                  <a:pos x="1054" y="166"/>
                </a:cxn>
                <a:cxn ang="0">
                  <a:pos x="1124" y="180"/>
                </a:cxn>
                <a:cxn ang="0">
                  <a:pos x="1194" y="140"/>
                </a:cxn>
                <a:cxn ang="0">
                  <a:pos x="1264" y="225"/>
                </a:cxn>
                <a:cxn ang="0">
                  <a:pos x="1337" y="85"/>
                </a:cxn>
                <a:cxn ang="0">
                  <a:pos x="1407" y="129"/>
                </a:cxn>
                <a:cxn ang="0">
                  <a:pos x="1477" y="173"/>
                </a:cxn>
                <a:cxn ang="0">
                  <a:pos x="1547" y="169"/>
                </a:cxn>
                <a:cxn ang="0">
                  <a:pos x="1617" y="173"/>
                </a:cxn>
                <a:cxn ang="0">
                  <a:pos x="1686" y="158"/>
                </a:cxn>
                <a:cxn ang="0">
                  <a:pos x="1760" y="225"/>
                </a:cxn>
                <a:cxn ang="0">
                  <a:pos x="1830" y="66"/>
                </a:cxn>
                <a:cxn ang="0">
                  <a:pos x="1900" y="269"/>
                </a:cxn>
                <a:cxn ang="0">
                  <a:pos x="1969" y="206"/>
                </a:cxn>
                <a:cxn ang="0">
                  <a:pos x="2039" y="236"/>
                </a:cxn>
                <a:cxn ang="0">
                  <a:pos x="2109" y="291"/>
                </a:cxn>
                <a:cxn ang="0">
                  <a:pos x="2183" y="199"/>
                </a:cxn>
              </a:cxnLst>
              <a:rect l="0" t="0" r="r" b="b"/>
              <a:pathLst>
                <a:path w="2183" h="291">
                  <a:moveTo>
                    <a:pt x="0" y="22"/>
                  </a:moveTo>
                  <a:lnTo>
                    <a:pt x="69" y="0"/>
                  </a:lnTo>
                  <a:lnTo>
                    <a:pt x="139" y="33"/>
                  </a:lnTo>
                  <a:lnTo>
                    <a:pt x="209" y="19"/>
                  </a:lnTo>
                  <a:lnTo>
                    <a:pt x="279" y="26"/>
                  </a:lnTo>
                  <a:lnTo>
                    <a:pt x="349" y="8"/>
                  </a:lnTo>
                  <a:lnTo>
                    <a:pt x="418" y="30"/>
                  </a:lnTo>
                  <a:lnTo>
                    <a:pt x="492" y="15"/>
                  </a:lnTo>
                  <a:lnTo>
                    <a:pt x="562" y="70"/>
                  </a:lnTo>
                  <a:lnTo>
                    <a:pt x="632" y="228"/>
                  </a:lnTo>
                  <a:lnTo>
                    <a:pt x="701" y="44"/>
                  </a:lnTo>
                  <a:lnTo>
                    <a:pt x="771" y="37"/>
                  </a:lnTo>
                  <a:lnTo>
                    <a:pt x="841" y="81"/>
                  </a:lnTo>
                  <a:lnTo>
                    <a:pt x="915" y="66"/>
                  </a:lnTo>
                  <a:lnTo>
                    <a:pt x="984" y="37"/>
                  </a:lnTo>
                  <a:lnTo>
                    <a:pt x="1054" y="166"/>
                  </a:lnTo>
                  <a:lnTo>
                    <a:pt x="1124" y="180"/>
                  </a:lnTo>
                  <a:lnTo>
                    <a:pt x="1194" y="140"/>
                  </a:lnTo>
                  <a:lnTo>
                    <a:pt x="1264" y="225"/>
                  </a:lnTo>
                  <a:lnTo>
                    <a:pt x="1337" y="85"/>
                  </a:lnTo>
                  <a:lnTo>
                    <a:pt x="1407" y="129"/>
                  </a:lnTo>
                  <a:lnTo>
                    <a:pt x="1477" y="173"/>
                  </a:lnTo>
                  <a:lnTo>
                    <a:pt x="1547" y="169"/>
                  </a:lnTo>
                  <a:lnTo>
                    <a:pt x="1617" y="173"/>
                  </a:lnTo>
                  <a:lnTo>
                    <a:pt x="1686" y="158"/>
                  </a:lnTo>
                  <a:lnTo>
                    <a:pt x="1760" y="225"/>
                  </a:lnTo>
                  <a:lnTo>
                    <a:pt x="1830" y="66"/>
                  </a:lnTo>
                  <a:lnTo>
                    <a:pt x="1900" y="269"/>
                  </a:lnTo>
                  <a:lnTo>
                    <a:pt x="1969" y="206"/>
                  </a:lnTo>
                  <a:lnTo>
                    <a:pt x="2039" y="236"/>
                  </a:lnTo>
                  <a:lnTo>
                    <a:pt x="2109" y="291"/>
                  </a:lnTo>
                  <a:lnTo>
                    <a:pt x="2183" y="199"/>
                  </a:lnTo>
                </a:path>
              </a:pathLst>
            </a:custGeom>
            <a:noFill/>
            <a:ln w="12700">
              <a:solidFill>
                <a:schemeClr val="accent2">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25" name="Rectangle 1045"/>
            <p:cNvSpPr>
              <a:spLocks noChangeArrowheads="1"/>
            </p:cNvSpPr>
            <p:nvPr/>
          </p:nvSpPr>
          <p:spPr bwMode="auto">
            <a:xfrm>
              <a:off x="4257602" y="3280535"/>
              <a:ext cx="562656"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Arial Narrow" panose="020B0606020202030204" pitchFamily="34" charset="0"/>
                  <a:cs typeface="Arial" pitchFamily="34" charset="0"/>
                </a:rPr>
                <a:t>Free energy</a:t>
              </a:r>
              <a:endParaRPr kumimoji="0" lang="en-US" sz="10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27" name="Rectangle 1047"/>
            <p:cNvSpPr>
              <a:spLocks noChangeArrowheads="1"/>
            </p:cNvSpPr>
            <p:nvPr/>
          </p:nvSpPr>
          <p:spPr bwMode="auto">
            <a:xfrm>
              <a:off x="2762251" y="4396425"/>
              <a:ext cx="3465513" cy="508000"/>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28" name="Line 1048"/>
            <p:cNvSpPr>
              <a:spLocks noChangeShapeType="1"/>
            </p:cNvSpPr>
            <p:nvPr/>
          </p:nvSpPr>
          <p:spPr bwMode="auto">
            <a:xfrm>
              <a:off x="2762251" y="4396425"/>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29" name="Line 1049"/>
            <p:cNvSpPr>
              <a:spLocks noChangeShapeType="1"/>
            </p:cNvSpPr>
            <p:nvPr/>
          </p:nvSpPr>
          <p:spPr bwMode="auto">
            <a:xfrm>
              <a:off x="2762251" y="4904425"/>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30" name="Line 1050"/>
            <p:cNvSpPr>
              <a:spLocks noChangeShapeType="1"/>
            </p:cNvSpPr>
            <p:nvPr/>
          </p:nvSpPr>
          <p:spPr bwMode="auto">
            <a:xfrm flipV="1">
              <a:off x="6227763" y="4396425"/>
              <a:ext cx="1588" cy="5080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31" name="Line 1051"/>
            <p:cNvSpPr>
              <a:spLocks noChangeShapeType="1"/>
            </p:cNvSpPr>
            <p:nvPr/>
          </p:nvSpPr>
          <p:spPr bwMode="auto">
            <a:xfrm flipV="1">
              <a:off x="2762251" y="4396425"/>
              <a:ext cx="1588" cy="5080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32" name="Line 1052"/>
            <p:cNvSpPr>
              <a:spLocks noChangeShapeType="1"/>
            </p:cNvSpPr>
            <p:nvPr/>
          </p:nvSpPr>
          <p:spPr bwMode="auto">
            <a:xfrm>
              <a:off x="2762251" y="4904425"/>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33" name="Line 1053"/>
            <p:cNvSpPr>
              <a:spLocks noChangeShapeType="1"/>
            </p:cNvSpPr>
            <p:nvPr/>
          </p:nvSpPr>
          <p:spPr bwMode="auto">
            <a:xfrm flipV="1">
              <a:off x="2762251" y="4396425"/>
              <a:ext cx="1588" cy="5080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34" name="Line 1054"/>
            <p:cNvSpPr>
              <a:spLocks noChangeShapeType="1"/>
            </p:cNvSpPr>
            <p:nvPr/>
          </p:nvSpPr>
          <p:spPr bwMode="auto">
            <a:xfrm flipV="1">
              <a:off x="3205163" y="4869500"/>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35" name="Line 1055"/>
            <p:cNvSpPr>
              <a:spLocks noChangeShapeType="1"/>
            </p:cNvSpPr>
            <p:nvPr/>
          </p:nvSpPr>
          <p:spPr bwMode="auto">
            <a:xfrm>
              <a:off x="3205163" y="4396425"/>
              <a:ext cx="1588" cy="301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36" name="Rectangle 1056"/>
            <p:cNvSpPr>
              <a:spLocks noChangeArrowheads="1"/>
            </p:cNvSpPr>
            <p:nvPr/>
          </p:nvSpPr>
          <p:spPr bwMode="auto">
            <a:xfrm>
              <a:off x="3187701" y="4921888"/>
              <a:ext cx="3526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37" name="Line 1057"/>
            <p:cNvSpPr>
              <a:spLocks noChangeShapeType="1"/>
            </p:cNvSpPr>
            <p:nvPr/>
          </p:nvSpPr>
          <p:spPr bwMode="auto">
            <a:xfrm flipV="1">
              <a:off x="3765551" y="4869500"/>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38" name="Line 1058"/>
            <p:cNvSpPr>
              <a:spLocks noChangeShapeType="1"/>
            </p:cNvSpPr>
            <p:nvPr/>
          </p:nvSpPr>
          <p:spPr bwMode="auto">
            <a:xfrm>
              <a:off x="3765551" y="4396425"/>
              <a:ext cx="1588" cy="301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39" name="Rectangle 1059"/>
            <p:cNvSpPr>
              <a:spLocks noChangeArrowheads="1"/>
            </p:cNvSpPr>
            <p:nvPr/>
          </p:nvSpPr>
          <p:spPr bwMode="auto">
            <a:xfrm>
              <a:off x="3730626" y="492188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10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40" name="Line 1060"/>
            <p:cNvSpPr>
              <a:spLocks noChangeShapeType="1"/>
            </p:cNvSpPr>
            <p:nvPr/>
          </p:nvSpPr>
          <p:spPr bwMode="auto">
            <a:xfrm flipV="1">
              <a:off x="4324351" y="4869500"/>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41" name="Line 1061"/>
            <p:cNvSpPr>
              <a:spLocks noChangeShapeType="1"/>
            </p:cNvSpPr>
            <p:nvPr/>
          </p:nvSpPr>
          <p:spPr bwMode="auto">
            <a:xfrm>
              <a:off x="4324351" y="4396425"/>
              <a:ext cx="1588" cy="301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42" name="Rectangle 1062"/>
            <p:cNvSpPr>
              <a:spLocks noChangeArrowheads="1"/>
            </p:cNvSpPr>
            <p:nvPr/>
          </p:nvSpPr>
          <p:spPr bwMode="auto">
            <a:xfrm>
              <a:off x="4289426" y="492188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15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43" name="Line 1063"/>
            <p:cNvSpPr>
              <a:spLocks noChangeShapeType="1"/>
            </p:cNvSpPr>
            <p:nvPr/>
          </p:nvSpPr>
          <p:spPr bwMode="auto">
            <a:xfrm flipV="1">
              <a:off x="4884738" y="4869500"/>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44" name="Line 1064"/>
            <p:cNvSpPr>
              <a:spLocks noChangeShapeType="1"/>
            </p:cNvSpPr>
            <p:nvPr/>
          </p:nvSpPr>
          <p:spPr bwMode="auto">
            <a:xfrm>
              <a:off x="4884738" y="4396425"/>
              <a:ext cx="1588" cy="301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45" name="Rectangle 1065"/>
            <p:cNvSpPr>
              <a:spLocks noChangeArrowheads="1"/>
            </p:cNvSpPr>
            <p:nvPr/>
          </p:nvSpPr>
          <p:spPr bwMode="auto">
            <a:xfrm>
              <a:off x="4849813" y="492188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20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46" name="Line 1066"/>
            <p:cNvSpPr>
              <a:spLocks noChangeShapeType="1"/>
            </p:cNvSpPr>
            <p:nvPr/>
          </p:nvSpPr>
          <p:spPr bwMode="auto">
            <a:xfrm flipV="1">
              <a:off x="5438776" y="4869500"/>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47" name="Line 1067"/>
            <p:cNvSpPr>
              <a:spLocks noChangeShapeType="1"/>
            </p:cNvSpPr>
            <p:nvPr/>
          </p:nvSpPr>
          <p:spPr bwMode="auto">
            <a:xfrm>
              <a:off x="5438776" y="4396425"/>
              <a:ext cx="1588" cy="301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48" name="Rectangle 1068"/>
            <p:cNvSpPr>
              <a:spLocks noChangeArrowheads="1"/>
            </p:cNvSpPr>
            <p:nvPr/>
          </p:nvSpPr>
          <p:spPr bwMode="auto">
            <a:xfrm>
              <a:off x="5403851" y="492188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25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49" name="Line 1069"/>
            <p:cNvSpPr>
              <a:spLocks noChangeShapeType="1"/>
            </p:cNvSpPr>
            <p:nvPr/>
          </p:nvSpPr>
          <p:spPr bwMode="auto">
            <a:xfrm flipV="1">
              <a:off x="5999163" y="4869500"/>
              <a:ext cx="1588" cy="34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50" name="Line 1070"/>
            <p:cNvSpPr>
              <a:spLocks noChangeShapeType="1"/>
            </p:cNvSpPr>
            <p:nvPr/>
          </p:nvSpPr>
          <p:spPr bwMode="auto">
            <a:xfrm>
              <a:off x="5999163" y="4396425"/>
              <a:ext cx="1588" cy="301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51" name="Rectangle 1071"/>
            <p:cNvSpPr>
              <a:spLocks noChangeArrowheads="1"/>
            </p:cNvSpPr>
            <p:nvPr/>
          </p:nvSpPr>
          <p:spPr bwMode="auto">
            <a:xfrm>
              <a:off x="5964238" y="4921888"/>
              <a:ext cx="70532"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30</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52" name="Line 1072"/>
            <p:cNvSpPr>
              <a:spLocks noChangeShapeType="1"/>
            </p:cNvSpPr>
            <p:nvPr/>
          </p:nvSpPr>
          <p:spPr bwMode="auto">
            <a:xfrm>
              <a:off x="2762251" y="4782188"/>
              <a:ext cx="28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54" name="Rectangle 1074"/>
            <p:cNvSpPr>
              <a:spLocks noChangeArrowheads="1"/>
            </p:cNvSpPr>
            <p:nvPr/>
          </p:nvSpPr>
          <p:spPr bwMode="auto">
            <a:xfrm>
              <a:off x="2627313" y="4736150"/>
              <a:ext cx="109004"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-7.5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55" name="Line 1075"/>
            <p:cNvSpPr>
              <a:spLocks noChangeShapeType="1"/>
            </p:cNvSpPr>
            <p:nvPr/>
          </p:nvSpPr>
          <p:spPr bwMode="auto">
            <a:xfrm>
              <a:off x="2762251" y="4642488"/>
              <a:ext cx="28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57" name="Rectangle 1077"/>
            <p:cNvSpPr>
              <a:spLocks noChangeArrowheads="1"/>
            </p:cNvSpPr>
            <p:nvPr/>
          </p:nvSpPr>
          <p:spPr bwMode="auto">
            <a:xfrm>
              <a:off x="2679701" y="4594863"/>
              <a:ext cx="56106"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-7</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58" name="Line 1078"/>
            <p:cNvSpPr>
              <a:spLocks noChangeShapeType="1"/>
            </p:cNvSpPr>
            <p:nvPr/>
          </p:nvSpPr>
          <p:spPr bwMode="auto">
            <a:xfrm>
              <a:off x="2762251" y="4507550"/>
              <a:ext cx="2857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60" name="Rectangle 1080"/>
            <p:cNvSpPr>
              <a:spLocks noChangeArrowheads="1"/>
            </p:cNvSpPr>
            <p:nvPr/>
          </p:nvSpPr>
          <p:spPr bwMode="auto">
            <a:xfrm>
              <a:off x="2627313" y="4461513"/>
              <a:ext cx="109004" cy="923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Arial Narrow" panose="020B0606020202030204" pitchFamily="34" charset="0"/>
                  <a:cs typeface="Arial" pitchFamily="34" charset="0"/>
                </a:rPr>
                <a:t>-6.5</a:t>
              </a:r>
              <a:endParaRPr kumimoji="0" lang="en-US" sz="1800" b="0" i="0" u="none" strike="noStrike" cap="none" normalizeH="0" baseline="0">
                <a:ln>
                  <a:noFill/>
                </a:ln>
                <a:solidFill>
                  <a:schemeClr val="tx1"/>
                </a:solidFill>
                <a:effectLst/>
                <a:latin typeface="Arial Narrow" panose="020B0606020202030204" pitchFamily="34" charset="0"/>
                <a:cs typeface="Arial" pitchFamily="34" charset="0"/>
              </a:endParaRPr>
            </a:p>
          </p:txBody>
        </p:sp>
        <p:sp>
          <p:nvSpPr>
            <p:cNvPr id="175161" name="Line 1081"/>
            <p:cNvSpPr>
              <a:spLocks noChangeShapeType="1"/>
            </p:cNvSpPr>
            <p:nvPr/>
          </p:nvSpPr>
          <p:spPr bwMode="auto">
            <a:xfrm>
              <a:off x="2762251" y="4396425"/>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62" name="Line 1082"/>
            <p:cNvSpPr>
              <a:spLocks noChangeShapeType="1"/>
            </p:cNvSpPr>
            <p:nvPr/>
          </p:nvSpPr>
          <p:spPr bwMode="auto">
            <a:xfrm>
              <a:off x="2762251" y="4904425"/>
              <a:ext cx="3465513"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63" name="Line 1083"/>
            <p:cNvSpPr>
              <a:spLocks noChangeShapeType="1"/>
            </p:cNvSpPr>
            <p:nvPr/>
          </p:nvSpPr>
          <p:spPr bwMode="auto">
            <a:xfrm flipV="1">
              <a:off x="6227763" y="4396425"/>
              <a:ext cx="1588" cy="50800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65" name="Freeform 1085"/>
            <p:cNvSpPr>
              <a:spLocks/>
            </p:cNvSpPr>
            <p:nvPr/>
          </p:nvSpPr>
          <p:spPr bwMode="auto">
            <a:xfrm>
              <a:off x="2762251" y="4420238"/>
              <a:ext cx="3465513" cy="455613"/>
            </a:xfrm>
            <a:custGeom>
              <a:avLst/>
              <a:gdLst/>
              <a:ahLst/>
              <a:cxnLst>
                <a:cxn ang="0">
                  <a:pos x="0" y="287"/>
                </a:cxn>
                <a:cxn ang="0">
                  <a:pos x="69" y="19"/>
                </a:cxn>
                <a:cxn ang="0">
                  <a:pos x="139" y="169"/>
                </a:cxn>
                <a:cxn ang="0">
                  <a:pos x="209" y="15"/>
                </a:cxn>
                <a:cxn ang="0">
                  <a:pos x="279" y="213"/>
                </a:cxn>
                <a:cxn ang="0">
                  <a:pos x="349" y="258"/>
                </a:cxn>
                <a:cxn ang="0">
                  <a:pos x="418" y="162"/>
                </a:cxn>
                <a:cxn ang="0">
                  <a:pos x="492" y="280"/>
                </a:cxn>
                <a:cxn ang="0">
                  <a:pos x="562" y="15"/>
                </a:cxn>
                <a:cxn ang="0">
                  <a:pos x="632" y="11"/>
                </a:cxn>
                <a:cxn ang="0">
                  <a:pos x="701" y="19"/>
                </a:cxn>
                <a:cxn ang="0">
                  <a:pos x="771" y="122"/>
                </a:cxn>
                <a:cxn ang="0">
                  <a:pos x="841" y="92"/>
                </a:cxn>
                <a:cxn ang="0">
                  <a:pos x="915" y="19"/>
                </a:cxn>
                <a:cxn ang="0">
                  <a:pos x="984" y="19"/>
                </a:cxn>
                <a:cxn ang="0">
                  <a:pos x="1054" y="37"/>
                </a:cxn>
                <a:cxn ang="0">
                  <a:pos x="1124" y="11"/>
                </a:cxn>
                <a:cxn ang="0">
                  <a:pos x="1194" y="19"/>
                </a:cxn>
                <a:cxn ang="0">
                  <a:pos x="1264" y="8"/>
                </a:cxn>
                <a:cxn ang="0">
                  <a:pos x="1337" y="19"/>
                </a:cxn>
                <a:cxn ang="0">
                  <a:pos x="1407" y="19"/>
                </a:cxn>
                <a:cxn ang="0">
                  <a:pos x="1477" y="11"/>
                </a:cxn>
                <a:cxn ang="0">
                  <a:pos x="1547" y="19"/>
                </a:cxn>
                <a:cxn ang="0">
                  <a:pos x="1617" y="4"/>
                </a:cxn>
                <a:cxn ang="0">
                  <a:pos x="1686" y="11"/>
                </a:cxn>
                <a:cxn ang="0">
                  <a:pos x="1760" y="8"/>
                </a:cxn>
                <a:cxn ang="0">
                  <a:pos x="1830" y="19"/>
                </a:cxn>
                <a:cxn ang="0">
                  <a:pos x="1900" y="4"/>
                </a:cxn>
                <a:cxn ang="0">
                  <a:pos x="1969" y="19"/>
                </a:cxn>
                <a:cxn ang="0">
                  <a:pos x="2039" y="19"/>
                </a:cxn>
                <a:cxn ang="0">
                  <a:pos x="2109" y="0"/>
                </a:cxn>
                <a:cxn ang="0">
                  <a:pos x="2183" y="15"/>
                </a:cxn>
              </a:cxnLst>
              <a:rect l="0" t="0" r="r" b="b"/>
              <a:pathLst>
                <a:path w="2183" h="287">
                  <a:moveTo>
                    <a:pt x="0" y="287"/>
                  </a:moveTo>
                  <a:lnTo>
                    <a:pt x="69" y="19"/>
                  </a:lnTo>
                  <a:lnTo>
                    <a:pt x="139" y="169"/>
                  </a:lnTo>
                  <a:lnTo>
                    <a:pt x="209" y="15"/>
                  </a:lnTo>
                  <a:lnTo>
                    <a:pt x="279" y="213"/>
                  </a:lnTo>
                  <a:lnTo>
                    <a:pt x="349" y="258"/>
                  </a:lnTo>
                  <a:lnTo>
                    <a:pt x="418" y="162"/>
                  </a:lnTo>
                  <a:lnTo>
                    <a:pt x="492" y="280"/>
                  </a:lnTo>
                  <a:lnTo>
                    <a:pt x="562" y="15"/>
                  </a:lnTo>
                  <a:lnTo>
                    <a:pt x="632" y="11"/>
                  </a:lnTo>
                  <a:lnTo>
                    <a:pt x="701" y="19"/>
                  </a:lnTo>
                  <a:lnTo>
                    <a:pt x="771" y="122"/>
                  </a:lnTo>
                  <a:lnTo>
                    <a:pt x="841" y="92"/>
                  </a:lnTo>
                  <a:lnTo>
                    <a:pt x="915" y="19"/>
                  </a:lnTo>
                  <a:lnTo>
                    <a:pt x="984" y="19"/>
                  </a:lnTo>
                  <a:lnTo>
                    <a:pt x="1054" y="37"/>
                  </a:lnTo>
                  <a:lnTo>
                    <a:pt x="1124" y="11"/>
                  </a:lnTo>
                  <a:lnTo>
                    <a:pt x="1194" y="19"/>
                  </a:lnTo>
                  <a:lnTo>
                    <a:pt x="1264" y="8"/>
                  </a:lnTo>
                  <a:lnTo>
                    <a:pt x="1337" y="19"/>
                  </a:lnTo>
                  <a:lnTo>
                    <a:pt x="1407" y="19"/>
                  </a:lnTo>
                  <a:lnTo>
                    <a:pt x="1477" y="11"/>
                  </a:lnTo>
                  <a:lnTo>
                    <a:pt x="1547" y="19"/>
                  </a:lnTo>
                  <a:lnTo>
                    <a:pt x="1617" y="4"/>
                  </a:lnTo>
                  <a:lnTo>
                    <a:pt x="1686" y="11"/>
                  </a:lnTo>
                  <a:lnTo>
                    <a:pt x="1760" y="8"/>
                  </a:lnTo>
                  <a:lnTo>
                    <a:pt x="1830" y="19"/>
                  </a:lnTo>
                  <a:lnTo>
                    <a:pt x="1900" y="4"/>
                  </a:lnTo>
                  <a:lnTo>
                    <a:pt x="1969" y="19"/>
                  </a:lnTo>
                  <a:lnTo>
                    <a:pt x="2039" y="19"/>
                  </a:lnTo>
                  <a:lnTo>
                    <a:pt x="2109" y="0"/>
                  </a:lnTo>
                  <a:lnTo>
                    <a:pt x="2183" y="15"/>
                  </a:lnTo>
                </a:path>
              </a:pathLst>
            </a:custGeom>
            <a:no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75166" name="Rectangle 1086"/>
            <p:cNvSpPr>
              <a:spLocks noChangeArrowheads="1"/>
            </p:cNvSpPr>
            <p:nvPr/>
          </p:nvSpPr>
          <p:spPr bwMode="auto">
            <a:xfrm>
              <a:off x="4441826" y="5021900"/>
              <a:ext cx="13625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Arial Narrow" panose="020B0606020202030204" pitchFamily="34" charset="0"/>
                  <a:cs typeface="Arial" pitchFamily="34" charset="0"/>
                </a:rPr>
                <a:t>trial</a:t>
              </a:r>
              <a:endParaRPr kumimoji="0" lang="en-US" sz="1800" b="0" i="0" u="none" strike="noStrike" cap="none" normalizeH="0" baseline="0" dirty="0">
                <a:ln>
                  <a:noFill/>
                </a:ln>
                <a:solidFill>
                  <a:schemeClr val="tx1"/>
                </a:solidFill>
                <a:effectLst/>
                <a:latin typeface="Arial Narrow" panose="020B0606020202030204" pitchFamily="34" charset="0"/>
                <a:cs typeface="Arial" pitchFamily="34" charset="0"/>
              </a:endParaRPr>
            </a:p>
          </p:txBody>
        </p:sp>
        <p:sp>
          <p:nvSpPr>
            <p:cNvPr id="175167" name="Rectangle 1087"/>
            <p:cNvSpPr>
              <a:spLocks noChangeArrowheads="1"/>
            </p:cNvSpPr>
            <p:nvPr/>
          </p:nvSpPr>
          <p:spPr bwMode="auto">
            <a:xfrm>
              <a:off x="4275235" y="4202873"/>
              <a:ext cx="527389"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Arial Narrow" panose="020B0606020202030204" pitchFamily="34" charset="0"/>
                  <a:cs typeface="Arial" pitchFamily="34" charset="0"/>
                </a:rPr>
                <a:t>Confidence</a:t>
              </a:r>
              <a:endParaRPr kumimoji="0" lang="en-US" sz="1000" b="0" i="0" u="none" strike="noStrike" cap="none" normalizeH="0" baseline="0" dirty="0">
                <a:ln>
                  <a:noFill/>
                </a:ln>
                <a:solidFill>
                  <a:schemeClr val="tx1"/>
                </a:solidFill>
                <a:effectLst/>
                <a:latin typeface="Arial Narrow" panose="020B0606020202030204" pitchFamily="34" charset="0"/>
                <a:cs typeface="Arial" pitchFamily="34" charset="0"/>
              </a:endParaRPr>
            </a:p>
          </p:txBody>
        </p:sp>
        <p:grpSp>
          <p:nvGrpSpPr>
            <p:cNvPr id="4" name="Group 1887"/>
            <p:cNvGrpSpPr/>
            <p:nvPr/>
          </p:nvGrpSpPr>
          <p:grpSpPr>
            <a:xfrm rot="5400000" flipV="1">
              <a:off x="6212282" y="1896196"/>
              <a:ext cx="298896" cy="125032"/>
              <a:chOff x="4466380" y="4011497"/>
              <a:chExt cx="1461679" cy="390525"/>
            </a:xfrm>
          </p:grpSpPr>
          <p:pic>
            <p:nvPicPr>
              <p:cNvPr id="1889" name="Picture 209"/>
              <p:cNvPicPr>
                <a:picLocks noChangeAspect="1" noChangeArrowheads="1"/>
              </p:cNvPicPr>
              <p:nvPr/>
            </p:nvPicPr>
            <p:blipFill>
              <a:blip r:embed="rId3" cstate="print">
                <a:duotone>
                  <a:schemeClr val="bg2">
                    <a:shade val="45000"/>
                    <a:satMod val="135000"/>
                  </a:schemeClr>
                  <a:prstClr val="white"/>
                </a:duotone>
                <a:lum bright="40000"/>
              </a:blip>
              <a:srcRect/>
              <a:stretch>
                <a:fillRect/>
              </a:stretch>
            </p:blipFill>
            <p:spPr bwMode="auto">
              <a:xfrm>
                <a:off x="4466380" y="4011497"/>
                <a:ext cx="390525" cy="390525"/>
              </a:xfrm>
              <a:prstGeom prst="rect">
                <a:avLst/>
              </a:prstGeom>
              <a:ln>
                <a:noFill/>
              </a:ln>
              <a:effectLst>
                <a:outerShdw blurRad="190500" algn="tl" rotWithShape="0">
                  <a:srgbClr val="000000">
                    <a:alpha val="70000"/>
                  </a:srgbClr>
                </a:outerShdw>
              </a:effectLst>
            </p:spPr>
          </p:pic>
          <p:pic>
            <p:nvPicPr>
              <p:cNvPr id="1890" name="Picture 209"/>
              <p:cNvPicPr>
                <a:picLocks noChangeAspect="1" noChangeArrowheads="1"/>
              </p:cNvPicPr>
              <p:nvPr/>
            </p:nvPicPr>
            <p:blipFill>
              <a:blip r:embed="rId3" cstate="print">
                <a:duotone>
                  <a:schemeClr val="bg2">
                    <a:shade val="45000"/>
                    <a:satMod val="135000"/>
                  </a:schemeClr>
                  <a:prstClr val="white"/>
                </a:duotone>
                <a:lum bright="40000"/>
              </a:blip>
              <a:srcRect/>
              <a:stretch>
                <a:fillRect/>
              </a:stretch>
            </p:blipFill>
            <p:spPr bwMode="auto">
              <a:xfrm>
                <a:off x="5001957" y="4011497"/>
                <a:ext cx="390525" cy="390525"/>
              </a:xfrm>
              <a:prstGeom prst="rect">
                <a:avLst/>
              </a:prstGeom>
              <a:ln>
                <a:noFill/>
              </a:ln>
              <a:effectLst>
                <a:outerShdw blurRad="190500" algn="tl" rotWithShape="0">
                  <a:srgbClr val="000000">
                    <a:alpha val="70000"/>
                  </a:srgbClr>
                </a:outerShdw>
              </a:effectLst>
            </p:spPr>
          </p:pic>
          <p:pic>
            <p:nvPicPr>
              <p:cNvPr id="1891" name="Picture 209"/>
              <p:cNvPicPr>
                <a:picLocks noChangeAspect="1" noChangeArrowheads="1"/>
              </p:cNvPicPr>
              <p:nvPr/>
            </p:nvPicPr>
            <p:blipFill>
              <a:blip r:embed="rId3" cstate="print">
                <a:duotone>
                  <a:schemeClr val="bg2">
                    <a:shade val="45000"/>
                    <a:satMod val="135000"/>
                  </a:schemeClr>
                  <a:prstClr val="white"/>
                </a:duotone>
                <a:lum bright="40000"/>
              </a:blip>
              <a:srcRect/>
              <a:stretch>
                <a:fillRect/>
              </a:stretch>
            </p:blipFill>
            <p:spPr bwMode="auto">
              <a:xfrm>
                <a:off x="5537534" y="4011497"/>
                <a:ext cx="390525" cy="390525"/>
              </a:xfrm>
              <a:prstGeom prst="rect">
                <a:avLst/>
              </a:prstGeom>
              <a:ln>
                <a:noFill/>
              </a:ln>
              <a:effectLst>
                <a:outerShdw blurRad="190500" algn="tl" rotWithShape="0">
                  <a:srgbClr val="000000">
                    <a:alpha val="70000"/>
                  </a:srgbClr>
                </a:outerShdw>
              </a:effectLst>
            </p:spPr>
          </p:pic>
          <p:sp>
            <p:nvSpPr>
              <p:cNvPr id="1892" name="Oval 1891"/>
              <p:cNvSpPr>
                <a:spLocks noChangeAspect="1"/>
              </p:cNvSpPr>
              <p:nvPr/>
            </p:nvSpPr>
            <p:spPr>
              <a:xfrm>
                <a:off x="4554870" y="4106383"/>
                <a:ext cx="204642" cy="202018"/>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1893" name="Oval 1892"/>
              <p:cNvSpPr>
                <a:spLocks noChangeAspect="1"/>
              </p:cNvSpPr>
              <p:nvPr/>
            </p:nvSpPr>
            <p:spPr>
              <a:xfrm>
                <a:off x="5085095" y="4112733"/>
                <a:ext cx="204642" cy="202018"/>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sp>
            <p:nvSpPr>
              <p:cNvPr id="1894" name="Oval 1893"/>
              <p:cNvSpPr>
                <a:spLocks noChangeAspect="1"/>
              </p:cNvSpPr>
              <p:nvPr/>
            </p:nvSpPr>
            <p:spPr>
              <a:xfrm>
                <a:off x="5618495" y="4106383"/>
                <a:ext cx="204642" cy="202018"/>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arrow" panose="020B0606020202030204" pitchFamily="34" charset="0"/>
                </a:endParaRPr>
              </a:p>
            </p:txBody>
          </p:sp>
        </p:grpSp>
        <p:sp>
          <p:nvSpPr>
            <p:cNvPr id="283" name="Rectangle 58"/>
            <p:cNvSpPr>
              <a:spLocks noChangeArrowheads="1"/>
            </p:cNvSpPr>
            <p:nvPr/>
          </p:nvSpPr>
          <p:spPr bwMode="auto">
            <a:xfrm rot="16200000">
              <a:off x="2481044" y="3656614"/>
              <a:ext cx="197170" cy="12311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Arial Narrow" panose="020B0606020202030204" pitchFamily="34" charset="0"/>
                  <a:cs typeface="Arial" pitchFamily="34" charset="0"/>
                </a:rPr>
                <a:t>nats</a:t>
              </a:r>
              <a:endParaRPr kumimoji="0" lang="en-US" sz="800" b="0" i="0" u="none" strike="noStrike" cap="none" normalizeH="0" baseline="0" dirty="0">
                <a:ln>
                  <a:noFill/>
                </a:ln>
                <a:solidFill>
                  <a:schemeClr val="tx1"/>
                </a:solidFill>
                <a:effectLst/>
                <a:latin typeface="Arial Narrow" panose="020B0606020202030204" pitchFamily="34" charset="0"/>
                <a:cs typeface="Arial" pitchFamily="34" charset="0"/>
              </a:endParaRPr>
            </a:p>
          </p:txBody>
        </p:sp>
        <p:sp>
          <p:nvSpPr>
            <p:cNvPr id="284" name="Rectangle 58"/>
            <p:cNvSpPr>
              <a:spLocks noChangeArrowheads="1"/>
            </p:cNvSpPr>
            <p:nvPr/>
          </p:nvSpPr>
          <p:spPr bwMode="auto">
            <a:xfrm rot="16200000">
              <a:off x="2481044" y="4571014"/>
              <a:ext cx="197170" cy="12311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Arial Narrow" panose="020B0606020202030204" pitchFamily="34" charset="0"/>
                  <a:cs typeface="Arial" pitchFamily="34" charset="0"/>
                </a:rPr>
                <a:t>nats</a:t>
              </a:r>
              <a:endParaRPr kumimoji="0" lang="en-US" sz="800" b="0" i="0" u="none" strike="noStrike" cap="none" normalizeH="0" baseline="0" dirty="0">
                <a:ln>
                  <a:noFill/>
                </a:ln>
                <a:solidFill>
                  <a:schemeClr val="tx1"/>
                </a:solidFill>
                <a:effectLst/>
                <a:latin typeface="Arial Narrow" panose="020B0606020202030204" pitchFamily="34" charset="0"/>
                <a:cs typeface="Arial" pitchFamily="34" charset="0"/>
              </a:endParaRPr>
            </a:p>
          </p:txBody>
        </p:sp>
      </p:grpSp>
      <p:sp>
        <p:nvSpPr>
          <p:cNvPr id="285" name="TextBox 284"/>
          <p:cNvSpPr txBox="1"/>
          <p:nvPr/>
        </p:nvSpPr>
        <p:spPr>
          <a:xfrm>
            <a:off x="2749326" y="455123"/>
            <a:ext cx="3379451" cy="461665"/>
          </a:xfrm>
          <a:prstGeom prst="rect">
            <a:avLst/>
          </a:prstGeom>
          <a:noFill/>
        </p:spPr>
        <p:txBody>
          <a:bodyPr wrap="none" rtlCol="0">
            <a:spAutoFit/>
          </a:bodyPr>
          <a:lstStyle/>
          <a:p>
            <a:r>
              <a:rPr lang="en-GB" sz="2400" dirty="0">
                <a:solidFill>
                  <a:schemeClr val="accent2">
                    <a:lumMod val="50000"/>
                  </a:schemeClr>
                </a:solidFill>
                <a:latin typeface="Arial Narrow" panose="020B0606020202030204" pitchFamily="34" charset="0"/>
              </a:rPr>
              <a:t>Bayes optimal rule learning?</a:t>
            </a:r>
          </a:p>
        </p:txBody>
      </p:sp>
      <p:cxnSp>
        <p:nvCxnSpPr>
          <p:cNvPr id="286" name="Straight Arrow Connector 285"/>
          <p:cNvCxnSpPr/>
          <p:nvPr/>
        </p:nvCxnSpPr>
        <p:spPr>
          <a:xfrm flipV="1">
            <a:off x="4321907" y="5080010"/>
            <a:ext cx="0" cy="116449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38889E-6 -3.91485E-6 L -0.11163 -3.91485E-6 " pathEditMode="relative" rAng="0" ptsTypes="AA">
                                      <p:cBhvr>
                                        <p:cTn id="6" dur="2000" fill="hold"/>
                                        <p:tgtEl>
                                          <p:spTgt spid="286"/>
                                        </p:tgtEl>
                                        <p:attrNameLst>
                                          <p:attrName>ppt_x</p:attrName>
                                          <p:attrName>ppt_y</p:attrName>
                                        </p:attrNameLst>
                                      </p:cBhvr>
                                      <p:rCtr x="-5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112" y="330078"/>
            <a:ext cx="2143150" cy="3631763"/>
          </a:xfrm>
          <a:prstGeom prst="rect">
            <a:avLst/>
          </a:prstGeom>
          <a:noFill/>
        </p:spPr>
        <p:txBody>
          <a:bodyPr wrap="square" rtlCol="0">
            <a:spAutoFit/>
          </a:bodyPr>
          <a:lstStyle/>
          <a:p>
            <a:r>
              <a:rPr lang="en-GB" dirty="0">
                <a:solidFill>
                  <a:schemeClr val="accent2">
                    <a:lumMod val="50000"/>
                  </a:schemeClr>
                </a:solidFill>
                <a:latin typeface="Arial Narrow" panose="020B0606020202030204" pitchFamily="34" charset="0"/>
              </a:rPr>
              <a:t>A game (abstract rule)</a:t>
            </a:r>
          </a:p>
          <a:p>
            <a:endParaRPr lang="en-GB" dirty="0">
              <a:solidFill>
                <a:schemeClr val="accent2">
                  <a:lumMod val="50000"/>
                </a:schemeClr>
              </a:solidFill>
              <a:latin typeface="Arial Narrow" panose="020B0606020202030204" pitchFamily="34" charset="0"/>
            </a:endParaRPr>
          </a:p>
          <a:p>
            <a:endParaRPr lang="en-GB" dirty="0">
              <a:solidFill>
                <a:schemeClr val="accent2">
                  <a:lumMod val="50000"/>
                </a:schemeClr>
              </a:solidFill>
              <a:latin typeface="Arial Narrow" panose="020B0606020202030204" pitchFamily="34" charset="0"/>
            </a:endParaRPr>
          </a:p>
          <a:p>
            <a:r>
              <a:rPr lang="en-GB" sz="1400" dirty="0">
                <a:solidFill>
                  <a:schemeClr val="accent2">
                    <a:lumMod val="50000"/>
                  </a:schemeClr>
                </a:solidFill>
                <a:latin typeface="Arial Narrow" panose="020B0606020202030204" pitchFamily="34" charset="0"/>
              </a:rPr>
              <a:t>Your prior beliefs:</a:t>
            </a:r>
          </a:p>
          <a:p>
            <a:endParaRPr lang="en-GB" sz="1400" dirty="0">
              <a:solidFill>
                <a:schemeClr val="accent2">
                  <a:lumMod val="50000"/>
                </a:schemeClr>
              </a:solidFill>
              <a:latin typeface="Arial Narrow" panose="020B0606020202030204" pitchFamily="34" charset="0"/>
            </a:endParaRPr>
          </a:p>
          <a:p>
            <a:r>
              <a:rPr lang="en-GB" sz="1400" dirty="0">
                <a:solidFill>
                  <a:schemeClr val="tx2">
                    <a:lumMod val="75000"/>
                  </a:schemeClr>
                </a:solidFill>
                <a:latin typeface="Arial Narrow" panose="020B0606020202030204" pitchFamily="34" charset="0"/>
              </a:rPr>
              <a:t>You will choose the correct colour </a:t>
            </a:r>
            <a:r>
              <a:rPr lang="en-GB" sz="1400" dirty="0" smtClean="0">
                <a:solidFill>
                  <a:schemeClr val="tx2">
                    <a:lumMod val="75000"/>
                  </a:schemeClr>
                </a:solidFill>
                <a:latin typeface="Arial Narrow" panose="020B0606020202030204" pitchFamily="34" charset="0"/>
              </a:rPr>
              <a:t>based on the arrangement of the three large circles</a:t>
            </a:r>
            <a:r>
              <a:rPr lang="en-GB" sz="1400" dirty="0">
                <a:solidFill>
                  <a:schemeClr val="accent2">
                    <a:lumMod val="50000"/>
                  </a:schemeClr>
                </a:solidFill>
                <a:latin typeface="Arial Narrow" panose="020B0606020202030204" pitchFamily="34" charset="0"/>
              </a:rPr>
              <a:t>.</a:t>
            </a:r>
          </a:p>
          <a:p>
            <a:endParaRPr lang="en-GB" sz="1400" dirty="0">
              <a:solidFill>
                <a:schemeClr val="accent2">
                  <a:lumMod val="50000"/>
                </a:schemeClr>
              </a:solidFill>
              <a:latin typeface="Arial Narrow" panose="020B0606020202030204" pitchFamily="34" charset="0"/>
            </a:endParaRPr>
          </a:p>
          <a:p>
            <a:r>
              <a:rPr lang="en-GB" sz="1400" dirty="0">
                <a:solidFill>
                  <a:schemeClr val="tx2">
                    <a:lumMod val="75000"/>
                  </a:schemeClr>
                </a:solidFill>
                <a:latin typeface="Arial Narrow" panose="020B0606020202030204" pitchFamily="34" charset="0"/>
              </a:rPr>
              <a:t>The location of the correct colour depends upon the colour of the </a:t>
            </a:r>
            <a:r>
              <a:rPr lang="en-GB" sz="1400" dirty="0" smtClean="0">
                <a:solidFill>
                  <a:schemeClr val="tx2">
                    <a:lumMod val="75000"/>
                  </a:schemeClr>
                </a:solidFill>
                <a:latin typeface="Arial Narrow" panose="020B0606020202030204" pitchFamily="34" charset="0"/>
              </a:rPr>
              <a:t>upper circle</a:t>
            </a:r>
            <a:r>
              <a:rPr lang="en-GB" sz="1400" dirty="0">
                <a:solidFill>
                  <a:schemeClr val="tx2">
                    <a:lumMod val="75000"/>
                  </a:schemeClr>
                </a:solidFill>
                <a:latin typeface="Arial Narrow" panose="020B0606020202030204" pitchFamily="34" charset="0"/>
              </a:rPr>
              <a:t>.</a:t>
            </a:r>
          </a:p>
          <a:p>
            <a:endParaRPr lang="en-GB" dirty="0">
              <a:solidFill>
                <a:schemeClr val="accent2">
                  <a:lumMod val="50000"/>
                </a:schemeClr>
              </a:solidFill>
              <a:latin typeface="Arial Narrow" panose="020B0606020202030204" pitchFamily="34" charset="0"/>
            </a:endParaRPr>
          </a:p>
          <a:p>
            <a:endParaRPr lang="en-GB" dirty="0">
              <a:solidFill>
                <a:schemeClr val="accent2">
                  <a:lumMod val="50000"/>
                </a:schemeClr>
              </a:solidFill>
              <a:latin typeface="Arial Narrow" panose="020B0606020202030204" pitchFamily="34" charset="0"/>
            </a:endParaRPr>
          </a:p>
        </p:txBody>
      </p:sp>
      <p:sp>
        <p:nvSpPr>
          <p:cNvPr id="183301" name="Rectangle 5"/>
          <p:cNvSpPr>
            <a:spLocks noChangeArrowheads="1"/>
          </p:cNvSpPr>
          <p:nvPr/>
        </p:nvSpPr>
        <p:spPr bwMode="auto">
          <a:xfrm>
            <a:off x="2751139" y="377825"/>
            <a:ext cx="895350" cy="896938"/>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02" name="Rectangle 6"/>
          <p:cNvSpPr>
            <a:spLocks noChangeArrowheads="1"/>
          </p:cNvSpPr>
          <p:nvPr/>
        </p:nvSpPr>
        <p:spPr bwMode="auto">
          <a:xfrm>
            <a:off x="2751139" y="377825"/>
            <a:ext cx="895350" cy="896938"/>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37" name="Oval 41"/>
          <p:cNvSpPr>
            <a:spLocks noChangeArrowheads="1"/>
          </p:cNvSpPr>
          <p:nvPr/>
        </p:nvSpPr>
        <p:spPr bwMode="auto">
          <a:xfrm>
            <a:off x="2932119" y="781050"/>
            <a:ext cx="98425" cy="968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38" name="Oval 42"/>
          <p:cNvSpPr>
            <a:spLocks noChangeArrowheads="1"/>
          </p:cNvSpPr>
          <p:nvPr/>
        </p:nvSpPr>
        <p:spPr bwMode="auto">
          <a:xfrm>
            <a:off x="3152781" y="560388"/>
            <a:ext cx="98425" cy="968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39" name="Oval 43"/>
          <p:cNvSpPr>
            <a:spLocks noChangeArrowheads="1"/>
          </p:cNvSpPr>
          <p:nvPr/>
        </p:nvSpPr>
        <p:spPr bwMode="auto">
          <a:xfrm>
            <a:off x="3373444" y="781050"/>
            <a:ext cx="98425" cy="968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41" name="Oval 45"/>
          <p:cNvSpPr>
            <a:spLocks noChangeArrowheads="1"/>
          </p:cNvSpPr>
          <p:nvPr/>
        </p:nvSpPr>
        <p:spPr bwMode="auto">
          <a:xfrm>
            <a:off x="3068643" y="993775"/>
            <a:ext cx="46038" cy="460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42" name="Oval 46"/>
          <p:cNvSpPr>
            <a:spLocks noChangeArrowheads="1"/>
          </p:cNvSpPr>
          <p:nvPr/>
        </p:nvSpPr>
        <p:spPr bwMode="auto">
          <a:xfrm>
            <a:off x="3152781" y="968375"/>
            <a:ext cx="98425" cy="96838"/>
          </a:xfrm>
          <a:prstGeom prst="ellipse">
            <a:avLst/>
          </a:pr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43" name="Oval 47"/>
          <p:cNvSpPr>
            <a:spLocks noChangeArrowheads="1"/>
          </p:cNvSpPr>
          <p:nvPr/>
        </p:nvSpPr>
        <p:spPr bwMode="auto">
          <a:xfrm>
            <a:off x="3179764" y="993775"/>
            <a:ext cx="44450" cy="460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44" name="Oval 48"/>
          <p:cNvSpPr>
            <a:spLocks noChangeArrowheads="1"/>
          </p:cNvSpPr>
          <p:nvPr/>
        </p:nvSpPr>
        <p:spPr bwMode="auto">
          <a:xfrm>
            <a:off x="3289301" y="993775"/>
            <a:ext cx="46038" cy="460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48" name="Rectangle 52"/>
          <p:cNvSpPr>
            <a:spLocks noChangeArrowheads="1"/>
          </p:cNvSpPr>
          <p:nvPr/>
        </p:nvSpPr>
        <p:spPr bwMode="auto">
          <a:xfrm>
            <a:off x="4152901" y="377825"/>
            <a:ext cx="889000" cy="896938"/>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49" name="Rectangle 53"/>
          <p:cNvSpPr>
            <a:spLocks noChangeArrowheads="1"/>
          </p:cNvSpPr>
          <p:nvPr/>
        </p:nvSpPr>
        <p:spPr bwMode="auto">
          <a:xfrm>
            <a:off x="4152901" y="377825"/>
            <a:ext cx="889000" cy="896938"/>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84" name="Oval 88"/>
          <p:cNvSpPr>
            <a:spLocks noChangeArrowheads="1"/>
          </p:cNvSpPr>
          <p:nvPr/>
        </p:nvSpPr>
        <p:spPr bwMode="auto">
          <a:xfrm>
            <a:off x="4327531" y="781050"/>
            <a:ext cx="98425" cy="968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85" name="Oval 89"/>
          <p:cNvSpPr>
            <a:spLocks noChangeArrowheads="1"/>
          </p:cNvSpPr>
          <p:nvPr/>
        </p:nvSpPr>
        <p:spPr bwMode="auto">
          <a:xfrm>
            <a:off x="4556126" y="560388"/>
            <a:ext cx="96838" cy="968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86" name="Oval 90"/>
          <p:cNvSpPr>
            <a:spLocks noChangeArrowheads="1"/>
          </p:cNvSpPr>
          <p:nvPr/>
        </p:nvSpPr>
        <p:spPr bwMode="auto">
          <a:xfrm>
            <a:off x="4776789" y="781050"/>
            <a:ext cx="96838" cy="968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88" name="Oval 92"/>
          <p:cNvSpPr>
            <a:spLocks noChangeArrowheads="1"/>
          </p:cNvSpPr>
          <p:nvPr/>
        </p:nvSpPr>
        <p:spPr bwMode="auto">
          <a:xfrm>
            <a:off x="4464051" y="993775"/>
            <a:ext cx="46038" cy="460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89" name="Oval 93"/>
          <p:cNvSpPr>
            <a:spLocks noChangeArrowheads="1"/>
          </p:cNvSpPr>
          <p:nvPr/>
        </p:nvSpPr>
        <p:spPr bwMode="auto">
          <a:xfrm>
            <a:off x="4556126" y="968375"/>
            <a:ext cx="96838" cy="96838"/>
          </a:xfrm>
          <a:prstGeom prst="ellipse">
            <a:avLst/>
          </a:pr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90" name="Oval 94"/>
          <p:cNvSpPr>
            <a:spLocks noChangeArrowheads="1"/>
          </p:cNvSpPr>
          <p:nvPr/>
        </p:nvSpPr>
        <p:spPr bwMode="auto">
          <a:xfrm>
            <a:off x="4581526" y="993775"/>
            <a:ext cx="44450" cy="460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91" name="Oval 95"/>
          <p:cNvSpPr>
            <a:spLocks noChangeArrowheads="1"/>
          </p:cNvSpPr>
          <p:nvPr/>
        </p:nvSpPr>
        <p:spPr bwMode="auto">
          <a:xfrm>
            <a:off x="4691067" y="993775"/>
            <a:ext cx="46038" cy="460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95" name="Rectangle 99"/>
          <p:cNvSpPr>
            <a:spLocks noChangeArrowheads="1"/>
          </p:cNvSpPr>
          <p:nvPr/>
        </p:nvSpPr>
        <p:spPr bwMode="auto">
          <a:xfrm>
            <a:off x="5548318" y="377825"/>
            <a:ext cx="889000" cy="896938"/>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396" name="Rectangle 100"/>
          <p:cNvSpPr>
            <a:spLocks noChangeArrowheads="1"/>
          </p:cNvSpPr>
          <p:nvPr/>
        </p:nvSpPr>
        <p:spPr bwMode="auto">
          <a:xfrm>
            <a:off x="5548318" y="377825"/>
            <a:ext cx="889000" cy="896938"/>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31" name="Oval 135"/>
          <p:cNvSpPr>
            <a:spLocks noChangeArrowheads="1"/>
          </p:cNvSpPr>
          <p:nvPr/>
        </p:nvSpPr>
        <p:spPr bwMode="auto">
          <a:xfrm>
            <a:off x="5722944" y="781050"/>
            <a:ext cx="98425" cy="968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32" name="Oval 136"/>
          <p:cNvSpPr>
            <a:spLocks noChangeArrowheads="1"/>
          </p:cNvSpPr>
          <p:nvPr/>
        </p:nvSpPr>
        <p:spPr bwMode="auto">
          <a:xfrm>
            <a:off x="5951539" y="560388"/>
            <a:ext cx="96838" cy="968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33" name="Oval 137"/>
          <p:cNvSpPr>
            <a:spLocks noChangeArrowheads="1"/>
          </p:cNvSpPr>
          <p:nvPr/>
        </p:nvSpPr>
        <p:spPr bwMode="auto">
          <a:xfrm>
            <a:off x="6172201" y="781050"/>
            <a:ext cx="96838" cy="968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35" name="Oval 139"/>
          <p:cNvSpPr>
            <a:spLocks noChangeArrowheads="1"/>
          </p:cNvSpPr>
          <p:nvPr/>
        </p:nvSpPr>
        <p:spPr bwMode="auto">
          <a:xfrm>
            <a:off x="5834064" y="968375"/>
            <a:ext cx="96838" cy="96838"/>
          </a:xfrm>
          <a:prstGeom prst="ellipse">
            <a:avLst/>
          </a:pr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36" name="Oval 140"/>
          <p:cNvSpPr>
            <a:spLocks noChangeArrowheads="1"/>
          </p:cNvSpPr>
          <p:nvPr/>
        </p:nvSpPr>
        <p:spPr bwMode="auto">
          <a:xfrm>
            <a:off x="5859464" y="993775"/>
            <a:ext cx="46038" cy="460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37" name="Oval 141"/>
          <p:cNvSpPr>
            <a:spLocks noChangeArrowheads="1"/>
          </p:cNvSpPr>
          <p:nvPr/>
        </p:nvSpPr>
        <p:spPr bwMode="auto">
          <a:xfrm>
            <a:off x="5976939" y="993775"/>
            <a:ext cx="44450" cy="460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38" name="Oval 142"/>
          <p:cNvSpPr>
            <a:spLocks noChangeArrowheads="1"/>
          </p:cNvSpPr>
          <p:nvPr/>
        </p:nvSpPr>
        <p:spPr bwMode="auto">
          <a:xfrm>
            <a:off x="6086476" y="993775"/>
            <a:ext cx="46038" cy="460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42" name="Rectangle 146"/>
          <p:cNvSpPr>
            <a:spLocks noChangeArrowheads="1"/>
          </p:cNvSpPr>
          <p:nvPr/>
        </p:nvSpPr>
        <p:spPr bwMode="auto">
          <a:xfrm>
            <a:off x="2751139" y="1625600"/>
            <a:ext cx="895350" cy="889000"/>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43" name="Rectangle 147"/>
          <p:cNvSpPr>
            <a:spLocks noChangeArrowheads="1"/>
          </p:cNvSpPr>
          <p:nvPr/>
        </p:nvSpPr>
        <p:spPr bwMode="auto">
          <a:xfrm>
            <a:off x="2751139" y="1625600"/>
            <a:ext cx="895350" cy="889000"/>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78" name="Oval 182"/>
          <p:cNvSpPr>
            <a:spLocks noChangeArrowheads="1"/>
          </p:cNvSpPr>
          <p:nvPr/>
        </p:nvSpPr>
        <p:spPr bwMode="auto">
          <a:xfrm>
            <a:off x="2932119" y="2020891"/>
            <a:ext cx="98425" cy="98425"/>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79" name="Oval 183"/>
          <p:cNvSpPr>
            <a:spLocks noChangeArrowheads="1"/>
          </p:cNvSpPr>
          <p:nvPr/>
        </p:nvSpPr>
        <p:spPr bwMode="auto">
          <a:xfrm>
            <a:off x="3152781" y="1800227"/>
            <a:ext cx="98425" cy="98425"/>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80" name="Oval 184"/>
          <p:cNvSpPr>
            <a:spLocks noChangeArrowheads="1"/>
          </p:cNvSpPr>
          <p:nvPr/>
        </p:nvSpPr>
        <p:spPr bwMode="auto">
          <a:xfrm>
            <a:off x="3373444" y="2020891"/>
            <a:ext cx="98425" cy="98425"/>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82" name="Oval 186"/>
          <p:cNvSpPr>
            <a:spLocks noChangeArrowheads="1"/>
          </p:cNvSpPr>
          <p:nvPr/>
        </p:nvSpPr>
        <p:spPr bwMode="auto">
          <a:xfrm>
            <a:off x="3068643" y="2233613"/>
            <a:ext cx="46038" cy="460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83" name="Oval 187"/>
          <p:cNvSpPr>
            <a:spLocks noChangeArrowheads="1"/>
          </p:cNvSpPr>
          <p:nvPr/>
        </p:nvSpPr>
        <p:spPr bwMode="auto">
          <a:xfrm>
            <a:off x="3152781" y="2208213"/>
            <a:ext cx="98425" cy="96838"/>
          </a:xfrm>
          <a:prstGeom prst="ellipse">
            <a:avLst/>
          </a:pr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84" name="Oval 188"/>
          <p:cNvSpPr>
            <a:spLocks noChangeArrowheads="1"/>
          </p:cNvSpPr>
          <p:nvPr/>
        </p:nvSpPr>
        <p:spPr bwMode="auto">
          <a:xfrm>
            <a:off x="3179764" y="2233613"/>
            <a:ext cx="44450" cy="460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85" name="Oval 189"/>
          <p:cNvSpPr>
            <a:spLocks noChangeArrowheads="1"/>
          </p:cNvSpPr>
          <p:nvPr/>
        </p:nvSpPr>
        <p:spPr bwMode="auto">
          <a:xfrm>
            <a:off x="3289301" y="2233613"/>
            <a:ext cx="46038" cy="460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89" name="Rectangle 193"/>
          <p:cNvSpPr>
            <a:spLocks noChangeArrowheads="1"/>
          </p:cNvSpPr>
          <p:nvPr/>
        </p:nvSpPr>
        <p:spPr bwMode="auto">
          <a:xfrm>
            <a:off x="4152901" y="1625600"/>
            <a:ext cx="889000" cy="889000"/>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490" name="Rectangle 194"/>
          <p:cNvSpPr>
            <a:spLocks noChangeArrowheads="1"/>
          </p:cNvSpPr>
          <p:nvPr/>
        </p:nvSpPr>
        <p:spPr bwMode="auto">
          <a:xfrm>
            <a:off x="4152901" y="1625600"/>
            <a:ext cx="889000" cy="889000"/>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26" name="Oval 230"/>
          <p:cNvSpPr>
            <a:spLocks noChangeArrowheads="1"/>
          </p:cNvSpPr>
          <p:nvPr/>
        </p:nvSpPr>
        <p:spPr bwMode="auto">
          <a:xfrm>
            <a:off x="4327531" y="2020891"/>
            <a:ext cx="98425" cy="98425"/>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27" name="Oval 231"/>
          <p:cNvSpPr>
            <a:spLocks noChangeArrowheads="1"/>
          </p:cNvSpPr>
          <p:nvPr/>
        </p:nvSpPr>
        <p:spPr bwMode="auto">
          <a:xfrm>
            <a:off x="4556126" y="1800227"/>
            <a:ext cx="96838" cy="98425"/>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28" name="Oval 232"/>
          <p:cNvSpPr>
            <a:spLocks noChangeArrowheads="1"/>
          </p:cNvSpPr>
          <p:nvPr/>
        </p:nvSpPr>
        <p:spPr bwMode="auto">
          <a:xfrm>
            <a:off x="4776789" y="2020891"/>
            <a:ext cx="96838" cy="98425"/>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30" name="Oval 234"/>
          <p:cNvSpPr>
            <a:spLocks noChangeArrowheads="1"/>
          </p:cNvSpPr>
          <p:nvPr/>
        </p:nvSpPr>
        <p:spPr bwMode="auto">
          <a:xfrm>
            <a:off x="4464051" y="2233612"/>
            <a:ext cx="46038" cy="460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31" name="Oval 235"/>
          <p:cNvSpPr>
            <a:spLocks noChangeArrowheads="1"/>
          </p:cNvSpPr>
          <p:nvPr/>
        </p:nvSpPr>
        <p:spPr bwMode="auto">
          <a:xfrm>
            <a:off x="4556126" y="2208212"/>
            <a:ext cx="96838" cy="96838"/>
          </a:xfrm>
          <a:prstGeom prst="ellipse">
            <a:avLst/>
          </a:pr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32" name="Oval 236"/>
          <p:cNvSpPr>
            <a:spLocks noChangeArrowheads="1"/>
          </p:cNvSpPr>
          <p:nvPr/>
        </p:nvSpPr>
        <p:spPr bwMode="auto">
          <a:xfrm>
            <a:off x="4581526" y="2233612"/>
            <a:ext cx="44450" cy="460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33" name="Oval 237"/>
          <p:cNvSpPr>
            <a:spLocks noChangeArrowheads="1"/>
          </p:cNvSpPr>
          <p:nvPr/>
        </p:nvSpPr>
        <p:spPr bwMode="auto">
          <a:xfrm>
            <a:off x="4691067" y="2233612"/>
            <a:ext cx="46038" cy="460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37" name="Rectangle 241"/>
          <p:cNvSpPr>
            <a:spLocks noChangeArrowheads="1"/>
          </p:cNvSpPr>
          <p:nvPr/>
        </p:nvSpPr>
        <p:spPr bwMode="auto">
          <a:xfrm>
            <a:off x="5548318" y="1625600"/>
            <a:ext cx="889000" cy="889000"/>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38" name="Rectangle 242"/>
          <p:cNvSpPr>
            <a:spLocks noChangeArrowheads="1"/>
          </p:cNvSpPr>
          <p:nvPr/>
        </p:nvSpPr>
        <p:spPr bwMode="auto">
          <a:xfrm>
            <a:off x="5548318" y="1625600"/>
            <a:ext cx="889000" cy="889000"/>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73" name="Oval 277"/>
          <p:cNvSpPr>
            <a:spLocks noChangeArrowheads="1"/>
          </p:cNvSpPr>
          <p:nvPr/>
        </p:nvSpPr>
        <p:spPr bwMode="auto">
          <a:xfrm>
            <a:off x="5722944" y="2020891"/>
            <a:ext cx="98425" cy="98425"/>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74" name="Oval 278"/>
          <p:cNvSpPr>
            <a:spLocks noChangeArrowheads="1"/>
          </p:cNvSpPr>
          <p:nvPr/>
        </p:nvSpPr>
        <p:spPr bwMode="auto">
          <a:xfrm>
            <a:off x="5951539" y="1800227"/>
            <a:ext cx="96838" cy="98425"/>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75" name="Oval 279"/>
          <p:cNvSpPr>
            <a:spLocks noChangeArrowheads="1"/>
          </p:cNvSpPr>
          <p:nvPr/>
        </p:nvSpPr>
        <p:spPr bwMode="auto">
          <a:xfrm>
            <a:off x="6172201" y="2020891"/>
            <a:ext cx="96838" cy="98425"/>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77" name="Oval 281"/>
          <p:cNvSpPr>
            <a:spLocks noChangeArrowheads="1"/>
          </p:cNvSpPr>
          <p:nvPr/>
        </p:nvSpPr>
        <p:spPr bwMode="auto">
          <a:xfrm>
            <a:off x="5859464" y="2233612"/>
            <a:ext cx="46038" cy="460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78" name="Oval 282"/>
          <p:cNvSpPr>
            <a:spLocks noChangeArrowheads="1"/>
          </p:cNvSpPr>
          <p:nvPr/>
        </p:nvSpPr>
        <p:spPr bwMode="auto">
          <a:xfrm>
            <a:off x="5951539" y="2208212"/>
            <a:ext cx="96838" cy="96838"/>
          </a:xfrm>
          <a:prstGeom prst="ellipse">
            <a:avLst/>
          </a:pr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79" name="Oval 283"/>
          <p:cNvSpPr>
            <a:spLocks noChangeArrowheads="1"/>
          </p:cNvSpPr>
          <p:nvPr/>
        </p:nvSpPr>
        <p:spPr bwMode="auto">
          <a:xfrm>
            <a:off x="5976939" y="2233612"/>
            <a:ext cx="44450" cy="460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80" name="Oval 284"/>
          <p:cNvSpPr>
            <a:spLocks noChangeArrowheads="1"/>
          </p:cNvSpPr>
          <p:nvPr/>
        </p:nvSpPr>
        <p:spPr bwMode="auto">
          <a:xfrm>
            <a:off x="6086476" y="2233612"/>
            <a:ext cx="46038" cy="460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84" name="Rectangle 288"/>
          <p:cNvSpPr>
            <a:spLocks noChangeArrowheads="1"/>
          </p:cNvSpPr>
          <p:nvPr/>
        </p:nvSpPr>
        <p:spPr bwMode="auto">
          <a:xfrm>
            <a:off x="2751139" y="2859087"/>
            <a:ext cx="895350" cy="895350"/>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585" name="Rectangle 289"/>
          <p:cNvSpPr>
            <a:spLocks noChangeArrowheads="1"/>
          </p:cNvSpPr>
          <p:nvPr/>
        </p:nvSpPr>
        <p:spPr bwMode="auto">
          <a:xfrm>
            <a:off x="2751139" y="2859087"/>
            <a:ext cx="895350" cy="895350"/>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620" name="Oval 324"/>
          <p:cNvSpPr>
            <a:spLocks noChangeArrowheads="1"/>
          </p:cNvSpPr>
          <p:nvPr/>
        </p:nvSpPr>
        <p:spPr bwMode="auto">
          <a:xfrm>
            <a:off x="2932119" y="3262312"/>
            <a:ext cx="98425" cy="968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621" name="Oval 325"/>
          <p:cNvSpPr>
            <a:spLocks noChangeArrowheads="1"/>
          </p:cNvSpPr>
          <p:nvPr/>
        </p:nvSpPr>
        <p:spPr bwMode="auto">
          <a:xfrm>
            <a:off x="3152781" y="3033722"/>
            <a:ext cx="98425" cy="98425"/>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622" name="Oval 326"/>
          <p:cNvSpPr>
            <a:spLocks noChangeArrowheads="1"/>
          </p:cNvSpPr>
          <p:nvPr/>
        </p:nvSpPr>
        <p:spPr bwMode="auto">
          <a:xfrm>
            <a:off x="3379794" y="3262312"/>
            <a:ext cx="98425" cy="968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624" name="Oval 328"/>
          <p:cNvSpPr>
            <a:spLocks noChangeArrowheads="1"/>
          </p:cNvSpPr>
          <p:nvPr/>
        </p:nvSpPr>
        <p:spPr bwMode="auto">
          <a:xfrm>
            <a:off x="3043239" y="3448050"/>
            <a:ext cx="96838" cy="96838"/>
          </a:xfrm>
          <a:prstGeom prst="ellipse">
            <a:avLst/>
          </a:pr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625" name="Oval 329"/>
          <p:cNvSpPr>
            <a:spLocks noChangeArrowheads="1"/>
          </p:cNvSpPr>
          <p:nvPr/>
        </p:nvSpPr>
        <p:spPr bwMode="auto">
          <a:xfrm>
            <a:off x="3068643" y="3475037"/>
            <a:ext cx="46038" cy="44450"/>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626" name="Oval 330"/>
          <p:cNvSpPr>
            <a:spLocks noChangeArrowheads="1"/>
          </p:cNvSpPr>
          <p:nvPr/>
        </p:nvSpPr>
        <p:spPr bwMode="auto">
          <a:xfrm>
            <a:off x="3179764" y="3475037"/>
            <a:ext cx="44450" cy="44450"/>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627" name="Oval 331"/>
          <p:cNvSpPr>
            <a:spLocks noChangeArrowheads="1"/>
          </p:cNvSpPr>
          <p:nvPr/>
        </p:nvSpPr>
        <p:spPr bwMode="auto">
          <a:xfrm>
            <a:off x="3289301" y="3475037"/>
            <a:ext cx="46038" cy="44450"/>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631" name="Rectangle 335"/>
          <p:cNvSpPr>
            <a:spLocks noChangeArrowheads="1"/>
          </p:cNvSpPr>
          <p:nvPr/>
        </p:nvSpPr>
        <p:spPr bwMode="auto">
          <a:xfrm>
            <a:off x="4152903" y="2859087"/>
            <a:ext cx="895350" cy="895350"/>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632" name="Rectangle 336"/>
          <p:cNvSpPr>
            <a:spLocks noChangeArrowheads="1"/>
          </p:cNvSpPr>
          <p:nvPr/>
        </p:nvSpPr>
        <p:spPr bwMode="auto">
          <a:xfrm>
            <a:off x="4152903" y="2859087"/>
            <a:ext cx="895350" cy="895350"/>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667" name="Oval 371"/>
          <p:cNvSpPr>
            <a:spLocks noChangeArrowheads="1"/>
          </p:cNvSpPr>
          <p:nvPr/>
        </p:nvSpPr>
        <p:spPr bwMode="auto">
          <a:xfrm>
            <a:off x="4327531" y="3262312"/>
            <a:ext cx="98425" cy="968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668" name="Oval 372"/>
          <p:cNvSpPr>
            <a:spLocks noChangeArrowheads="1"/>
          </p:cNvSpPr>
          <p:nvPr/>
        </p:nvSpPr>
        <p:spPr bwMode="auto">
          <a:xfrm>
            <a:off x="4556126" y="3033722"/>
            <a:ext cx="96838" cy="98425"/>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669" name="Oval 373"/>
          <p:cNvSpPr>
            <a:spLocks noChangeArrowheads="1"/>
          </p:cNvSpPr>
          <p:nvPr/>
        </p:nvSpPr>
        <p:spPr bwMode="auto">
          <a:xfrm>
            <a:off x="4776789" y="3262312"/>
            <a:ext cx="96838" cy="968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671" name="Oval 375"/>
          <p:cNvSpPr>
            <a:spLocks noChangeArrowheads="1"/>
          </p:cNvSpPr>
          <p:nvPr/>
        </p:nvSpPr>
        <p:spPr bwMode="auto">
          <a:xfrm>
            <a:off x="4438651" y="3448050"/>
            <a:ext cx="96838" cy="96838"/>
          </a:xfrm>
          <a:prstGeom prst="ellipse">
            <a:avLst/>
          </a:pr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672" name="Oval 376"/>
          <p:cNvSpPr>
            <a:spLocks noChangeArrowheads="1"/>
          </p:cNvSpPr>
          <p:nvPr/>
        </p:nvSpPr>
        <p:spPr bwMode="auto">
          <a:xfrm>
            <a:off x="4464051" y="3475037"/>
            <a:ext cx="46038" cy="44450"/>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673" name="Oval 377"/>
          <p:cNvSpPr>
            <a:spLocks noChangeArrowheads="1"/>
          </p:cNvSpPr>
          <p:nvPr/>
        </p:nvSpPr>
        <p:spPr bwMode="auto">
          <a:xfrm>
            <a:off x="4581526" y="3475037"/>
            <a:ext cx="44450" cy="44450"/>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674" name="Oval 378"/>
          <p:cNvSpPr>
            <a:spLocks noChangeArrowheads="1"/>
          </p:cNvSpPr>
          <p:nvPr/>
        </p:nvSpPr>
        <p:spPr bwMode="auto">
          <a:xfrm>
            <a:off x="4691067" y="3475037"/>
            <a:ext cx="46038" cy="44450"/>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678" name="Rectangle 382"/>
          <p:cNvSpPr>
            <a:spLocks noChangeArrowheads="1"/>
          </p:cNvSpPr>
          <p:nvPr/>
        </p:nvSpPr>
        <p:spPr bwMode="auto">
          <a:xfrm>
            <a:off x="5548314" y="2859087"/>
            <a:ext cx="895350" cy="895350"/>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679" name="Rectangle 383"/>
          <p:cNvSpPr>
            <a:spLocks noChangeArrowheads="1"/>
          </p:cNvSpPr>
          <p:nvPr/>
        </p:nvSpPr>
        <p:spPr bwMode="auto">
          <a:xfrm>
            <a:off x="5548314" y="2859087"/>
            <a:ext cx="895350" cy="895350"/>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715" name="Oval 419"/>
          <p:cNvSpPr>
            <a:spLocks noChangeArrowheads="1"/>
          </p:cNvSpPr>
          <p:nvPr/>
        </p:nvSpPr>
        <p:spPr bwMode="auto">
          <a:xfrm>
            <a:off x="5722944" y="3262313"/>
            <a:ext cx="98425" cy="968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716" name="Oval 420"/>
          <p:cNvSpPr>
            <a:spLocks noChangeArrowheads="1"/>
          </p:cNvSpPr>
          <p:nvPr/>
        </p:nvSpPr>
        <p:spPr bwMode="auto">
          <a:xfrm>
            <a:off x="5951539" y="3033723"/>
            <a:ext cx="96838" cy="98425"/>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717" name="Oval 421"/>
          <p:cNvSpPr>
            <a:spLocks noChangeArrowheads="1"/>
          </p:cNvSpPr>
          <p:nvPr/>
        </p:nvSpPr>
        <p:spPr bwMode="auto">
          <a:xfrm>
            <a:off x="6172201" y="3262313"/>
            <a:ext cx="96838" cy="968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719" name="Oval 423"/>
          <p:cNvSpPr>
            <a:spLocks noChangeArrowheads="1"/>
          </p:cNvSpPr>
          <p:nvPr/>
        </p:nvSpPr>
        <p:spPr bwMode="auto">
          <a:xfrm>
            <a:off x="5859464" y="3475038"/>
            <a:ext cx="46038" cy="44450"/>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720" name="Oval 424"/>
          <p:cNvSpPr>
            <a:spLocks noChangeArrowheads="1"/>
          </p:cNvSpPr>
          <p:nvPr/>
        </p:nvSpPr>
        <p:spPr bwMode="auto">
          <a:xfrm>
            <a:off x="5951539" y="3448050"/>
            <a:ext cx="96838" cy="96838"/>
          </a:xfrm>
          <a:prstGeom prst="ellipse">
            <a:avLst/>
          </a:pr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721" name="Oval 425"/>
          <p:cNvSpPr>
            <a:spLocks noChangeArrowheads="1"/>
          </p:cNvSpPr>
          <p:nvPr/>
        </p:nvSpPr>
        <p:spPr bwMode="auto">
          <a:xfrm>
            <a:off x="5976939" y="3475038"/>
            <a:ext cx="44450" cy="44450"/>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722" name="Oval 426"/>
          <p:cNvSpPr>
            <a:spLocks noChangeArrowheads="1"/>
          </p:cNvSpPr>
          <p:nvPr/>
        </p:nvSpPr>
        <p:spPr bwMode="auto">
          <a:xfrm>
            <a:off x="6086476" y="3475038"/>
            <a:ext cx="46038" cy="44450"/>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726" name="Rectangle 430"/>
          <p:cNvSpPr>
            <a:spLocks noChangeArrowheads="1"/>
          </p:cNvSpPr>
          <p:nvPr/>
        </p:nvSpPr>
        <p:spPr bwMode="auto">
          <a:xfrm>
            <a:off x="2751139" y="4098925"/>
            <a:ext cx="895350" cy="896938"/>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727" name="Rectangle 431"/>
          <p:cNvSpPr>
            <a:spLocks noChangeArrowheads="1"/>
          </p:cNvSpPr>
          <p:nvPr/>
        </p:nvSpPr>
        <p:spPr bwMode="auto">
          <a:xfrm>
            <a:off x="2751139" y="4098925"/>
            <a:ext cx="895350" cy="896938"/>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762" name="Oval 466"/>
          <p:cNvSpPr>
            <a:spLocks noChangeArrowheads="1"/>
          </p:cNvSpPr>
          <p:nvPr/>
        </p:nvSpPr>
        <p:spPr bwMode="auto">
          <a:xfrm>
            <a:off x="2932119" y="4502150"/>
            <a:ext cx="98425" cy="968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763" name="Oval 467"/>
          <p:cNvSpPr>
            <a:spLocks noChangeArrowheads="1"/>
          </p:cNvSpPr>
          <p:nvPr/>
        </p:nvSpPr>
        <p:spPr bwMode="auto">
          <a:xfrm>
            <a:off x="3152781" y="4275138"/>
            <a:ext cx="98425" cy="968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764" name="Oval 468"/>
          <p:cNvSpPr>
            <a:spLocks noChangeArrowheads="1"/>
          </p:cNvSpPr>
          <p:nvPr/>
        </p:nvSpPr>
        <p:spPr bwMode="auto">
          <a:xfrm>
            <a:off x="3379794" y="4502150"/>
            <a:ext cx="98425" cy="968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766" name="Oval 470"/>
          <p:cNvSpPr>
            <a:spLocks noChangeArrowheads="1"/>
          </p:cNvSpPr>
          <p:nvPr/>
        </p:nvSpPr>
        <p:spPr bwMode="auto">
          <a:xfrm>
            <a:off x="3068643" y="4714875"/>
            <a:ext cx="46038" cy="44450"/>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767" name="Oval 471"/>
          <p:cNvSpPr>
            <a:spLocks noChangeArrowheads="1"/>
          </p:cNvSpPr>
          <p:nvPr/>
        </p:nvSpPr>
        <p:spPr bwMode="auto">
          <a:xfrm>
            <a:off x="3152781" y="4687898"/>
            <a:ext cx="98425" cy="98425"/>
          </a:xfrm>
          <a:prstGeom prst="ellipse">
            <a:avLst/>
          </a:pr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768" name="Oval 472"/>
          <p:cNvSpPr>
            <a:spLocks noChangeArrowheads="1"/>
          </p:cNvSpPr>
          <p:nvPr/>
        </p:nvSpPr>
        <p:spPr bwMode="auto">
          <a:xfrm>
            <a:off x="3179764" y="4714875"/>
            <a:ext cx="44450" cy="44450"/>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769" name="Oval 473"/>
          <p:cNvSpPr>
            <a:spLocks noChangeArrowheads="1"/>
          </p:cNvSpPr>
          <p:nvPr/>
        </p:nvSpPr>
        <p:spPr bwMode="auto">
          <a:xfrm>
            <a:off x="3289301" y="4714875"/>
            <a:ext cx="46038" cy="44450"/>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773" name="Rectangle 477"/>
          <p:cNvSpPr>
            <a:spLocks noChangeArrowheads="1"/>
          </p:cNvSpPr>
          <p:nvPr/>
        </p:nvSpPr>
        <p:spPr bwMode="auto">
          <a:xfrm>
            <a:off x="4152903" y="4098925"/>
            <a:ext cx="895350" cy="896938"/>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774" name="Rectangle 478"/>
          <p:cNvSpPr>
            <a:spLocks noChangeArrowheads="1"/>
          </p:cNvSpPr>
          <p:nvPr/>
        </p:nvSpPr>
        <p:spPr bwMode="auto">
          <a:xfrm>
            <a:off x="4152903" y="4098925"/>
            <a:ext cx="895350" cy="896938"/>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809" name="Oval 513"/>
          <p:cNvSpPr>
            <a:spLocks noChangeArrowheads="1"/>
          </p:cNvSpPr>
          <p:nvPr/>
        </p:nvSpPr>
        <p:spPr bwMode="auto">
          <a:xfrm>
            <a:off x="4327531" y="4502150"/>
            <a:ext cx="98425" cy="968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810" name="Oval 514"/>
          <p:cNvSpPr>
            <a:spLocks noChangeArrowheads="1"/>
          </p:cNvSpPr>
          <p:nvPr/>
        </p:nvSpPr>
        <p:spPr bwMode="auto">
          <a:xfrm>
            <a:off x="4556126" y="4275138"/>
            <a:ext cx="96838" cy="968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811" name="Oval 515"/>
          <p:cNvSpPr>
            <a:spLocks noChangeArrowheads="1"/>
          </p:cNvSpPr>
          <p:nvPr/>
        </p:nvSpPr>
        <p:spPr bwMode="auto">
          <a:xfrm>
            <a:off x="4776789" y="4502150"/>
            <a:ext cx="96838" cy="968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813" name="Oval 517"/>
          <p:cNvSpPr>
            <a:spLocks noChangeArrowheads="1"/>
          </p:cNvSpPr>
          <p:nvPr/>
        </p:nvSpPr>
        <p:spPr bwMode="auto">
          <a:xfrm>
            <a:off x="4464051" y="4714875"/>
            <a:ext cx="46038" cy="44450"/>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814" name="Oval 518"/>
          <p:cNvSpPr>
            <a:spLocks noChangeArrowheads="1"/>
          </p:cNvSpPr>
          <p:nvPr/>
        </p:nvSpPr>
        <p:spPr bwMode="auto">
          <a:xfrm>
            <a:off x="4556126" y="4687898"/>
            <a:ext cx="96838" cy="98425"/>
          </a:xfrm>
          <a:prstGeom prst="ellipse">
            <a:avLst/>
          </a:pr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815" name="Oval 519"/>
          <p:cNvSpPr>
            <a:spLocks noChangeArrowheads="1"/>
          </p:cNvSpPr>
          <p:nvPr/>
        </p:nvSpPr>
        <p:spPr bwMode="auto">
          <a:xfrm>
            <a:off x="4581526" y="4714875"/>
            <a:ext cx="44450" cy="44450"/>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816" name="Oval 520"/>
          <p:cNvSpPr>
            <a:spLocks noChangeArrowheads="1"/>
          </p:cNvSpPr>
          <p:nvPr/>
        </p:nvSpPr>
        <p:spPr bwMode="auto">
          <a:xfrm>
            <a:off x="4691067" y="4714875"/>
            <a:ext cx="46038" cy="44450"/>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820" name="Rectangle 524"/>
          <p:cNvSpPr>
            <a:spLocks noChangeArrowheads="1"/>
          </p:cNvSpPr>
          <p:nvPr/>
        </p:nvSpPr>
        <p:spPr bwMode="auto">
          <a:xfrm>
            <a:off x="5548314" y="4098925"/>
            <a:ext cx="895350" cy="896938"/>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821" name="Rectangle 525"/>
          <p:cNvSpPr>
            <a:spLocks noChangeArrowheads="1"/>
          </p:cNvSpPr>
          <p:nvPr/>
        </p:nvSpPr>
        <p:spPr bwMode="auto">
          <a:xfrm>
            <a:off x="5548314" y="4098925"/>
            <a:ext cx="895350" cy="896938"/>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856" name="Oval 560"/>
          <p:cNvSpPr>
            <a:spLocks noChangeArrowheads="1"/>
          </p:cNvSpPr>
          <p:nvPr/>
        </p:nvSpPr>
        <p:spPr bwMode="auto">
          <a:xfrm>
            <a:off x="5722944" y="4502150"/>
            <a:ext cx="98425" cy="968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857" name="Oval 561"/>
          <p:cNvSpPr>
            <a:spLocks noChangeArrowheads="1"/>
          </p:cNvSpPr>
          <p:nvPr/>
        </p:nvSpPr>
        <p:spPr bwMode="auto">
          <a:xfrm>
            <a:off x="5951539" y="4275138"/>
            <a:ext cx="96838" cy="968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858" name="Oval 562"/>
          <p:cNvSpPr>
            <a:spLocks noChangeArrowheads="1"/>
          </p:cNvSpPr>
          <p:nvPr/>
        </p:nvSpPr>
        <p:spPr bwMode="auto">
          <a:xfrm>
            <a:off x="6172201" y="4502150"/>
            <a:ext cx="96838" cy="968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860" name="Oval 564"/>
          <p:cNvSpPr>
            <a:spLocks noChangeArrowheads="1"/>
          </p:cNvSpPr>
          <p:nvPr/>
        </p:nvSpPr>
        <p:spPr bwMode="auto">
          <a:xfrm>
            <a:off x="5859464" y="4714875"/>
            <a:ext cx="46038" cy="44450"/>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861" name="Oval 565"/>
          <p:cNvSpPr>
            <a:spLocks noChangeArrowheads="1"/>
          </p:cNvSpPr>
          <p:nvPr/>
        </p:nvSpPr>
        <p:spPr bwMode="auto">
          <a:xfrm>
            <a:off x="5951539" y="4687898"/>
            <a:ext cx="96838" cy="98425"/>
          </a:xfrm>
          <a:prstGeom prst="ellipse">
            <a:avLst/>
          </a:pr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862" name="Oval 566"/>
          <p:cNvSpPr>
            <a:spLocks noChangeArrowheads="1"/>
          </p:cNvSpPr>
          <p:nvPr/>
        </p:nvSpPr>
        <p:spPr bwMode="auto">
          <a:xfrm>
            <a:off x="5976939" y="4714875"/>
            <a:ext cx="44450" cy="44450"/>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863" name="Oval 567"/>
          <p:cNvSpPr>
            <a:spLocks noChangeArrowheads="1"/>
          </p:cNvSpPr>
          <p:nvPr/>
        </p:nvSpPr>
        <p:spPr bwMode="auto">
          <a:xfrm>
            <a:off x="6086476" y="4714875"/>
            <a:ext cx="46038" cy="44450"/>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867" name="Rectangle 571"/>
          <p:cNvSpPr>
            <a:spLocks noChangeArrowheads="1"/>
          </p:cNvSpPr>
          <p:nvPr/>
        </p:nvSpPr>
        <p:spPr bwMode="auto">
          <a:xfrm>
            <a:off x="2751139" y="5340350"/>
            <a:ext cx="895350" cy="889000"/>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868" name="Rectangle 572"/>
          <p:cNvSpPr>
            <a:spLocks noChangeArrowheads="1"/>
          </p:cNvSpPr>
          <p:nvPr/>
        </p:nvSpPr>
        <p:spPr bwMode="auto">
          <a:xfrm>
            <a:off x="2751139" y="5340350"/>
            <a:ext cx="895350" cy="889000"/>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904" name="Oval 608"/>
          <p:cNvSpPr>
            <a:spLocks noChangeArrowheads="1"/>
          </p:cNvSpPr>
          <p:nvPr/>
        </p:nvSpPr>
        <p:spPr bwMode="auto">
          <a:xfrm>
            <a:off x="2932118" y="5735638"/>
            <a:ext cx="98425" cy="968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905" name="Oval 609"/>
          <p:cNvSpPr>
            <a:spLocks noChangeArrowheads="1"/>
          </p:cNvSpPr>
          <p:nvPr/>
        </p:nvSpPr>
        <p:spPr bwMode="auto">
          <a:xfrm>
            <a:off x="3152781" y="5514975"/>
            <a:ext cx="98425" cy="968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906" name="Oval 610"/>
          <p:cNvSpPr>
            <a:spLocks noChangeArrowheads="1"/>
          </p:cNvSpPr>
          <p:nvPr/>
        </p:nvSpPr>
        <p:spPr bwMode="auto">
          <a:xfrm>
            <a:off x="3373443" y="5735638"/>
            <a:ext cx="98425" cy="968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908" name="Oval 612"/>
          <p:cNvSpPr>
            <a:spLocks noChangeArrowheads="1"/>
          </p:cNvSpPr>
          <p:nvPr/>
        </p:nvSpPr>
        <p:spPr bwMode="auto">
          <a:xfrm>
            <a:off x="3068643" y="5948363"/>
            <a:ext cx="46038" cy="460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909" name="Oval 613"/>
          <p:cNvSpPr>
            <a:spLocks noChangeArrowheads="1"/>
          </p:cNvSpPr>
          <p:nvPr/>
        </p:nvSpPr>
        <p:spPr bwMode="auto">
          <a:xfrm>
            <a:off x="3152781" y="5922963"/>
            <a:ext cx="98425" cy="96838"/>
          </a:xfrm>
          <a:prstGeom prst="ellipse">
            <a:avLst/>
          </a:pr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910" name="Oval 614"/>
          <p:cNvSpPr>
            <a:spLocks noChangeArrowheads="1"/>
          </p:cNvSpPr>
          <p:nvPr/>
        </p:nvSpPr>
        <p:spPr bwMode="auto">
          <a:xfrm>
            <a:off x="3179763" y="5948363"/>
            <a:ext cx="44450" cy="460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911" name="Oval 615"/>
          <p:cNvSpPr>
            <a:spLocks noChangeArrowheads="1"/>
          </p:cNvSpPr>
          <p:nvPr/>
        </p:nvSpPr>
        <p:spPr bwMode="auto">
          <a:xfrm>
            <a:off x="3289301" y="5948363"/>
            <a:ext cx="46038" cy="460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915" name="Rectangle 619"/>
          <p:cNvSpPr>
            <a:spLocks noChangeArrowheads="1"/>
          </p:cNvSpPr>
          <p:nvPr/>
        </p:nvSpPr>
        <p:spPr bwMode="auto">
          <a:xfrm>
            <a:off x="4152901" y="5340350"/>
            <a:ext cx="889000" cy="889000"/>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916" name="Rectangle 620"/>
          <p:cNvSpPr>
            <a:spLocks noChangeArrowheads="1"/>
          </p:cNvSpPr>
          <p:nvPr/>
        </p:nvSpPr>
        <p:spPr bwMode="auto">
          <a:xfrm>
            <a:off x="4152901" y="5340350"/>
            <a:ext cx="889000" cy="889000"/>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951" name="Oval 655"/>
          <p:cNvSpPr>
            <a:spLocks noChangeArrowheads="1"/>
          </p:cNvSpPr>
          <p:nvPr/>
        </p:nvSpPr>
        <p:spPr bwMode="auto">
          <a:xfrm>
            <a:off x="4327531" y="5735638"/>
            <a:ext cx="98425" cy="968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952" name="Oval 656"/>
          <p:cNvSpPr>
            <a:spLocks noChangeArrowheads="1"/>
          </p:cNvSpPr>
          <p:nvPr/>
        </p:nvSpPr>
        <p:spPr bwMode="auto">
          <a:xfrm>
            <a:off x="4556126" y="5514975"/>
            <a:ext cx="96838" cy="968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953" name="Oval 657"/>
          <p:cNvSpPr>
            <a:spLocks noChangeArrowheads="1"/>
          </p:cNvSpPr>
          <p:nvPr/>
        </p:nvSpPr>
        <p:spPr bwMode="auto">
          <a:xfrm>
            <a:off x="4776788" y="5735638"/>
            <a:ext cx="96838" cy="968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955" name="Oval 659"/>
          <p:cNvSpPr>
            <a:spLocks noChangeArrowheads="1"/>
          </p:cNvSpPr>
          <p:nvPr/>
        </p:nvSpPr>
        <p:spPr bwMode="auto">
          <a:xfrm>
            <a:off x="4464051" y="5948363"/>
            <a:ext cx="46038" cy="460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956" name="Oval 660"/>
          <p:cNvSpPr>
            <a:spLocks noChangeArrowheads="1"/>
          </p:cNvSpPr>
          <p:nvPr/>
        </p:nvSpPr>
        <p:spPr bwMode="auto">
          <a:xfrm>
            <a:off x="4581526" y="5948363"/>
            <a:ext cx="44450" cy="460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957" name="Oval 661"/>
          <p:cNvSpPr>
            <a:spLocks noChangeArrowheads="1"/>
          </p:cNvSpPr>
          <p:nvPr/>
        </p:nvSpPr>
        <p:spPr bwMode="auto">
          <a:xfrm>
            <a:off x="4665663" y="5922963"/>
            <a:ext cx="96838" cy="96838"/>
          </a:xfrm>
          <a:prstGeom prst="ellipse">
            <a:avLst/>
          </a:pr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958" name="Oval 662"/>
          <p:cNvSpPr>
            <a:spLocks noChangeArrowheads="1"/>
          </p:cNvSpPr>
          <p:nvPr/>
        </p:nvSpPr>
        <p:spPr bwMode="auto">
          <a:xfrm>
            <a:off x="4691067" y="5948363"/>
            <a:ext cx="46038" cy="460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962" name="Rectangle 666"/>
          <p:cNvSpPr>
            <a:spLocks noChangeArrowheads="1"/>
          </p:cNvSpPr>
          <p:nvPr/>
        </p:nvSpPr>
        <p:spPr bwMode="auto">
          <a:xfrm>
            <a:off x="5548318" y="5340350"/>
            <a:ext cx="889000" cy="889000"/>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963" name="Rectangle 667"/>
          <p:cNvSpPr>
            <a:spLocks noChangeArrowheads="1"/>
          </p:cNvSpPr>
          <p:nvPr/>
        </p:nvSpPr>
        <p:spPr bwMode="auto">
          <a:xfrm>
            <a:off x="5548318" y="5340350"/>
            <a:ext cx="889000" cy="889000"/>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998" name="Oval 702"/>
          <p:cNvSpPr>
            <a:spLocks noChangeArrowheads="1"/>
          </p:cNvSpPr>
          <p:nvPr/>
        </p:nvSpPr>
        <p:spPr bwMode="auto">
          <a:xfrm>
            <a:off x="5722943" y="5735638"/>
            <a:ext cx="98425" cy="968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3999" name="Oval 703"/>
          <p:cNvSpPr>
            <a:spLocks noChangeArrowheads="1"/>
          </p:cNvSpPr>
          <p:nvPr/>
        </p:nvSpPr>
        <p:spPr bwMode="auto">
          <a:xfrm>
            <a:off x="5951538" y="5514975"/>
            <a:ext cx="96838" cy="968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4000" name="Oval 704"/>
          <p:cNvSpPr>
            <a:spLocks noChangeArrowheads="1"/>
          </p:cNvSpPr>
          <p:nvPr/>
        </p:nvSpPr>
        <p:spPr bwMode="auto">
          <a:xfrm>
            <a:off x="6172201" y="5735638"/>
            <a:ext cx="96838" cy="968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4002" name="Oval 706"/>
          <p:cNvSpPr>
            <a:spLocks noChangeArrowheads="1"/>
          </p:cNvSpPr>
          <p:nvPr/>
        </p:nvSpPr>
        <p:spPr bwMode="auto">
          <a:xfrm>
            <a:off x="5859463" y="5948363"/>
            <a:ext cx="46038" cy="4603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4003" name="Oval 707"/>
          <p:cNvSpPr>
            <a:spLocks noChangeArrowheads="1"/>
          </p:cNvSpPr>
          <p:nvPr/>
        </p:nvSpPr>
        <p:spPr bwMode="auto">
          <a:xfrm>
            <a:off x="5976938" y="5948363"/>
            <a:ext cx="44450" cy="46038"/>
          </a:xfrm>
          <a:prstGeom prst="ellipse">
            <a:avLst/>
          </a:pr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4004" name="Oval 708"/>
          <p:cNvSpPr>
            <a:spLocks noChangeArrowheads="1"/>
          </p:cNvSpPr>
          <p:nvPr/>
        </p:nvSpPr>
        <p:spPr bwMode="auto">
          <a:xfrm>
            <a:off x="6061076" y="5922963"/>
            <a:ext cx="96838" cy="96838"/>
          </a:xfrm>
          <a:prstGeom prst="ellipse">
            <a:avLst/>
          </a:pr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
        <p:nvSpPr>
          <p:cNvPr id="184005" name="Oval 709"/>
          <p:cNvSpPr>
            <a:spLocks noChangeArrowheads="1"/>
          </p:cNvSpPr>
          <p:nvPr/>
        </p:nvSpPr>
        <p:spPr bwMode="auto">
          <a:xfrm>
            <a:off x="6086476" y="5948363"/>
            <a:ext cx="46038" cy="46038"/>
          </a:xfrm>
          <a:prstGeom prst="ellipse">
            <a:avLst/>
          </a:pr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Narrow" panose="020B0606020202030204" pitchFamily="34" charset="0"/>
            </a:endParaRPr>
          </a:p>
        </p:txBody>
      </p:sp>
    </p:spTree>
    <p:extLst>
      <p:ext uri="{BB962C8B-B14F-4D97-AF65-F5344CB8AC3E}">
        <p14:creationId xmlns="" xmlns:p14="http://schemas.microsoft.com/office/powerpoint/2010/main" val="56152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3342"/>
                                        </p:tgtEl>
                                        <p:attrNameLst>
                                          <p:attrName>style.visibility</p:attrName>
                                        </p:attrNameLst>
                                      </p:cBhvr>
                                      <p:to>
                                        <p:strVal val="visible"/>
                                      </p:to>
                                    </p:set>
                                    <p:animEffect transition="in" filter="fade">
                                      <p:cBhvr>
                                        <p:cTn id="7" dur="2000"/>
                                        <p:tgtEl>
                                          <p:spTgt spid="1833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3389"/>
                                        </p:tgtEl>
                                        <p:attrNameLst>
                                          <p:attrName>style.visibility</p:attrName>
                                        </p:attrNameLst>
                                      </p:cBhvr>
                                      <p:to>
                                        <p:strVal val="visible"/>
                                      </p:to>
                                    </p:set>
                                    <p:animEffect transition="in" filter="fade">
                                      <p:cBhvr>
                                        <p:cTn id="12" dur="2000"/>
                                        <p:tgtEl>
                                          <p:spTgt spid="1833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3435"/>
                                        </p:tgtEl>
                                        <p:attrNameLst>
                                          <p:attrName>style.visibility</p:attrName>
                                        </p:attrNameLst>
                                      </p:cBhvr>
                                      <p:to>
                                        <p:strVal val="visible"/>
                                      </p:to>
                                    </p:set>
                                    <p:animEffect transition="in" filter="fade">
                                      <p:cBhvr>
                                        <p:cTn id="17" dur="2000"/>
                                        <p:tgtEl>
                                          <p:spTgt spid="1834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3483"/>
                                        </p:tgtEl>
                                        <p:attrNameLst>
                                          <p:attrName>style.visibility</p:attrName>
                                        </p:attrNameLst>
                                      </p:cBhvr>
                                      <p:to>
                                        <p:strVal val="visible"/>
                                      </p:to>
                                    </p:set>
                                    <p:animEffect transition="in" filter="fade">
                                      <p:cBhvr>
                                        <p:cTn id="22" dur="2000"/>
                                        <p:tgtEl>
                                          <p:spTgt spid="18348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3531"/>
                                        </p:tgtEl>
                                        <p:attrNameLst>
                                          <p:attrName>style.visibility</p:attrName>
                                        </p:attrNameLst>
                                      </p:cBhvr>
                                      <p:to>
                                        <p:strVal val="visible"/>
                                      </p:to>
                                    </p:set>
                                    <p:animEffect transition="in" filter="fade">
                                      <p:cBhvr>
                                        <p:cTn id="27" dur="2000"/>
                                        <p:tgtEl>
                                          <p:spTgt spid="1835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3578"/>
                                        </p:tgtEl>
                                        <p:attrNameLst>
                                          <p:attrName>style.visibility</p:attrName>
                                        </p:attrNameLst>
                                      </p:cBhvr>
                                      <p:to>
                                        <p:strVal val="visible"/>
                                      </p:to>
                                    </p:set>
                                    <p:animEffect transition="in" filter="fade">
                                      <p:cBhvr>
                                        <p:cTn id="32" dur="2000"/>
                                        <p:tgtEl>
                                          <p:spTgt spid="18357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3624"/>
                                        </p:tgtEl>
                                        <p:attrNameLst>
                                          <p:attrName>style.visibility</p:attrName>
                                        </p:attrNameLst>
                                      </p:cBhvr>
                                      <p:to>
                                        <p:strVal val="visible"/>
                                      </p:to>
                                    </p:set>
                                    <p:animEffect transition="in" filter="fade">
                                      <p:cBhvr>
                                        <p:cTn id="37" dur="2000"/>
                                        <p:tgtEl>
                                          <p:spTgt spid="1836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3671"/>
                                        </p:tgtEl>
                                        <p:attrNameLst>
                                          <p:attrName>style.visibility</p:attrName>
                                        </p:attrNameLst>
                                      </p:cBhvr>
                                      <p:to>
                                        <p:strVal val="visible"/>
                                      </p:to>
                                    </p:set>
                                    <p:animEffect transition="in" filter="fade">
                                      <p:cBhvr>
                                        <p:cTn id="42" dur="2000"/>
                                        <p:tgtEl>
                                          <p:spTgt spid="18367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3720"/>
                                        </p:tgtEl>
                                        <p:attrNameLst>
                                          <p:attrName>style.visibility</p:attrName>
                                        </p:attrNameLst>
                                      </p:cBhvr>
                                      <p:to>
                                        <p:strVal val="visible"/>
                                      </p:to>
                                    </p:set>
                                    <p:animEffect transition="in" filter="fade">
                                      <p:cBhvr>
                                        <p:cTn id="47" dur="2000"/>
                                        <p:tgtEl>
                                          <p:spTgt spid="1837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3767"/>
                                        </p:tgtEl>
                                        <p:attrNameLst>
                                          <p:attrName>style.visibility</p:attrName>
                                        </p:attrNameLst>
                                      </p:cBhvr>
                                      <p:to>
                                        <p:strVal val="visible"/>
                                      </p:to>
                                    </p:set>
                                    <p:animEffect transition="in" filter="fade">
                                      <p:cBhvr>
                                        <p:cTn id="52" dur="2000"/>
                                        <p:tgtEl>
                                          <p:spTgt spid="18376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3814"/>
                                        </p:tgtEl>
                                        <p:attrNameLst>
                                          <p:attrName>style.visibility</p:attrName>
                                        </p:attrNameLst>
                                      </p:cBhvr>
                                      <p:to>
                                        <p:strVal val="visible"/>
                                      </p:to>
                                    </p:set>
                                    <p:animEffect transition="in" filter="fade">
                                      <p:cBhvr>
                                        <p:cTn id="57" dur="2000"/>
                                        <p:tgtEl>
                                          <p:spTgt spid="1838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3861"/>
                                        </p:tgtEl>
                                        <p:attrNameLst>
                                          <p:attrName>style.visibility</p:attrName>
                                        </p:attrNameLst>
                                      </p:cBhvr>
                                      <p:to>
                                        <p:strVal val="visible"/>
                                      </p:to>
                                    </p:set>
                                    <p:animEffect transition="in" filter="fade">
                                      <p:cBhvr>
                                        <p:cTn id="62" dur="2000"/>
                                        <p:tgtEl>
                                          <p:spTgt spid="18386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83909"/>
                                        </p:tgtEl>
                                        <p:attrNameLst>
                                          <p:attrName>style.visibility</p:attrName>
                                        </p:attrNameLst>
                                      </p:cBhvr>
                                      <p:to>
                                        <p:strVal val="visible"/>
                                      </p:to>
                                    </p:set>
                                    <p:animEffect transition="in" filter="fade">
                                      <p:cBhvr>
                                        <p:cTn id="67" dur="2000"/>
                                        <p:tgtEl>
                                          <p:spTgt spid="18390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83957"/>
                                        </p:tgtEl>
                                        <p:attrNameLst>
                                          <p:attrName>style.visibility</p:attrName>
                                        </p:attrNameLst>
                                      </p:cBhvr>
                                      <p:to>
                                        <p:strVal val="visible"/>
                                      </p:to>
                                    </p:set>
                                    <p:animEffect transition="in" filter="fade">
                                      <p:cBhvr>
                                        <p:cTn id="72" dur="2000"/>
                                        <p:tgtEl>
                                          <p:spTgt spid="18395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84004"/>
                                        </p:tgtEl>
                                        <p:attrNameLst>
                                          <p:attrName>style.visibility</p:attrName>
                                        </p:attrNameLst>
                                      </p:cBhvr>
                                      <p:to>
                                        <p:strVal val="visible"/>
                                      </p:to>
                                    </p:set>
                                    <p:animEffect transition="in" filter="fade">
                                      <p:cBhvr>
                                        <p:cTn id="77" dur="2000"/>
                                        <p:tgtEl>
                                          <p:spTgt spid="184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42" grpId="0" animBg="1"/>
      <p:bldP spid="183389" grpId="0" animBg="1"/>
      <p:bldP spid="183435" grpId="0" animBg="1"/>
      <p:bldP spid="183483" grpId="0" animBg="1"/>
      <p:bldP spid="183531" grpId="0" animBg="1"/>
      <p:bldP spid="183578" grpId="0" animBg="1"/>
      <p:bldP spid="183624" grpId="0" animBg="1"/>
      <p:bldP spid="183671" grpId="0" animBg="1"/>
      <p:bldP spid="183720" grpId="0" animBg="1"/>
      <p:bldP spid="183767" grpId="0" animBg="1"/>
      <p:bldP spid="183814" grpId="0" animBg="1"/>
      <p:bldP spid="183861" grpId="0" animBg="1"/>
      <p:bldP spid="183909" grpId="0" animBg="1"/>
      <p:bldP spid="183957" grpId="0" animBg="1"/>
      <p:bldP spid="18400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484560" y="1124168"/>
            <a:ext cx="8159261" cy="27392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accent1">
                  <a:lumMod val="75000"/>
                </a:schemeClr>
              </a:solidFill>
              <a:effectLst/>
              <a:latin typeface="Arial Narrow" panose="020B0606020202030204"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GB" sz="1400" dirty="0">
                <a:solidFill>
                  <a:schemeClr val="accent1">
                    <a:lumMod val="75000"/>
                  </a:schemeClr>
                </a:solidFill>
                <a:latin typeface="Arial Narrow" panose="020B0606020202030204" pitchFamily="34" charset="0"/>
                <a:ea typeface="Times New Roman" pitchFamily="18" charset="0"/>
                <a:cs typeface="Arial" pitchFamily="34" charset="0"/>
              </a:rPr>
              <a:t>So far, we have considered optimising expectations about states and parameters ; however, we can also optimise the model itself with respect to free energy. This is known as Bayesian model comparison or reduction that can proceed in the absence of new information. For example, </a:t>
            </a:r>
            <a:r>
              <a:rPr kumimoji="0" lang="en-GB" sz="1400" b="0" i="0" u="none" strike="noStrike" cap="none" normalizeH="0" baseline="0" dirty="0">
                <a:ln>
                  <a:noFill/>
                </a:ln>
                <a:solidFill>
                  <a:schemeClr val="accent1">
                    <a:lumMod val="75000"/>
                  </a:schemeClr>
                </a:solidFill>
                <a:effectLst/>
                <a:latin typeface="Arial Narrow" panose="020B0606020202030204" pitchFamily="34" charset="0"/>
                <a:ea typeface="Times New Roman" pitchFamily="18" charset="0"/>
                <a:cs typeface="Arial" pitchFamily="34" charset="0"/>
              </a:rPr>
              <a:t>the awake brain learns causal associations in synaptic connections,</a:t>
            </a:r>
            <a:r>
              <a:rPr kumimoji="0" lang="en-GB" sz="1400" b="0" i="0" u="none" strike="noStrike" cap="none" normalizeH="0" dirty="0">
                <a:ln>
                  <a:noFill/>
                </a:ln>
                <a:solidFill>
                  <a:schemeClr val="accent1">
                    <a:lumMod val="75000"/>
                  </a:schemeClr>
                </a:solidFill>
                <a:effectLst/>
                <a:latin typeface="Arial Narrow" panose="020B0606020202030204" pitchFamily="34" charset="0"/>
                <a:ea typeface="Times New Roman" pitchFamily="18" charset="0"/>
                <a:cs typeface="Arial" pitchFamily="34" charset="0"/>
              </a:rPr>
              <a:t> while d</a:t>
            </a:r>
            <a:r>
              <a:rPr kumimoji="0" lang="en-GB" sz="1400" b="0" i="0" u="none" strike="noStrike" cap="none" normalizeH="0" baseline="0" dirty="0">
                <a:ln>
                  <a:noFill/>
                </a:ln>
                <a:solidFill>
                  <a:schemeClr val="accent1">
                    <a:lumMod val="75000"/>
                  </a:schemeClr>
                </a:solidFill>
                <a:effectLst/>
                <a:latin typeface="Arial Narrow" panose="020B0606020202030204" pitchFamily="34" charset="0"/>
                <a:ea typeface="Times New Roman" pitchFamily="18" charset="0"/>
                <a:cs typeface="Arial" pitchFamily="34" charset="0"/>
              </a:rPr>
              <a:t>uring sleep redundant connections are removed (Tononi and </a:t>
            </a:r>
            <a:r>
              <a:rPr kumimoji="0" lang="en-GB" sz="1400" b="0" i="0" u="none" strike="noStrike" cap="none" normalizeH="0" baseline="0" dirty="0" err="1">
                <a:ln>
                  <a:noFill/>
                </a:ln>
                <a:solidFill>
                  <a:schemeClr val="accent1">
                    <a:lumMod val="75000"/>
                  </a:schemeClr>
                </a:solidFill>
                <a:effectLst/>
                <a:latin typeface="Arial Narrow" pitchFamily="34" charset="0"/>
                <a:ea typeface="Times New Roman" pitchFamily="18" charset="0"/>
                <a:cs typeface="Arial" pitchFamily="34" charset="0"/>
              </a:rPr>
              <a:t>Cirelli</a:t>
            </a:r>
            <a:r>
              <a:rPr kumimoji="0" lang="en-GB" sz="1400" b="0" i="0" u="none" strike="noStrike" cap="none" normalizeH="0" baseline="0" dirty="0">
                <a:ln>
                  <a:noFill/>
                </a:ln>
                <a:solidFill>
                  <a:schemeClr val="accent1">
                    <a:lumMod val="75000"/>
                  </a:schemeClr>
                </a:solidFill>
                <a:effectLst/>
                <a:latin typeface="Arial Narrow" pitchFamily="34" charset="0"/>
                <a:ea typeface="Times New Roman" pitchFamily="18" charset="0"/>
                <a:cs typeface="Arial" pitchFamily="34" charset="0"/>
              </a:rPr>
              <a:t>, 2006) to minimise complexity (Hobson and Friston, 2012)</a:t>
            </a:r>
            <a:r>
              <a:rPr kumimoji="0" lang="en-GB" sz="1400" b="0" i="0" u="none" strike="noStrike" cap="none" normalizeH="0" dirty="0">
                <a:ln>
                  <a:noFill/>
                </a:ln>
                <a:solidFill>
                  <a:schemeClr val="accent1">
                    <a:lumMod val="75000"/>
                  </a:schemeClr>
                </a:solidFill>
                <a:effectLst/>
                <a:latin typeface="Arial Narrow" pitchFamily="34" charset="0"/>
                <a:ea typeface="Times New Roman" pitchFamily="18" charset="0"/>
                <a:cs typeface="Arial" pitchFamily="34" charset="0"/>
              </a:rPr>
              <a:t> –</a:t>
            </a:r>
            <a:r>
              <a:rPr kumimoji="0" lang="en-GB" sz="1400" b="0" i="0" u="none" strike="noStrike" cap="none" normalizeH="0" baseline="0" dirty="0">
                <a:ln>
                  <a:noFill/>
                </a:ln>
                <a:solidFill>
                  <a:schemeClr val="accent1">
                    <a:lumMod val="75000"/>
                  </a:schemeClr>
                </a:solidFill>
                <a:effectLst/>
                <a:latin typeface="Arial Narrow" pitchFamily="34" charset="0"/>
                <a:ea typeface="Times New Roman" pitchFamily="18" charset="0"/>
                <a:cs typeface="Arial" pitchFamily="34" charset="0"/>
              </a:rPr>
              <a:t> literally to ‘clear one's mind’. Here, plausible models are implicitly defined under the prior belief that there is a rule (i.e.  </a:t>
            </a:r>
            <a:r>
              <a:rPr lang="en-GB" sz="1400" dirty="0">
                <a:solidFill>
                  <a:schemeClr val="accent1">
                    <a:lumMod val="75000"/>
                  </a:schemeClr>
                </a:solidFill>
                <a:latin typeface="Arial Narrow" pitchFamily="34" charset="0"/>
                <a:ea typeface="Times New Roman" pitchFamily="18" charset="0"/>
                <a:cs typeface="Arial" pitchFamily="34" charset="0"/>
              </a:rPr>
              <a:t>a</a:t>
            </a:r>
            <a:r>
              <a:rPr kumimoji="0" lang="en-GB" sz="1400" b="0" i="0" u="none" strike="noStrike" cap="none" normalizeH="0" baseline="0" dirty="0">
                <a:ln>
                  <a:noFill/>
                </a:ln>
                <a:solidFill>
                  <a:schemeClr val="accent1">
                    <a:lumMod val="75000"/>
                  </a:schemeClr>
                </a:solidFill>
                <a:effectLst/>
                <a:latin typeface="Arial Narrow" pitchFamily="34" charset="0"/>
                <a:ea typeface="Times New Roman" pitchFamily="18" charset="0"/>
                <a:cs typeface="Arial" pitchFamily="34" charset="0"/>
              </a:rPr>
              <a:t> symmetry or invariance of contingencies in the likelihood</a:t>
            </a:r>
            <a:r>
              <a:rPr kumimoji="0" lang="en-GB" sz="1400" b="0" i="0" u="none" strike="noStrike" cap="none" normalizeH="0" dirty="0">
                <a:ln>
                  <a:noFill/>
                </a:ln>
                <a:solidFill>
                  <a:schemeClr val="accent1">
                    <a:lumMod val="75000"/>
                  </a:schemeClr>
                </a:solidFill>
                <a:effectLst/>
                <a:latin typeface="Arial Narrow" pitchFamily="34" charset="0"/>
                <a:ea typeface="Times New Roman" pitchFamily="18" charset="0"/>
                <a:cs typeface="Arial" pitchFamily="34" charset="0"/>
              </a:rPr>
              <a:t> mapping</a:t>
            </a:r>
            <a:r>
              <a:rPr kumimoji="0" lang="en-GB" sz="1400" b="0" i="0" u="none" strike="noStrike" cap="none" normalizeH="0" baseline="0" dirty="0">
                <a:ln>
                  <a:noFill/>
                </a:ln>
                <a:solidFill>
                  <a:schemeClr val="accent1">
                    <a:lumMod val="75000"/>
                  </a:schemeClr>
                </a:solidFill>
                <a:effectLst/>
                <a:latin typeface="Arial Narrow" pitchFamily="34" charset="0"/>
                <a:ea typeface="Times New Roman" pitchFamily="18"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a:ln>
                <a:noFill/>
              </a:ln>
              <a:solidFill>
                <a:schemeClr val="accent1">
                  <a:lumMod val="75000"/>
                </a:schemeClr>
              </a:solidFill>
              <a:effectLst/>
              <a:latin typeface="Arial Narrow"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accent1">
                    <a:lumMod val="75000"/>
                  </a:schemeClr>
                </a:solidFill>
                <a:effectLst/>
                <a:latin typeface="Arial Narrow" pitchFamily="34" charset="0"/>
                <a:ea typeface="Times New Roman" pitchFamily="18" charset="0"/>
                <a:cs typeface="Arial" pitchFamily="34" charset="0"/>
              </a:rPr>
              <a:t>By applying Bayes rules to the full and reduced models it is straightforward to show that the change in free energy can be expressed in terms of posterior concentration parameters </a:t>
            </a:r>
            <a:r>
              <a:rPr kumimoji="0" lang="en-GB" sz="1400" b="1" i="0" u="none" strike="noStrike" cap="none" normalizeH="0" baseline="0" dirty="0">
                <a:ln>
                  <a:noFill/>
                </a:ln>
                <a:solidFill>
                  <a:schemeClr val="accent1">
                    <a:lumMod val="75000"/>
                  </a:schemeClr>
                </a:solidFill>
                <a:effectLst/>
                <a:latin typeface="Arial Narrow" pitchFamily="34" charset="0"/>
                <a:ea typeface="Times New Roman" pitchFamily="18" charset="0"/>
                <a:cs typeface="Arial" pitchFamily="34" charset="0"/>
              </a:rPr>
              <a:t>a</a:t>
            </a:r>
            <a:r>
              <a:rPr kumimoji="0" lang="en-GB" sz="1400" b="0" i="0" u="none" strike="noStrike" cap="none" normalizeH="0" baseline="0" dirty="0">
                <a:ln>
                  <a:noFill/>
                </a:ln>
                <a:solidFill>
                  <a:schemeClr val="accent1">
                    <a:lumMod val="75000"/>
                  </a:schemeClr>
                </a:solidFill>
                <a:effectLst/>
                <a:latin typeface="Arial Narrow" pitchFamily="34" charset="0"/>
                <a:ea typeface="Times New Roman" pitchFamily="18" charset="0"/>
                <a:cs typeface="Arial" pitchFamily="34" charset="0"/>
              </a:rPr>
              <a:t>, prior concentration parameters </a:t>
            </a:r>
            <a:r>
              <a:rPr kumimoji="0" lang="en-GB" sz="1400" b="0" i="1" u="none" strike="noStrike" cap="none" normalizeH="0" baseline="0" dirty="0">
                <a:ln>
                  <a:noFill/>
                </a:ln>
                <a:solidFill>
                  <a:schemeClr val="accent1">
                    <a:lumMod val="75000"/>
                  </a:schemeClr>
                </a:solidFill>
                <a:effectLst/>
                <a:latin typeface="Arial Narrow" pitchFamily="34" charset="0"/>
                <a:ea typeface="Times New Roman" pitchFamily="18" charset="0"/>
                <a:cs typeface="Arial" pitchFamily="34" charset="0"/>
              </a:rPr>
              <a:t>a</a:t>
            </a:r>
            <a:r>
              <a:rPr kumimoji="0" lang="en-GB" sz="1400" b="0" i="0" u="none" strike="noStrike" cap="none" normalizeH="0" baseline="0" dirty="0">
                <a:ln>
                  <a:noFill/>
                </a:ln>
                <a:solidFill>
                  <a:schemeClr val="accent1">
                    <a:lumMod val="75000"/>
                  </a:schemeClr>
                </a:solidFill>
                <a:effectLst/>
                <a:latin typeface="Arial Narrow" pitchFamily="34" charset="0"/>
                <a:ea typeface="Times New Roman" pitchFamily="18" charset="0"/>
                <a:cs typeface="Arial" pitchFamily="34" charset="0"/>
              </a:rPr>
              <a:t> and the prior concentration parameters that define a reduced or simpler model </a:t>
            </a:r>
            <a:r>
              <a:rPr kumimoji="0" lang="en-GB" sz="1400" b="0" i="1" u="none" strike="noStrike" cap="none" normalizeH="0" baseline="0" dirty="0">
                <a:ln>
                  <a:noFill/>
                </a:ln>
                <a:solidFill>
                  <a:schemeClr val="accent1">
                    <a:lumMod val="75000"/>
                  </a:schemeClr>
                </a:solidFill>
                <a:effectLst/>
                <a:latin typeface="Arial Narrow" pitchFamily="34" charset="0"/>
                <a:ea typeface="Times New Roman" pitchFamily="18" charset="0"/>
                <a:cs typeface="Arial" pitchFamily="34" charset="0"/>
              </a:rPr>
              <a:t>a</a:t>
            </a:r>
            <a:r>
              <a:rPr kumimoji="0" lang="en-GB" sz="1400" b="0" i="0" u="none" strike="noStrike" cap="none" normalizeH="0" baseline="0" dirty="0">
                <a:ln>
                  <a:noFill/>
                </a:ln>
                <a:solidFill>
                  <a:schemeClr val="accent1">
                    <a:lumMod val="75000"/>
                  </a:schemeClr>
                </a:solidFill>
                <a:effectLst/>
                <a:latin typeface="Arial Narrow" pitchFamily="34" charset="0"/>
                <a:ea typeface="Times New Roman" pitchFamily="18" charset="0"/>
                <a:cs typeface="Arial" pitchFamily="34" charset="0"/>
              </a:rPr>
              <a:t>’:</a:t>
            </a:r>
            <a:endParaRPr kumimoji="0" lang="en-GB" sz="800" b="0" i="0" u="none" strike="noStrike" cap="none" normalizeH="0" baseline="0" dirty="0">
              <a:ln>
                <a:noFill/>
              </a:ln>
              <a:solidFill>
                <a:schemeClr val="accent1">
                  <a:lumMod val="75000"/>
                </a:schemeClr>
              </a:solidFill>
              <a:effectLst/>
              <a:latin typeface="Arial Narrow"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accent1">
                  <a:lumMod val="75000"/>
                </a:schemeClr>
              </a:solidFill>
              <a:effectLst/>
              <a:latin typeface="Arial Narrow" pitchFamily="34" charset="0"/>
              <a:cs typeface="Arial" pitchFamily="34" charset="0"/>
            </a:endParaRPr>
          </a:p>
        </p:txBody>
      </p:sp>
      <p:grpSp>
        <p:nvGrpSpPr>
          <p:cNvPr id="9" name="Group 8"/>
          <p:cNvGrpSpPr/>
          <p:nvPr/>
        </p:nvGrpSpPr>
        <p:grpSpPr>
          <a:xfrm>
            <a:off x="1285635" y="3820594"/>
            <a:ext cx="6557108" cy="1328615"/>
            <a:chOff x="1285635" y="3820592"/>
            <a:chExt cx="6557108" cy="1328615"/>
          </a:xfrm>
        </p:grpSpPr>
        <p:sp>
          <p:nvSpPr>
            <p:cNvPr id="7" name="Rectangle 6"/>
            <p:cNvSpPr/>
            <p:nvPr/>
          </p:nvSpPr>
          <p:spPr>
            <a:xfrm>
              <a:off x="1285635" y="3820592"/>
              <a:ext cx="6557108" cy="1328615"/>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latin typeface="Arial Narrow" panose="020B0606020202030204" pitchFamily="34" charset="0"/>
              </a:endParaRPr>
            </a:p>
          </p:txBody>
        </p:sp>
        <p:graphicFrame>
          <p:nvGraphicFramePr>
            <p:cNvPr id="181249" name="Object 1"/>
            <p:cNvGraphicFramePr>
              <a:graphicFrameLocks noChangeAspect="1"/>
            </p:cNvGraphicFramePr>
            <p:nvPr>
              <p:extLst>
                <p:ext uri="{D42A27DB-BD31-4B8C-83A1-F6EECF244321}">
                  <p14:modId xmlns="" xmlns:p14="http://schemas.microsoft.com/office/powerpoint/2010/main" val="4069216752"/>
                </p:ext>
              </p:extLst>
            </p:nvPr>
          </p:nvGraphicFramePr>
          <p:xfrm>
            <a:off x="2114066" y="4306814"/>
            <a:ext cx="4900247" cy="342239"/>
          </p:xfrm>
          <a:graphic>
            <a:graphicData uri="http://schemas.openxmlformats.org/presentationml/2006/ole">
              <p:oleObj spid="_x0000_s181268" name="Equation" r:id="rId3" imgW="2997200" imgH="203200" progId="Equation.DSMT4">
                <p:embed/>
              </p:oleObj>
            </a:graphicData>
          </a:graphic>
        </p:graphicFrame>
      </p:grpSp>
      <p:sp>
        <p:nvSpPr>
          <p:cNvPr id="181251" name="Rectangle 3"/>
          <p:cNvSpPr>
            <a:spLocks noChangeArrowheads="1"/>
          </p:cNvSpPr>
          <p:nvPr/>
        </p:nvSpPr>
        <p:spPr bwMode="auto">
          <a:xfrm>
            <a:off x="504098" y="5504625"/>
            <a:ext cx="8120185"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accent1">
                    <a:lumMod val="75000"/>
                  </a:schemeClr>
                </a:solidFill>
                <a:effectLst/>
                <a:latin typeface="Arial Narrow" panose="020B0606020202030204" pitchFamily="34" charset="0"/>
                <a:ea typeface="Times New Roman" pitchFamily="18" charset="0"/>
                <a:cs typeface="Arial" pitchFamily="34" charset="0"/>
              </a:rPr>
              <a:t>This equation returns the difference in free energy we would have observed, had we started observing outcomes with simpler prior beliefs. </a:t>
            </a:r>
            <a:endParaRPr kumimoji="0" lang="en-GB" sz="2400" b="0" i="0" u="none" strike="noStrike" cap="none" normalizeH="0" baseline="0" dirty="0">
              <a:ln>
                <a:noFill/>
              </a:ln>
              <a:solidFill>
                <a:schemeClr val="accent1">
                  <a:lumMod val="75000"/>
                </a:schemeClr>
              </a:solidFill>
              <a:effectLst/>
              <a:latin typeface="Arial Narrow" pitchFamily="34" charset="0"/>
              <a:cs typeface="Arial" pitchFamily="34" charset="0"/>
            </a:endParaRPr>
          </a:p>
        </p:txBody>
      </p:sp>
      <p:sp>
        <p:nvSpPr>
          <p:cNvPr id="5" name="TextBox 4"/>
          <p:cNvSpPr txBox="1"/>
          <p:nvPr/>
        </p:nvSpPr>
        <p:spPr>
          <a:xfrm>
            <a:off x="2366313" y="627053"/>
            <a:ext cx="4395755" cy="461665"/>
          </a:xfrm>
          <a:prstGeom prst="rect">
            <a:avLst/>
          </a:prstGeom>
          <a:noFill/>
        </p:spPr>
        <p:txBody>
          <a:bodyPr wrap="none" rtlCol="0">
            <a:spAutoFit/>
          </a:bodyPr>
          <a:lstStyle/>
          <a:p>
            <a:r>
              <a:rPr lang="en-GB" sz="2400" dirty="0">
                <a:solidFill>
                  <a:schemeClr val="accent2">
                    <a:lumMod val="50000"/>
                  </a:schemeClr>
                </a:solidFill>
                <a:latin typeface="Arial Narrow" panose="020B0606020202030204" pitchFamily="34" charset="0"/>
              </a:rPr>
              <a:t>Bayesian model reduction and insight</a:t>
            </a:r>
          </a:p>
        </p:txBody>
      </p:sp>
      <p:pic>
        <p:nvPicPr>
          <p:cNvPr id="181268" name="Picture 20" descr="Image result for sleeping beauty">
            <a:hlinkClick r:id="rId4"/>
          </p:cNvPr>
          <p:cNvPicPr>
            <a:picLocks noChangeAspect="1" noChangeArrowheads="1"/>
          </p:cNvPicPr>
          <p:nvPr/>
        </p:nvPicPr>
        <p:blipFill>
          <a:blip r:embed="rId5" cstate="print"/>
          <a:srcRect/>
          <a:stretch>
            <a:fillRect/>
          </a:stretch>
        </p:blipFill>
        <p:spPr bwMode="auto">
          <a:xfrm>
            <a:off x="2341633" y="1183867"/>
            <a:ext cx="4445115" cy="2966104"/>
          </a:xfrm>
          <a:prstGeom prst="ellipse">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268"/>
                                        </p:tgtEl>
                                        <p:attrNameLst>
                                          <p:attrName>style.visibility</p:attrName>
                                        </p:attrNameLst>
                                      </p:cBhvr>
                                      <p:to>
                                        <p:strVal val="visible"/>
                                      </p:to>
                                    </p:set>
                                    <p:animEffect transition="in" filter="fade">
                                      <p:cBhvr>
                                        <p:cTn id="7" dur="2000"/>
                                        <p:tgtEl>
                                          <p:spTgt spid="18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Box 167"/>
          <p:cNvSpPr txBox="1"/>
          <p:nvPr/>
        </p:nvSpPr>
        <p:spPr>
          <a:xfrm>
            <a:off x="2940128" y="650232"/>
            <a:ext cx="3297698" cy="461665"/>
          </a:xfrm>
          <a:prstGeom prst="rect">
            <a:avLst/>
          </a:prstGeom>
          <a:noFill/>
        </p:spPr>
        <p:txBody>
          <a:bodyPr wrap="none" rtlCol="0">
            <a:spAutoFit/>
          </a:bodyPr>
          <a:lstStyle/>
          <a:p>
            <a:r>
              <a:rPr lang="en-GB" sz="2400" dirty="0" smtClean="0">
                <a:solidFill>
                  <a:schemeClr val="accent2">
                    <a:lumMod val="50000"/>
                  </a:schemeClr>
                </a:solidFill>
                <a:latin typeface="Arial Narrow" panose="020B0606020202030204" pitchFamily="34" charset="0"/>
              </a:rPr>
              <a:t>Insight and model reduction</a:t>
            </a:r>
            <a:endParaRPr lang="en-GB" sz="2400" dirty="0">
              <a:solidFill>
                <a:schemeClr val="accent2">
                  <a:lumMod val="50000"/>
                </a:schemeClr>
              </a:solidFill>
              <a:latin typeface="Arial Narrow" panose="020B0606020202030204" pitchFamily="34" charset="0"/>
            </a:endParaRPr>
          </a:p>
        </p:txBody>
      </p:sp>
      <p:grpSp>
        <p:nvGrpSpPr>
          <p:cNvPr id="163" name="Group 162"/>
          <p:cNvGrpSpPr/>
          <p:nvPr/>
        </p:nvGrpSpPr>
        <p:grpSpPr>
          <a:xfrm>
            <a:off x="2731491" y="1209659"/>
            <a:ext cx="3351190" cy="4905888"/>
            <a:chOff x="2731491" y="1209659"/>
            <a:chExt cx="3351190" cy="4905888"/>
          </a:xfrm>
        </p:grpSpPr>
        <p:sp>
          <p:nvSpPr>
            <p:cNvPr id="175" name="Rectangle 174"/>
            <p:cNvSpPr>
              <a:spLocks noChangeArrowheads="1"/>
            </p:cNvSpPr>
            <p:nvPr/>
          </p:nvSpPr>
          <p:spPr bwMode="auto">
            <a:xfrm>
              <a:off x="3066431" y="1556735"/>
              <a:ext cx="1044575" cy="13890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76" name="Rectangle 175"/>
            <p:cNvSpPr>
              <a:spLocks noChangeArrowheads="1"/>
            </p:cNvSpPr>
            <p:nvPr/>
          </p:nvSpPr>
          <p:spPr bwMode="auto">
            <a:xfrm>
              <a:off x="3066431" y="1556735"/>
              <a:ext cx="1044575" cy="1389063"/>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pic>
          <p:nvPicPr>
            <p:cNvPr id="177" name="Picture 176"/>
            <p:cNvPicPr>
              <a:picLocks noChangeAspect="1" noChangeArrowheads="1"/>
            </p:cNvPicPr>
            <p:nvPr/>
          </p:nvPicPr>
          <p:blipFill>
            <a:blip r:embed="rId2" cstate="print"/>
            <a:srcRect/>
            <a:stretch>
              <a:fillRect/>
            </a:stretch>
          </p:blipFill>
          <p:spPr bwMode="auto">
            <a:xfrm>
              <a:off x="3072781" y="1556735"/>
              <a:ext cx="1038225" cy="1389063"/>
            </a:xfrm>
            <a:prstGeom prst="rect">
              <a:avLst/>
            </a:prstGeom>
            <a:noFill/>
            <a:ln w="9525">
              <a:noFill/>
              <a:miter lim="800000"/>
              <a:headEnd/>
              <a:tailEnd/>
            </a:ln>
          </p:spPr>
        </p:pic>
        <p:sp>
          <p:nvSpPr>
            <p:cNvPr id="178" name="Rectangle 177"/>
            <p:cNvSpPr>
              <a:spLocks noChangeArrowheads="1"/>
            </p:cNvSpPr>
            <p:nvPr/>
          </p:nvSpPr>
          <p:spPr bwMode="auto">
            <a:xfrm>
              <a:off x="2972769" y="1370997"/>
              <a:ext cx="1232710" cy="4308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sz="1000" dirty="0">
                  <a:solidFill>
                    <a:srgbClr val="000000"/>
                  </a:solidFill>
                  <a:latin typeface="Arial Narrow" pitchFamily="34" charset="0"/>
                  <a:cs typeface="Arial" pitchFamily="34" charset="0"/>
                </a:rPr>
                <a:t>Sample: </a:t>
              </a:r>
              <a:r>
                <a:rPr lang="en-US" sz="1000" i="1" dirty="0">
                  <a:solidFill>
                    <a:srgbClr val="000000"/>
                  </a:solidFill>
                  <a:latin typeface="Arial Narrow" pitchFamily="34" charset="0"/>
                  <a:cs typeface="Arial" pitchFamily="34" charset="0"/>
                </a:rPr>
                <a:t>left - center - right</a:t>
              </a:r>
            </a:p>
            <a:p>
              <a:pPr fontAlgn="base">
                <a:spcBef>
                  <a:spcPct val="0"/>
                </a:spcBef>
                <a:spcAft>
                  <a:spcPct val="0"/>
                </a:spcAft>
              </a:pPr>
              <a:endParaRPr kumimoji="0" lang="en-US" sz="1800" b="0" i="1" u="none" strike="noStrike" cap="none" normalizeH="0" baseline="0" dirty="0">
                <a:ln>
                  <a:noFill/>
                </a:ln>
                <a:solidFill>
                  <a:schemeClr val="tx1"/>
                </a:solidFill>
                <a:effectLst/>
                <a:latin typeface="Arial" pitchFamily="34" charset="0"/>
                <a:cs typeface="Arial" pitchFamily="34" charset="0"/>
              </a:endParaRPr>
            </a:p>
          </p:txBody>
        </p:sp>
        <p:sp>
          <p:nvSpPr>
            <p:cNvPr id="179" name="Rectangle 178"/>
            <p:cNvSpPr>
              <a:spLocks noChangeArrowheads="1"/>
            </p:cNvSpPr>
            <p:nvPr/>
          </p:nvSpPr>
          <p:spPr bwMode="auto">
            <a:xfrm rot="16200000">
              <a:off x="2423483" y="2115342"/>
              <a:ext cx="987450"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Arial Narrow" pitchFamily="34" charset="0"/>
                  <a:cs typeface="Arial" pitchFamily="34" charset="0"/>
                </a:rPr>
                <a:t>Rule: right - center - left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0" name="Rectangle 179"/>
            <p:cNvSpPr>
              <a:spLocks noChangeArrowheads="1"/>
            </p:cNvSpPr>
            <p:nvPr/>
          </p:nvSpPr>
          <p:spPr bwMode="auto">
            <a:xfrm>
              <a:off x="3329956" y="3056922"/>
              <a:ext cx="545021"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Narrow" pitchFamily="34" charset="0"/>
                  <a:cs typeface="Arial" pitchFamily="34" charset="0"/>
                </a:rPr>
                <a:t>Correct color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0" name="Rectangle 239"/>
            <p:cNvSpPr>
              <a:spLocks noChangeArrowheads="1"/>
            </p:cNvSpPr>
            <p:nvPr/>
          </p:nvSpPr>
          <p:spPr bwMode="auto">
            <a:xfrm>
              <a:off x="5038106" y="1556735"/>
              <a:ext cx="1039813" cy="13890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41" name="Rectangle 240"/>
            <p:cNvSpPr>
              <a:spLocks noChangeArrowheads="1"/>
            </p:cNvSpPr>
            <p:nvPr/>
          </p:nvSpPr>
          <p:spPr bwMode="auto">
            <a:xfrm>
              <a:off x="5038106" y="1556735"/>
              <a:ext cx="1039813" cy="1389063"/>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pic>
          <p:nvPicPr>
            <p:cNvPr id="242" name="Picture 241"/>
            <p:cNvPicPr>
              <a:picLocks noChangeAspect="1" noChangeArrowheads="1"/>
            </p:cNvPicPr>
            <p:nvPr/>
          </p:nvPicPr>
          <p:blipFill>
            <a:blip r:embed="rId3" cstate="print"/>
            <a:srcRect/>
            <a:stretch>
              <a:fillRect/>
            </a:stretch>
          </p:blipFill>
          <p:spPr bwMode="auto">
            <a:xfrm>
              <a:off x="5038106" y="1556735"/>
              <a:ext cx="1044575" cy="1389063"/>
            </a:xfrm>
            <a:prstGeom prst="rect">
              <a:avLst/>
            </a:prstGeom>
            <a:noFill/>
            <a:ln w="9525">
              <a:noFill/>
              <a:miter lim="800000"/>
              <a:headEnd/>
              <a:tailEnd/>
            </a:ln>
          </p:spPr>
        </p:pic>
        <p:sp>
          <p:nvSpPr>
            <p:cNvPr id="243" name="Rectangle 242"/>
            <p:cNvSpPr>
              <a:spLocks noChangeArrowheads="1"/>
            </p:cNvSpPr>
            <p:nvPr/>
          </p:nvSpPr>
          <p:spPr bwMode="auto">
            <a:xfrm>
              <a:off x="5431316" y="1370997"/>
              <a:ext cx="275717"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sz="1000" dirty="0">
                  <a:solidFill>
                    <a:srgbClr val="000000"/>
                  </a:solidFill>
                  <a:latin typeface="Arial Narrow" pitchFamily="34" charset="0"/>
                  <a:cs typeface="Arial" pitchFamily="34" charset="0"/>
                </a:rPr>
                <a:t>P</a:t>
              </a:r>
              <a:r>
                <a:rPr kumimoji="0" lang="en-US" sz="1000" b="0" i="0" u="none" strike="noStrike" cap="none" normalizeH="0" baseline="0" dirty="0">
                  <a:ln>
                    <a:noFill/>
                  </a:ln>
                  <a:solidFill>
                    <a:srgbClr val="000000"/>
                  </a:solidFill>
                  <a:effectLst/>
                  <a:latin typeface="Arial Narrow" pitchFamily="34" charset="0"/>
                  <a:cs typeface="Arial" pitchFamily="34" charset="0"/>
                </a:rPr>
                <a:t>riors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44" name="Rectangle 243"/>
            <p:cNvSpPr>
              <a:spLocks noChangeArrowheads="1"/>
            </p:cNvSpPr>
            <p:nvPr/>
          </p:nvSpPr>
          <p:spPr bwMode="auto">
            <a:xfrm>
              <a:off x="5295281" y="3056922"/>
              <a:ext cx="545021"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Narrow" pitchFamily="34" charset="0"/>
                  <a:cs typeface="Arial" pitchFamily="34" charset="0"/>
                </a:rPr>
                <a:t>Correct color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0" name="Rectangle 309"/>
            <p:cNvSpPr>
              <a:spLocks noChangeArrowheads="1"/>
            </p:cNvSpPr>
            <p:nvPr/>
          </p:nvSpPr>
          <p:spPr bwMode="auto">
            <a:xfrm>
              <a:off x="3066431" y="3488722"/>
              <a:ext cx="1044575" cy="13890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311" name="Rectangle 310"/>
            <p:cNvSpPr>
              <a:spLocks noChangeArrowheads="1"/>
            </p:cNvSpPr>
            <p:nvPr/>
          </p:nvSpPr>
          <p:spPr bwMode="auto">
            <a:xfrm>
              <a:off x="3066431" y="3488722"/>
              <a:ext cx="1044575" cy="1389063"/>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pic>
          <p:nvPicPr>
            <p:cNvPr id="312" name="Picture 311"/>
            <p:cNvPicPr>
              <a:picLocks noChangeAspect="1" noChangeArrowheads="1"/>
            </p:cNvPicPr>
            <p:nvPr/>
          </p:nvPicPr>
          <p:blipFill>
            <a:blip r:embed="rId4" cstate="print"/>
            <a:srcRect/>
            <a:stretch>
              <a:fillRect/>
            </a:stretch>
          </p:blipFill>
          <p:spPr bwMode="auto">
            <a:xfrm>
              <a:off x="3072781" y="3488722"/>
              <a:ext cx="1038225" cy="1389063"/>
            </a:xfrm>
            <a:prstGeom prst="rect">
              <a:avLst/>
            </a:prstGeom>
            <a:noFill/>
            <a:ln w="9525">
              <a:noFill/>
              <a:miter lim="800000"/>
              <a:headEnd/>
              <a:tailEnd/>
            </a:ln>
          </p:spPr>
        </p:pic>
        <p:sp>
          <p:nvSpPr>
            <p:cNvPr id="313" name="Rectangle 312"/>
            <p:cNvSpPr>
              <a:spLocks noChangeArrowheads="1"/>
            </p:cNvSpPr>
            <p:nvPr/>
          </p:nvSpPr>
          <p:spPr bwMode="auto">
            <a:xfrm>
              <a:off x="3372824" y="3302985"/>
              <a:ext cx="472886"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Arial Narrow" pitchFamily="34" charset="0"/>
                  <a:cs typeface="Arial" pitchFamily="34" charset="0"/>
                </a:rPr>
                <a:t>Posteriors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4" name="Rectangle 313"/>
            <p:cNvSpPr>
              <a:spLocks noChangeArrowheads="1"/>
            </p:cNvSpPr>
            <p:nvPr/>
          </p:nvSpPr>
          <p:spPr bwMode="auto">
            <a:xfrm>
              <a:off x="3329956" y="4988910"/>
              <a:ext cx="545021"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Narrow" pitchFamily="34" charset="0"/>
                  <a:cs typeface="Arial" pitchFamily="34" charset="0"/>
                </a:rPr>
                <a:t>Correct color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4" name="Rectangle 323"/>
            <p:cNvSpPr>
              <a:spLocks noChangeArrowheads="1"/>
            </p:cNvSpPr>
            <p:nvPr/>
          </p:nvSpPr>
          <p:spPr bwMode="auto">
            <a:xfrm>
              <a:off x="5038106" y="3488722"/>
              <a:ext cx="1039813" cy="13890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325" name="Rectangle 324"/>
            <p:cNvSpPr>
              <a:spLocks noChangeArrowheads="1"/>
            </p:cNvSpPr>
            <p:nvPr/>
          </p:nvSpPr>
          <p:spPr bwMode="auto">
            <a:xfrm>
              <a:off x="5038106" y="3488722"/>
              <a:ext cx="1039813" cy="1389063"/>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pic>
          <p:nvPicPr>
            <p:cNvPr id="326" name="Picture 325"/>
            <p:cNvPicPr>
              <a:picLocks noChangeAspect="1" noChangeArrowheads="1"/>
            </p:cNvPicPr>
            <p:nvPr/>
          </p:nvPicPr>
          <p:blipFill>
            <a:blip r:embed="rId5" cstate="print"/>
            <a:srcRect/>
            <a:stretch>
              <a:fillRect/>
            </a:stretch>
          </p:blipFill>
          <p:spPr bwMode="auto">
            <a:xfrm>
              <a:off x="5038106" y="3488722"/>
              <a:ext cx="1044575" cy="1389063"/>
            </a:xfrm>
            <a:prstGeom prst="rect">
              <a:avLst/>
            </a:prstGeom>
            <a:noFill/>
            <a:ln w="9525">
              <a:noFill/>
              <a:miter lim="800000"/>
              <a:headEnd/>
              <a:tailEnd/>
            </a:ln>
          </p:spPr>
        </p:pic>
        <p:sp>
          <p:nvSpPr>
            <p:cNvPr id="327" name="Rectangle 326"/>
            <p:cNvSpPr>
              <a:spLocks noChangeArrowheads="1"/>
            </p:cNvSpPr>
            <p:nvPr/>
          </p:nvSpPr>
          <p:spPr bwMode="auto">
            <a:xfrm>
              <a:off x="5345228" y="3302985"/>
              <a:ext cx="416781"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sz="1000" dirty="0">
                  <a:solidFill>
                    <a:srgbClr val="000000"/>
                  </a:solidFill>
                  <a:latin typeface="Arial Narrow" pitchFamily="34" charset="0"/>
                  <a:cs typeface="Arial" pitchFamily="34" charset="0"/>
                </a:rPr>
                <a:t>R</a:t>
              </a:r>
              <a:r>
                <a:rPr kumimoji="0" lang="en-US" sz="1000" b="0" i="0" u="none" strike="noStrike" cap="none" normalizeH="0" baseline="0" dirty="0">
                  <a:ln>
                    <a:noFill/>
                  </a:ln>
                  <a:solidFill>
                    <a:srgbClr val="000000"/>
                  </a:solidFill>
                  <a:effectLst/>
                  <a:latin typeface="Arial Narrow" pitchFamily="34" charset="0"/>
                  <a:cs typeface="Arial" pitchFamily="34" charset="0"/>
                </a:rPr>
                <a:t>educed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28" name="Rectangle 327"/>
            <p:cNvSpPr>
              <a:spLocks noChangeArrowheads="1"/>
            </p:cNvSpPr>
            <p:nvPr/>
          </p:nvSpPr>
          <p:spPr bwMode="auto">
            <a:xfrm>
              <a:off x="5295281" y="4988910"/>
              <a:ext cx="545021"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Narrow" pitchFamily="34" charset="0"/>
                  <a:cs typeface="Arial" pitchFamily="34" charset="0"/>
                </a:rPr>
                <a:t>Correct color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337" name="Group 336"/>
            <p:cNvGrpSpPr/>
            <p:nvPr/>
          </p:nvGrpSpPr>
          <p:grpSpPr>
            <a:xfrm rot="5400000">
              <a:off x="2862576" y="1348297"/>
              <a:ext cx="796688" cy="519411"/>
              <a:chOff x="2852614" y="1719387"/>
              <a:chExt cx="3510273" cy="2595364"/>
            </a:xfrm>
          </p:grpSpPr>
          <p:pic>
            <p:nvPicPr>
              <p:cNvPr id="377" name="Picture 376"/>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rot="5400000">
                <a:off x="2847376" y="1724625"/>
                <a:ext cx="88632" cy="78155"/>
              </a:xfrm>
              <a:prstGeom prst="rect">
                <a:avLst/>
              </a:prstGeom>
              <a:ln>
                <a:noFill/>
              </a:ln>
              <a:effectLst>
                <a:outerShdw blurRad="190500" algn="tl" rotWithShape="0">
                  <a:srgbClr val="000000">
                    <a:alpha val="70000"/>
                  </a:srgbClr>
                </a:outerShdw>
              </a:effectLst>
            </p:spPr>
          </p:pic>
          <p:pic>
            <p:nvPicPr>
              <p:cNvPr id="378" name="Picture 377"/>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rot="5400000">
                <a:off x="2847376" y="1846177"/>
                <a:ext cx="88632" cy="78155"/>
              </a:xfrm>
              <a:prstGeom prst="rect">
                <a:avLst/>
              </a:prstGeom>
              <a:ln>
                <a:noFill/>
              </a:ln>
              <a:effectLst>
                <a:outerShdw blurRad="190500" algn="tl" rotWithShape="0">
                  <a:srgbClr val="000000">
                    <a:alpha val="70000"/>
                  </a:srgbClr>
                </a:outerShdw>
              </a:effectLst>
            </p:spPr>
          </p:pic>
          <p:pic>
            <p:nvPicPr>
              <p:cNvPr id="379" name="Picture 378"/>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rot="5400000">
                <a:off x="2847376" y="2089283"/>
                <a:ext cx="88632" cy="78155"/>
              </a:xfrm>
              <a:prstGeom prst="rect">
                <a:avLst/>
              </a:prstGeom>
              <a:ln>
                <a:noFill/>
              </a:ln>
              <a:effectLst>
                <a:outerShdw blurRad="190500" algn="tl" rotWithShape="0">
                  <a:srgbClr val="000000">
                    <a:alpha val="70000"/>
                  </a:srgbClr>
                </a:outerShdw>
              </a:effectLst>
            </p:spPr>
          </p:pic>
          <p:pic>
            <p:nvPicPr>
              <p:cNvPr id="380" name="Picture 37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rot="5400000">
                <a:off x="2847376" y="1967730"/>
                <a:ext cx="88632" cy="78155"/>
              </a:xfrm>
              <a:prstGeom prst="rect">
                <a:avLst/>
              </a:prstGeom>
              <a:ln>
                <a:noFill/>
              </a:ln>
              <a:effectLst>
                <a:outerShdw blurRad="190500" algn="tl" rotWithShape="0">
                  <a:srgbClr val="000000">
                    <a:alpha val="70000"/>
                  </a:srgbClr>
                </a:outerShdw>
              </a:effectLst>
            </p:spPr>
          </p:pic>
          <p:sp>
            <p:nvSpPr>
              <p:cNvPr id="381" name="Oval 380"/>
              <p:cNvSpPr>
                <a:spLocks noChangeAspect="1"/>
              </p:cNvSpPr>
              <p:nvPr/>
            </p:nvSpPr>
            <p:spPr>
              <a:xfrm>
                <a:off x="4554870" y="4106383"/>
                <a:ext cx="204642" cy="202018"/>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382" name="Oval 381"/>
              <p:cNvSpPr>
                <a:spLocks noChangeAspect="1"/>
              </p:cNvSpPr>
              <p:nvPr/>
            </p:nvSpPr>
            <p:spPr>
              <a:xfrm>
                <a:off x="5085095" y="4112733"/>
                <a:ext cx="204642" cy="202018"/>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383" name="Oval 382"/>
              <p:cNvSpPr>
                <a:spLocks noChangeAspect="1"/>
              </p:cNvSpPr>
              <p:nvPr/>
            </p:nvSpPr>
            <p:spPr>
              <a:xfrm>
                <a:off x="5618495" y="4106383"/>
                <a:ext cx="204642" cy="202018"/>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384" name="Oval 383"/>
              <p:cNvSpPr>
                <a:spLocks noChangeAspect="1"/>
              </p:cNvSpPr>
              <p:nvPr/>
            </p:nvSpPr>
            <p:spPr>
              <a:xfrm>
                <a:off x="6158245" y="4106383"/>
                <a:ext cx="204642" cy="202018"/>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grpSp>
          <p:nvGrpSpPr>
            <p:cNvPr id="338" name="Group 337"/>
            <p:cNvGrpSpPr/>
            <p:nvPr/>
          </p:nvGrpSpPr>
          <p:grpSpPr>
            <a:xfrm flipV="1">
              <a:off x="2731491" y="2994274"/>
              <a:ext cx="643120" cy="262706"/>
              <a:chOff x="2940715" y="3118609"/>
              <a:chExt cx="2882422" cy="1196142"/>
            </a:xfrm>
          </p:grpSpPr>
          <p:pic>
            <p:nvPicPr>
              <p:cNvPr id="371" name="Picture 370"/>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flipV="1">
                <a:off x="2940715" y="3118609"/>
                <a:ext cx="87130" cy="85768"/>
              </a:xfrm>
              <a:prstGeom prst="rect">
                <a:avLst/>
              </a:prstGeom>
              <a:ln>
                <a:noFill/>
              </a:ln>
              <a:effectLst>
                <a:outerShdw blurRad="190500" algn="tl" rotWithShape="0">
                  <a:srgbClr val="000000">
                    <a:alpha val="70000"/>
                  </a:srgbClr>
                </a:outerShdw>
              </a:effectLst>
            </p:spPr>
          </p:pic>
          <p:pic>
            <p:nvPicPr>
              <p:cNvPr id="372" name="Picture 371"/>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flipV="1">
                <a:off x="3060208" y="3118609"/>
                <a:ext cx="87130" cy="85768"/>
              </a:xfrm>
              <a:prstGeom prst="rect">
                <a:avLst/>
              </a:prstGeom>
              <a:ln>
                <a:noFill/>
              </a:ln>
              <a:effectLst>
                <a:outerShdw blurRad="190500" algn="tl" rotWithShape="0">
                  <a:srgbClr val="000000">
                    <a:alpha val="70000"/>
                  </a:srgbClr>
                </a:outerShdw>
              </a:effectLst>
            </p:spPr>
          </p:pic>
          <p:pic>
            <p:nvPicPr>
              <p:cNvPr id="373" name="Picture 372"/>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flipV="1">
                <a:off x="3179700" y="3118609"/>
                <a:ext cx="87130" cy="85768"/>
              </a:xfrm>
              <a:prstGeom prst="rect">
                <a:avLst/>
              </a:prstGeom>
              <a:ln>
                <a:noFill/>
              </a:ln>
              <a:effectLst>
                <a:outerShdw blurRad="190500" algn="tl" rotWithShape="0">
                  <a:srgbClr val="000000">
                    <a:alpha val="70000"/>
                  </a:srgbClr>
                </a:outerShdw>
              </a:effectLst>
            </p:spPr>
          </p:pic>
          <p:sp>
            <p:nvSpPr>
              <p:cNvPr id="374" name="Oval 373"/>
              <p:cNvSpPr>
                <a:spLocks noChangeAspect="1"/>
              </p:cNvSpPr>
              <p:nvPr/>
            </p:nvSpPr>
            <p:spPr>
              <a:xfrm>
                <a:off x="4554870" y="4106383"/>
                <a:ext cx="204642" cy="202018"/>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375" name="Oval 374"/>
              <p:cNvSpPr>
                <a:spLocks noChangeAspect="1"/>
              </p:cNvSpPr>
              <p:nvPr/>
            </p:nvSpPr>
            <p:spPr>
              <a:xfrm>
                <a:off x="5085095" y="4112733"/>
                <a:ext cx="204642" cy="202018"/>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376" name="Oval 375"/>
              <p:cNvSpPr>
                <a:spLocks noChangeAspect="1"/>
              </p:cNvSpPr>
              <p:nvPr/>
            </p:nvSpPr>
            <p:spPr>
              <a:xfrm>
                <a:off x="5618495" y="4106383"/>
                <a:ext cx="204642" cy="202018"/>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grpSp>
          <p:nvGrpSpPr>
            <p:cNvPr id="339" name="Group 338"/>
            <p:cNvGrpSpPr/>
            <p:nvPr/>
          </p:nvGrpSpPr>
          <p:grpSpPr>
            <a:xfrm rot="5400000">
              <a:off x="2818198" y="2238877"/>
              <a:ext cx="410346" cy="41701"/>
              <a:chOff x="4554870" y="4106383"/>
              <a:chExt cx="1808017" cy="208368"/>
            </a:xfrm>
          </p:grpSpPr>
          <p:sp>
            <p:nvSpPr>
              <p:cNvPr id="367" name="Oval 366"/>
              <p:cNvSpPr>
                <a:spLocks noChangeAspect="1"/>
              </p:cNvSpPr>
              <p:nvPr/>
            </p:nvSpPr>
            <p:spPr>
              <a:xfrm>
                <a:off x="4554870" y="4106383"/>
                <a:ext cx="204642" cy="202018"/>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368" name="Oval 367"/>
              <p:cNvSpPr>
                <a:spLocks noChangeAspect="1"/>
              </p:cNvSpPr>
              <p:nvPr/>
            </p:nvSpPr>
            <p:spPr>
              <a:xfrm>
                <a:off x="5085095" y="4112733"/>
                <a:ext cx="204642" cy="202018"/>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369" name="Oval 368"/>
              <p:cNvSpPr>
                <a:spLocks noChangeAspect="1"/>
              </p:cNvSpPr>
              <p:nvPr/>
            </p:nvSpPr>
            <p:spPr>
              <a:xfrm>
                <a:off x="5618495" y="4106383"/>
                <a:ext cx="204642" cy="202018"/>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370" name="Oval 369"/>
              <p:cNvSpPr>
                <a:spLocks noChangeAspect="1"/>
              </p:cNvSpPr>
              <p:nvPr/>
            </p:nvSpPr>
            <p:spPr>
              <a:xfrm>
                <a:off x="6158245" y="4106383"/>
                <a:ext cx="204642" cy="202018"/>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grpSp>
          <p:nvGrpSpPr>
            <p:cNvPr id="340" name="Group 339"/>
            <p:cNvGrpSpPr/>
            <p:nvPr/>
          </p:nvGrpSpPr>
          <p:grpSpPr>
            <a:xfrm rot="5400000">
              <a:off x="2823487" y="2701406"/>
              <a:ext cx="410346" cy="41701"/>
              <a:chOff x="4554870" y="4106383"/>
              <a:chExt cx="1808017" cy="208368"/>
            </a:xfrm>
          </p:grpSpPr>
          <p:sp>
            <p:nvSpPr>
              <p:cNvPr id="359" name="Oval 358"/>
              <p:cNvSpPr>
                <a:spLocks noChangeAspect="1"/>
              </p:cNvSpPr>
              <p:nvPr/>
            </p:nvSpPr>
            <p:spPr>
              <a:xfrm>
                <a:off x="4554870" y="4106383"/>
                <a:ext cx="204642" cy="202018"/>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360" name="Oval 359"/>
              <p:cNvSpPr>
                <a:spLocks noChangeAspect="1"/>
              </p:cNvSpPr>
              <p:nvPr/>
            </p:nvSpPr>
            <p:spPr>
              <a:xfrm>
                <a:off x="5085095" y="4112733"/>
                <a:ext cx="204642" cy="202018"/>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361" name="Oval 360"/>
              <p:cNvSpPr>
                <a:spLocks noChangeAspect="1"/>
              </p:cNvSpPr>
              <p:nvPr/>
            </p:nvSpPr>
            <p:spPr>
              <a:xfrm>
                <a:off x="5618495" y="4106383"/>
                <a:ext cx="204642" cy="202018"/>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362" name="Oval 361"/>
              <p:cNvSpPr>
                <a:spLocks noChangeAspect="1"/>
              </p:cNvSpPr>
              <p:nvPr/>
            </p:nvSpPr>
            <p:spPr>
              <a:xfrm>
                <a:off x="6158245" y="4106383"/>
                <a:ext cx="204642" cy="202018"/>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grpSp>
          <p:nvGrpSpPr>
            <p:cNvPr id="341" name="Group 340"/>
            <p:cNvGrpSpPr/>
            <p:nvPr/>
          </p:nvGrpSpPr>
          <p:grpSpPr>
            <a:xfrm flipV="1">
              <a:off x="3180499" y="2995585"/>
              <a:ext cx="561211" cy="262418"/>
              <a:chOff x="3307819" y="3119921"/>
              <a:chExt cx="2515318" cy="1194830"/>
            </a:xfrm>
          </p:grpSpPr>
          <p:pic>
            <p:nvPicPr>
              <p:cNvPr id="349" name="Picture 348"/>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flipV="1">
                <a:off x="3307819" y="3119921"/>
                <a:ext cx="87130" cy="85768"/>
              </a:xfrm>
              <a:prstGeom prst="rect">
                <a:avLst/>
              </a:prstGeom>
              <a:ln>
                <a:noFill/>
              </a:ln>
              <a:effectLst>
                <a:outerShdw blurRad="190500" algn="tl" rotWithShape="0">
                  <a:srgbClr val="000000">
                    <a:alpha val="70000"/>
                  </a:srgbClr>
                </a:outerShdw>
              </a:effectLst>
            </p:spPr>
          </p:pic>
          <p:pic>
            <p:nvPicPr>
              <p:cNvPr id="350" name="Picture 349"/>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flipV="1">
                <a:off x="3427312" y="3119921"/>
                <a:ext cx="87130" cy="85768"/>
              </a:xfrm>
              <a:prstGeom prst="rect">
                <a:avLst/>
              </a:prstGeom>
              <a:ln>
                <a:noFill/>
              </a:ln>
              <a:effectLst>
                <a:outerShdw blurRad="190500" algn="tl" rotWithShape="0">
                  <a:srgbClr val="000000">
                    <a:alpha val="70000"/>
                  </a:srgbClr>
                </a:outerShdw>
              </a:effectLst>
            </p:spPr>
          </p:pic>
          <p:pic>
            <p:nvPicPr>
              <p:cNvPr id="351" name="Picture 350"/>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flipV="1">
                <a:off x="3546804" y="3119921"/>
                <a:ext cx="87130" cy="85768"/>
              </a:xfrm>
              <a:prstGeom prst="rect">
                <a:avLst/>
              </a:prstGeom>
              <a:ln>
                <a:noFill/>
              </a:ln>
              <a:effectLst>
                <a:outerShdw blurRad="190500" algn="tl" rotWithShape="0">
                  <a:srgbClr val="000000">
                    <a:alpha val="70000"/>
                  </a:srgbClr>
                </a:outerShdw>
              </a:effectLst>
            </p:spPr>
          </p:pic>
          <p:sp>
            <p:nvSpPr>
              <p:cNvPr id="352" name="Oval 351"/>
              <p:cNvSpPr>
                <a:spLocks noChangeAspect="1"/>
              </p:cNvSpPr>
              <p:nvPr/>
            </p:nvSpPr>
            <p:spPr>
              <a:xfrm>
                <a:off x="4554870" y="4106383"/>
                <a:ext cx="204642" cy="202018"/>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353" name="Oval 352"/>
              <p:cNvSpPr>
                <a:spLocks noChangeAspect="1"/>
              </p:cNvSpPr>
              <p:nvPr/>
            </p:nvSpPr>
            <p:spPr>
              <a:xfrm>
                <a:off x="5085095" y="4112733"/>
                <a:ext cx="204642" cy="202018"/>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354" name="Oval 353"/>
              <p:cNvSpPr>
                <a:spLocks noChangeAspect="1"/>
              </p:cNvSpPr>
              <p:nvPr/>
            </p:nvSpPr>
            <p:spPr>
              <a:xfrm>
                <a:off x="5618495" y="4106383"/>
                <a:ext cx="204642" cy="202018"/>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grpSp>
          <p:nvGrpSpPr>
            <p:cNvPr id="342" name="Group 341"/>
            <p:cNvGrpSpPr/>
            <p:nvPr/>
          </p:nvGrpSpPr>
          <p:grpSpPr>
            <a:xfrm flipV="1">
              <a:off x="3605195" y="2996897"/>
              <a:ext cx="483739" cy="262130"/>
              <a:chOff x="3655043" y="3121233"/>
              <a:chExt cx="2168094" cy="1193518"/>
            </a:xfrm>
          </p:grpSpPr>
          <p:pic>
            <p:nvPicPr>
              <p:cNvPr id="343" name="Picture 342"/>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flipV="1">
                <a:off x="3655043" y="3121233"/>
                <a:ext cx="87130" cy="85768"/>
              </a:xfrm>
              <a:prstGeom prst="rect">
                <a:avLst/>
              </a:prstGeom>
              <a:ln>
                <a:noFill/>
              </a:ln>
              <a:effectLst>
                <a:outerShdw blurRad="190500" algn="tl" rotWithShape="0">
                  <a:srgbClr val="000000">
                    <a:alpha val="70000"/>
                  </a:srgbClr>
                </a:outerShdw>
              </a:effectLst>
            </p:spPr>
          </p:pic>
          <p:pic>
            <p:nvPicPr>
              <p:cNvPr id="344" name="Picture 343"/>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flipV="1">
                <a:off x="3774536" y="3121233"/>
                <a:ext cx="87130" cy="85768"/>
              </a:xfrm>
              <a:prstGeom prst="rect">
                <a:avLst/>
              </a:prstGeom>
              <a:ln>
                <a:noFill/>
              </a:ln>
              <a:effectLst>
                <a:outerShdw blurRad="190500" algn="tl" rotWithShape="0">
                  <a:srgbClr val="000000">
                    <a:alpha val="70000"/>
                  </a:srgbClr>
                </a:outerShdw>
              </a:effectLst>
            </p:spPr>
          </p:pic>
          <p:pic>
            <p:nvPicPr>
              <p:cNvPr id="345" name="Picture 344"/>
              <p:cNvPicPr>
                <a:picLocks noChangeAspect="1" noChangeArrowheads="1"/>
              </p:cNvPicPr>
              <p:nvPr/>
            </p:nvPicPr>
            <p:blipFill>
              <a:blip r:embed="rId6" cstate="print">
                <a:duotone>
                  <a:schemeClr val="bg2">
                    <a:shade val="45000"/>
                    <a:satMod val="135000"/>
                  </a:schemeClr>
                  <a:prstClr val="white"/>
                </a:duotone>
                <a:lum bright="40000"/>
              </a:blip>
              <a:srcRect/>
              <a:stretch>
                <a:fillRect/>
              </a:stretch>
            </p:blipFill>
            <p:spPr bwMode="auto">
              <a:xfrm flipV="1">
                <a:off x="3894028" y="3121233"/>
                <a:ext cx="87130" cy="85768"/>
              </a:xfrm>
              <a:prstGeom prst="rect">
                <a:avLst/>
              </a:prstGeom>
              <a:ln>
                <a:noFill/>
              </a:ln>
              <a:effectLst>
                <a:outerShdw blurRad="190500" algn="tl" rotWithShape="0">
                  <a:srgbClr val="000000">
                    <a:alpha val="70000"/>
                  </a:srgbClr>
                </a:outerShdw>
              </a:effectLst>
            </p:spPr>
          </p:pic>
          <p:sp>
            <p:nvSpPr>
              <p:cNvPr id="346" name="Oval 345"/>
              <p:cNvSpPr>
                <a:spLocks noChangeAspect="1"/>
              </p:cNvSpPr>
              <p:nvPr/>
            </p:nvSpPr>
            <p:spPr>
              <a:xfrm>
                <a:off x="4554870" y="4106383"/>
                <a:ext cx="204642" cy="202018"/>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347" name="Oval 346"/>
              <p:cNvSpPr>
                <a:spLocks noChangeAspect="1"/>
              </p:cNvSpPr>
              <p:nvPr/>
            </p:nvSpPr>
            <p:spPr>
              <a:xfrm>
                <a:off x="5085095" y="4112733"/>
                <a:ext cx="204642" cy="202018"/>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348" name="Oval 347"/>
              <p:cNvSpPr>
                <a:spLocks noChangeAspect="1"/>
              </p:cNvSpPr>
              <p:nvPr/>
            </p:nvSpPr>
            <p:spPr>
              <a:xfrm>
                <a:off x="5618495" y="4106383"/>
                <a:ext cx="204642" cy="202018"/>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pic>
          <p:nvPicPr>
            <p:cNvPr id="174" name="Object 2"/>
            <p:cNvPicPr>
              <a:picLocks noChangeAspect="1" noChangeArrowheads="1"/>
            </p:cNvPicPr>
            <p:nvPr/>
          </p:nvPicPr>
          <p:blipFill>
            <a:blip r:embed="rId7" cstate="print"/>
            <a:srcRect/>
            <a:stretch>
              <a:fillRect/>
            </a:stretch>
          </p:blipFill>
          <p:spPr bwMode="auto">
            <a:xfrm>
              <a:off x="4202763" y="3068987"/>
              <a:ext cx="954088" cy="276225"/>
            </a:xfrm>
            <a:prstGeom prst="rect">
              <a:avLst/>
            </a:prstGeom>
            <a:noFill/>
            <a:ln w="9525">
              <a:miter lim="800000"/>
              <a:headEnd/>
              <a:tailEnd/>
            </a:ln>
            <a:effectLst/>
          </p:spPr>
        </p:pic>
        <p:sp>
          <p:nvSpPr>
            <p:cNvPr id="162" name="Curved Up Arrow 161"/>
            <p:cNvSpPr/>
            <p:nvPr/>
          </p:nvSpPr>
          <p:spPr>
            <a:xfrm>
              <a:off x="3618523" y="5220685"/>
              <a:ext cx="1906954" cy="570523"/>
            </a:xfrm>
            <a:prstGeom prst="curvedUp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61" name="Picture 20" descr="Image result for sleeping beauty">
              <a:hlinkClick r:id="rId8"/>
            </p:cNvPr>
            <p:cNvPicPr>
              <a:picLocks noChangeAspect="1" noChangeArrowheads="1"/>
            </p:cNvPicPr>
            <p:nvPr/>
          </p:nvPicPr>
          <p:blipFill>
            <a:blip r:embed="rId9" cstate="print"/>
            <a:srcRect/>
            <a:stretch>
              <a:fillRect/>
            </a:stretch>
          </p:blipFill>
          <p:spPr bwMode="auto">
            <a:xfrm>
              <a:off x="3881263" y="5232223"/>
              <a:ext cx="1323783" cy="883324"/>
            </a:xfrm>
            <a:prstGeom prst="ellipse">
              <a:avLst/>
            </a:prstGeom>
            <a:ln>
              <a:noFill/>
            </a:ln>
            <a:effectLst>
              <a:softEdge rad="112500"/>
            </a:effectLst>
          </p:spPr>
        </p:pic>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3" name="Picture 252"/>
          <p:cNvPicPr>
            <a:picLocks noChangeAspect="1" noChangeArrowheads="1"/>
          </p:cNvPicPr>
          <p:nvPr/>
        </p:nvPicPr>
        <p:blipFill>
          <a:blip r:embed="rId2" cstate="print"/>
          <a:srcRect/>
          <a:stretch>
            <a:fillRect/>
          </a:stretch>
        </p:blipFill>
        <p:spPr bwMode="auto">
          <a:xfrm>
            <a:off x="2042914" y="235166"/>
            <a:ext cx="4475521" cy="6450193"/>
          </a:xfrm>
          <a:prstGeom prst="rect">
            <a:avLst/>
          </a:prstGeom>
          <a:noFill/>
          <a:ln w="9525">
            <a:noFill/>
            <a:miter lim="800000"/>
            <a:headEnd/>
            <a:tailEnd/>
          </a:ln>
          <a:effectLst/>
        </p:spPr>
      </p:pic>
      <p:sp>
        <p:nvSpPr>
          <p:cNvPr id="276" name="TextBox 275"/>
          <p:cNvSpPr txBox="1"/>
          <p:nvPr/>
        </p:nvSpPr>
        <p:spPr>
          <a:xfrm>
            <a:off x="306343" y="282902"/>
            <a:ext cx="1608426" cy="1200329"/>
          </a:xfrm>
          <a:prstGeom prst="rect">
            <a:avLst/>
          </a:prstGeom>
          <a:noFill/>
        </p:spPr>
        <p:txBody>
          <a:bodyPr wrap="square" rtlCol="0">
            <a:spAutoFit/>
          </a:bodyPr>
          <a:lstStyle/>
          <a:p>
            <a:r>
              <a:rPr lang="en-GB" sz="2400" dirty="0" smtClean="0">
                <a:solidFill>
                  <a:schemeClr val="accent2">
                    <a:lumMod val="50000"/>
                  </a:schemeClr>
                </a:solidFill>
                <a:latin typeface="Arial Narrow" panose="020B0606020202030204" pitchFamily="34" charset="0"/>
              </a:rPr>
              <a:t>The emergence of insight</a:t>
            </a:r>
            <a:endParaRPr lang="en-GB" sz="2400" dirty="0">
              <a:solidFill>
                <a:schemeClr val="accent2">
                  <a:lumMod val="50000"/>
                </a:schemeClr>
              </a:solidFill>
              <a:latin typeface="Arial Narrow" panose="020B0606020202030204" pitchFamily="34" charset="0"/>
            </a:endParaRPr>
          </a:p>
        </p:txBody>
      </p:sp>
      <p:sp>
        <p:nvSpPr>
          <p:cNvPr id="277" name="TextBox 276"/>
          <p:cNvSpPr txBox="1"/>
          <p:nvPr/>
        </p:nvSpPr>
        <p:spPr>
          <a:xfrm>
            <a:off x="4309773" y="4100717"/>
            <a:ext cx="1608426" cy="261610"/>
          </a:xfrm>
          <a:prstGeom prst="rect">
            <a:avLst/>
          </a:prstGeom>
          <a:noFill/>
        </p:spPr>
        <p:txBody>
          <a:bodyPr wrap="square" rtlCol="0">
            <a:spAutoFit/>
          </a:bodyPr>
          <a:lstStyle/>
          <a:p>
            <a:pPr algn="ctr"/>
            <a:r>
              <a:rPr lang="en-GB" sz="1100" dirty="0" smtClean="0">
                <a:solidFill>
                  <a:srgbClr val="0000FF"/>
                </a:solidFill>
                <a:latin typeface="Arial Narrow" panose="020B0606020202030204" pitchFamily="34" charset="0"/>
              </a:rPr>
              <a:t>With model reduction</a:t>
            </a:r>
            <a:endParaRPr lang="en-GB" sz="1100" dirty="0">
              <a:solidFill>
                <a:srgbClr val="0000FF"/>
              </a:solidFill>
              <a:latin typeface="Arial Narrow" panose="020B0606020202030204" pitchFamily="34" charset="0"/>
            </a:endParaRPr>
          </a:p>
        </p:txBody>
      </p:sp>
      <p:sp>
        <p:nvSpPr>
          <p:cNvPr id="278" name="TextBox 277"/>
          <p:cNvSpPr txBox="1"/>
          <p:nvPr/>
        </p:nvSpPr>
        <p:spPr>
          <a:xfrm>
            <a:off x="4309773" y="2189854"/>
            <a:ext cx="1608426" cy="261610"/>
          </a:xfrm>
          <a:prstGeom prst="rect">
            <a:avLst/>
          </a:prstGeom>
          <a:noFill/>
        </p:spPr>
        <p:txBody>
          <a:bodyPr wrap="square" rtlCol="0">
            <a:spAutoFit/>
          </a:bodyPr>
          <a:lstStyle/>
          <a:p>
            <a:pPr algn="ctr"/>
            <a:r>
              <a:rPr lang="en-GB" sz="1100" dirty="0" smtClean="0">
                <a:solidFill>
                  <a:srgbClr val="FF0000"/>
                </a:solidFill>
                <a:latin typeface="Arial Narrow" panose="020B0606020202030204" pitchFamily="34" charset="0"/>
              </a:rPr>
              <a:t>Without model reduction</a:t>
            </a:r>
            <a:endParaRPr lang="en-GB" sz="1100" dirty="0">
              <a:solidFill>
                <a:srgbClr val="FF0000"/>
              </a:solidFill>
              <a:latin typeface="Arial Narrow" panose="020B0606020202030204" pitchFamily="34" charset="0"/>
            </a:endParaRPr>
          </a:p>
        </p:txBody>
      </p:sp>
      <p:sp>
        <p:nvSpPr>
          <p:cNvPr id="506" name="TextBox 505"/>
          <p:cNvSpPr txBox="1"/>
          <p:nvPr/>
        </p:nvSpPr>
        <p:spPr>
          <a:xfrm>
            <a:off x="4309773" y="5573917"/>
            <a:ext cx="1608426" cy="261610"/>
          </a:xfrm>
          <a:prstGeom prst="rect">
            <a:avLst/>
          </a:prstGeom>
          <a:noFill/>
        </p:spPr>
        <p:txBody>
          <a:bodyPr wrap="square" rtlCol="0">
            <a:spAutoFit/>
          </a:bodyPr>
          <a:lstStyle/>
          <a:p>
            <a:pPr algn="ctr"/>
            <a:r>
              <a:rPr lang="en-GB" sz="1100" dirty="0" smtClean="0">
                <a:solidFill>
                  <a:schemeClr val="bg1"/>
                </a:solidFill>
                <a:latin typeface="Arial Narrow" panose="020B0606020202030204" pitchFamily="34" charset="0"/>
              </a:rPr>
              <a:t>64 subjects</a:t>
            </a:r>
            <a:endParaRPr lang="en-GB" sz="1100" dirty="0">
              <a:solidFill>
                <a:schemeClr val="bg1"/>
              </a:solidFill>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082" name="Picture 2" descr="Image result for einstein curiosity quote">
            <a:hlinkClick r:id="rId2"/>
          </p:cNvPr>
          <p:cNvPicPr>
            <a:picLocks noChangeAspect="1" noChangeArrowheads="1"/>
          </p:cNvPicPr>
          <p:nvPr/>
        </p:nvPicPr>
        <p:blipFill>
          <a:blip r:embed="rId3" cstate="print">
            <a:duotone>
              <a:prstClr val="black"/>
              <a:srgbClr val="D9C3A5">
                <a:tint val="50000"/>
                <a:satMod val="180000"/>
              </a:srgbClr>
            </a:duotone>
          </a:blip>
          <a:srcRect/>
          <a:stretch>
            <a:fillRect/>
          </a:stretch>
        </p:blipFill>
        <p:spPr bwMode="auto">
          <a:xfrm>
            <a:off x="2976930" y="1842599"/>
            <a:ext cx="3048733" cy="3048734"/>
          </a:xfrm>
          <a:prstGeom prst="rect">
            <a:avLst/>
          </a:prstGeom>
          <a:noFill/>
        </p:spPr>
      </p:pic>
    </p:spTree>
    <p:extLst>
      <p:ext uri="{BB962C8B-B14F-4D97-AF65-F5344CB8AC3E}">
        <p14:creationId xmlns="" xmlns:p14="http://schemas.microsoft.com/office/powerpoint/2010/main" val="34997345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ext Box 2"/>
          <p:cNvSpPr txBox="1">
            <a:spLocks noChangeArrowheads="1"/>
          </p:cNvSpPr>
          <p:nvPr/>
        </p:nvSpPr>
        <p:spPr bwMode="auto">
          <a:xfrm>
            <a:off x="1987860" y="1312776"/>
            <a:ext cx="3124200" cy="4638834"/>
          </a:xfrm>
          <a:prstGeom prst="rect">
            <a:avLst/>
          </a:prstGeom>
          <a:noFill/>
          <a:ln w="12700">
            <a:noFill/>
            <a:miter lim="800000"/>
            <a:headEnd/>
            <a:tailEnd/>
          </a:ln>
        </p:spPr>
        <p:txBody>
          <a:bodyPr>
            <a:spAutoFit/>
          </a:bodyPr>
          <a:lstStyle/>
          <a:p>
            <a:pPr algn="ctr" eaLnBrk="0" hangingPunct="0"/>
            <a:r>
              <a:rPr lang="en-US" sz="1477" dirty="0">
                <a:solidFill>
                  <a:schemeClr val="accent2">
                    <a:lumMod val="50000"/>
                  </a:schemeClr>
                </a:solidFill>
                <a:latin typeface="Arial Narrow" panose="020B0606020202030204" pitchFamily="34" charset="0"/>
              </a:rPr>
              <a:t>And thanks to collaborators:</a:t>
            </a:r>
          </a:p>
          <a:p>
            <a:pPr algn="ctr" eaLnBrk="0" hangingPunct="0"/>
            <a:endParaRPr lang="en-US" sz="1477" dirty="0">
              <a:solidFill>
                <a:schemeClr val="accent2">
                  <a:lumMod val="50000"/>
                </a:schemeClr>
              </a:solidFill>
              <a:latin typeface="Arial Narrow" panose="020B0606020202030204" pitchFamily="34" charset="0"/>
            </a:endParaRPr>
          </a:p>
          <a:p>
            <a:pPr algn="ctr" eaLnBrk="0" hangingPunct="0"/>
            <a:r>
              <a:rPr lang="en-US" sz="1108" dirty="0">
                <a:solidFill>
                  <a:schemeClr val="accent2">
                    <a:lumMod val="50000"/>
                  </a:schemeClr>
                </a:solidFill>
                <a:latin typeface="Arial Narrow" panose="020B0606020202030204" pitchFamily="34" charset="0"/>
              </a:rPr>
              <a:t>Rick Adams</a:t>
            </a:r>
          </a:p>
          <a:p>
            <a:pPr algn="ctr" eaLnBrk="0" hangingPunct="0"/>
            <a:r>
              <a:rPr lang="en-US" sz="1108" dirty="0">
                <a:solidFill>
                  <a:schemeClr val="accent2">
                    <a:lumMod val="50000"/>
                  </a:schemeClr>
                </a:solidFill>
                <a:latin typeface="Arial Narrow" panose="020B0606020202030204" pitchFamily="34" charset="0"/>
              </a:rPr>
              <a:t>Ryszard Auksztulewicz</a:t>
            </a:r>
          </a:p>
          <a:p>
            <a:pPr algn="ctr" eaLnBrk="0" hangingPunct="0"/>
            <a:r>
              <a:rPr lang="en-US" sz="1108" dirty="0">
                <a:solidFill>
                  <a:schemeClr val="accent2">
                    <a:lumMod val="50000"/>
                  </a:schemeClr>
                </a:solidFill>
                <a:latin typeface="Arial Narrow" panose="020B0606020202030204" pitchFamily="34" charset="0"/>
              </a:rPr>
              <a:t>Andre Bastos</a:t>
            </a:r>
          </a:p>
          <a:p>
            <a:pPr algn="ctr" eaLnBrk="0" hangingPunct="0"/>
            <a:r>
              <a:rPr lang="en-US" sz="1108" dirty="0">
                <a:solidFill>
                  <a:schemeClr val="accent2">
                    <a:lumMod val="50000"/>
                  </a:schemeClr>
                </a:solidFill>
                <a:latin typeface="Arial Narrow" panose="020B0606020202030204" pitchFamily="34" charset="0"/>
              </a:rPr>
              <a:t>Sven Bestmann</a:t>
            </a:r>
          </a:p>
          <a:p>
            <a:pPr algn="ctr" eaLnBrk="0" hangingPunct="0"/>
            <a:r>
              <a:rPr lang="en-US" sz="1108" dirty="0">
                <a:solidFill>
                  <a:schemeClr val="accent2">
                    <a:lumMod val="50000"/>
                  </a:schemeClr>
                </a:solidFill>
                <a:latin typeface="Arial Narrow" panose="020B0606020202030204" pitchFamily="34" charset="0"/>
              </a:rPr>
              <a:t>Harriet Brown</a:t>
            </a:r>
          </a:p>
          <a:p>
            <a:pPr algn="ctr" eaLnBrk="0" hangingPunct="0"/>
            <a:r>
              <a:rPr lang="en-US" sz="1108" dirty="0">
                <a:solidFill>
                  <a:schemeClr val="accent2">
                    <a:lumMod val="50000"/>
                  </a:schemeClr>
                </a:solidFill>
                <a:latin typeface="Arial Narrow" panose="020B0606020202030204" pitchFamily="34" charset="0"/>
              </a:rPr>
              <a:t>Jean Daunizeau</a:t>
            </a:r>
          </a:p>
          <a:p>
            <a:pPr algn="ctr" eaLnBrk="0" hangingPunct="0"/>
            <a:r>
              <a:rPr lang="en-US" sz="1108" dirty="0">
                <a:solidFill>
                  <a:schemeClr val="accent2">
                    <a:lumMod val="50000"/>
                  </a:schemeClr>
                </a:solidFill>
                <a:latin typeface="Arial Narrow" panose="020B0606020202030204" pitchFamily="34" charset="0"/>
              </a:rPr>
              <a:t>Mark Edwards</a:t>
            </a:r>
          </a:p>
          <a:p>
            <a:pPr algn="ctr" eaLnBrk="0" hangingPunct="0"/>
            <a:r>
              <a:rPr lang="en-US" sz="1108" dirty="0">
                <a:solidFill>
                  <a:schemeClr val="accent2">
                    <a:lumMod val="50000"/>
                  </a:schemeClr>
                </a:solidFill>
                <a:latin typeface="Arial Narrow" panose="020B0606020202030204" pitchFamily="34" charset="0"/>
              </a:rPr>
              <a:t>Chris Frith</a:t>
            </a:r>
          </a:p>
          <a:p>
            <a:pPr algn="ctr" eaLnBrk="0" hangingPunct="0"/>
            <a:r>
              <a:rPr lang="en-US" sz="1108" dirty="0">
                <a:solidFill>
                  <a:schemeClr val="accent2">
                    <a:lumMod val="50000"/>
                  </a:schemeClr>
                </a:solidFill>
                <a:latin typeface="Arial Narrow" panose="020B0606020202030204" pitchFamily="34" charset="0"/>
              </a:rPr>
              <a:t>Thomas FitzGerald</a:t>
            </a:r>
          </a:p>
          <a:p>
            <a:pPr algn="ctr" eaLnBrk="0" hangingPunct="0"/>
            <a:r>
              <a:rPr lang="en-US" sz="1108" dirty="0">
                <a:solidFill>
                  <a:schemeClr val="accent2">
                    <a:lumMod val="50000"/>
                  </a:schemeClr>
                </a:solidFill>
                <a:latin typeface="Arial Narrow" panose="020B0606020202030204" pitchFamily="34" charset="0"/>
              </a:rPr>
              <a:t>Xiaosi Gu</a:t>
            </a:r>
          </a:p>
          <a:p>
            <a:pPr algn="ctr" eaLnBrk="0" hangingPunct="0"/>
            <a:r>
              <a:rPr lang="en-US" sz="1108" dirty="0">
                <a:solidFill>
                  <a:schemeClr val="accent2">
                    <a:lumMod val="50000"/>
                  </a:schemeClr>
                </a:solidFill>
                <a:latin typeface="Arial Narrow" panose="020B0606020202030204" pitchFamily="34" charset="0"/>
              </a:rPr>
              <a:t>Stefan Kiebel</a:t>
            </a:r>
          </a:p>
          <a:p>
            <a:pPr algn="ctr" eaLnBrk="0" hangingPunct="0"/>
            <a:r>
              <a:rPr lang="en-US" sz="1108" dirty="0">
                <a:solidFill>
                  <a:schemeClr val="accent2">
                    <a:lumMod val="50000"/>
                  </a:schemeClr>
                </a:solidFill>
                <a:latin typeface="Arial Narrow" panose="020B0606020202030204" pitchFamily="34" charset="0"/>
              </a:rPr>
              <a:t>James Kilner</a:t>
            </a:r>
          </a:p>
          <a:p>
            <a:pPr algn="ctr" eaLnBrk="0" hangingPunct="0"/>
            <a:r>
              <a:rPr lang="en-US" sz="1108" dirty="0">
                <a:solidFill>
                  <a:schemeClr val="accent2">
                    <a:lumMod val="50000"/>
                  </a:schemeClr>
                </a:solidFill>
                <a:latin typeface="Arial Narrow" panose="020B0606020202030204" pitchFamily="34" charset="0"/>
              </a:rPr>
              <a:t>Christoph Mathys</a:t>
            </a:r>
          </a:p>
          <a:p>
            <a:pPr algn="ctr" eaLnBrk="0" hangingPunct="0"/>
            <a:r>
              <a:rPr lang="en-US" sz="1108" dirty="0">
                <a:solidFill>
                  <a:schemeClr val="accent2">
                    <a:lumMod val="50000"/>
                  </a:schemeClr>
                </a:solidFill>
                <a:latin typeface="Arial Narrow" panose="020B0606020202030204" pitchFamily="34" charset="0"/>
              </a:rPr>
              <a:t>Jérémie Mattout</a:t>
            </a:r>
          </a:p>
          <a:p>
            <a:pPr algn="ctr" eaLnBrk="0" hangingPunct="0"/>
            <a:r>
              <a:rPr lang="en-US" sz="1108" dirty="0">
                <a:solidFill>
                  <a:schemeClr val="accent2">
                    <a:lumMod val="50000"/>
                  </a:schemeClr>
                </a:solidFill>
                <a:latin typeface="Arial Narrow" panose="020B0606020202030204" pitchFamily="34" charset="0"/>
              </a:rPr>
              <a:t>Rosalyn Moran</a:t>
            </a:r>
          </a:p>
          <a:p>
            <a:pPr algn="ctr" eaLnBrk="0" hangingPunct="0"/>
            <a:r>
              <a:rPr lang="en-US" sz="1108" dirty="0">
                <a:solidFill>
                  <a:schemeClr val="accent2">
                    <a:lumMod val="50000"/>
                  </a:schemeClr>
                </a:solidFill>
                <a:latin typeface="Arial Narrow" panose="020B0606020202030204" pitchFamily="34" charset="0"/>
              </a:rPr>
              <a:t>Dimitri Ognibene</a:t>
            </a:r>
          </a:p>
          <a:p>
            <a:pPr algn="ctr" eaLnBrk="0" hangingPunct="0"/>
            <a:r>
              <a:rPr lang="en-US" sz="1108" dirty="0">
                <a:solidFill>
                  <a:schemeClr val="accent2">
                    <a:lumMod val="50000"/>
                  </a:schemeClr>
                </a:solidFill>
                <a:latin typeface="Arial Narrow" panose="020B0606020202030204" pitchFamily="34" charset="0"/>
              </a:rPr>
              <a:t>Sasha Ondobaka </a:t>
            </a:r>
          </a:p>
          <a:p>
            <a:pPr algn="ctr" eaLnBrk="0" hangingPunct="0"/>
            <a:r>
              <a:rPr lang="en-US" sz="1108" dirty="0">
                <a:solidFill>
                  <a:schemeClr val="accent2">
                    <a:lumMod val="50000"/>
                  </a:schemeClr>
                </a:solidFill>
                <a:latin typeface="Arial Narrow" panose="020B0606020202030204" pitchFamily="34" charset="0"/>
              </a:rPr>
              <a:t>Will Penny</a:t>
            </a:r>
          </a:p>
          <a:p>
            <a:pPr algn="ctr" eaLnBrk="0" hangingPunct="0"/>
            <a:r>
              <a:rPr lang="en-US" sz="1108" dirty="0">
                <a:solidFill>
                  <a:schemeClr val="accent2">
                    <a:lumMod val="50000"/>
                  </a:schemeClr>
                </a:solidFill>
                <a:latin typeface="Arial Narrow" panose="020B0606020202030204" pitchFamily="34" charset="0"/>
              </a:rPr>
              <a:t>Giovanni Pezzulo</a:t>
            </a:r>
          </a:p>
          <a:p>
            <a:pPr algn="ctr" eaLnBrk="0" hangingPunct="0"/>
            <a:r>
              <a:rPr lang="en-US" sz="1108" dirty="0">
                <a:solidFill>
                  <a:schemeClr val="accent2">
                    <a:lumMod val="50000"/>
                  </a:schemeClr>
                </a:solidFill>
                <a:latin typeface="Arial Narrow" panose="020B0606020202030204" pitchFamily="34" charset="0"/>
              </a:rPr>
              <a:t>Lisa Quattrocki Knight</a:t>
            </a:r>
          </a:p>
          <a:p>
            <a:pPr algn="ctr" eaLnBrk="0" hangingPunct="0"/>
            <a:r>
              <a:rPr lang="en-US" sz="1108" dirty="0">
                <a:solidFill>
                  <a:schemeClr val="accent2">
                    <a:lumMod val="50000"/>
                  </a:schemeClr>
                </a:solidFill>
                <a:latin typeface="Arial Narrow" panose="020B0606020202030204" pitchFamily="34" charset="0"/>
              </a:rPr>
              <a:t>Francesco Rigoli </a:t>
            </a:r>
          </a:p>
          <a:p>
            <a:pPr algn="ctr" eaLnBrk="0" hangingPunct="0"/>
            <a:r>
              <a:rPr lang="en-US" sz="1108" dirty="0">
                <a:solidFill>
                  <a:schemeClr val="accent2">
                    <a:lumMod val="50000"/>
                  </a:schemeClr>
                </a:solidFill>
                <a:latin typeface="Arial Narrow" panose="020B0606020202030204" pitchFamily="34" charset="0"/>
              </a:rPr>
              <a:t>Klaas Stephan</a:t>
            </a:r>
          </a:p>
          <a:p>
            <a:pPr algn="ctr" eaLnBrk="0" hangingPunct="0"/>
            <a:r>
              <a:rPr lang="en-US" sz="1108" dirty="0">
                <a:solidFill>
                  <a:schemeClr val="accent2">
                    <a:lumMod val="50000"/>
                  </a:schemeClr>
                </a:solidFill>
                <a:latin typeface="Arial Narrow" panose="020B0606020202030204" pitchFamily="34" charset="0"/>
              </a:rPr>
              <a:t>Philipp Schwartenbeck </a:t>
            </a:r>
          </a:p>
          <a:p>
            <a:pPr algn="ctr" eaLnBrk="0" hangingPunct="0"/>
            <a:endParaRPr lang="en-US" sz="1108" dirty="0">
              <a:solidFill>
                <a:schemeClr val="accent2">
                  <a:lumMod val="50000"/>
                </a:schemeClr>
              </a:solidFill>
              <a:latin typeface="Arial Narrow" panose="020B0606020202030204" pitchFamily="34" charset="0"/>
            </a:endParaRPr>
          </a:p>
        </p:txBody>
      </p:sp>
      <p:sp>
        <p:nvSpPr>
          <p:cNvPr id="4" name="Text Box 2"/>
          <p:cNvSpPr txBox="1">
            <a:spLocks noChangeArrowheads="1"/>
          </p:cNvSpPr>
          <p:nvPr/>
        </p:nvSpPr>
        <p:spPr bwMode="auto">
          <a:xfrm>
            <a:off x="4405828" y="1310307"/>
            <a:ext cx="3124200" cy="4141390"/>
          </a:xfrm>
          <a:prstGeom prst="rect">
            <a:avLst/>
          </a:prstGeom>
          <a:noFill/>
          <a:ln w="12700">
            <a:noFill/>
            <a:miter lim="800000"/>
            <a:headEnd/>
            <a:tailEnd/>
          </a:ln>
        </p:spPr>
        <p:txBody>
          <a:bodyPr>
            <a:spAutoFit/>
          </a:bodyPr>
          <a:lstStyle/>
          <a:p>
            <a:pPr algn="ctr" eaLnBrk="0" hangingPunct="0"/>
            <a:r>
              <a:rPr lang="en-US" sz="1477" dirty="0">
                <a:solidFill>
                  <a:schemeClr val="accent2">
                    <a:lumMod val="50000"/>
                  </a:schemeClr>
                </a:solidFill>
                <a:latin typeface="Arial Narrow" panose="020B0606020202030204" pitchFamily="34" charset="0"/>
              </a:rPr>
              <a:t>And colleagues:</a:t>
            </a:r>
          </a:p>
          <a:p>
            <a:pPr algn="ctr" eaLnBrk="0" hangingPunct="0"/>
            <a:endParaRPr lang="en-US" sz="1477" dirty="0">
              <a:solidFill>
                <a:schemeClr val="accent2">
                  <a:lumMod val="50000"/>
                </a:schemeClr>
              </a:solidFill>
              <a:latin typeface="Arial Narrow" panose="020B0606020202030204" pitchFamily="34" charset="0"/>
            </a:endParaRPr>
          </a:p>
          <a:p>
            <a:pPr algn="ctr" eaLnBrk="0" hangingPunct="0"/>
            <a:r>
              <a:rPr lang="en-US" sz="1108" dirty="0">
                <a:solidFill>
                  <a:schemeClr val="accent2">
                    <a:lumMod val="50000"/>
                  </a:schemeClr>
                </a:solidFill>
                <a:latin typeface="Arial Narrow" panose="020B0606020202030204" pitchFamily="34" charset="0"/>
              </a:rPr>
              <a:t>Micah Allen</a:t>
            </a:r>
          </a:p>
          <a:p>
            <a:pPr algn="ctr" eaLnBrk="0" hangingPunct="0"/>
            <a:r>
              <a:rPr lang="en-US" sz="1108" dirty="0">
                <a:solidFill>
                  <a:schemeClr val="accent2">
                    <a:lumMod val="50000"/>
                  </a:schemeClr>
                </a:solidFill>
                <a:latin typeface="Arial Narrow" panose="020B0606020202030204" pitchFamily="34" charset="0"/>
              </a:rPr>
              <a:t>Felix Blankenburg</a:t>
            </a:r>
          </a:p>
          <a:p>
            <a:pPr algn="ctr" eaLnBrk="0" hangingPunct="0"/>
            <a:r>
              <a:rPr lang="en-US" sz="1108" dirty="0">
                <a:solidFill>
                  <a:schemeClr val="accent2">
                    <a:lumMod val="50000"/>
                  </a:schemeClr>
                </a:solidFill>
                <a:latin typeface="Arial Narrow" panose="020B0606020202030204" pitchFamily="34" charset="0"/>
              </a:rPr>
              <a:t>Andy Clark</a:t>
            </a:r>
          </a:p>
          <a:p>
            <a:pPr algn="ctr" eaLnBrk="0" hangingPunct="0"/>
            <a:r>
              <a:rPr lang="en-US" sz="1108" dirty="0">
                <a:solidFill>
                  <a:schemeClr val="accent2">
                    <a:lumMod val="50000"/>
                  </a:schemeClr>
                </a:solidFill>
                <a:latin typeface="Arial Narrow" panose="020B0606020202030204" pitchFamily="34" charset="0"/>
              </a:rPr>
              <a:t>Peter Dayan</a:t>
            </a:r>
          </a:p>
          <a:p>
            <a:pPr algn="ctr" eaLnBrk="0" hangingPunct="0"/>
            <a:r>
              <a:rPr lang="en-US" sz="1108" dirty="0">
                <a:solidFill>
                  <a:schemeClr val="accent2">
                    <a:lumMod val="50000"/>
                  </a:schemeClr>
                </a:solidFill>
                <a:latin typeface="Arial Narrow" panose="020B0606020202030204" pitchFamily="34" charset="0"/>
              </a:rPr>
              <a:t>Ray Dolan</a:t>
            </a:r>
          </a:p>
          <a:p>
            <a:pPr algn="ctr" eaLnBrk="0" hangingPunct="0"/>
            <a:r>
              <a:rPr lang="en-US" sz="1108" dirty="0">
                <a:solidFill>
                  <a:schemeClr val="accent2">
                    <a:lumMod val="50000"/>
                  </a:schemeClr>
                </a:solidFill>
                <a:latin typeface="Arial Narrow" panose="020B0606020202030204" pitchFamily="34" charset="0"/>
              </a:rPr>
              <a:t>Allan Hobson</a:t>
            </a:r>
          </a:p>
          <a:p>
            <a:pPr algn="ctr" eaLnBrk="0" hangingPunct="0"/>
            <a:r>
              <a:rPr lang="en-US" sz="1108" dirty="0">
                <a:solidFill>
                  <a:schemeClr val="accent2">
                    <a:lumMod val="50000"/>
                  </a:schemeClr>
                </a:solidFill>
                <a:latin typeface="Arial Narrow" panose="020B0606020202030204" pitchFamily="34" charset="0"/>
              </a:rPr>
              <a:t>Paul Fletcher</a:t>
            </a:r>
          </a:p>
          <a:p>
            <a:pPr algn="ctr" eaLnBrk="0" hangingPunct="0"/>
            <a:r>
              <a:rPr lang="en-US" sz="1108" dirty="0">
                <a:solidFill>
                  <a:schemeClr val="accent2">
                    <a:lumMod val="50000"/>
                  </a:schemeClr>
                </a:solidFill>
                <a:latin typeface="Arial Narrow" panose="020B0606020202030204" pitchFamily="34" charset="0"/>
              </a:rPr>
              <a:t>Pascal Fries</a:t>
            </a:r>
          </a:p>
          <a:p>
            <a:pPr algn="ctr" eaLnBrk="0" hangingPunct="0"/>
            <a:r>
              <a:rPr lang="en-US" sz="1108" dirty="0">
                <a:solidFill>
                  <a:schemeClr val="accent2">
                    <a:lumMod val="50000"/>
                  </a:schemeClr>
                </a:solidFill>
                <a:latin typeface="Arial Narrow" panose="020B0606020202030204" pitchFamily="34" charset="0"/>
              </a:rPr>
              <a:t>Geoffrey Hinton</a:t>
            </a:r>
          </a:p>
          <a:p>
            <a:pPr algn="ctr" eaLnBrk="0" hangingPunct="0"/>
            <a:r>
              <a:rPr lang="en-US" sz="1108" dirty="0">
                <a:solidFill>
                  <a:schemeClr val="accent2">
                    <a:lumMod val="50000"/>
                  </a:schemeClr>
                </a:solidFill>
                <a:latin typeface="Arial Narrow" panose="020B0606020202030204" pitchFamily="34" charset="0"/>
              </a:rPr>
              <a:t>James Hopkins</a:t>
            </a:r>
          </a:p>
          <a:p>
            <a:pPr algn="ctr" eaLnBrk="0" hangingPunct="0"/>
            <a:r>
              <a:rPr lang="en-US" sz="1108" dirty="0">
                <a:solidFill>
                  <a:schemeClr val="accent2">
                    <a:lumMod val="50000"/>
                  </a:schemeClr>
                </a:solidFill>
                <a:latin typeface="Arial Narrow" panose="020B0606020202030204" pitchFamily="34" charset="0"/>
              </a:rPr>
              <a:t>Jakob Hohwy</a:t>
            </a:r>
          </a:p>
          <a:p>
            <a:pPr algn="ctr" eaLnBrk="0" hangingPunct="0"/>
            <a:r>
              <a:rPr lang="en-US" sz="1108" dirty="0">
                <a:solidFill>
                  <a:schemeClr val="accent2">
                    <a:lumMod val="50000"/>
                  </a:schemeClr>
                </a:solidFill>
                <a:latin typeface="Arial Narrow" panose="020B0606020202030204" pitchFamily="34" charset="0"/>
              </a:rPr>
              <a:t>Mateus Joffily</a:t>
            </a:r>
          </a:p>
          <a:p>
            <a:pPr algn="ctr" eaLnBrk="0" hangingPunct="0"/>
            <a:r>
              <a:rPr lang="en-US" sz="1108" dirty="0">
                <a:solidFill>
                  <a:schemeClr val="accent2">
                    <a:lumMod val="50000"/>
                  </a:schemeClr>
                </a:solidFill>
                <a:latin typeface="Arial Narrow" panose="020B0606020202030204" pitchFamily="34" charset="0"/>
              </a:rPr>
              <a:t>Henry Kennedy</a:t>
            </a:r>
          </a:p>
          <a:p>
            <a:pPr algn="ctr" eaLnBrk="0" hangingPunct="0"/>
            <a:r>
              <a:rPr lang="en-US" sz="1108" dirty="0">
                <a:solidFill>
                  <a:schemeClr val="accent2">
                    <a:lumMod val="50000"/>
                  </a:schemeClr>
                </a:solidFill>
                <a:latin typeface="Arial Narrow" panose="020B0606020202030204" pitchFamily="34" charset="0"/>
              </a:rPr>
              <a:t>Simon McGregor</a:t>
            </a:r>
          </a:p>
          <a:p>
            <a:pPr algn="ctr" eaLnBrk="0" hangingPunct="0"/>
            <a:r>
              <a:rPr lang="en-US" sz="1108" dirty="0">
                <a:solidFill>
                  <a:schemeClr val="accent2">
                    <a:lumMod val="50000"/>
                  </a:schemeClr>
                </a:solidFill>
                <a:latin typeface="Arial Narrow" panose="020B0606020202030204" pitchFamily="34" charset="0"/>
              </a:rPr>
              <a:t>Read Montague</a:t>
            </a:r>
          </a:p>
          <a:p>
            <a:pPr algn="ctr" eaLnBrk="0" hangingPunct="0"/>
            <a:r>
              <a:rPr lang="en-US" sz="1108" dirty="0">
                <a:solidFill>
                  <a:schemeClr val="accent2">
                    <a:lumMod val="50000"/>
                  </a:schemeClr>
                </a:solidFill>
                <a:latin typeface="Arial Narrow" panose="020B0606020202030204" pitchFamily="34" charset="0"/>
              </a:rPr>
              <a:t>Tobias Nolte</a:t>
            </a:r>
          </a:p>
          <a:p>
            <a:pPr algn="ctr" eaLnBrk="0" hangingPunct="0"/>
            <a:r>
              <a:rPr lang="en-US" sz="1108" dirty="0">
                <a:solidFill>
                  <a:schemeClr val="accent2">
                    <a:lumMod val="50000"/>
                  </a:schemeClr>
                </a:solidFill>
                <a:latin typeface="Arial Narrow" panose="020B0606020202030204" pitchFamily="34" charset="0"/>
              </a:rPr>
              <a:t>Anil Seth</a:t>
            </a:r>
          </a:p>
          <a:p>
            <a:pPr algn="ctr" eaLnBrk="0" hangingPunct="0"/>
            <a:r>
              <a:rPr lang="en-US" sz="1108" dirty="0">
                <a:solidFill>
                  <a:schemeClr val="accent2">
                    <a:lumMod val="50000"/>
                  </a:schemeClr>
                </a:solidFill>
                <a:latin typeface="Arial Narrow" panose="020B0606020202030204" pitchFamily="34" charset="0"/>
              </a:rPr>
              <a:t>Mark Solms</a:t>
            </a:r>
          </a:p>
          <a:p>
            <a:pPr algn="ctr" eaLnBrk="0" hangingPunct="0"/>
            <a:r>
              <a:rPr lang="en-US" sz="1108" dirty="0">
                <a:solidFill>
                  <a:schemeClr val="accent2">
                    <a:lumMod val="50000"/>
                  </a:schemeClr>
                </a:solidFill>
                <a:latin typeface="Arial Narrow" panose="020B0606020202030204" pitchFamily="34" charset="0"/>
              </a:rPr>
              <a:t>Paul Verschure</a:t>
            </a:r>
          </a:p>
          <a:p>
            <a:pPr algn="ctr" eaLnBrk="0" hangingPunct="0"/>
            <a:endParaRPr lang="en-US" sz="1292" dirty="0">
              <a:solidFill>
                <a:schemeClr val="accent2">
                  <a:lumMod val="50000"/>
                </a:schemeClr>
              </a:solidFill>
              <a:latin typeface="Arial Narrow" panose="020B0606020202030204" pitchFamily="34" charset="0"/>
            </a:endParaRPr>
          </a:p>
          <a:p>
            <a:pPr algn="ctr" eaLnBrk="0" hangingPunct="0"/>
            <a:r>
              <a:rPr lang="en-US" sz="1015" dirty="0">
                <a:solidFill>
                  <a:schemeClr val="accent2">
                    <a:lumMod val="50000"/>
                  </a:schemeClr>
                </a:solidFill>
                <a:latin typeface="Arial Narrow" panose="020B0606020202030204" pitchFamily="34" charset="0"/>
              </a:rPr>
              <a:t>And many others</a:t>
            </a:r>
            <a:endParaRPr lang="en-US" sz="1477" dirty="0">
              <a:solidFill>
                <a:schemeClr val="accent2">
                  <a:lumMod val="50000"/>
                </a:schemeClr>
              </a:solidFill>
              <a:latin typeface="Arial Narrow" panose="020B0606020202030204" pitchFamily="34" charset="0"/>
            </a:endParaRPr>
          </a:p>
        </p:txBody>
      </p:sp>
      <p:sp>
        <p:nvSpPr>
          <p:cNvPr id="2" name="Rectangle 1"/>
          <p:cNvSpPr/>
          <p:nvPr/>
        </p:nvSpPr>
        <p:spPr>
          <a:xfrm>
            <a:off x="4099520" y="755072"/>
            <a:ext cx="1274709" cy="433196"/>
          </a:xfrm>
          <a:prstGeom prst="rect">
            <a:avLst/>
          </a:prstGeom>
        </p:spPr>
        <p:txBody>
          <a:bodyPr wrap="none">
            <a:spAutoFit/>
          </a:bodyPr>
          <a:lstStyle/>
          <a:p>
            <a:pPr algn="ctr" eaLnBrk="0" hangingPunct="0"/>
            <a:r>
              <a:rPr lang="en-US" sz="2215" dirty="0">
                <a:solidFill>
                  <a:schemeClr val="accent2">
                    <a:lumMod val="50000"/>
                  </a:schemeClr>
                </a:solidFill>
                <a:latin typeface="Arial Narrow" panose="020B0606020202030204" pitchFamily="34" charset="0"/>
              </a:rPr>
              <a:t>Thank you</a:t>
            </a:r>
          </a:p>
        </p:txBody>
      </p:sp>
      <p:pic>
        <p:nvPicPr>
          <p:cNvPr id="6" name="Picture 4" descr="William Rowan Hamilton portrait oval combined.png">
            <a:hlinkClick r:id="rId3"/>
          </p:cNvPr>
          <p:cNvPicPr>
            <a:picLocks noChangeAspect="1" noChangeArrowheads="1"/>
          </p:cNvPicPr>
          <p:nvPr/>
        </p:nvPicPr>
        <p:blipFill>
          <a:blip r:embed="rId4" cstate="print">
            <a:duotone>
              <a:prstClr val="black"/>
              <a:srgbClr val="D9C3A5">
                <a:tint val="50000"/>
                <a:satMod val="180000"/>
              </a:srgbClr>
            </a:duotone>
          </a:blip>
          <a:srcRect/>
          <a:stretch>
            <a:fillRect/>
          </a:stretch>
        </p:blipFill>
        <p:spPr bwMode="auto">
          <a:xfrm>
            <a:off x="126896" y="396356"/>
            <a:ext cx="1038577" cy="1425684"/>
          </a:xfrm>
          <a:prstGeom prst="ellipse">
            <a:avLst/>
          </a:prstGeom>
          <a:ln>
            <a:noFill/>
          </a:ln>
          <a:effectLst>
            <a:softEdge rad="112500"/>
          </a:effectLst>
        </p:spPr>
      </p:pic>
    </p:spTree>
    <p:extLst>
      <p:ext uri="{BB962C8B-B14F-4D97-AF65-F5344CB8AC3E}">
        <p14:creationId xmlns="" xmlns:p14="http://schemas.microsoft.com/office/powerpoint/2010/main" val="2536662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1"/>
          <p:cNvPicPr>
            <a:picLocks noChangeAspect="1" noChangeArrowheads="1"/>
          </p:cNvPicPr>
          <p:nvPr/>
        </p:nvPicPr>
        <p:blipFill>
          <a:blip r:embed="rId3" cstate="print">
            <a:clrChange>
              <a:clrFrom>
                <a:srgbClr val="FFFFFF"/>
              </a:clrFrom>
              <a:clrTo>
                <a:srgbClr val="FFFFFF">
                  <a:alpha val="0"/>
                </a:srgbClr>
              </a:clrTo>
            </a:clrChange>
            <a:duotone>
              <a:schemeClr val="accent1">
                <a:shade val="45000"/>
                <a:satMod val="135000"/>
              </a:schemeClr>
              <a:prstClr val="white"/>
            </a:duotone>
            <a:lum bright="10000"/>
            <a:extLst>
              <a:ext uri="{28A0092B-C50C-407E-A947-70E740481C1C}">
                <a14:useLocalDpi xmlns="" xmlns:a14="http://schemas.microsoft.com/office/drawing/2010/main" val="0"/>
              </a:ext>
            </a:extLst>
          </a:blip>
          <a:srcRect/>
          <a:stretch>
            <a:fillRect/>
          </a:stretch>
        </p:blipFill>
        <p:spPr bwMode="auto">
          <a:xfrm>
            <a:off x="2328674" y="2888941"/>
            <a:ext cx="4584446" cy="316901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 Box 5"/>
          <p:cNvSpPr txBox="1">
            <a:spLocks noChangeArrowheads="1"/>
          </p:cNvSpPr>
          <p:nvPr/>
        </p:nvSpPr>
        <p:spPr bwMode="auto">
          <a:xfrm>
            <a:off x="1913251" y="1476483"/>
            <a:ext cx="5359057" cy="4362023"/>
          </a:xfrm>
          <a:prstGeom prst="rect">
            <a:avLst/>
          </a:prstGeom>
          <a:noFill/>
          <a:ln w="12700">
            <a:noFill/>
            <a:miter lim="800000"/>
            <a:headEnd/>
            <a:tailEnd/>
          </a:ln>
        </p:spPr>
        <p:txBody>
          <a:bodyPr wrap="none"/>
          <a:lstStyle/>
          <a:p>
            <a:endParaRPr lang="en-US" altLang="ja-JP" sz="1477" b="1" dirty="0">
              <a:solidFill>
                <a:srgbClr val="990033"/>
              </a:solidFill>
              <a:latin typeface="Arial Narrow" panose="020B0606020202030204" pitchFamily="34" charset="0"/>
              <a:ea typeface="MS Mincho"/>
              <a:cs typeface="MS Mincho"/>
            </a:endParaRPr>
          </a:p>
          <a:p>
            <a:endParaRPr lang="en-US" altLang="ja-JP" sz="1477" b="1" dirty="0">
              <a:solidFill>
                <a:srgbClr val="990033"/>
              </a:solidFill>
              <a:latin typeface="Arial Narrow" panose="020B0606020202030204" pitchFamily="34" charset="0"/>
              <a:ea typeface="MS Mincho"/>
              <a:cs typeface="MS Mincho"/>
            </a:endParaRPr>
          </a:p>
          <a:p>
            <a:endParaRPr lang="en-US" altLang="ja-JP" sz="1477" b="1" dirty="0">
              <a:solidFill>
                <a:srgbClr val="990033"/>
              </a:solidFill>
              <a:latin typeface="Arial Narrow" panose="020B0606020202030204" pitchFamily="34" charset="0"/>
              <a:ea typeface="MS Mincho"/>
              <a:cs typeface="MS Mincho"/>
            </a:endParaRPr>
          </a:p>
          <a:p>
            <a:endParaRPr lang="en-US" altLang="ja-JP" sz="1477" dirty="0">
              <a:solidFill>
                <a:srgbClr val="990033"/>
              </a:solidFill>
              <a:latin typeface="Arial Narrow" panose="020B0606020202030204" pitchFamily="34" charset="0"/>
              <a:ea typeface="MS Mincho"/>
              <a:cs typeface="MS Mincho"/>
            </a:endParaRPr>
          </a:p>
          <a:p>
            <a:endParaRPr lang="en-US" altLang="ja-JP" sz="1477" dirty="0">
              <a:solidFill>
                <a:srgbClr val="990033"/>
              </a:solidFill>
              <a:latin typeface="Arial Narrow" panose="020B0606020202030204" pitchFamily="34" charset="0"/>
              <a:ea typeface="MS Mincho"/>
              <a:cs typeface="MS Mincho"/>
            </a:endParaRPr>
          </a:p>
          <a:p>
            <a:endParaRPr lang="en-GB" sz="1477" dirty="0">
              <a:solidFill>
                <a:srgbClr val="990033"/>
              </a:solidFill>
              <a:latin typeface="Arial Narrow" panose="020B0606020202030204" pitchFamily="34" charset="0"/>
            </a:endParaRPr>
          </a:p>
        </p:txBody>
      </p:sp>
      <p:sp>
        <p:nvSpPr>
          <p:cNvPr id="9" name="TextBox 8"/>
          <p:cNvSpPr txBox="1"/>
          <p:nvPr/>
        </p:nvSpPr>
        <p:spPr>
          <a:xfrm>
            <a:off x="2328674" y="1351853"/>
            <a:ext cx="4860540" cy="3160096"/>
          </a:xfrm>
          <a:prstGeom prst="rect">
            <a:avLst/>
          </a:prstGeom>
          <a:noFill/>
        </p:spPr>
        <p:txBody>
          <a:bodyPr wrap="square" rtlCol="0">
            <a:spAutoFit/>
          </a:bodyPr>
          <a:lstStyle/>
          <a:p>
            <a:pPr algn="ctr"/>
            <a:r>
              <a:rPr lang="en-US" altLang="ja-JP" sz="2215" dirty="0">
                <a:solidFill>
                  <a:schemeClr val="accent2">
                    <a:lumMod val="50000"/>
                  </a:schemeClr>
                </a:solidFill>
                <a:latin typeface="Arial Narrow" panose="020B0606020202030204" pitchFamily="34" charset="0"/>
                <a:ea typeface="MS Mincho"/>
                <a:cs typeface="MS Mincho"/>
              </a:rPr>
              <a:t>Active inference</a:t>
            </a:r>
          </a:p>
          <a:p>
            <a:pPr algn="ctr"/>
            <a:endParaRPr lang="en-US" altLang="ja-JP" sz="2215" dirty="0">
              <a:solidFill>
                <a:schemeClr val="accent2">
                  <a:lumMod val="50000"/>
                </a:schemeClr>
              </a:solidFill>
              <a:latin typeface="Arial Narrow" panose="020B0606020202030204" pitchFamily="34" charset="0"/>
              <a:ea typeface="MS Mincho"/>
              <a:cs typeface="MS Mincho"/>
            </a:endParaRPr>
          </a:p>
          <a:p>
            <a:endParaRPr lang="en-US" altLang="ja-JP" sz="2215" dirty="0">
              <a:solidFill>
                <a:schemeClr val="accent2">
                  <a:lumMod val="50000"/>
                </a:schemeClr>
              </a:solidFill>
              <a:latin typeface="Arial Narrow" panose="020B0606020202030204" pitchFamily="34" charset="0"/>
              <a:ea typeface="MS Mincho"/>
              <a:cs typeface="MS Mincho"/>
            </a:endParaRPr>
          </a:p>
          <a:p>
            <a:r>
              <a:rPr lang="en-US" altLang="ja-JP" sz="2215" dirty="0">
                <a:solidFill>
                  <a:schemeClr val="accent2">
                    <a:lumMod val="50000"/>
                  </a:schemeClr>
                </a:solidFill>
                <a:latin typeface="Arial Narrow" panose="020B0606020202030204" pitchFamily="34" charset="0"/>
                <a:ea typeface="MS Mincho"/>
                <a:cs typeface="MS Mincho"/>
              </a:rPr>
              <a:t>Action and the path of least resistance</a:t>
            </a:r>
          </a:p>
          <a:p>
            <a:r>
              <a:rPr lang="en-US" altLang="ja-JP" sz="2215" dirty="0">
                <a:solidFill>
                  <a:schemeClr val="accent2">
                    <a:lumMod val="50000"/>
                  </a:schemeClr>
                </a:solidFill>
                <a:latin typeface="Arial Narrow" panose="020B0606020202030204" pitchFamily="34" charset="0"/>
                <a:ea typeface="MS Mincho"/>
                <a:cs typeface="MS Mincho"/>
              </a:rPr>
              <a:t>Generative models and active inference</a:t>
            </a:r>
          </a:p>
          <a:p>
            <a:r>
              <a:rPr lang="en-US" altLang="ja-JP" sz="2215" dirty="0" smtClean="0">
                <a:solidFill>
                  <a:schemeClr val="accent2">
                    <a:lumMod val="50000"/>
                  </a:schemeClr>
                </a:solidFill>
                <a:latin typeface="Arial Narrow" panose="020B0606020202030204" pitchFamily="34" charset="0"/>
                <a:ea typeface="MS Mincho"/>
                <a:cs typeface="MS Mincho"/>
              </a:rPr>
              <a:t>Artificial </a:t>
            </a:r>
            <a:r>
              <a:rPr lang="en-US" altLang="ja-JP" sz="2215" dirty="0">
                <a:solidFill>
                  <a:schemeClr val="accent2">
                    <a:lumMod val="50000"/>
                  </a:schemeClr>
                </a:solidFill>
                <a:latin typeface="Arial Narrow" panose="020B0606020202030204" pitchFamily="34" charset="0"/>
                <a:ea typeface="MS Mincho"/>
                <a:cs typeface="MS Mincho"/>
              </a:rPr>
              <a:t>insight and aha moments</a:t>
            </a:r>
          </a:p>
          <a:p>
            <a:endParaRPr lang="en-US" altLang="ja-JP" sz="2215" dirty="0">
              <a:solidFill>
                <a:srgbClr val="990033"/>
              </a:solidFill>
              <a:latin typeface="Arial Narrow" panose="020B0606020202030204" pitchFamily="34" charset="0"/>
              <a:ea typeface="MS Mincho"/>
              <a:cs typeface="MS Mincho"/>
            </a:endParaRPr>
          </a:p>
          <a:p>
            <a:endParaRPr lang="en-US" altLang="ja-JP" sz="2215" dirty="0">
              <a:solidFill>
                <a:srgbClr val="990033"/>
              </a:solidFill>
              <a:latin typeface="Arial Narrow" panose="020B0606020202030204" pitchFamily="34" charset="0"/>
              <a:ea typeface="MS Mincho"/>
              <a:cs typeface="MS Mincho"/>
            </a:endParaRPr>
          </a:p>
          <a:p>
            <a:endParaRPr lang="en-GB" sz="2215" dirty="0">
              <a:latin typeface="Arial Narrow" panose="020B0606020202030204" pitchFamily="34" charset="0"/>
            </a:endParaRPr>
          </a:p>
        </p:txBody>
      </p:sp>
      <p:pic>
        <p:nvPicPr>
          <p:cNvPr id="8" name="Picture 4" descr="William Rowan Hamilton portrait oval combined.png">
            <a:hlinkClick r:id="rId4"/>
          </p:cNvPr>
          <p:cNvPicPr>
            <a:picLocks noChangeAspect="1" noChangeArrowheads="1"/>
          </p:cNvPicPr>
          <p:nvPr/>
        </p:nvPicPr>
        <p:blipFill>
          <a:blip r:embed="rId5" cstate="print">
            <a:duotone>
              <a:prstClr val="black"/>
              <a:srgbClr val="D9C3A5">
                <a:tint val="50000"/>
                <a:satMod val="180000"/>
              </a:srgbClr>
            </a:duotone>
          </a:blip>
          <a:srcRect/>
          <a:stretch>
            <a:fillRect/>
          </a:stretch>
        </p:blipFill>
        <p:spPr bwMode="auto">
          <a:xfrm>
            <a:off x="126896" y="396356"/>
            <a:ext cx="1038577" cy="1425684"/>
          </a:xfrm>
          <a:prstGeom prst="ellipse">
            <a:avLst/>
          </a:prstGeom>
          <a:ln>
            <a:noFill/>
          </a:ln>
          <a:effectLst>
            <a:softEdge rad="112500"/>
          </a:effectLst>
        </p:spPr>
      </p:pic>
    </p:spTree>
    <p:extLst>
      <p:ext uri="{BB962C8B-B14F-4D97-AF65-F5344CB8AC3E}">
        <p14:creationId xmlns="" xmlns:p14="http://schemas.microsoft.com/office/powerpoint/2010/main" val="2915167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2079418" y="774243"/>
            <a:ext cx="1089184" cy="1428212"/>
          </a:xfrm>
          <a:prstGeom prst="rect">
            <a:avLst/>
          </a:prstGeom>
        </p:spPr>
      </p:pic>
      <p:grpSp>
        <p:nvGrpSpPr>
          <p:cNvPr id="5" name="Group 4"/>
          <p:cNvGrpSpPr/>
          <p:nvPr/>
        </p:nvGrpSpPr>
        <p:grpSpPr>
          <a:xfrm>
            <a:off x="4821259" y="773705"/>
            <a:ext cx="2637692" cy="4348304"/>
            <a:chOff x="5242593" y="773705"/>
            <a:chExt cx="2857500" cy="4348304"/>
          </a:xfrm>
        </p:grpSpPr>
        <p:pic>
          <p:nvPicPr>
            <p:cNvPr id="3" name="Picture 2"/>
            <p:cNvPicPr>
              <a:picLocks noChangeAspect="1"/>
            </p:cNvPicPr>
            <p:nvPr/>
          </p:nvPicPr>
          <p:blipFill>
            <a:blip r:embed="rId3" cstate="print"/>
            <a:stretch>
              <a:fillRect/>
            </a:stretch>
          </p:blipFill>
          <p:spPr>
            <a:xfrm>
              <a:off x="5242593" y="773705"/>
              <a:ext cx="2857500" cy="1428750"/>
            </a:xfrm>
            <a:prstGeom prst="rect">
              <a:avLst/>
            </a:prstGeom>
          </p:spPr>
        </p:pic>
        <p:pic>
          <p:nvPicPr>
            <p:cNvPr id="4" name="Picture 3"/>
            <p:cNvPicPr>
              <a:picLocks noChangeAspect="1"/>
            </p:cNvPicPr>
            <p:nvPr/>
          </p:nvPicPr>
          <p:blipFill>
            <a:blip r:embed="rId4" cstate="print"/>
            <a:stretch>
              <a:fillRect/>
            </a:stretch>
          </p:blipFill>
          <p:spPr>
            <a:xfrm>
              <a:off x="5830280" y="2393885"/>
              <a:ext cx="1816507" cy="2728124"/>
            </a:xfrm>
            <a:prstGeom prst="rect">
              <a:avLst/>
            </a:prstGeom>
          </p:spPr>
        </p:pic>
      </p:grpSp>
      <p:pic>
        <p:nvPicPr>
          <p:cNvPr id="8" name="Picture 7"/>
          <p:cNvPicPr>
            <a:picLocks noChangeAspect="1"/>
          </p:cNvPicPr>
          <p:nvPr/>
        </p:nvPicPr>
        <p:blipFill>
          <a:blip r:embed="rId5" cstate="print"/>
          <a:stretch>
            <a:fillRect/>
          </a:stretch>
        </p:blipFill>
        <p:spPr>
          <a:xfrm>
            <a:off x="1414726" y="2753925"/>
            <a:ext cx="2393442" cy="1615994"/>
          </a:xfrm>
          <a:prstGeom prst="rect">
            <a:avLst/>
          </a:prstGeom>
        </p:spPr>
      </p:pic>
      <p:sp>
        <p:nvSpPr>
          <p:cNvPr id="12" name="TextBox 11"/>
          <p:cNvSpPr txBox="1"/>
          <p:nvPr/>
        </p:nvSpPr>
        <p:spPr>
          <a:xfrm>
            <a:off x="1707586" y="5589255"/>
            <a:ext cx="5881162" cy="461665"/>
          </a:xfrm>
          <a:prstGeom prst="rect">
            <a:avLst/>
          </a:prstGeom>
          <a:noFill/>
        </p:spPr>
        <p:txBody>
          <a:bodyPr wrap="square" rtlCol="0">
            <a:spAutoFit/>
          </a:bodyPr>
          <a:lstStyle/>
          <a:p>
            <a:pPr eaLnBrk="0" hangingPunct="0"/>
            <a:r>
              <a:rPr lang="en-GB" sz="2400" dirty="0">
                <a:solidFill>
                  <a:schemeClr val="accent2">
                    <a:lumMod val="50000"/>
                  </a:schemeClr>
                </a:solidFill>
                <a:latin typeface="Arial Narrow" pitchFamily="34" charset="0"/>
              </a:rPr>
              <a:t>Imagine you are an owl – and you are hungry…</a:t>
            </a:r>
            <a:endParaRPr lang="en-GB" sz="2000" dirty="0">
              <a:solidFill>
                <a:schemeClr val="accent2">
                  <a:lumMod val="50000"/>
                </a:schemeClr>
              </a:solidFill>
              <a:latin typeface="Arial Narrow" pitchFamily="34" charset="0"/>
            </a:endParaRPr>
          </a:p>
        </p:txBody>
      </p:sp>
    </p:spTree>
    <p:extLst>
      <p:ext uri="{BB962C8B-B14F-4D97-AF65-F5344CB8AC3E}">
        <p14:creationId xmlns="" xmlns:p14="http://schemas.microsoft.com/office/powerpoint/2010/main" val="3451349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2080454" y="774243"/>
            <a:ext cx="1089184" cy="1428212"/>
          </a:xfrm>
          <a:prstGeom prst="rect">
            <a:avLst/>
          </a:prstGeom>
        </p:spPr>
      </p:pic>
      <p:pic>
        <p:nvPicPr>
          <p:cNvPr id="3" name="Picture 2"/>
          <p:cNvPicPr>
            <a:picLocks noChangeAspect="1"/>
          </p:cNvPicPr>
          <p:nvPr/>
        </p:nvPicPr>
        <p:blipFill>
          <a:blip r:embed="rId4" cstate="print"/>
          <a:stretch>
            <a:fillRect/>
          </a:stretch>
        </p:blipFill>
        <p:spPr>
          <a:xfrm>
            <a:off x="4831791" y="773705"/>
            <a:ext cx="2637692" cy="1428750"/>
          </a:xfrm>
          <a:prstGeom prst="rect">
            <a:avLst/>
          </a:prstGeom>
        </p:spPr>
      </p:pic>
      <p:graphicFrame>
        <p:nvGraphicFramePr>
          <p:cNvPr id="9" name="Object 81"/>
          <p:cNvGraphicFramePr>
            <a:graphicFrameLocks noChangeAspect="1"/>
          </p:cNvGraphicFramePr>
          <p:nvPr>
            <p:extLst>
              <p:ext uri="{D42A27DB-BD31-4B8C-83A1-F6EECF244321}">
                <p14:modId xmlns="" xmlns:p14="http://schemas.microsoft.com/office/powerpoint/2010/main" val="2212148144"/>
              </p:ext>
            </p:extLst>
          </p:nvPr>
        </p:nvGraphicFramePr>
        <p:xfrm>
          <a:off x="4999039" y="2798763"/>
          <a:ext cx="2303462" cy="361950"/>
        </p:xfrm>
        <a:graphic>
          <a:graphicData uri="http://schemas.openxmlformats.org/presentationml/2006/ole">
            <p:oleObj spid="_x0000_s240666" name="Equation" r:id="rId5" imgW="1663560" imgH="241200" progId="Equation.DSMT4">
              <p:embed/>
            </p:oleObj>
          </a:graphicData>
        </a:graphic>
      </p:graphicFrame>
      <p:graphicFrame>
        <p:nvGraphicFramePr>
          <p:cNvPr id="10" name="Object 81"/>
          <p:cNvGraphicFramePr>
            <a:graphicFrameLocks noChangeAspect="1"/>
          </p:cNvGraphicFramePr>
          <p:nvPr>
            <p:extLst>
              <p:ext uri="{D42A27DB-BD31-4B8C-83A1-F6EECF244321}">
                <p14:modId xmlns="" xmlns:p14="http://schemas.microsoft.com/office/powerpoint/2010/main" val="3516419192"/>
              </p:ext>
            </p:extLst>
          </p:nvPr>
        </p:nvGraphicFramePr>
        <p:xfrm>
          <a:off x="1634445" y="2807667"/>
          <a:ext cx="1981200" cy="711200"/>
        </p:xfrm>
        <a:graphic>
          <a:graphicData uri="http://schemas.openxmlformats.org/presentationml/2006/ole">
            <p:oleObj spid="_x0000_s240667" name="Equation" r:id="rId6" imgW="1435100" imgH="482600" progId="Equation.DSMT4">
              <p:embed/>
            </p:oleObj>
          </a:graphicData>
        </a:graphic>
      </p:graphicFrame>
      <p:sp>
        <p:nvSpPr>
          <p:cNvPr id="13" name="TextBox 12"/>
          <p:cNvSpPr txBox="1"/>
          <p:nvPr/>
        </p:nvSpPr>
        <p:spPr>
          <a:xfrm>
            <a:off x="874666" y="2365417"/>
            <a:ext cx="3500758" cy="307777"/>
          </a:xfrm>
          <a:prstGeom prst="rect">
            <a:avLst/>
          </a:prstGeom>
          <a:noFill/>
        </p:spPr>
        <p:txBody>
          <a:bodyPr wrap="square" rtlCol="0">
            <a:spAutoFit/>
          </a:bodyPr>
          <a:lstStyle/>
          <a:p>
            <a:pPr algn="ctr" eaLnBrk="0" hangingPunct="0"/>
            <a:r>
              <a:rPr lang="en-GB" sz="1400" dirty="0">
                <a:solidFill>
                  <a:schemeClr val="accent2">
                    <a:lumMod val="50000"/>
                  </a:schemeClr>
                </a:solidFill>
                <a:latin typeface="Arial Narrow" pitchFamily="34" charset="0"/>
              </a:rPr>
              <a:t>Optimal action depends on states of the world</a:t>
            </a:r>
            <a:endParaRPr lang="en-GB" sz="1200" dirty="0">
              <a:solidFill>
                <a:schemeClr val="accent2">
                  <a:lumMod val="50000"/>
                </a:schemeClr>
              </a:solidFill>
              <a:latin typeface="Arial Narrow" pitchFamily="34" charset="0"/>
            </a:endParaRPr>
          </a:p>
        </p:txBody>
      </p:sp>
      <p:sp>
        <p:nvSpPr>
          <p:cNvPr id="14" name="TextBox 13"/>
          <p:cNvSpPr txBox="1"/>
          <p:nvPr/>
        </p:nvSpPr>
        <p:spPr>
          <a:xfrm>
            <a:off x="4447376" y="2365418"/>
            <a:ext cx="3406531" cy="307777"/>
          </a:xfrm>
          <a:prstGeom prst="rect">
            <a:avLst/>
          </a:prstGeom>
          <a:noFill/>
        </p:spPr>
        <p:txBody>
          <a:bodyPr wrap="square" rtlCol="0">
            <a:spAutoFit/>
          </a:bodyPr>
          <a:lstStyle/>
          <a:p>
            <a:pPr algn="ctr" eaLnBrk="0" hangingPunct="0"/>
            <a:r>
              <a:rPr lang="en-GB" sz="1400" dirty="0">
                <a:solidFill>
                  <a:schemeClr val="accent2">
                    <a:lumMod val="50000"/>
                  </a:schemeClr>
                </a:solidFill>
                <a:latin typeface="Arial Narrow" pitchFamily="34" charset="0"/>
              </a:rPr>
              <a:t>Optimal action depends on </a:t>
            </a:r>
            <a:r>
              <a:rPr lang="en-GB" sz="1400" i="1" dirty="0">
                <a:solidFill>
                  <a:schemeClr val="accent2">
                    <a:lumMod val="50000"/>
                  </a:schemeClr>
                </a:solidFill>
                <a:latin typeface="Arial Narrow" pitchFamily="34" charset="0"/>
              </a:rPr>
              <a:t>beliefs about </a:t>
            </a:r>
            <a:r>
              <a:rPr lang="en-GB" sz="1400" dirty="0">
                <a:solidFill>
                  <a:schemeClr val="accent2">
                    <a:lumMod val="50000"/>
                  </a:schemeClr>
                </a:solidFill>
                <a:latin typeface="Arial Narrow" pitchFamily="34" charset="0"/>
              </a:rPr>
              <a:t>states</a:t>
            </a:r>
            <a:endParaRPr lang="en-GB" sz="1200" dirty="0">
              <a:solidFill>
                <a:schemeClr val="accent2">
                  <a:lumMod val="50000"/>
                </a:schemeClr>
              </a:solidFill>
              <a:latin typeface="Arial Narrow" pitchFamily="34" charset="0"/>
            </a:endParaRPr>
          </a:p>
        </p:txBody>
      </p:sp>
      <p:grpSp>
        <p:nvGrpSpPr>
          <p:cNvPr id="4" name="Group 6"/>
          <p:cNvGrpSpPr/>
          <p:nvPr/>
        </p:nvGrpSpPr>
        <p:grpSpPr>
          <a:xfrm>
            <a:off x="4477171" y="3248982"/>
            <a:ext cx="3346931" cy="1097595"/>
            <a:chOff x="4727975" y="3453098"/>
            <a:chExt cx="3625842" cy="1097595"/>
          </a:xfrm>
        </p:grpSpPr>
        <p:graphicFrame>
          <p:nvGraphicFramePr>
            <p:cNvPr id="15" name="Object 81"/>
            <p:cNvGraphicFramePr>
              <a:graphicFrameLocks noChangeAspect="1"/>
            </p:cNvGraphicFramePr>
            <p:nvPr>
              <p:extLst>
                <p:ext uri="{D42A27DB-BD31-4B8C-83A1-F6EECF244321}">
                  <p14:modId xmlns="" xmlns:p14="http://schemas.microsoft.com/office/powerpoint/2010/main" val="2641743683"/>
                </p:ext>
              </p:extLst>
            </p:nvPr>
          </p:nvGraphicFramePr>
          <p:xfrm>
            <a:off x="5160906" y="3788693"/>
            <a:ext cx="2741348" cy="762000"/>
          </p:xfrm>
          <a:graphic>
            <a:graphicData uri="http://schemas.openxmlformats.org/presentationml/2006/ole">
              <p:oleObj spid="_x0000_s240668" name="Equation" r:id="rId7" imgW="1828800" imgH="507960" progId="Equation.DSMT4">
                <p:embed/>
              </p:oleObj>
            </a:graphicData>
          </a:graphic>
        </p:graphicFrame>
        <p:sp>
          <p:nvSpPr>
            <p:cNvPr id="18" name="TextBox 17"/>
            <p:cNvSpPr txBox="1"/>
            <p:nvPr/>
          </p:nvSpPr>
          <p:spPr>
            <a:xfrm>
              <a:off x="4727975" y="3453098"/>
              <a:ext cx="3625842" cy="307777"/>
            </a:xfrm>
            <a:prstGeom prst="rect">
              <a:avLst/>
            </a:prstGeom>
            <a:noFill/>
          </p:spPr>
          <p:txBody>
            <a:bodyPr wrap="square" rtlCol="0">
              <a:spAutoFit/>
            </a:bodyPr>
            <a:lstStyle/>
            <a:p>
              <a:pPr algn="ctr" eaLnBrk="0" hangingPunct="0"/>
              <a:r>
                <a:rPr lang="en-GB" sz="1400" i="1" dirty="0">
                  <a:solidFill>
                    <a:schemeClr val="accent2">
                      <a:lumMod val="50000"/>
                    </a:schemeClr>
                  </a:solidFill>
                  <a:latin typeface="Arial Narrow" pitchFamily="34" charset="0"/>
                </a:rPr>
                <a:t>and subsequent action</a:t>
              </a:r>
              <a:endParaRPr lang="en-GB" sz="1200" i="1" dirty="0">
                <a:solidFill>
                  <a:schemeClr val="accent2">
                    <a:lumMod val="50000"/>
                  </a:schemeClr>
                </a:solidFill>
                <a:latin typeface="Arial Narrow" pitchFamily="34" charset="0"/>
              </a:endParaRPr>
            </a:p>
          </p:txBody>
        </p:sp>
      </p:grpSp>
      <p:grpSp>
        <p:nvGrpSpPr>
          <p:cNvPr id="5" name="Group 21"/>
          <p:cNvGrpSpPr/>
          <p:nvPr/>
        </p:nvGrpSpPr>
        <p:grpSpPr>
          <a:xfrm>
            <a:off x="999296" y="4599136"/>
            <a:ext cx="6929358" cy="1935215"/>
            <a:chOff x="1082570" y="5049180"/>
            <a:chExt cx="7506805" cy="1935215"/>
          </a:xfrm>
        </p:grpSpPr>
        <p:sp>
          <p:nvSpPr>
            <p:cNvPr id="21" name="Rounded Rectangle 20"/>
            <p:cNvSpPr/>
            <p:nvPr/>
          </p:nvSpPr>
          <p:spPr>
            <a:xfrm>
              <a:off x="4943970" y="5049180"/>
              <a:ext cx="3645405" cy="193521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accent2">
                    <a:lumMod val="50000"/>
                  </a:schemeClr>
                </a:solidFill>
                <a:latin typeface="Arial Narrow" pitchFamily="34" charset="0"/>
              </a:endParaRPr>
            </a:p>
          </p:txBody>
        </p:sp>
        <p:sp>
          <p:nvSpPr>
            <p:cNvPr id="6" name="Rounded Rectangle 5"/>
            <p:cNvSpPr/>
            <p:nvPr/>
          </p:nvSpPr>
          <p:spPr>
            <a:xfrm>
              <a:off x="1082570" y="5049180"/>
              <a:ext cx="3645405" cy="193521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accent2">
                    <a:lumMod val="50000"/>
                  </a:schemeClr>
                </a:solidFill>
                <a:latin typeface="Arial Narrow" pitchFamily="34" charset="0"/>
              </a:endParaRPr>
            </a:p>
          </p:txBody>
        </p:sp>
        <p:sp>
          <p:nvSpPr>
            <p:cNvPr id="19" name="TextBox 18"/>
            <p:cNvSpPr txBox="1"/>
            <p:nvPr/>
          </p:nvSpPr>
          <p:spPr>
            <a:xfrm>
              <a:off x="1768676" y="5094185"/>
              <a:ext cx="3289154" cy="1661993"/>
            </a:xfrm>
            <a:prstGeom prst="rect">
              <a:avLst/>
            </a:prstGeom>
            <a:noFill/>
          </p:spPr>
          <p:txBody>
            <a:bodyPr wrap="square" rtlCol="0">
              <a:spAutoFit/>
            </a:bodyPr>
            <a:lstStyle/>
            <a:p>
              <a:pPr eaLnBrk="0" hangingPunct="0"/>
              <a:r>
                <a:rPr lang="en-GB" sz="1400" dirty="0">
                  <a:solidFill>
                    <a:schemeClr val="accent2">
                      <a:lumMod val="50000"/>
                    </a:schemeClr>
                  </a:solidFill>
                  <a:latin typeface="Arial Narrow" pitchFamily="34" charset="0"/>
                </a:rPr>
                <a:t>Bellman’s Optimality Principle:</a:t>
              </a:r>
            </a:p>
            <a:p>
              <a:pPr eaLnBrk="0" hangingPunct="0"/>
              <a:endParaRPr lang="en-GB" sz="1100" dirty="0">
                <a:solidFill>
                  <a:schemeClr val="accent2">
                    <a:lumMod val="50000"/>
                  </a:schemeClr>
                </a:solidFill>
                <a:latin typeface="Arial Narrow" pitchFamily="34" charset="0"/>
              </a:endParaRPr>
            </a:p>
            <a:p>
              <a:pPr marL="171450" indent="-171450" eaLnBrk="0" hangingPunct="0">
                <a:buFont typeface="Arial" panose="020B0604020202020204" pitchFamily="34" charset="0"/>
                <a:buChar char="•"/>
              </a:pPr>
              <a:r>
                <a:rPr lang="en-GB" sz="1100" dirty="0">
                  <a:solidFill>
                    <a:schemeClr val="accent2">
                      <a:lumMod val="50000"/>
                    </a:schemeClr>
                  </a:solidFill>
                  <a:latin typeface="Arial Narrow" pitchFamily="34" charset="0"/>
                </a:rPr>
                <a:t>Optimal control theory</a:t>
              </a:r>
            </a:p>
            <a:p>
              <a:pPr marL="171450" indent="-171450" eaLnBrk="0" hangingPunct="0">
                <a:buFont typeface="Arial" panose="020B0604020202020204" pitchFamily="34" charset="0"/>
                <a:buChar char="•"/>
              </a:pPr>
              <a:r>
                <a:rPr lang="en-GB" sz="1100" dirty="0">
                  <a:solidFill>
                    <a:schemeClr val="accent2">
                      <a:lumMod val="50000"/>
                    </a:schemeClr>
                  </a:solidFill>
                  <a:latin typeface="Arial Narrow" pitchFamily="34" charset="0"/>
                </a:rPr>
                <a:t>Dynamic programming</a:t>
              </a:r>
            </a:p>
            <a:p>
              <a:pPr marL="171450" indent="-171450" eaLnBrk="0" hangingPunct="0">
                <a:buFont typeface="Arial" panose="020B0604020202020204" pitchFamily="34" charset="0"/>
                <a:buChar char="•"/>
              </a:pPr>
              <a:r>
                <a:rPr lang="en-GB" sz="1100" dirty="0">
                  <a:solidFill>
                    <a:schemeClr val="accent2">
                      <a:lumMod val="50000"/>
                    </a:schemeClr>
                  </a:solidFill>
                  <a:latin typeface="Arial Narrow" pitchFamily="34" charset="0"/>
                </a:rPr>
                <a:t>Reinforcement learning and expected utility</a:t>
              </a:r>
            </a:p>
            <a:p>
              <a:pPr marL="171450" indent="-171450" eaLnBrk="0" hangingPunct="0">
                <a:buFont typeface="Arial" panose="020B0604020202020204" pitchFamily="34" charset="0"/>
                <a:buChar char="•"/>
              </a:pPr>
              <a:r>
                <a:rPr lang="en-GB" sz="1100" dirty="0">
                  <a:solidFill>
                    <a:schemeClr val="accent2">
                      <a:lumMod val="50000"/>
                    </a:schemeClr>
                  </a:solidFill>
                  <a:latin typeface="Arial Narrow" pitchFamily="34" charset="0"/>
                </a:rPr>
                <a:t>Backwards induction</a:t>
              </a:r>
            </a:p>
            <a:p>
              <a:pPr marL="171450" indent="-171450" eaLnBrk="0" hangingPunct="0">
                <a:buFont typeface="Arial" panose="020B0604020202020204" pitchFamily="34" charset="0"/>
                <a:buChar char="•"/>
              </a:pPr>
              <a:r>
                <a:rPr lang="en-GB" sz="1100" dirty="0">
                  <a:solidFill>
                    <a:schemeClr val="accent2">
                      <a:lumMod val="50000"/>
                    </a:schemeClr>
                  </a:solidFill>
                  <a:latin typeface="Arial Narrow" pitchFamily="34" charset="0"/>
                </a:rPr>
                <a:t>State-action policy iteration</a:t>
              </a:r>
            </a:p>
            <a:p>
              <a:pPr marL="171450" indent="-171450" eaLnBrk="0" hangingPunct="0">
                <a:buFont typeface="Arial" panose="020B0604020202020204" pitchFamily="34" charset="0"/>
                <a:buChar char="•"/>
              </a:pPr>
              <a:r>
                <a:rPr lang="en-GB" sz="1100" dirty="0">
                  <a:solidFill>
                    <a:schemeClr val="accent2">
                      <a:lumMod val="50000"/>
                    </a:schemeClr>
                  </a:solidFill>
                  <a:latin typeface="Arial Narrow" pitchFamily="34" charset="0"/>
                </a:rPr>
                <a:t>MDP</a:t>
              </a:r>
            </a:p>
            <a:p>
              <a:pPr marL="171450" indent="-171450" eaLnBrk="0" hangingPunct="0">
                <a:buFont typeface="Arial" panose="020B0604020202020204" pitchFamily="34" charset="0"/>
                <a:buChar char="•"/>
              </a:pPr>
              <a:r>
                <a:rPr lang="en-GB" sz="1100" dirty="0">
                  <a:solidFill>
                    <a:schemeClr val="accent2">
                      <a:lumMod val="50000"/>
                    </a:schemeClr>
                  </a:solidFill>
                  <a:latin typeface="Arial Narrow" pitchFamily="34" charset="0"/>
                </a:rPr>
                <a:t>….</a:t>
              </a:r>
              <a:endParaRPr lang="en-GB" sz="1050" dirty="0">
                <a:solidFill>
                  <a:schemeClr val="accent2">
                    <a:lumMod val="50000"/>
                  </a:schemeClr>
                </a:solidFill>
                <a:latin typeface="Arial Narrow" pitchFamily="34" charset="0"/>
              </a:endParaRPr>
            </a:p>
          </p:txBody>
        </p:sp>
        <p:sp>
          <p:nvSpPr>
            <p:cNvPr id="20" name="TextBox 19"/>
            <p:cNvSpPr txBox="1"/>
            <p:nvPr/>
          </p:nvSpPr>
          <p:spPr>
            <a:xfrm>
              <a:off x="5254162" y="5094185"/>
              <a:ext cx="3289154" cy="1661993"/>
            </a:xfrm>
            <a:prstGeom prst="rect">
              <a:avLst/>
            </a:prstGeom>
            <a:noFill/>
          </p:spPr>
          <p:txBody>
            <a:bodyPr wrap="square" rtlCol="0">
              <a:spAutoFit/>
            </a:bodyPr>
            <a:lstStyle/>
            <a:p>
              <a:pPr eaLnBrk="0" hangingPunct="0"/>
              <a:r>
                <a:rPr lang="en-GB" sz="1400" dirty="0">
                  <a:solidFill>
                    <a:schemeClr val="accent2">
                      <a:lumMod val="50000"/>
                    </a:schemeClr>
                  </a:solidFill>
                  <a:latin typeface="Arial Narrow" pitchFamily="34" charset="0"/>
                </a:rPr>
                <a:t>Hamilton's Principle of least Action:</a:t>
              </a:r>
            </a:p>
            <a:p>
              <a:pPr eaLnBrk="0" hangingPunct="0"/>
              <a:endParaRPr lang="en-GB" sz="1100" dirty="0">
                <a:solidFill>
                  <a:schemeClr val="accent2">
                    <a:lumMod val="50000"/>
                  </a:schemeClr>
                </a:solidFill>
                <a:latin typeface="Arial Narrow" pitchFamily="34" charset="0"/>
              </a:endParaRPr>
            </a:p>
            <a:p>
              <a:pPr marL="171450" indent="-171450" eaLnBrk="0" hangingPunct="0">
                <a:buFont typeface="Arial" panose="020B0604020202020204" pitchFamily="34" charset="0"/>
                <a:buChar char="•"/>
              </a:pPr>
              <a:r>
                <a:rPr lang="en-GB" sz="1100" dirty="0">
                  <a:solidFill>
                    <a:schemeClr val="accent2">
                      <a:lumMod val="50000"/>
                    </a:schemeClr>
                  </a:solidFill>
                  <a:latin typeface="Arial Narrow" pitchFamily="34" charset="0"/>
                </a:rPr>
                <a:t>Free energy principle</a:t>
              </a:r>
            </a:p>
            <a:p>
              <a:pPr marL="171450" indent="-171450" eaLnBrk="0" hangingPunct="0">
                <a:buFont typeface="Arial" panose="020B0604020202020204" pitchFamily="34" charset="0"/>
                <a:buChar char="•"/>
              </a:pPr>
              <a:r>
                <a:rPr lang="en-GB" sz="1100" dirty="0">
                  <a:solidFill>
                    <a:schemeClr val="accent2">
                      <a:lumMod val="50000"/>
                    </a:schemeClr>
                  </a:solidFill>
                  <a:latin typeface="Arial Narrow" pitchFamily="34" charset="0"/>
                </a:rPr>
                <a:t>Active inference</a:t>
              </a:r>
            </a:p>
            <a:p>
              <a:pPr marL="171450" indent="-171450" eaLnBrk="0" hangingPunct="0">
                <a:buFont typeface="Arial" panose="020B0604020202020204" pitchFamily="34" charset="0"/>
                <a:buChar char="•"/>
              </a:pPr>
              <a:r>
                <a:rPr lang="en-GB" sz="1100" dirty="0">
                  <a:solidFill>
                    <a:schemeClr val="accent2">
                      <a:lumMod val="50000"/>
                    </a:schemeClr>
                  </a:solidFill>
                  <a:latin typeface="Arial Narrow" pitchFamily="34" charset="0"/>
                </a:rPr>
                <a:t>Artificial curiosity and intrinsic motivation</a:t>
              </a:r>
            </a:p>
            <a:p>
              <a:pPr marL="171450" indent="-171450" eaLnBrk="0" hangingPunct="0">
                <a:buFont typeface="Arial" panose="020B0604020202020204" pitchFamily="34" charset="0"/>
                <a:buChar char="•"/>
              </a:pPr>
              <a:r>
                <a:rPr lang="en-GB" sz="1100" dirty="0">
                  <a:solidFill>
                    <a:schemeClr val="accent2">
                      <a:lumMod val="50000"/>
                    </a:schemeClr>
                  </a:solidFill>
                  <a:latin typeface="Arial Narrow" pitchFamily="34" charset="0"/>
                </a:rPr>
                <a:t>Bayesian decision theory</a:t>
              </a:r>
            </a:p>
            <a:p>
              <a:pPr marL="171450" indent="-171450" eaLnBrk="0" hangingPunct="0">
                <a:buFont typeface="Arial" panose="020B0604020202020204" pitchFamily="34" charset="0"/>
                <a:buChar char="•"/>
              </a:pPr>
              <a:r>
                <a:rPr lang="en-GB" sz="1100" dirty="0">
                  <a:solidFill>
                    <a:schemeClr val="accent2">
                      <a:lumMod val="50000"/>
                    </a:schemeClr>
                  </a:solidFill>
                  <a:latin typeface="Arial Narrow" pitchFamily="34" charset="0"/>
                </a:rPr>
                <a:t>Bayesian sequential policy optimisation</a:t>
              </a:r>
            </a:p>
            <a:p>
              <a:pPr marL="171450" indent="-171450" eaLnBrk="0" hangingPunct="0">
                <a:buFont typeface="Arial" panose="020B0604020202020204" pitchFamily="34" charset="0"/>
                <a:buChar char="•"/>
              </a:pPr>
              <a:r>
                <a:rPr lang="en-GB" sz="1100" dirty="0">
                  <a:solidFill>
                    <a:schemeClr val="accent2">
                      <a:lumMod val="50000"/>
                    </a:schemeClr>
                  </a:solidFill>
                  <a:latin typeface="Arial Narrow" pitchFamily="34" charset="0"/>
                </a:rPr>
                <a:t>POMDP</a:t>
              </a:r>
            </a:p>
            <a:p>
              <a:pPr marL="171450" indent="-171450" eaLnBrk="0" hangingPunct="0">
                <a:buFont typeface="Arial" panose="020B0604020202020204" pitchFamily="34" charset="0"/>
                <a:buChar char="•"/>
              </a:pPr>
              <a:r>
                <a:rPr lang="en-GB" sz="1100" dirty="0">
                  <a:solidFill>
                    <a:schemeClr val="accent2">
                      <a:lumMod val="50000"/>
                    </a:schemeClr>
                  </a:solidFill>
                  <a:latin typeface="Arial Narrow" pitchFamily="34" charset="0"/>
                </a:rPr>
                <a:t>….</a:t>
              </a:r>
              <a:endParaRPr lang="en-GB" sz="1050" dirty="0">
                <a:solidFill>
                  <a:schemeClr val="accent2">
                    <a:lumMod val="50000"/>
                  </a:schemeClr>
                </a:solidFill>
                <a:latin typeface="Arial Narrow" pitchFamily="34" charset="0"/>
              </a:endParaRPr>
            </a:p>
          </p:txBody>
        </p:sp>
      </p:grpSp>
    </p:spTree>
    <p:extLst>
      <p:ext uri="{BB962C8B-B14F-4D97-AF65-F5344CB8AC3E}">
        <p14:creationId xmlns="" xmlns:p14="http://schemas.microsoft.com/office/powerpoint/2010/main" val="32574242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2376540" y="257925"/>
            <a:ext cx="4352474" cy="461665"/>
          </a:xfrm>
          <a:prstGeom prst="rect">
            <a:avLst/>
          </a:prstGeom>
          <a:noFill/>
        </p:spPr>
        <p:txBody>
          <a:bodyPr wrap="none" rtlCol="0">
            <a:spAutoFit/>
          </a:bodyPr>
          <a:lstStyle/>
          <a:p>
            <a:pPr algn="ctr"/>
            <a:r>
              <a:rPr lang="en-GB" sz="2400" dirty="0" smtClean="0">
                <a:solidFill>
                  <a:srgbClr val="C0504D">
                    <a:lumMod val="50000"/>
                  </a:srgbClr>
                </a:solidFill>
                <a:latin typeface="Arial Narrow" pitchFamily="34" charset="0"/>
              </a:rPr>
              <a:t>Perceptual inference and free energy</a:t>
            </a:r>
            <a:endParaRPr lang="en-GB" sz="2400" dirty="0">
              <a:solidFill>
                <a:srgbClr val="C0504D">
                  <a:lumMod val="50000"/>
                </a:srgbClr>
              </a:solidFill>
              <a:latin typeface="Arial Narrow" pitchFamily="34" charset="0"/>
            </a:endParaRPr>
          </a:p>
        </p:txBody>
      </p:sp>
      <p:grpSp>
        <p:nvGrpSpPr>
          <p:cNvPr id="2" name="Group 32"/>
          <p:cNvGrpSpPr/>
          <p:nvPr/>
        </p:nvGrpSpPr>
        <p:grpSpPr>
          <a:xfrm>
            <a:off x="3294063" y="882650"/>
            <a:ext cx="3335337" cy="1737051"/>
            <a:chOff x="3294062" y="1085838"/>
            <a:chExt cx="3335337" cy="1737051"/>
          </a:xfrm>
        </p:grpSpPr>
        <p:graphicFrame>
          <p:nvGraphicFramePr>
            <p:cNvPr id="50" name="Object 81"/>
            <p:cNvGraphicFramePr>
              <a:graphicFrameLocks noChangeAspect="1"/>
            </p:cNvGraphicFramePr>
            <p:nvPr>
              <p:extLst>
                <p:ext uri="{D42A27DB-BD31-4B8C-83A1-F6EECF244321}">
                  <p14:modId xmlns:p14="http://schemas.microsoft.com/office/powerpoint/2010/main" xmlns="" val="3876313746"/>
                </p:ext>
              </p:extLst>
            </p:nvPr>
          </p:nvGraphicFramePr>
          <p:xfrm>
            <a:off x="3294062" y="1085838"/>
            <a:ext cx="3335337" cy="1658938"/>
          </p:xfrm>
          <a:graphic>
            <a:graphicData uri="http://schemas.openxmlformats.org/presentationml/2006/ole">
              <p:oleObj spid="_x0000_s335874" name="Equation" r:id="rId3" imgW="2616120" imgH="1244520" progId="Equation.DSMT4">
                <p:embed/>
              </p:oleObj>
            </a:graphicData>
          </a:graphic>
        </p:graphicFrame>
        <p:sp>
          <p:nvSpPr>
            <p:cNvPr id="54" name="TextBox 53"/>
            <p:cNvSpPr txBox="1"/>
            <p:nvPr/>
          </p:nvSpPr>
          <p:spPr>
            <a:xfrm>
              <a:off x="4936591" y="1086859"/>
              <a:ext cx="838691" cy="276999"/>
            </a:xfrm>
            <a:prstGeom prst="rect">
              <a:avLst/>
            </a:prstGeom>
            <a:solidFill>
              <a:schemeClr val="accent2">
                <a:lumMod val="50000"/>
              </a:schemeClr>
            </a:solidFill>
          </p:spPr>
          <p:txBody>
            <a:bodyPr wrap="none" rtlCol="0">
              <a:spAutoFit/>
            </a:bodyPr>
            <a:lstStyle/>
            <a:p>
              <a:r>
                <a:rPr lang="en-GB" sz="1200" b="1" dirty="0" smtClean="0">
                  <a:solidFill>
                    <a:prstClr val="white"/>
                  </a:solidFill>
                  <a:latin typeface="Arial Narrow" pitchFamily="34" charset="0"/>
                </a:rPr>
                <a:t>Perception</a:t>
              </a:r>
              <a:endParaRPr lang="en-GB" sz="1200" b="1" dirty="0">
                <a:solidFill>
                  <a:prstClr val="white"/>
                </a:solidFill>
                <a:latin typeface="Arial Narrow" pitchFamily="34" charset="0"/>
              </a:endParaRPr>
            </a:p>
          </p:txBody>
        </p:sp>
        <p:sp>
          <p:nvSpPr>
            <p:cNvPr id="56" name="TextBox 55"/>
            <p:cNvSpPr txBox="1"/>
            <p:nvPr/>
          </p:nvSpPr>
          <p:spPr>
            <a:xfrm>
              <a:off x="4219913" y="2561279"/>
              <a:ext cx="659155" cy="261610"/>
            </a:xfrm>
            <a:prstGeom prst="rect">
              <a:avLst/>
            </a:prstGeom>
            <a:noFill/>
          </p:spPr>
          <p:txBody>
            <a:bodyPr wrap="none" rtlCol="0">
              <a:spAutoFit/>
            </a:bodyPr>
            <a:lstStyle/>
            <a:p>
              <a:pPr algn="ctr"/>
              <a:r>
                <a:rPr lang="en-GB" sz="1100" dirty="0" smtClean="0">
                  <a:solidFill>
                    <a:srgbClr val="C0504D">
                      <a:lumMod val="50000"/>
                    </a:srgbClr>
                  </a:solidFill>
                  <a:latin typeface="Arial Narrow" pitchFamily="34" charset="0"/>
                </a:rPr>
                <a:t>Accuracy</a:t>
              </a:r>
              <a:endParaRPr lang="en-GB" sz="1100" dirty="0">
                <a:solidFill>
                  <a:srgbClr val="C0504D">
                    <a:lumMod val="50000"/>
                  </a:srgbClr>
                </a:solidFill>
                <a:latin typeface="Arial Narrow" pitchFamily="34" charset="0"/>
              </a:endParaRPr>
            </a:p>
          </p:txBody>
        </p:sp>
        <p:sp>
          <p:nvSpPr>
            <p:cNvPr id="57" name="TextBox 56"/>
            <p:cNvSpPr txBox="1"/>
            <p:nvPr/>
          </p:nvSpPr>
          <p:spPr>
            <a:xfrm>
              <a:off x="5571833" y="2547032"/>
              <a:ext cx="755335" cy="261610"/>
            </a:xfrm>
            <a:prstGeom prst="rect">
              <a:avLst/>
            </a:prstGeom>
            <a:noFill/>
          </p:spPr>
          <p:txBody>
            <a:bodyPr wrap="none" rtlCol="0">
              <a:spAutoFit/>
            </a:bodyPr>
            <a:lstStyle/>
            <a:p>
              <a:pPr algn="ctr"/>
              <a:r>
                <a:rPr lang="en-GB" sz="1100" dirty="0" smtClean="0">
                  <a:solidFill>
                    <a:srgbClr val="C0504D">
                      <a:lumMod val="50000"/>
                    </a:srgbClr>
                  </a:solidFill>
                  <a:latin typeface="Arial Narrow" pitchFamily="34" charset="0"/>
                </a:rPr>
                <a:t>Complexity</a:t>
              </a:r>
              <a:endParaRPr lang="en-GB" sz="1100" dirty="0">
                <a:solidFill>
                  <a:srgbClr val="C0504D">
                    <a:lumMod val="50000"/>
                  </a:srgbClr>
                </a:solidFill>
                <a:latin typeface="Arial Narrow" pitchFamily="34" charset="0"/>
              </a:endParaRPr>
            </a:p>
          </p:txBody>
        </p:sp>
        <p:sp>
          <p:nvSpPr>
            <p:cNvPr id="34" name="TextBox 33"/>
            <p:cNvSpPr txBox="1"/>
            <p:nvPr/>
          </p:nvSpPr>
          <p:spPr>
            <a:xfrm>
              <a:off x="3840667" y="2010330"/>
              <a:ext cx="659155" cy="261610"/>
            </a:xfrm>
            <a:prstGeom prst="rect">
              <a:avLst/>
            </a:prstGeom>
            <a:noFill/>
          </p:spPr>
          <p:txBody>
            <a:bodyPr wrap="none" rtlCol="0">
              <a:spAutoFit/>
            </a:bodyPr>
            <a:lstStyle/>
            <a:p>
              <a:pPr algn="ctr"/>
              <a:r>
                <a:rPr lang="en-GB" sz="1100" dirty="0" smtClean="0">
                  <a:solidFill>
                    <a:srgbClr val="C0504D">
                      <a:lumMod val="50000"/>
                    </a:srgbClr>
                  </a:solidFill>
                  <a:latin typeface="Arial Narrow" pitchFamily="34" charset="0"/>
                </a:rPr>
                <a:t>Evidence</a:t>
              </a:r>
              <a:endParaRPr lang="en-GB" sz="1100" dirty="0">
                <a:solidFill>
                  <a:srgbClr val="C0504D">
                    <a:lumMod val="50000"/>
                  </a:srgbClr>
                </a:solidFill>
                <a:latin typeface="Arial Narrow" pitchFamily="34" charset="0"/>
              </a:endParaRPr>
            </a:p>
          </p:txBody>
        </p:sp>
        <p:sp>
          <p:nvSpPr>
            <p:cNvPr id="35" name="TextBox 34"/>
            <p:cNvSpPr txBox="1"/>
            <p:nvPr/>
          </p:nvSpPr>
          <p:spPr>
            <a:xfrm>
              <a:off x="5027346" y="2011713"/>
              <a:ext cx="768159" cy="261610"/>
            </a:xfrm>
            <a:prstGeom prst="rect">
              <a:avLst/>
            </a:prstGeom>
            <a:noFill/>
          </p:spPr>
          <p:txBody>
            <a:bodyPr wrap="none" rtlCol="0">
              <a:spAutoFit/>
            </a:bodyPr>
            <a:lstStyle/>
            <a:p>
              <a:pPr algn="ctr"/>
              <a:r>
                <a:rPr lang="en-GB" sz="1100" dirty="0" smtClean="0">
                  <a:solidFill>
                    <a:srgbClr val="C0504D">
                      <a:lumMod val="50000"/>
                    </a:srgbClr>
                  </a:solidFill>
                  <a:latin typeface="Arial Narrow" pitchFamily="34" charset="0"/>
                </a:rPr>
                <a:t>Divergence</a:t>
              </a:r>
              <a:endParaRPr lang="en-GB" sz="1100" dirty="0">
                <a:solidFill>
                  <a:srgbClr val="C0504D">
                    <a:lumMod val="50000"/>
                  </a:srgbClr>
                </a:solidFill>
                <a:latin typeface="Arial Narrow" pitchFamily="34" charset="0"/>
              </a:endParaRPr>
            </a:p>
          </p:txBody>
        </p:sp>
      </p:grpSp>
      <p:pic>
        <p:nvPicPr>
          <p:cNvPr id="36" name="Picture 6" descr="Caught in The (Right) Moment Collection"/>
          <p:cNvPicPr>
            <a:picLocks noChangeAspect="1" noChangeArrowheads="1"/>
          </p:cNvPicPr>
          <p:nvPr/>
        </p:nvPicPr>
        <p:blipFill>
          <a:blip r:embed="rId4" cstate="print"/>
          <a:srcRect l="48161" b="44643"/>
          <a:stretch>
            <a:fillRect/>
          </a:stretch>
        </p:blipFill>
        <p:spPr bwMode="auto">
          <a:xfrm>
            <a:off x="2086995" y="3655425"/>
            <a:ext cx="1296769" cy="1395155"/>
          </a:xfrm>
          <a:prstGeom prst="ellipse">
            <a:avLst/>
          </a:prstGeom>
          <a:ln>
            <a:noFill/>
          </a:ln>
          <a:effectLst>
            <a:softEdge rad="112500"/>
          </a:effectLst>
        </p:spPr>
      </p:pic>
      <p:pic>
        <p:nvPicPr>
          <p:cNvPr id="52" name="Picture 9" descr="https://encrypted-tbn3.gstatic.com/images?q=tbn:ANd9GcRH8DyLC9fgEnmghP_HCpTopftoQvvDDl0k3yGzyo17AnXr9NtZ"/>
          <p:cNvPicPr>
            <a:picLocks noChangeAspect="1" noChangeArrowheads="1"/>
          </p:cNvPicPr>
          <p:nvPr/>
        </p:nvPicPr>
        <p:blipFill>
          <a:blip r:embed="rId5" cstate="print">
            <a:duotone>
              <a:srgbClr val="BBE0E3">
                <a:shade val="45000"/>
                <a:satMod val="135000"/>
              </a:srgbClr>
              <a:prstClr val="white"/>
            </a:duotone>
          </a:blip>
          <a:srcRect l="10910" r="10909"/>
          <a:stretch>
            <a:fillRect/>
          </a:stretch>
        </p:blipFill>
        <p:spPr bwMode="auto">
          <a:xfrm>
            <a:off x="5084517" y="2880716"/>
            <a:ext cx="1935215" cy="1165726"/>
          </a:xfrm>
          <a:prstGeom prst="rect">
            <a:avLst/>
          </a:prstGeom>
          <a:ln>
            <a:noFill/>
          </a:ln>
          <a:effectLst>
            <a:outerShdw blurRad="190500" algn="tl" rotWithShape="0">
              <a:srgbClr val="000000">
                <a:alpha val="70000"/>
              </a:srgbClr>
            </a:outerShdw>
          </a:effectLst>
        </p:spPr>
      </p:pic>
      <p:pic>
        <p:nvPicPr>
          <p:cNvPr id="38" name="Picture 8" descr="http://www.toptenz.net/wp-content/uploads/2010/02/wolf.jpg"/>
          <p:cNvPicPr>
            <a:picLocks noChangeAspect="1" noChangeArrowheads="1"/>
          </p:cNvPicPr>
          <p:nvPr/>
        </p:nvPicPr>
        <p:blipFill>
          <a:blip r:embed="rId6" cstate="print"/>
          <a:srcRect/>
          <a:stretch>
            <a:fillRect/>
          </a:stretch>
        </p:blipFill>
        <p:spPr bwMode="auto">
          <a:xfrm>
            <a:off x="5647852" y="4230009"/>
            <a:ext cx="920339" cy="864096"/>
          </a:xfrm>
          <a:prstGeom prst="rect">
            <a:avLst/>
          </a:prstGeom>
          <a:noFill/>
        </p:spPr>
      </p:pic>
      <p:graphicFrame>
        <p:nvGraphicFramePr>
          <p:cNvPr id="43" name="Object 14"/>
          <p:cNvGraphicFramePr>
            <a:graphicFrameLocks noChangeAspect="1"/>
          </p:cNvGraphicFramePr>
          <p:nvPr>
            <p:extLst>
              <p:ext uri="{D42A27DB-BD31-4B8C-83A1-F6EECF244321}">
                <p14:modId xmlns:p14="http://schemas.microsoft.com/office/powerpoint/2010/main" xmlns="" val="2800198297"/>
              </p:ext>
            </p:extLst>
          </p:nvPr>
        </p:nvGraphicFramePr>
        <p:xfrm>
          <a:off x="6647630" y="4372463"/>
          <a:ext cx="758825" cy="492125"/>
        </p:xfrm>
        <a:graphic>
          <a:graphicData uri="http://schemas.openxmlformats.org/presentationml/2006/ole">
            <p:oleObj spid="_x0000_s335875" name="Equation" r:id="rId7" imgW="381000" imgH="228600" progId="Equation.DSMT4">
              <p:embed/>
            </p:oleObj>
          </a:graphicData>
        </a:graphic>
      </p:graphicFrame>
      <p:pic>
        <p:nvPicPr>
          <p:cNvPr id="341001" name="Picture 9" descr="Image result for Cat"/>
          <p:cNvPicPr>
            <a:picLocks noChangeAspect="1" noChangeArrowheads="1"/>
          </p:cNvPicPr>
          <p:nvPr/>
        </p:nvPicPr>
        <p:blipFill>
          <a:blip r:embed="rId8" cstate="print"/>
          <a:srcRect l="14782" r="11041"/>
          <a:stretch>
            <a:fillRect/>
          </a:stretch>
        </p:blipFill>
        <p:spPr bwMode="auto">
          <a:xfrm>
            <a:off x="5650822" y="3245416"/>
            <a:ext cx="914399" cy="923399"/>
          </a:xfrm>
          <a:prstGeom prst="rect">
            <a:avLst/>
          </a:prstGeom>
          <a:noFill/>
        </p:spPr>
      </p:pic>
      <p:pic>
        <p:nvPicPr>
          <p:cNvPr id="341003" name="Picture 11" descr="Image result for Bird">
            <a:hlinkClick r:id="rId9"/>
          </p:cNvPr>
          <p:cNvPicPr>
            <a:picLocks noChangeAspect="1" noChangeArrowheads="1"/>
          </p:cNvPicPr>
          <p:nvPr/>
        </p:nvPicPr>
        <p:blipFill>
          <a:blip r:embed="rId10" cstate="print"/>
          <a:srcRect r="23336"/>
          <a:stretch>
            <a:fillRect/>
          </a:stretch>
        </p:blipFill>
        <p:spPr bwMode="auto">
          <a:xfrm>
            <a:off x="5650455" y="5155298"/>
            <a:ext cx="915133" cy="895274"/>
          </a:xfrm>
          <a:prstGeom prst="rect">
            <a:avLst/>
          </a:prstGeom>
          <a:noFill/>
        </p:spPr>
      </p:pic>
      <p:graphicFrame>
        <p:nvGraphicFramePr>
          <p:cNvPr id="341004" name="Object 12"/>
          <p:cNvGraphicFramePr>
            <a:graphicFrameLocks noChangeAspect="1"/>
          </p:cNvGraphicFramePr>
          <p:nvPr/>
        </p:nvGraphicFramePr>
        <p:xfrm>
          <a:off x="6060376" y="6100275"/>
          <a:ext cx="150813" cy="382587"/>
        </p:xfrm>
        <a:graphic>
          <a:graphicData uri="http://schemas.openxmlformats.org/presentationml/2006/ole">
            <p:oleObj spid="_x0000_s335876" name="Equation" r:id="rId11" imgW="76035" imgH="177415" progId="Equation.DSMT4">
              <p:embed/>
            </p:oleObj>
          </a:graphicData>
        </a:graphic>
      </p:graphicFrame>
      <p:grpSp>
        <p:nvGrpSpPr>
          <p:cNvPr id="3" name="Group 73"/>
          <p:cNvGrpSpPr/>
          <p:nvPr/>
        </p:nvGrpSpPr>
        <p:grpSpPr>
          <a:xfrm>
            <a:off x="1874736" y="3707116"/>
            <a:ext cx="3776086" cy="2651830"/>
            <a:chOff x="1874735" y="3707115"/>
            <a:chExt cx="3776086" cy="2651830"/>
          </a:xfrm>
        </p:grpSpPr>
        <p:grpSp>
          <p:nvGrpSpPr>
            <p:cNvPr id="4" name="Group 34"/>
            <p:cNvGrpSpPr/>
            <p:nvPr/>
          </p:nvGrpSpPr>
          <p:grpSpPr>
            <a:xfrm>
              <a:off x="1874735" y="5437411"/>
              <a:ext cx="1709738" cy="921534"/>
              <a:chOff x="3573565" y="2434563"/>
              <a:chExt cx="1852216" cy="921534"/>
            </a:xfrm>
          </p:grpSpPr>
          <p:graphicFrame>
            <p:nvGraphicFramePr>
              <p:cNvPr id="47" name="Object 11"/>
              <p:cNvGraphicFramePr>
                <a:graphicFrameLocks noChangeAspect="1"/>
              </p:cNvGraphicFramePr>
              <p:nvPr/>
            </p:nvGraphicFramePr>
            <p:xfrm>
              <a:off x="3573565" y="2434563"/>
              <a:ext cx="1852216" cy="650875"/>
            </p:xfrm>
            <a:graphic>
              <a:graphicData uri="http://schemas.openxmlformats.org/presentationml/2006/ole">
                <p:oleObj spid="_x0000_s335877" name="Equation" r:id="rId12" imgW="1155199" imgH="406224" progId="Equation.DSMT4">
                  <p:embed/>
                </p:oleObj>
              </a:graphicData>
            </a:graphic>
          </p:graphicFrame>
          <p:sp>
            <p:nvSpPr>
              <p:cNvPr id="48" name="TextBox 47"/>
              <p:cNvSpPr txBox="1"/>
              <p:nvPr/>
            </p:nvSpPr>
            <p:spPr>
              <a:xfrm>
                <a:off x="3973865" y="2986765"/>
                <a:ext cx="1021461" cy="369332"/>
              </a:xfrm>
              <a:prstGeom prst="rect">
                <a:avLst/>
              </a:prstGeom>
              <a:noFill/>
            </p:spPr>
            <p:txBody>
              <a:bodyPr wrap="none" rtlCol="0">
                <a:spAutoFit/>
              </a:bodyPr>
              <a:lstStyle/>
              <a:p>
                <a:pPr algn="ctr" fontAlgn="base">
                  <a:spcBef>
                    <a:spcPct val="0"/>
                  </a:spcBef>
                  <a:spcAft>
                    <a:spcPct val="0"/>
                  </a:spcAft>
                </a:pPr>
                <a:r>
                  <a:rPr lang="en-GB" dirty="0" smtClean="0">
                    <a:solidFill>
                      <a:srgbClr val="990033"/>
                    </a:solidFill>
                    <a:latin typeface="Arial Narrow" pitchFamily="34" charset="0"/>
                    <a:cs typeface="Arial" charset="0"/>
                  </a:rPr>
                  <a:t>accuracy</a:t>
                </a:r>
                <a:endParaRPr lang="en-GB" dirty="0">
                  <a:solidFill>
                    <a:srgbClr val="990033"/>
                  </a:solidFill>
                  <a:latin typeface="Arial Narrow" pitchFamily="34" charset="0"/>
                  <a:cs typeface="Arial" charset="0"/>
                </a:endParaRPr>
              </a:p>
            </p:txBody>
          </p:sp>
        </p:grpSp>
        <p:cxnSp>
          <p:nvCxnSpPr>
            <p:cNvPr id="44" name="AutoShape 16"/>
            <p:cNvCxnSpPr>
              <a:cxnSpLocks noChangeShapeType="1"/>
            </p:cNvCxnSpPr>
            <p:nvPr/>
          </p:nvCxnSpPr>
          <p:spPr bwMode="auto">
            <a:xfrm rot="10800000" flipV="1">
              <a:off x="3626381" y="4470399"/>
              <a:ext cx="1617782" cy="7815"/>
            </a:xfrm>
            <a:prstGeom prst="curvedConnector3">
              <a:avLst>
                <a:gd name="adj1" fmla="val 50000"/>
              </a:avLst>
            </a:prstGeom>
            <a:noFill/>
            <a:ln w="57150">
              <a:solidFill>
                <a:schemeClr val="accent1">
                  <a:lumMod val="75000"/>
                </a:schemeClr>
              </a:solidFill>
              <a:round/>
              <a:headEnd/>
              <a:tailEnd type="triangle" w="med" len="med"/>
            </a:ln>
          </p:spPr>
        </p:cxnSp>
        <p:cxnSp>
          <p:nvCxnSpPr>
            <p:cNvPr id="45" name="AutoShape 22"/>
            <p:cNvCxnSpPr>
              <a:cxnSpLocks noChangeShapeType="1"/>
              <a:stCxn id="48" idx="0"/>
              <a:endCxn id="38" idx="1"/>
            </p:cNvCxnSpPr>
            <p:nvPr/>
          </p:nvCxnSpPr>
          <p:spPr bwMode="auto">
            <a:xfrm rot="5400000" flipH="1" flipV="1">
              <a:off x="3517991" y="3859753"/>
              <a:ext cx="1327557" cy="2932164"/>
            </a:xfrm>
            <a:prstGeom prst="curvedConnector2">
              <a:avLst/>
            </a:prstGeom>
            <a:noFill/>
            <a:ln w="38100">
              <a:solidFill>
                <a:srgbClr val="990033"/>
              </a:solidFill>
              <a:round/>
              <a:headEnd/>
              <a:tailEnd type="triangle" w="med" len="med"/>
            </a:ln>
          </p:spPr>
        </p:cxnSp>
        <p:sp>
          <p:nvSpPr>
            <p:cNvPr id="61" name="TextBox 60"/>
            <p:cNvSpPr txBox="1"/>
            <p:nvPr/>
          </p:nvSpPr>
          <p:spPr>
            <a:xfrm>
              <a:off x="4037068" y="4055320"/>
              <a:ext cx="1007007" cy="369332"/>
            </a:xfrm>
            <a:prstGeom prst="rect">
              <a:avLst/>
            </a:prstGeom>
            <a:noFill/>
          </p:spPr>
          <p:txBody>
            <a:bodyPr wrap="none" rtlCol="0">
              <a:spAutoFit/>
            </a:bodyPr>
            <a:lstStyle/>
            <a:p>
              <a:pPr algn="ctr" fontAlgn="base">
                <a:spcBef>
                  <a:spcPct val="0"/>
                </a:spcBef>
                <a:spcAft>
                  <a:spcPct val="0"/>
                </a:spcAft>
              </a:pPr>
              <a:r>
                <a:rPr lang="en-GB" dirty="0" smtClean="0">
                  <a:solidFill>
                    <a:srgbClr val="1F497D">
                      <a:lumMod val="50000"/>
                    </a:srgbClr>
                  </a:solidFill>
                  <a:latin typeface="Arial Narrow" pitchFamily="34" charset="0"/>
                  <a:cs typeface="Arial" charset="0"/>
                </a:rPr>
                <a:t>prediction</a:t>
              </a:r>
              <a:endParaRPr lang="en-GB" dirty="0">
                <a:solidFill>
                  <a:srgbClr val="1F497D">
                    <a:lumMod val="50000"/>
                  </a:srgbClr>
                </a:solidFill>
                <a:latin typeface="Arial Narrow" pitchFamily="34" charset="0"/>
                <a:cs typeface="Arial" charset="0"/>
              </a:endParaRPr>
            </a:p>
          </p:txBody>
        </p:sp>
        <p:cxnSp>
          <p:nvCxnSpPr>
            <p:cNvPr id="66" name="AutoShape 22"/>
            <p:cNvCxnSpPr>
              <a:cxnSpLocks noChangeShapeType="1"/>
              <a:stCxn id="48" idx="0"/>
              <a:endCxn id="341003" idx="1"/>
            </p:cNvCxnSpPr>
            <p:nvPr/>
          </p:nvCxnSpPr>
          <p:spPr bwMode="auto">
            <a:xfrm rot="5400000" flipH="1" flipV="1">
              <a:off x="3989731" y="4328891"/>
              <a:ext cx="386679" cy="2934767"/>
            </a:xfrm>
            <a:prstGeom prst="curvedConnector2">
              <a:avLst/>
            </a:prstGeom>
            <a:noFill/>
            <a:ln w="9525">
              <a:solidFill>
                <a:srgbClr val="990033"/>
              </a:solidFill>
              <a:prstDash val="sysDot"/>
              <a:round/>
              <a:headEnd/>
              <a:tailEnd type="triangle" w="med" len="med"/>
            </a:ln>
          </p:spPr>
        </p:cxnSp>
        <p:cxnSp>
          <p:nvCxnSpPr>
            <p:cNvPr id="69" name="AutoShape 22"/>
            <p:cNvCxnSpPr>
              <a:cxnSpLocks noChangeShapeType="1"/>
              <a:stCxn id="48" idx="0"/>
              <a:endCxn id="341001" idx="1"/>
            </p:cNvCxnSpPr>
            <p:nvPr/>
          </p:nvCxnSpPr>
          <p:spPr bwMode="auto">
            <a:xfrm rot="5400000" flipH="1" flipV="1">
              <a:off x="3042005" y="3380797"/>
              <a:ext cx="2282498" cy="2935134"/>
            </a:xfrm>
            <a:prstGeom prst="curvedConnector2">
              <a:avLst/>
            </a:prstGeom>
            <a:noFill/>
            <a:ln w="9525">
              <a:solidFill>
                <a:srgbClr val="990033"/>
              </a:solidFill>
              <a:prstDash val="sysDot"/>
              <a:round/>
              <a:headEnd/>
              <a:tailEnd type="triangle" w="med" len="med"/>
            </a:ln>
          </p:spPr>
        </p:cxnSp>
      </p:grpSp>
      <p:graphicFrame>
        <p:nvGraphicFramePr>
          <p:cNvPr id="341005" name="Object 13"/>
          <p:cNvGraphicFramePr>
            <a:graphicFrameLocks noChangeAspect="1"/>
          </p:cNvGraphicFramePr>
          <p:nvPr/>
        </p:nvGraphicFramePr>
        <p:xfrm>
          <a:off x="2586771" y="3154610"/>
          <a:ext cx="330200" cy="492125"/>
        </p:xfrm>
        <a:graphic>
          <a:graphicData uri="http://schemas.openxmlformats.org/presentationml/2006/ole">
            <p:oleObj spid="_x0000_s335878" name="Equation" r:id="rId13" imgW="165028" imgH="228501" progId="Equation.DSMT4">
              <p:embed/>
            </p:oleObj>
          </a:graphicData>
        </a:graphic>
      </p:graphicFrame>
      <p:pic>
        <p:nvPicPr>
          <p:cNvPr id="49" name="Picture 6" descr="Caught in The (Right) Moment Collection"/>
          <p:cNvPicPr>
            <a:picLocks noChangeAspect="1" noChangeArrowheads="1"/>
          </p:cNvPicPr>
          <p:nvPr/>
        </p:nvPicPr>
        <p:blipFill>
          <a:blip r:embed="rId4" cstate="print"/>
          <a:srcRect/>
          <a:stretch>
            <a:fillRect/>
          </a:stretch>
        </p:blipFill>
        <p:spPr bwMode="auto">
          <a:xfrm>
            <a:off x="874393" y="3657436"/>
            <a:ext cx="2501518" cy="2520280"/>
          </a:xfrm>
          <a:prstGeom prst="rect">
            <a:avLst/>
          </a:prstGeom>
          <a:noFill/>
        </p:spPr>
      </p:pic>
    </p:spTree>
    <p:extLst>
      <p:ext uri="{BB962C8B-B14F-4D97-AF65-F5344CB8AC3E}">
        <p14:creationId xmlns:p14="http://schemas.microsoft.com/office/powerpoint/2010/main" xmlns="" val="292599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341003"/>
                                        </p:tgtEl>
                                      </p:cBhvr>
                                    </p:animEffect>
                                    <p:set>
                                      <p:cBhvr>
                                        <p:cTn id="12" dur="1" fill="hold">
                                          <p:stCondLst>
                                            <p:cond delay="1999"/>
                                          </p:stCondLst>
                                        </p:cTn>
                                        <p:tgtEl>
                                          <p:spTgt spid="341003"/>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2000"/>
                                        <p:tgtEl>
                                          <p:spTgt spid="341001"/>
                                        </p:tgtEl>
                                      </p:cBhvr>
                                    </p:animEffect>
                                    <p:set>
                                      <p:cBhvr>
                                        <p:cTn id="15" dur="1" fill="hold">
                                          <p:stCondLst>
                                            <p:cond delay="1999"/>
                                          </p:stCondLst>
                                        </p:cTn>
                                        <p:tgtEl>
                                          <p:spTgt spid="34100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9" descr="https://encrypted-tbn3.gstatic.com/images?q=tbn:ANd9GcRH8DyLC9fgEnmghP_HCpTopftoQvvDDl0k3yGzyo17AnXr9NtZ"/>
          <p:cNvPicPr>
            <a:picLocks noChangeAspect="1" noChangeArrowheads="1"/>
          </p:cNvPicPr>
          <p:nvPr/>
        </p:nvPicPr>
        <p:blipFill>
          <a:blip r:embed="rId3" cstate="print">
            <a:duotone>
              <a:srgbClr val="BBE0E3">
                <a:shade val="45000"/>
                <a:satMod val="135000"/>
              </a:srgbClr>
              <a:prstClr val="white"/>
            </a:duotone>
          </a:blip>
          <a:srcRect l="10910" r="10909"/>
          <a:stretch>
            <a:fillRect/>
          </a:stretch>
        </p:blipFill>
        <p:spPr bwMode="auto">
          <a:xfrm>
            <a:off x="6327133" y="2302411"/>
            <a:ext cx="1935215" cy="1165726"/>
          </a:xfrm>
          <a:prstGeom prst="rect">
            <a:avLst/>
          </a:prstGeom>
          <a:ln>
            <a:noFill/>
          </a:ln>
          <a:effectLst>
            <a:outerShdw blurRad="190500" algn="tl" rotWithShape="0">
              <a:srgbClr val="000000">
                <a:alpha val="70000"/>
              </a:srgbClr>
            </a:outerShdw>
          </a:effectLst>
        </p:spPr>
      </p:pic>
      <p:sp>
        <p:nvSpPr>
          <p:cNvPr id="37" name="Text Box 3"/>
          <p:cNvSpPr txBox="1">
            <a:spLocks noChangeArrowheads="1"/>
          </p:cNvSpPr>
          <p:nvPr/>
        </p:nvSpPr>
        <p:spPr bwMode="auto">
          <a:xfrm>
            <a:off x="2511902" y="527923"/>
            <a:ext cx="4240263" cy="461665"/>
          </a:xfrm>
          <a:prstGeom prst="rect">
            <a:avLst/>
          </a:prstGeom>
          <a:noFill/>
          <a:ln w="12700">
            <a:noFill/>
            <a:miter lim="800000"/>
            <a:headEnd/>
            <a:tailEnd/>
          </a:ln>
        </p:spPr>
        <p:txBody>
          <a:bodyPr wrap="none">
            <a:spAutoFit/>
          </a:bodyPr>
          <a:lstStyle/>
          <a:p>
            <a:r>
              <a:rPr lang="en-GB" sz="2400" kern="0" dirty="0" smtClean="0">
                <a:solidFill>
                  <a:srgbClr val="C0504D">
                    <a:lumMod val="50000"/>
                  </a:srgbClr>
                </a:solidFill>
                <a:latin typeface="Arial Narrow" pitchFamily="34" charset="0"/>
              </a:rPr>
              <a:t>Active inference and self-evidencing</a:t>
            </a:r>
            <a:endParaRPr lang="en-US" sz="2400" kern="0" dirty="0">
              <a:solidFill>
                <a:srgbClr val="C0504D">
                  <a:lumMod val="50000"/>
                </a:srgbClr>
              </a:solidFill>
              <a:latin typeface="Arial Narrow" pitchFamily="34" charset="0"/>
            </a:endParaRPr>
          </a:p>
        </p:txBody>
      </p:sp>
      <p:pic>
        <p:nvPicPr>
          <p:cNvPr id="38" name="Picture 5" descr="Leonardo-6"/>
          <p:cNvPicPr>
            <a:picLocks noChangeAspect="1" noChangeArrowheads="1"/>
          </p:cNvPicPr>
          <p:nvPr/>
        </p:nvPicPr>
        <p:blipFill>
          <a:blip r:embed="rId4" cstate="print">
            <a:duotone>
              <a:srgbClr val="BBE0E3">
                <a:shade val="45000"/>
                <a:satMod val="135000"/>
              </a:srgbClr>
              <a:prstClr val="white"/>
            </a:duotone>
          </a:blip>
          <a:srcRect r="3073" b="3670"/>
          <a:stretch>
            <a:fillRect/>
          </a:stretch>
        </p:blipFill>
        <p:spPr bwMode="auto">
          <a:xfrm>
            <a:off x="1374891" y="2258602"/>
            <a:ext cx="1351849" cy="1219723"/>
          </a:xfrm>
          <a:prstGeom prst="rect">
            <a:avLst/>
          </a:prstGeom>
          <a:ln>
            <a:noFill/>
          </a:ln>
          <a:effectLst>
            <a:outerShdw blurRad="190500" algn="tl" rotWithShape="0">
              <a:srgbClr val="000000">
                <a:alpha val="70000"/>
              </a:srgbClr>
            </a:outerShdw>
          </a:effectLst>
        </p:spPr>
      </p:pic>
      <p:pic>
        <p:nvPicPr>
          <p:cNvPr id="39" name="Picture 6" descr="davincieye"/>
          <p:cNvPicPr>
            <a:picLocks noChangeAspect="1" noChangeArrowheads="1"/>
          </p:cNvPicPr>
          <p:nvPr/>
        </p:nvPicPr>
        <p:blipFill>
          <a:blip r:embed="rId5" cstate="print">
            <a:duotone>
              <a:srgbClr val="BBE0E3">
                <a:shade val="45000"/>
                <a:satMod val="135000"/>
              </a:srgbClr>
              <a:prstClr val="white"/>
            </a:duotone>
          </a:blip>
          <a:srcRect l="12386" t="6497" r="4918" b="3813"/>
          <a:stretch>
            <a:fillRect/>
          </a:stretch>
        </p:blipFill>
        <p:spPr bwMode="auto">
          <a:xfrm>
            <a:off x="879827" y="1875099"/>
            <a:ext cx="990110" cy="691440"/>
          </a:xfrm>
          <a:prstGeom prst="rect">
            <a:avLst/>
          </a:prstGeom>
          <a:ln>
            <a:noFill/>
          </a:ln>
          <a:effectLst>
            <a:outerShdw blurRad="190500" algn="tl" rotWithShape="0">
              <a:srgbClr val="000000">
                <a:alpha val="70000"/>
              </a:srgbClr>
            </a:outerShdw>
          </a:effectLst>
        </p:spPr>
      </p:pic>
      <p:sp>
        <p:nvSpPr>
          <p:cNvPr id="40" name="Text Box 8"/>
          <p:cNvSpPr txBox="1">
            <a:spLocks noChangeArrowheads="1"/>
          </p:cNvSpPr>
          <p:nvPr/>
        </p:nvSpPr>
        <p:spPr bwMode="auto">
          <a:xfrm>
            <a:off x="1938412" y="4956052"/>
            <a:ext cx="2469661" cy="584775"/>
          </a:xfrm>
          <a:prstGeom prst="rect">
            <a:avLst/>
          </a:prstGeom>
          <a:noFill/>
          <a:ln w="12700">
            <a:noFill/>
            <a:miter lim="800000"/>
            <a:headEnd/>
            <a:tailEnd/>
          </a:ln>
        </p:spPr>
        <p:txBody>
          <a:bodyPr wrap="square">
            <a:spAutoFit/>
          </a:bodyPr>
          <a:lstStyle/>
          <a:p>
            <a:pPr algn="ctr">
              <a:defRPr/>
            </a:pPr>
            <a:r>
              <a:rPr lang="en-GB" sz="1600" kern="0" dirty="0" smtClean="0">
                <a:solidFill>
                  <a:srgbClr val="1F497D">
                    <a:lumMod val="75000"/>
                  </a:srgbClr>
                </a:solidFill>
                <a:latin typeface="Arial Narrow" pitchFamily="34" charset="0"/>
              </a:rPr>
              <a:t>Changing sensations to maximise evidence</a:t>
            </a:r>
            <a:endParaRPr lang="en-US" sz="1600" kern="0" dirty="0">
              <a:solidFill>
                <a:srgbClr val="1F497D">
                  <a:lumMod val="75000"/>
                </a:srgbClr>
              </a:solidFill>
              <a:latin typeface="Arial Narrow" pitchFamily="34" charset="0"/>
            </a:endParaRPr>
          </a:p>
        </p:txBody>
      </p:sp>
      <p:cxnSp>
        <p:nvCxnSpPr>
          <p:cNvPr id="42" name="AutoShape 11"/>
          <p:cNvCxnSpPr>
            <a:cxnSpLocks noChangeShapeType="1"/>
            <a:stCxn id="36" idx="0"/>
            <a:endCxn id="62" idx="3"/>
          </p:cNvCxnSpPr>
          <p:nvPr/>
        </p:nvCxnSpPr>
        <p:spPr bwMode="auto">
          <a:xfrm rot="16200000" flipV="1">
            <a:off x="6207805" y="1215475"/>
            <a:ext cx="464806" cy="1709066"/>
          </a:xfrm>
          <a:prstGeom prst="curvedConnector2">
            <a:avLst/>
          </a:prstGeom>
          <a:noFill/>
          <a:ln w="9525">
            <a:solidFill>
              <a:srgbClr val="990033"/>
            </a:solidFill>
            <a:round/>
            <a:headEnd/>
            <a:tailEnd type="triangle" w="med" len="med"/>
          </a:ln>
        </p:spPr>
      </p:cxnSp>
      <p:cxnSp>
        <p:nvCxnSpPr>
          <p:cNvPr id="43" name="AutoShape 13"/>
          <p:cNvCxnSpPr>
            <a:cxnSpLocks noChangeShapeType="1"/>
            <a:stCxn id="38" idx="0"/>
            <a:endCxn id="61" idx="1"/>
          </p:cNvCxnSpPr>
          <p:nvPr/>
        </p:nvCxnSpPr>
        <p:spPr bwMode="auto">
          <a:xfrm rot="5400000" flipH="1" flipV="1">
            <a:off x="2608502" y="1278536"/>
            <a:ext cx="422381" cy="1537752"/>
          </a:xfrm>
          <a:prstGeom prst="curvedConnector2">
            <a:avLst/>
          </a:prstGeom>
          <a:noFill/>
          <a:ln w="9525">
            <a:solidFill>
              <a:srgbClr val="990033"/>
            </a:solidFill>
            <a:round/>
            <a:headEnd/>
            <a:tailEnd type="triangle" w="med" len="med"/>
          </a:ln>
        </p:spPr>
      </p:cxnSp>
      <p:sp>
        <p:nvSpPr>
          <p:cNvPr id="44" name="Text Box 15"/>
          <p:cNvSpPr txBox="1">
            <a:spLocks noChangeArrowheads="1"/>
          </p:cNvSpPr>
          <p:nvPr/>
        </p:nvSpPr>
        <p:spPr bwMode="auto">
          <a:xfrm>
            <a:off x="3958612" y="2067566"/>
            <a:ext cx="1319592" cy="400110"/>
          </a:xfrm>
          <a:prstGeom prst="rect">
            <a:avLst/>
          </a:prstGeom>
          <a:solidFill>
            <a:schemeClr val="accent2">
              <a:lumMod val="50000"/>
            </a:schemeClr>
          </a:solidFill>
          <a:ln w="12700">
            <a:noFill/>
            <a:miter lim="800000"/>
            <a:headEnd/>
            <a:tailEnd/>
          </a:ln>
          <a:effectLst>
            <a:outerShdw blurRad="44450" dist="27940" dir="5400000" algn="ctr">
              <a:srgbClr val="000000">
                <a:alpha val="32000"/>
              </a:srgbClr>
            </a:outerShdw>
          </a:effectLst>
        </p:spPr>
        <p:txBody>
          <a:bodyPr wrap="none">
            <a:spAutoFit/>
          </a:bodyPr>
          <a:lstStyle/>
          <a:p>
            <a:pPr algn="ctr">
              <a:defRPr/>
            </a:pPr>
            <a:r>
              <a:rPr lang="en-GB" sz="2000" kern="0" dirty="0" smtClean="0">
                <a:solidFill>
                  <a:srgbClr val="FFFFFF"/>
                </a:solidFill>
                <a:latin typeface="Arial Narrow" pitchFamily="34" charset="0"/>
              </a:rPr>
              <a:t>Free energy</a:t>
            </a:r>
            <a:endParaRPr lang="en-US" sz="2000" kern="0" dirty="0">
              <a:solidFill>
                <a:srgbClr val="FFFFFF"/>
              </a:solidFill>
              <a:latin typeface="Arial Narrow" pitchFamily="34" charset="0"/>
            </a:endParaRPr>
          </a:p>
        </p:txBody>
      </p:sp>
      <p:sp>
        <p:nvSpPr>
          <p:cNvPr id="45" name="Text Box 16"/>
          <p:cNvSpPr txBox="1">
            <a:spLocks noChangeArrowheads="1"/>
          </p:cNvSpPr>
          <p:nvPr/>
        </p:nvSpPr>
        <p:spPr bwMode="auto">
          <a:xfrm>
            <a:off x="5044296" y="4956052"/>
            <a:ext cx="2271389" cy="584775"/>
          </a:xfrm>
          <a:prstGeom prst="rect">
            <a:avLst/>
          </a:prstGeom>
          <a:noFill/>
          <a:ln w="12700">
            <a:noFill/>
            <a:miter lim="800000"/>
            <a:headEnd/>
            <a:tailEnd/>
          </a:ln>
        </p:spPr>
        <p:txBody>
          <a:bodyPr wrap="square">
            <a:spAutoFit/>
          </a:bodyPr>
          <a:lstStyle/>
          <a:p>
            <a:pPr algn="ctr">
              <a:defRPr/>
            </a:pPr>
            <a:r>
              <a:rPr lang="en-GB" sz="1600" kern="0" dirty="0" smtClean="0">
                <a:solidFill>
                  <a:srgbClr val="FF0000"/>
                </a:solidFill>
                <a:latin typeface="Arial Narrow" pitchFamily="34" charset="0"/>
              </a:rPr>
              <a:t>Changing beliefs to minimise divergence</a:t>
            </a:r>
            <a:endParaRPr lang="en-US" sz="1600" kern="0" dirty="0">
              <a:solidFill>
                <a:srgbClr val="FF0000"/>
              </a:solidFill>
              <a:latin typeface="Arial Narrow" pitchFamily="34" charset="0"/>
            </a:endParaRPr>
          </a:p>
        </p:txBody>
      </p:sp>
      <p:sp>
        <p:nvSpPr>
          <p:cNvPr id="46" name="Text Box 17"/>
          <p:cNvSpPr txBox="1">
            <a:spLocks noChangeArrowheads="1"/>
          </p:cNvSpPr>
          <p:nvPr/>
        </p:nvSpPr>
        <p:spPr bwMode="auto">
          <a:xfrm>
            <a:off x="2663661" y="3891497"/>
            <a:ext cx="1080120" cy="400110"/>
          </a:xfrm>
          <a:prstGeom prst="rect">
            <a:avLst/>
          </a:prstGeom>
          <a:solidFill>
            <a:schemeClr val="tx2">
              <a:lumMod val="75000"/>
            </a:schemeClr>
          </a:solidFill>
          <a:ln w="12700">
            <a:noFill/>
            <a:miter lim="800000"/>
            <a:headEnd/>
            <a:tailEnd/>
          </a:ln>
          <a:effectLst>
            <a:outerShdw blurRad="44450" dist="27940" dir="5400000" algn="ctr">
              <a:srgbClr val="000000">
                <a:alpha val="32000"/>
              </a:srgbClr>
            </a:outerShdw>
          </a:effectLst>
        </p:spPr>
        <p:txBody>
          <a:bodyPr wrap="square">
            <a:spAutoFit/>
          </a:bodyPr>
          <a:lstStyle/>
          <a:p>
            <a:pPr algn="ctr">
              <a:defRPr/>
            </a:pPr>
            <a:r>
              <a:rPr lang="en-GB" sz="2000" kern="0" dirty="0">
                <a:solidFill>
                  <a:srgbClr val="FFFFFF"/>
                </a:solidFill>
                <a:latin typeface="Arial Narrow" pitchFamily="34" charset="0"/>
              </a:rPr>
              <a:t>Action</a:t>
            </a:r>
            <a:endParaRPr lang="en-US" sz="2000" kern="0" dirty="0">
              <a:solidFill>
                <a:srgbClr val="FFFFFF"/>
              </a:solidFill>
              <a:latin typeface="Arial Narrow" pitchFamily="34" charset="0"/>
            </a:endParaRPr>
          </a:p>
        </p:txBody>
      </p:sp>
      <p:sp>
        <p:nvSpPr>
          <p:cNvPr id="47" name="Text Box 18"/>
          <p:cNvSpPr txBox="1">
            <a:spLocks noChangeArrowheads="1"/>
          </p:cNvSpPr>
          <p:nvPr/>
        </p:nvSpPr>
        <p:spPr bwMode="auto">
          <a:xfrm>
            <a:off x="5584313" y="3900324"/>
            <a:ext cx="1191353" cy="400110"/>
          </a:xfrm>
          <a:prstGeom prst="rect">
            <a:avLst/>
          </a:prstGeom>
          <a:solidFill>
            <a:srgbClr val="FF0000"/>
          </a:solidFill>
          <a:ln w="12700">
            <a:noFill/>
            <a:miter lim="800000"/>
            <a:headEnd/>
            <a:tailEnd/>
          </a:ln>
          <a:effectLst>
            <a:outerShdw blurRad="44450" dist="27940" dir="5400000" algn="ctr">
              <a:srgbClr val="000000">
                <a:alpha val="32000"/>
              </a:srgbClr>
            </a:outerShdw>
          </a:effectLst>
        </p:spPr>
        <p:txBody>
          <a:bodyPr wrap="none">
            <a:spAutoFit/>
          </a:bodyPr>
          <a:lstStyle/>
          <a:p>
            <a:pPr algn="ctr">
              <a:defRPr/>
            </a:pPr>
            <a:r>
              <a:rPr lang="en-GB" sz="2000" kern="0" dirty="0">
                <a:solidFill>
                  <a:srgbClr val="FFFFFF"/>
                </a:solidFill>
                <a:latin typeface="Arial Narrow" pitchFamily="34" charset="0"/>
              </a:rPr>
              <a:t>Perception</a:t>
            </a:r>
            <a:endParaRPr lang="en-US" sz="2000" kern="0" dirty="0">
              <a:solidFill>
                <a:srgbClr val="FFFFFF"/>
              </a:solidFill>
              <a:latin typeface="Arial Narrow" pitchFamily="34" charset="0"/>
            </a:endParaRPr>
          </a:p>
        </p:txBody>
      </p:sp>
      <p:cxnSp>
        <p:nvCxnSpPr>
          <p:cNvPr id="48" name="AutoShape 19"/>
          <p:cNvCxnSpPr>
            <a:cxnSpLocks noChangeShapeType="1"/>
            <a:stCxn id="44" idx="2"/>
            <a:endCxn id="46" idx="3"/>
          </p:cNvCxnSpPr>
          <p:nvPr/>
        </p:nvCxnSpPr>
        <p:spPr bwMode="auto">
          <a:xfrm rot="5400000">
            <a:off x="3369157" y="2842301"/>
            <a:ext cx="1623876" cy="874627"/>
          </a:xfrm>
          <a:prstGeom prst="curvedConnector2">
            <a:avLst/>
          </a:prstGeom>
          <a:noFill/>
          <a:ln w="9525">
            <a:solidFill>
              <a:srgbClr val="FF3300"/>
            </a:solidFill>
            <a:round/>
            <a:headEnd/>
            <a:tailEnd type="triangle" w="med" len="med"/>
          </a:ln>
        </p:spPr>
      </p:cxnSp>
      <p:cxnSp>
        <p:nvCxnSpPr>
          <p:cNvPr id="49" name="AutoShape 20"/>
          <p:cNvCxnSpPr>
            <a:cxnSpLocks noChangeShapeType="1"/>
            <a:stCxn id="44" idx="2"/>
            <a:endCxn id="47" idx="1"/>
          </p:cNvCxnSpPr>
          <p:nvPr/>
        </p:nvCxnSpPr>
        <p:spPr bwMode="auto">
          <a:xfrm rot="16200000" flipH="1">
            <a:off x="4285009" y="2801074"/>
            <a:ext cx="1632703" cy="965905"/>
          </a:xfrm>
          <a:prstGeom prst="curvedConnector2">
            <a:avLst/>
          </a:prstGeom>
          <a:noFill/>
          <a:ln w="9525">
            <a:solidFill>
              <a:srgbClr val="FF3300"/>
            </a:solidFill>
            <a:round/>
            <a:headEnd/>
            <a:tailEnd type="triangle" w="med" len="med"/>
          </a:ln>
        </p:spPr>
      </p:cxnSp>
      <p:cxnSp>
        <p:nvCxnSpPr>
          <p:cNvPr id="50" name="AutoShape 21"/>
          <p:cNvCxnSpPr>
            <a:cxnSpLocks noChangeShapeType="1"/>
            <a:stCxn id="46" idx="1"/>
            <a:endCxn id="38" idx="2"/>
          </p:cNvCxnSpPr>
          <p:nvPr/>
        </p:nvCxnSpPr>
        <p:spPr bwMode="auto">
          <a:xfrm rot="10800000">
            <a:off x="2050817" y="3478326"/>
            <a:ext cx="612845" cy="613227"/>
          </a:xfrm>
          <a:prstGeom prst="curvedConnector2">
            <a:avLst/>
          </a:prstGeom>
          <a:noFill/>
          <a:ln w="9525">
            <a:solidFill>
              <a:srgbClr val="000000"/>
            </a:solidFill>
            <a:round/>
            <a:headEnd/>
            <a:tailEnd type="triangle" w="med" len="med"/>
          </a:ln>
        </p:spPr>
      </p:cxnSp>
      <p:cxnSp>
        <p:nvCxnSpPr>
          <p:cNvPr id="51" name="AutoShape 22"/>
          <p:cNvCxnSpPr>
            <a:cxnSpLocks noChangeShapeType="1"/>
            <a:stCxn id="47" idx="3"/>
            <a:endCxn id="36" idx="2"/>
          </p:cNvCxnSpPr>
          <p:nvPr/>
        </p:nvCxnSpPr>
        <p:spPr bwMode="auto">
          <a:xfrm flipV="1">
            <a:off x="6775666" y="3468137"/>
            <a:ext cx="519075" cy="632242"/>
          </a:xfrm>
          <a:prstGeom prst="curvedConnector2">
            <a:avLst/>
          </a:prstGeom>
          <a:noFill/>
          <a:ln w="9525">
            <a:solidFill>
              <a:srgbClr val="990033"/>
            </a:solidFill>
            <a:round/>
            <a:headEnd/>
            <a:tailEnd type="triangle" w="med" len="med"/>
          </a:ln>
        </p:spPr>
      </p:cxnSp>
      <p:grpSp>
        <p:nvGrpSpPr>
          <p:cNvPr id="2" name="Group 66"/>
          <p:cNvGrpSpPr/>
          <p:nvPr/>
        </p:nvGrpSpPr>
        <p:grpSpPr>
          <a:xfrm>
            <a:off x="3257550" y="1366838"/>
            <a:ext cx="2720975" cy="609266"/>
            <a:chOff x="3182017" y="1273056"/>
            <a:chExt cx="2720975" cy="609266"/>
          </a:xfrm>
        </p:grpSpPr>
        <p:graphicFrame>
          <p:nvGraphicFramePr>
            <p:cNvPr id="57" name="Object 81"/>
            <p:cNvGraphicFramePr>
              <a:graphicFrameLocks noChangeAspect="1"/>
            </p:cNvGraphicFramePr>
            <p:nvPr>
              <p:extLst>
                <p:ext uri="{D42A27DB-BD31-4B8C-83A1-F6EECF244321}">
                  <p14:modId xmlns:p14="http://schemas.microsoft.com/office/powerpoint/2010/main" xmlns="" val="3446429509"/>
                </p:ext>
              </p:extLst>
            </p:nvPr>
          </p:nvGraphicFramePr>
          <p:xfrm>
            <a:off x="3182017" y="1273056"/>
            <a:ext cx="2720975" cy="508000"/>
          </p:xfrm>
          <a:graphic>
            <a:graphicData uri="http://schemas.openxmlformats.org/presentationml/2006/ole">
              <p:oleObj spid="_x0000_s336898" name="Equation" r:id="rId6" imgW="2133360" imgH="380880" progId="Equation.DSMT4">
                <p:embed/>
              </p:oleObj>
            </a:graphicData>
          </a:graphic>
        </p:graphicFrame>
        <p:sp>
          <p:nvSpPr>
            <p:cNvPr id="61" name="TextBox 60"/>
            <p:cNvSpPr txBox="1"/>
            <p:nvPr/>
          </p:nvSpPr>
          <p:spPr>
            <a:xfrm>
              <a:off x="3513035" y="1603939"/>
              <a:ext cx="704040" cy="276999"/>
            </a:xfrm>
            <a:prstGeom prst="rect">
              <a:avLst/>
            </a:prstGeom>
            <a:noFill/>
          </p:spPr>
          <p:txBody>
            <a:bodyPr wrap="none" rtlCol="0">
              <a:spAutoFit/>
            </a:bodyPr>
            <a:lstStyle/>
            <a:p>
              <a:pPr algn="ctr"/>
              <a:r>
                <a:rPr lang="en-GB" sz="1200" dirty="0" smtClean="0">
                  <a:solidFill>
                    <a:srgbClr val="C0504D">
                      <a:lumMod val="50000"/>
                    </a:srgbClr>
                  </a:solidFill>
                  <a:latin typeface="Arial Narrow" pitchFamily="34" charset="0"/>
                </a:rPr>
                <a:t>Evidence</a:t>
              </a:r>
              <a:endParaRPr lang="en-GB" sz="1200" dirty="0">
                <a:solidFill>
                  <a:srgbClr val="C0504D">
                    <a:lumMod val="50000"/>
                  </a:srgbClr>
                </a:solidFill>
                <a:latin typeface="Arial Narrow" pitchFamily="34" charset="0"/>
              </a:endParaRPr>
            </a:p>
          </p:txBody>
        </p:sp>
        <p:sp>
          <p:nvSpPr>
            <p:cNvPr id="62" name="TextBox 61"/>
            <p:cNvSpPr txBox="1"/>
            <p:nvPr/>
          </p:nvSpPr>
          <p:spPr>
            <a:xfrm>
              <a:off x="4687480" y="1605323"/>
              <a:ext cx="822662" cy="276999"/>
            </a:xfrm>
            <a:prstGeom prst="rect">
              <a:avLst/>
            </a:prstGeom>
            <a:noFill/>
          </p:spPr>
          <p:txBody>
            <a:bodyPr wrap="none" rtlCol="0">
              <a:spAutoFit/>
            </a:bodyPr>
            <a:lstStyle/>
            <a:p>
              <a:pPr algn="ctr"/>
              <a:r>
                <a:rPr lang="en-GB" sz="1200" dirty="0" smtClean="0">
                  <a:solidFill>
                    <a:srgbClr val="C0504D">
                      <a:lumMod val="50000"/>
                    </a:srgbClr>
                  </a:solidFill>
                  <a:latin typeface="Arial Narrow" pitchFamily="34" charset="0"/>
                </a:rPr>
                <a:t>Divergence</a:t>
              </a:r>
              <a:endParaRPr lang="en-GB" sz="1200" dirty="0">
                <a:solidFill>
                  <a:srgbClr val="C0504D">
                    <a:lumMod val="50000"/>
                  </a:srgbClr>
                </a:solidFill>
                <a:latin typeface="Arial Narrow" pitchFamily="34" charset="0"/>
              </a:endParaRPr>
            </a:p>
          </p:txBody>
        </p:sp>
      </p:grpSp>
      <p:graphicFrame>
        <p:nvGraphicFramePr>
          <p:cNvPr id="240673" name="Object 33"/>
          <p:cNvGraphicFramePr>
            <a:graphicFrameLocks noChangeAspect="1"/>
          </p:cNvGraphicFramePr>
          <p:nvPr>
            <p:extLst>
              <p:ext uri="{D42A27DB-BD31-4B8C-83A1-F6EECF244321}">
                <p14:modId xmlns:p14="http://schemas.microsoft.com/office/powerpoint/2010/main" xmlns="" val="4078793024"/>
              </p:ext>
            </p:extLst>
          </p:nvPr>
        </p:nvGraphicFramePr>
        <p:xfrm>
          <a:off x="2288223" y="4452938"/>
          <a:ext cx="1830387" cy="406400"/>
        </p:xfrm>
        <a:graphic>
          <a:graphicData uri="http://schemas.openxmlformats.org/presentationml/2006/ole">
            <p:oleObj spid="_x0000_s336899" name="Equation" r:id="rId7" imgW="1434960" imgH="304560" progId="Equation.DSMT4">
              <p:embed/>
            </p:oleObj>
          </a:graphicData>
        </a:graphic>
      </p:graphicFrame>
      <p:graphicFrame>
        <p:nvGraphicFramePr>
          <p:cNvPr id="240674" name="Object 34"/>
          <p:cNvGraphicFramePr>
            <a:graphicFrameLocks noChangeAspect="1"/>
          </p:cNvGraphicFramePr>
          <p:nvPr>
            <p:extLst>
              <p:ext uri="{D42A27DB-BD31-4B8C-83A1-F6EECF244321}">
                <p14:modId xmlns:p14="http://schemas.microsoft.com/office/powerpoint/2010/main" xmlns="" val="2556355282"/>
              </p:ext>
            </p:extLst>
          </p:nvPr>
        </p:nvGraphicFramePr>
        <p:xfrm>
          <a:off x="5102225" y="4487863"/>
          <a:ext cx="2154238" cy="336550"/>
        </p:xfrm>
        <a:graphic>
          <a:graphicData uri="http://schemas.openxmlformats.org/presentationml/2006/ole">
            <p:oleObj spid="_x0000_s336900" name="Equation" r:id="rId8" imgW="1688760" imgH="253800" progId="Equation.DSMT4">
              <p:embed/>
            </p:oleObj>
          </a:graphicData>
        </a:graphic>
      </p:graphicFrame>
      <p:graphicFrame>
        <p:nvGraphicFramePr>
          <p:cNvPr id="26" name="Object 81"/>
          <p:cNvGraphicFramePr>
            <a:graphicFrameLocks noChangeAspect="1"/>
          </p:cNvGraphicFramePr>
          <p:nvPr>
            <p:extLst>
              <p:ext uri="{D42A27DB-BD31-4B8C-83A1-F6EECF244321}">
                <p14:modId xmlns:p14="http://schemas.microsoft.com/office/powerpoint/2010/main" xmlns="" val="3273763758"/>
              </p:ext>
            </p:extLst>
          </p:nvPr>
        </p:nvGraphicFramePr>
        <p:xfrm>
          <a:off x="2461237" y="1642623"/>
          <a:ext cx="397510" cy="578196"/>
        </p:xfrm>
        <a:graphic>
          <a:graphicData uri="http://schemas.openxmlformats.org/presentationml/2006/ole">
            <p:oleObj spid="_x0000_s336901" name="Equation" r:id="rId9" imgW="164880" imgH="228600" progId="Equation.DSMT4">
              <p:embed/>
            </p:oleObj>
          </a:graphicData>
        </a:graphic>
      </p:graphicFrame>
      <p:graphicFrame>
        <p:nvGraphicFramePr>
          <p:cNvPr id="27" name="Object 81"/>
          <p:cNvGraphicFramePr>
            <a:graphicFrameLocks noChangeAspect="1"/>
          </p:cNvGraphicFramePr>
          <p:nvPr>
            <p:extLst>
              <p:ext uri="{D42A27DB-BD31-4B8C-83A1-F6EECF244321}">
                <p14:modId xmlns:p14="http://schemas.microsoft.com/office/powerpoint/2010/main" xmlns="" val="1390588815"/>
              </p:ext>
            </p:extLst>
          </p:nvPr>
        </p:nvGraphicFramePr>
        <p:xfrm>
          <a:off x="6537456" y="1755667"/>
          <a:ext cx="650979" cy="409959"/>
        </p:xfrm>
        <a:graphic>
          <a:graphicData uri="http://schemas.openxmlformats.org/presentationml/2006/ole">
            <p:oleObj spid="_x0000_s336902" name="Equation" r:id="rId10" imgW="380880" imgH="228600" progId="Equation.DSMT4">
              <p:embed/>
            </p:oleObj>
          </a:graphicData>
        </a:graphic>
      </p:graphicFrame>
    </p:spTree>
    <p:extLst>
      <p:ext uri="{BB962C8B-B14F-4D97-AF65-F5344CB8AC3E}">
        <p14:creationId xmlns:p14="http://schemas.microsoft.com/office/powerpoint/2010/main" xmlns="" val="325742425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5955326" y="2239133"/>
            <a:ext cx="973016" cy="593971"/>
          </a:xfrm>
          <a:prstGeom prst="round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15" dirty="0">
              <a:solidFill>
                <a:schemeClr val="accent2">
                  <a:lumMod val="50000"/>
                </a:schemeClr>
              </a:solidFill>
              <a:latin typeface="Arial Narrow" pitchFamily="34" charset="0"/>
            </a:endParaRPr>
          </a:p>
        </p:txBody>
      </p:sp>
      <p:sp>
        <p:nvSpPr>
          <p:cNvPr id="39" name="Rounded Rectangle 38"/>
          <p:cNvSpPr/>
          <p:nvPr/>
        </p:nvSpPr>
        <p:spPr>
          <a:xfrm>
            <a:off x="4743936" y="2235224"/>
            <a:ext cx="2164864" cy="593971"/>
          </a:xfrm>
          <a:prstGeom prst="round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15" dirty="0">
              <a:solidFill>
                <a:schemeClr val="accent2">
                  <a:lumMod val="50000"/>
                </a:schemeClr>
              </a:solidFill>
              <a:latin typeface="Arial Narrow" pitchFamily="34" charset="0"/>
            </a:endParaRPr>
          </a:p>
        </p:txBody>
      </p:sp>
      <p:sp>
        <p:nvSpPr>
          <p:cNvPr id="53" name="TextBox 52"/>
          <p:cNvSpPr txBox="1"/>
          <p:nvPr/>
        </p:nvSpPr>
        <p:spPr>
          <a:xfrm>
            <a:off x="1846751" y="257925"/>
            <a:ext cx="5662127" cy="461665"/>
          </a:xfrm>
          <a:prstGeom prst="rect">
            <a:avLst/>
          </a:prstGeom>
          <a:noFill/>
        </p:spPr>
        <p:txBody>
          <a:bodyPr wrap="none" rtlCol="0">
            <a:spAutoFit/>
          </a:bodyPr>
          <a:lstStyle/>
          <a:p>
            <a:pPr algn="ctr"/>
            <a:r>
              <a:rPr lang="en-GB" sz="2400" dirty="0" smtClean="0">
                <a:solidFill>
                  <a:schemeClr val="accent2">
                    <a:lumMod val="50000"/>
                  </a:schemeClr>
                </a:solidFill>
                <a:latin typeface="Arial Narrow" pitchFamily="34" charset="0"/>
              </a:rPr>
              <a:t>Active inference, self-evidencing and free energy</a:t>
            </a:r>
            <a:endParaRPr lang="en-GB" sz="2400" dirty="0">
              <a:solidFill>
                <a:schemeClr val="accent2">
                  <a:lumMod val="50000"/>
                </a:schemeClr>
              </a:solidFill>
              <a:latin typeface="Arial Narrow" pitchFamily="34" charset="0"/>
            </a:endParaRPr>
          </a:p>
        </p:txBody>
      </p:sp>
      <p:grpSp>
        <p:nvGrpSpPr>
          <p:cNvPr id="2" name="Group 41"/>
          <p:cNvGrpSpPr/>
          <p:nvPr/>
        </p:nvGrpSpPr>
        <p:grpSpPr>
          <a:xfrm>
            <a:off x="446502" y="3377488"/>
            <a:ext cx="3197795" cy="2987502"/>
            <a:chOff x="446499" y="3783868"/>
            <a:chExt cx="3197795" cy="2987502"/>
          </a:xfrm>
        </p:grpSpPr>
        <p:sp>
          <p:nvSpPr>
            <p:cNvPr id="81" name="Rounded Rectangle 80"/>
            <p:cNvSpPr/>
            <p:nvPr/>
          </p:nvSpPr>
          <p:spPr>
            <a:xfrm>
              <a:off x="446499" y="3783868"/>
              <a:ext cx="2746742" cy="2402328"/>
            </a:xfrm>
            <a:prstGeom prst="round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15" dirty="0">
                <a:solidFill>
                  <a:schemeClr val="accent2">
                    <a:lumMod val="50000"/>
                  </a:schemeClr>
                </a:solidFill>
                <a:latin typeface="Arial Narrow" pitchFamily="34" charset="0"/>
              </a:endParaRPr>
            </a:p>
          </p:txBody>
        </p:sp>
        <p:sp>
          <p:nvSpPr>
            <p:cNvPr id="82" name="TextBox 81"/>
            <p:cNvSpPr txBox="1"/>
            <p:nvPr/>
          </p:nvSpPr>
          <p:spPr>
            <a:xfrm>
              <a:off x="544120" y="3925008"/>
              <a:ext cx="2592377" cy="745782"/>
            </a:xfrm>
            <a:prstGeom prst="rect">
              <a:avLst/>
            </a:prstGeom>
            <a:noFill/>
          </p:spPr>
          <p:txBody>
            <a:bodyPr wrap="none" rtlCol="0">
              <a:spAutoFit/>
            </a:bodyPr>
            <a:lstStyle/>
            <a:p>
              <a:pPr algn="ctr"/>
              <a:r>
                <a:rPr lang="en-GB" sz="1662" dirty="0">
                  <a:solidFill>
                    <a:schemeClr val="accent2">
                      <a:lumMod val="50000"/>
                    </a:schemeClr>
                  </a:solidFill>
                  <a:latin typeface="Arial Narrow" pitchFamily="34" charset="0"/>
                </a:rPr>
                <a:t>Bayesian surprise and Infomax</a:t>
              </a:r>
            </a:p>
            <a:p>
              <a:pPr algn="ctr"/>
              <a:endParaRPr lang="en-GB" sz="1292" dirty="0">
                <a:solidFill>
                  <a:schemeClr val="accent2">
                    <a:lumMod val="50000"/>
                  </a:schemeClr>
                </a:solidFill>
                <a:latin typeface="Arial Narrow" pitchFamily="34" charset="0"/>
              </a:endParaRPr>
            </a:p>
            <a:p>
              <a:pPr algn="ctr"/>
              <a:r>
                <a:rPr lang="en-GB" sz="1292" dirty="0" smtClean="0">
                  <a:solidFill>
                    <a:schemeClr val="accent2">
                      <a:lumMod val="50000"/>
                    </a:schemeClr>
                  </a:solidFill>
                  <a:latin typeface="Arial Narrow" pitchFamily="34" charset="0"/>
                </a:rPr>
                <a:t>No prior beliefs or preferences:</a:t>
              </a:r>
              <a:endParaRPr lang="en-GB" sz="1292" dirty="0">
                <a:solidFill>
                  <a:schemeClr val="accent2">
                    <a:lumMod val="50000"/>
                  </a:schemeClr>
                </a:solidFill>
                <a:latin typeface="Arial Narrow" pitchFamily="34" charset="0"/>
              </a:endParaRPr>
            </a:p>
          </p:txBody>
        </p:sp>
        <p:graphicFrame>
          <p:nvGraphicFramePr>
            <p:cNvPr id="83" name="Object 77"/>
            <p:cNvGraphicFramePr>
              <a:graphicFrameLocks noChangeAspect="1"/>
            </p:cNvGraphicFramePr>
            <p:nvPr>
              <p:extLst/>
            </p:nvPr>
          </p:nvGraphicFramePr>
          <p:xfrm>
            <a:off x="774737" y="4694853"/>
            <a:ext cx="2074984" cy="937846"/>
          </p:xfrm>
          <a:graphic>
            <a:graphicData uri="http://schemas.openxmlformats.org/presentationml/2006/ole">
              <p:oleObj spid="_x0000_s299022" name="Equation" r:id="rId3" imgW="2247900" imgH="1016000" progId="Equation.DSMT4">
                <p:embed/>
              </p:oleObj>
            </a:graphicData>
          </a:graphic>
        </p:graphicFrame>
        <p:sp>
          <p:nvSpPr>
            <p:cNvPr id="84" name="TextBox 83"/>
            <p:cNvSpPr txBox="1"/>
            <p:nvPr/>
          </p:nvSpPr>
          <p:spPr>
            <a:xfrm>
              <a:off x="1239639" y="4963859"/>
              <a:ext cx="1186543" cy="276999"/>
            </a:xfrm>
            <a:prstGeom prst="rect">
              <a:avLst/>
            </a:prstGeom>
            <a:noFill/>
          </p:spPr>
          <p:txBody>
            <a:bodyPr wrap="none" rtlCol="0">
              <a:spAutoFit/>
            </a:bodyPr>
            <a:lstStyle/>
            <a:p>
              <a:pPr algn="ctr"/>
              <a:r>
                <a:rPr lang="en-GB" sz="1200" dirty="0">
                  <a:solidFill>
                    <a:schemeClr val="accent2">
                      <a:lumMod val="50000"/>
                    </a:schemeClr>
                  </a:solidFill>
                  <a:latin typeface="Arial Narrow" pitchFamily="34" charset="0"/>
                </a:rPr>
                <a:t>Bayesian surprise</a:t>
              </a:r>
            </a:p>
          </p:txBody>
        </p:sp>
        <p:sp>
          <p:nvSpPr>
            <p:cNvPr id="85" name="TextBox 84"/>
            <p:cNvSpPr txBox="1"/>
            <p:nvPr/>
          </p:nvSpPr>
          <p:spPr>
            <a:xfrm>
              <a:off x="1225249" y="5551815"/>
              <a:ext cx="1225015" cy="276999"/>
            </a:xfrm>
            <a:prstGeom prst="rect">
              <a:avLst/>
            </a:prstGeom>
            <a:noFill/>
          </p:spPr>
          <p:txBody>
            <a:bodyPr wrap="none" rtlCol="0">
              <a:spAutoFit/>
            </a:bodyPr>
            <a:lstStyle/>
            <a:p>
              <a:pPr algn="ctr"/>
              <a:r>
                <a:rPr lang="en-GB" sz="1200" dirty="0">
                  <a:solidFill>
                    <a:schemeClr val="accent2">
                      <a:lumMod val="50000"/>
                    </a:schemeClr>
                  </a:solidFill>
                  <a:latin typeface="Arial Narrow" pitchFamily="34" charset="0"/>
                </a:rPr>
                <a:t>Mutual information</a:t>
              </a:r>
            </a:p>
          </p:txBody>
        </p:sp>
        <p:pic>
          <p:nvPicPr>
            <p:cNvPr id="86" name="Picture 133" descr="http://i.ytimg.com/vi/cv9hje42i_E/hqdefault.jpg">
              <a:hlinkClick r:id="rId4"/>
            </p:cNvPr>
            <p:cNvPicPr>
              <a:picLocks noChangeAspect="1" noChangeArrowheads="1"/>
            </p:cNvPicPr>
            <p:nvPr/>
          </p:nvPicPr>
          <p:blipFill>
            <a:blip r:embed="rId5" cstate="print">
              <a:duotone>
                <a:prstClr val="black"/>
                <a:srgbClr val="D9C3A5">
                  <a:tint val="50000"/>
                  <a:satMod val="180000"/>
                </a:srgbClr>
              </a:duotone>
            </a:blip>
            <a:srcRect l="10369" t="1312" r="30569" b="21251"/>
            <a:stretch>
              <a:fillRect/>
            </a:stretch>
          </p:blipFill>
          <p:spPr bwMode="auto">
            <a:xfrm>
              <a:off x="2552366" y="5608164"/>
              <a:ext cx="1091928" cy="1163206"/>
            </a:xfrm>
            <a:prstGeom prst="ellipse">
              <a:avLst/>
            </a:prstGeom>
            <a:ln>
              <a:noFill/>
            </a:ln>
            <a:effectLst>
              <a:softEdge rad="112500"/>
            </a:effectLst>
          </p:spPr>
        </p:pic>
      </p:grpSp>
      <p:grpSp>
        <p:nvGrpSpPr>
          <p:cNvPr id="3" name="Group 43"/>
          <p:cNvGrpSpPr/>
          <p:nvPr/>
        </p:nvGrpSpPr>
        <p:grpSpPr>
          <a:xfrm>
            <a:off x="3280971" y="2246947"/>
            <a:ext cx="3128022" cy="4118047"/>
            <a:chOff x="3280968" y="2653321"/>
            <a:chExt cx="3128022" cy="4118047"/>
          </a:xfrm>
        </p:grpSpPr>
        <p:sp>
          <p:nvSpPr>
            <p:cNvPr id="40" name="Rounded Rectangle 39"/>
            <p:cNvSpPr/>
            <p:nvPr/>
          </p:nvSpPr>
          <p:spPr>
            <a:xfrm>
              <a:off x="3430954" y="2653321"/>
              <a:ext cx="1277815" cy="593971"/>
            </a:xfrm>
            <a:prstGeom prst="round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15" dirty="0">
                <a:solidFill>
                  <a:schemeClr val="accent2">
                    <a:lumMod val="50000"/>
                  </a:schemeClr>
                </a:solidFill>
                <a:latin typeface="Arial Narrow" pitchFamily="34" charset="0"/>
              </a:endParaRPr>
            </a:p>
          </p:txBody>
        </p:sp>
        <p:grpSp>
          <p:nvGrpSpPr>
            <p:cNvPr id="4" name="Group 42"/>
            <p:cNvGrpSpPr/>
            <p:nvPr/>
          </p:nvGrpSpPr>
          <p:grpSpPr>
            <a:xfrm>
              <a:off x="3280968" y="3780266"/>
              <a:ext cx="3128022" cy="2991102"/>
              <a:chOff x="3280968" y="3780266"/>
              <a:chExt cx="3128022" cy="2991102"/>
            </a:xfrm>
          </p:grpSpPr>
          <p:sp>
            <p:nvSpPr>
              <p:cNvPr id="90" name="Rounded Rectangle 89"/>
              <p:cNvSpPr/>
              <p:nvPr/>
            </p:nvSpPr>
            <p:spPr>
              <a:xfrm>
                <a:off x="3280968" y="3780266"/>
                <a:ext cx="2746742" cy="2402328"/>
              </a:xfrm>
              <a:prstGeom prst="round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15" dirty="0">
                  <a:solidFill>
                    <a:schemeClr val="accent2">
                      <a:lumMod val="50000"/>
                    </a:schemeClr>
                  </a:solidFill>
                  <a:latin typeface="Arial Narrow" pitchFamily="34" charset="0"/>
                </a:endParaRPr>
              </a:p>
            </p:txBody>
          </p:sp>
          <p:sp>
            <p:nvSpPr>
              <p:cNvPr id="91" name="TextBox 90"/>
              <p:cNvSpPr txBox="1"/>
              <p:nvPr/>
            </p:nvSpPr>
            <p:spPr>
              <a:xfrm>
                <a:off x="3529846" y="3921405"/>
                <a:ext cx="2231765" cy="745782"/>
              </a:xfrm>
              <a:prstGeom prst="rect">
                <a:avLst/>
              </a:prstGeom>
              <a:noFill/>
            </p:spPr>
            <p:txBody>
              <a:bodyPr wrap="none" rtlCol="0">
                <a:spAutoFit/>
              </a:bodyPr>
              <a:lstStyle/>
              <a:p>
                <a:pPr algn="ctr"/>
                <a:r>
                  <a:rPr lang="en-GB" sz="1662" dirty="0">
                    <a:solidFill>
                      <a:schemeClr val="accent2">
                        <a:lumMod val="50000"/>
                      </a:schemeClr>
                    </a:solidFill>
                    <a:latin typeface="Arial Narrow" pitchFamily="34" charset="0"/>
                  </a:rPr>
                  <a:t>KL or risk-sensitive control</a:t>
                </a:r>
              </a:p>
              <a:p>
                <a:pPr algn="ctr"/>
                <a:endParaRPr lang="en-GB" sz="1292" dirty="0">
                  <a:solidFill>
                    <a:schemeClr val="accent2">
                      <a:lumMod val="50000"/>
                    </a:schemeClr>
                  </a:solidFill>
                  <a:latin typeface="Arial Narrow" pitchFamily="34" charset="0"/>
                </a:endParaRPr>
              </a:p>
              <a:p>
                <a:pPr algn="ctr"/>
                <a:r>
                  <a:rPr lang="en-GB" sz="1292" dirty="0" smtClean="0">
                    <a:solidFill>
                      <a:schemeClr val="accent2">
                        <a:lumMod val="50000"/>
                      </a:schemeClr>
                    </a:solidFill>
                    <a:latin typeface="Arial Narrow" pitchFamily="34" charset="0"/>
                  </a:rPr>
                  <a:t>No ambiguity (i.e., known </a:t>
                </a:r>
                <a:r>
                  <a:rPr lang="en-GB" sz="1292" dirty="0">
                    <a:solidFill>
                      <a:schemeClr val="accent2">
                        <a:lumMod val="50000"/>
                      </a:schemeClr>
                    </a:solidFill>
                    <a:latin typeface="Arial Narrow" pitchFamily="34" charset="0"/>
                  </a:rPr>
                  <a:t>states):</a:t>
                </a:r>
              </a:p>
            </p:txBody>
          </p:sp>
          <p:graphicFrame>
            <p:nvGraphicFramePr>
              <p:cNvPr id="92" name="Object 93"/>
              <p:cNvGraphicFramePr>
                <a:graphicFrameLocks noChangeAspect="1"/>
              </p:cNvGraphicFramePr>
              <p:nvPr>
                <p:extLst/>
              </p:nvPr>
            </p:nvGraphicFramePr>
            <p:xfrm>
              <a:off x="3906105" y="4773235"/>
              <a:ext cx="1349375" cy="342900"/>
            </p:xfrm>
            <a:graphic>
              <a:graphicData uri="http://schemas.openxmlformats.org/presentationml/2006/ole">
                <p:oleObj spid="_x0000_s299023" name="Equation" r:id="rId6" imgW="1459866" imgH="380835" progId="Equation.DSMT4">
                  <p:embed/>
                </p:oleObj>
              </a:graphicData>
            </a:graphic>
          </p:graphicFrame>
          <p:sp>
            <p:nvSpPr>
              <p:cNvPr id="93" name="TextBox 92"/>
              <p:cNvSpPr txBox="1"/>
              <p:nvPr/>
            </p:nvSpPr>
            <p:spPr>
              <a:xfrm>
                <a:off x="3925540" y="5144215"/>
                <a:ext cx="1460657" cy="276999"/>
              </a:xfrm>
              <a:prstGeom prst="rect">
                <a:avLst/>
              </a:prstGeom>
              <a:noFill/>
            </p:spPr>
            <p:txBody>
              <a:bodyPr wrap="none" rtlCol="0">
                <a:spAutoFit/>
              </a:bodyPr>
              <a:lstStyle/>
              <a:p>
                <a:pPr algn="ctr"/>
                <a:r>
                  <a:rPr lang="en-GB" sz="1200" dirty="0" smtClean="0">
                    <a:solidFill>
                      <a:schemeClr val="accent2">
                        <a:lumMod val="50000"/>
                      </a:schemeClr>
                    </a:solidFill>
                    <a:latin typeface="Arial Narrow" pitchFamily="34" charset="0"/>
                  </a:rPr>
                  <a:t>Divergence from priors</a:t>
                </a:r>
                <a:endParaRPr lang="en-GB" sz="1200" dirty="0">
                  <a:solidFill>
                    <a:schemeClr val="accent2">
                      <a:lumMod val="50000"/>
                    </a:schemeClr>
                  </a:solidFill>
                  <a:latin typeface="Arial Narrow" pitchFamily="34" charset="0"/>
                </a:endParaRPr>
              </a:p>
            </p:txBody>
          </p:sp>
          <p:pic>
            <p:nvPicPr>
              <p:cNvPr id="94" name="Picture 135" descr="http://www.rdecon.org/IMAGES/TURNOV.JPG">
                <a:hlinkClick r:id="rId7"/>
              </p:cNvPr>
              <p:cNvPicPr>
                <a:picLocks noChangeAspect="1" noChangeArrowheads="1"/>
              </p:cNvPicPr>
              <p:nvPr/>
            </p:nvPicPr>
            <p:blipFill>
              <a:blip r:embed="rId8" cstate="print">
                <a:duotone>
                  <a:prstClr val="black"/>
                  <a:srgbClr val="D9C3A5">
                    <a:tint val="50000"/>
                    <a:satMod val="180000"/>
                  </a:srgbClr>
                </a:duotone>
              </a:blip>
              <a:srcRect t="3600" b="25301"/>
              <a:stretch>
                <a:fillRect/>
              </a:stretch>
            </p:blipFill>
            <p:spPr bwMode="auto">
              <a:xfrm>
                <a:off x="5347544" y="5608162"/>
                <a:ext cx="1061446" cy="1163206"/>
              </a:xfrm>
              <a:prstGeom prst="ellipse">
                <a:avLst/>
              </a:prstGeom>
              <a:ln>
                <a:noFill/>
              </a:ln>
              <a:effectLst>
                <a:softEdge rad="112500"/>
              </a:effectLst>
            </p:spPr>
          </p:pic>
        </p:grpSp>
      </p:grpSp>
      <p:grpSp>
        <p:nvGrpSpPr>
          <p:cNvPr id="5" name="Group 44"/>
          <p:cNvGrpSpPr/>
          <p:nvPr/>
        </p:nvGrpSpPr>
        <p:grpSpPr>
          <a:xfrm>
            <a:off x="6116869" y="3377508"/>
            <a:ext cx="2609450" cy="2970900"/>
            <a:chOff x="6116869" y="3783888"/>
            <a:chExt cx="2609450" cy="2970900"/>
          </a:xfrm>
        </p:grpSpPr>
        <p:sp>
          <p:nvSpPr>
            <p:cNvPr id="98" name="Rounded Rectangle 97"/>
            <p:cNvSpPr/>
            <p:nvPr/>
          </p:nvSpPr>
          <p:spPr>
            <a:xfrm>
              <a:off x="6116869" y="3783888"/>
              <a:ext cx="2503508" cy="2402328"/>
            </a:xfrm>
            <a:prstGeom prst="round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15" dirty="0">
                <a:solidFill>
                  <a:schemeClr val="accent2">
                    <a:lumMod val="50000"/>
                  </a:schemeClr>
                </a:solidFill>
                <a:latin typeface="Arial Narrow" pitchFamily="34" charset="0"/>
              </a:endParaRPr>
            </a:p>
          </p:txBody>
        </p:sp>
        <p:sp>
          <p:nvSpPr>
            <p:cNvPr id="99" name="TextBox 98"/>
            <p:cNvSpPr txBox="1"/>
            <p:nvPr/>
          </p:nvSpPr>
          <p:spPr>
            <a:xfrm>
              <a:off x="6427364" y="3925028"/>
              <a:ext cx="1898277" cy="745782"/>
            </a:xfrm>
            <a:prstGeom prst="rect">
              <a:avLst/>
            </a:prstGeom>
            <a:noFill/>
          </p:spPr>
          <p:txBody>
            <a:bodyPr wrap="none" rtlCol="0">
              <a:spAutoFit/>
            </a:bodyPr>
            <a:lstStyle/>
            <a:p>
              <a:pPr algn="ctr"/>
              <a:r>
                <a:rPr lang="en-GB" sz="1662" dirty="0">
                  <a:solidFill>
                    <a:schemeClr val="accent2">
                      <a:lumMod val="50000"/>
                    </a:schemeClr>
                  </a:solidFill>
                  <a:latin typeface="Arial Narrow" pitchFamily="34" charset="0"/>
                </a:rPr>
                <a:t>Expected utility theory</a:t>
              </a:r>
            </a:p>
            <a:p>
              <a:pPr algn="ctr"/>
              <a:endParaRPr lang="en-GB" sz="1292" dirty="0">
                <a:solidFill>
                  <a:schemeClr val="accent2">
                    <a:lumMod val="50000"/>
                  </a:schemeClr>
                </a:solidFill>
                <a:latin typeface="Arial Narrow" pitchFamily="34" charset="0"/>
              </a:endParaRPr>
            </a:p>
            <a:p>
              <a:pPr algn="ctr"/>
              <a:r>
                <a:rPr lang="en-GB" sz="1292" dirty="0" smtClean="0">
                  <a:solidFill>
                    <a:schemeClr val="accent2">
                      <a:lumMod val="50000"/>
                    </a:schemeClr>
                  </a:solidFill>
                  <a:latin typeface="Arial Narrow" pitchFamily="34" charset="0"/>
                </a:rPr>
                <a:t>No uncertainty </a:t>
              </a:r>
              <a:r>
                <a:rPr lang="en-GB" sz="1292" dirty="0">
                  <a:solidFill>
                    <a:schemeClr val="accent2">
                      <a:lumMod val="50000"/>
                    </a:schemeClr>
                  </a:solidFill>
                  <a:latin typeface="Arial Narrow" pitchFamily="34" charset="0"/>
                </a:rPr>
                <a:t>or risk:</a:t>
              </a:r>
            </a:p>
          </p:txBody>
        </p:sp>
        <p:graphicFrame>
          <p:nvGraphicFramePr>
            <p:cNvPr id="100" name="Object 93"/>
            <p:cNvGraphicFramePr>
              <a:graphicFrameLocks noChangeAspect="1"/>
            </p:cNvGraphicFramePr>
            <p:nvPr>
              <p:extLst/>
            </p:nvPr>
          </p:nvGraphicFramePr>
          <p:xfrm>
            <a:off x="6835775" y="4747835"/>
            <a:ext cx="1046163" cy="368300"/>
          </p:xfrm>
          <a:graphic>
            <a:graphicData uri="http://schemas.openxmlformats.org/presentationml/2006/ole">
              <p:oleObj spid="_x0000_s299024" name="Equation" r:id="rId9" imgW="1143000" imgH="406400" progId="Equation.DSMT4">
                <p:embed/>
              </p:oleObj>
            </a:graphicData>
          </a:graphic>
        </p:graphicFrame>
        <p:sp>
          <p:nvSpPr>
            <p:cNvPr id="101" name="TextBox 100"/>
            <p:cNvSpPr txBox="1"/>
            <p:nvPr/>
          </p:nvSpPr>
          <p:spPr>
            <a:xfrm>
              <a:off x="6871900" y="5119565"/>
              <a:ext cx="1048685" cy="276999"/>
            </a:xfrm>
            <a:prstGeom prst="rect">
              <a:avLst/>
            </a:prstGeom>
            <a:noFill/>
          </p:spPr>
          <p:txBody>
            <a:bodyPr wrap="none" rtlCol="0">
              <a:spAutoFit/>
            </a:bodyPr>
            <a:lstStyle/>
            <a:p>
              <a:pPr algn="ctr"/>
              <a:r>
                <a:rPr lang="en-GB" sz="1200" dirty="0">
                  <a:solidFill>
                    <a:schemeClr val="accent2">
                      <a:lumMod val="50000"/>
                    </a:schemeClr>
                  </a:solidFill>
                  <a:latin typeface="Arial Narrow" pitchFamily="34" charset="0"/>
                </a:rPr>
                <a:t>Expected value</a:t>
              </a:r>
            </a:p>
          </p:txBody>
        </p:sp>
        <p:pic>
          <p:nvPicPr>
            <p:cNvPr id="102" name="Picture 137" descr="http://capabilities.templeton.org/2008/images/HA/vn_withMorgensternat.jpg">
              <a:hlinkClick r:id="rId10"/>
            </p:cNvPr>
            <p:cNvPicPr>
              <a:picLocks noChangeAspect="1" noChangeArrowheads="1"/>
            </p:cNvPicPr>
            <p:nvPr/>
          </p:nvPicPr>
          <p:blipFill>
            <a:blip r:embed="rId11" cstate="print">
              <a:duotone>
                <a:prstClr val="black"/>
                <a:srgbClr val="D9C3A5">
                  <a:tint val="50000"/>
                  <a:satMod val="180000"/>
                </a:srgbClr>
              </a:duotone>
            </a:blip>
            <a:srcRect b="44799"/>
            <a:stretch>
              <a:fillRect/>
            </a:stretch>
          </p:blipFill>
          <p:spPr bwMode="auto">
            <a:xfrm>
              <a:off x="6808945" y="5608170"/>
              <a:ext cx="1917374" cy="1146618"/>
            </a:xfrm>
            <a:prstGeom prst="ellipse">
              <a:avLst/>
            </a:prstGeom>
            <a:ln>
              <a:noFill/>
            </a:ln>
            <a:effectLst>
              <a:softEdge rad="112500"/>
            </a:effectLst>
          </p:spPr>
        </p:pic>
      </p:grpSp>
      <p:grpSp>
        <p:nvGrpSpPr>
          <p:cNvPr id="6" name="Group 37"/>
          <p:cNvGrpSpPr/>
          <p:nvPr/>
        </p:nvGrpSpPr>
        <p:grpSpPr>
          <a:xfrm>
            <a:off x="2500313" y="1212850"/>
            <a:ext cx="4356100" cy="1603628"/>
            <a:chOff x="2519912" y="1619228"/>
            <a:chExt cx="4356100" cy="1603628"/>
          </a:xfrm>
        </p:grpSpPr>
        <p:graphicFrame>
          <p:nvGraphicFramePr>
            <p:cNvPr id="50" name="Object 81"/>
            <p:cNvGraphicFramePr>
              <a:graphicFrameLocks noChangeAspect="1"/>
            </p:cNvGraphicFramePr>
            <p:nvPr>
              <p:extLst>
                <p:ext uri="{D42A27DB-BD31-4B8C-83A1-F6EECF244321}">
                  <p14:modId xmlns="" xmlns:p14="http://schemas.microsoft.com/office/powerpoint/2010/main" val="406008360"/>
                </p:ext>
              </p:extLst>
            </p:nvPr>
          </p:nvGraphicFramePr>
          <p:xfrm>
            <a:off x="2519912" y="1619228"/>
            <a:ext cx="4356100" cy="1592263"/>
          </p:xfrm>
          <a:graphic>
            <a:graphicData uri="http://schemas.openxmlformats.org/presentationml/2006/ole">
              <p:oleObj spid="_x0000_s299025" name="Equation" r:id="rId12" imgW="3416040" imgH="1193760" progId="Equation.DSMT4">
                <p:embed/>
              </p:oleObj>
            </a:graphicData>
          </a:graphic>
        </p:graphicFrame>
        <p:sp>
          <p:nvSpPr>
            <p:cNvPr id="54" name="TextBox 53"/>
            <p:cNvSpPr txBox="1"/>
            <p:nvPr/>
          </p:nvSpPr>
          <p:spPr>
            <a:xfrm>
              <a:off x="5051851" y="1657352"/>
              <a:ext cx="1141659" cy="630942"/>
            </a:xfrm>
            <a:prstGeom prst="rect">
              <a:avLst/>
            </a:prstGeom>
            <a:solidFill>
              <a:schemeClr val="accent2">
                <a:lumMod val="50000"/>
              </a:schemeClr>
            </a:solidFill>
          </p:spPr>
          <p:txBody>
            <a:bodyPr wrap="none" rtlCol="0">
              <a:spAutoFit/>
            </a:bodyPr>
            <a:lstStyle/>
            <a:p>
              <a:r>
                <a:rPr lang="en-GB" sz="1200" b="1" dirty="0" smtClean="0">
                  <a:solidFill>
                    <a:schemeClr val="bg1"/>
                  </a:solidFill>
                  <a:latin typeface="Arial Narrow" pitchFamily="34" charset="0"/>
                </a:rPr>
                <a:t>Perception</a:t>
              </a:r>
            </a:p>
            <a:p>
              <a:endParaRPr lang="en-GB" sz="1100" b="1" dirty="0" smtClean="0">
                <a:solidFill>
                  <a:schemeClr val="bg1"/>
                </a:solidFill>
                <a:latin typeface="Arial Narrow" pitchFamily="34" charset="0"/>
              </a:endParaRPr>
            </a:p>
            <a:p>
              <a:r>
                <a:rPr lang="en-GB" sz="1200" b="1" dirty="0" smtClean="0">
                  <a:solidFill>
                    <a:schemeClr val="bg1"/>
                  </a:solidFill>
                  <a:latin typeface="Arial Narrow" pitchFamily="34" charset="0"/>
                </a:rPr>
                <a:t>Policy selection</a:t>
              </a:r>
              <a:endParaRPr lang="en-GB" sz="1200" b="1" dirty="0">
                <a:solidFill>
                  <a:schemeClr val="bg1"/>
                </a:solidFill>
                <a:latin typeface="Arial Narrow" pitchFamily="34" charset="0"/>
              </a:endParaRPr>
            </a:p>
          </p:txBody>
        </p:sp>
        <p:sp>
          <p:nvSpPr>
            <p:cNvPr id="56" name="TextBox 55"/>
            <p:cNvSpPr txBox="1"/>
            <p:nvPr/>
          </p:nvSpPr>
          <p:spPr>
            <a:xfrm>
              <a:off x="3866223" y="2959863"/>
              <a:ext cx="928459" cy="261610"/>
            </a:xfrm>
            <a:prstGeom prst="rect">
              <a:avLst/>
            </a:prstGeom>
            <a:noFill/>
          </p:spPr>
          <p:txBody>
            <a:bodyPr wrap="none" rtlCol="0">
              <a:spAutoFit/>
            </a:bodyPr>
            <a:lstStyle/>
            <a:p>
              <a:pPr algn="ctr"/>
              <a:r>
                <a:rPr lang="en-GB" sz="1100" dirty="0">
                  <a:solidFill>
                    <a:schemeClr val="accent2">
                      <a:lumMod val="50000"/>
                    </a:schemeClr>
                  </a:solidFill>
                  <a:latin typeface="Arial Narrow" pitchFamily="34" charset="0"/>
                </a:rPr>
                <a:t>Extrinsic value</a:t>
              </a:r>
            </a:p>
          </p:txBody>
        </p:sp>
        <p:sp>
          <p:nvSpPr>
            <p:cNvPr id="57" name="TextBox 56"/>
            <p:cNvSpPr txBox="1"/>
            <p:nvPr/>
          </p:nvSpPr>
          <p:spPr>
            <a:xfrm>
              <a:off x="4808250" y="2961246"/>
              <a:ext cx="1980029" cy="261610"/>
            </a:xfrm>
            <a:prstGeom prst="rect">
              <a:avLst/>
            </a:prstGeom>
            <a:noFill/>
          </p:spPr>
          <p:txBody>
            <a:bodyPr wrap="none" rtlCol="0">
              <a:spAutoFit/>
            </a:bodyPr>
            <a:lstStyle/>
            <a:p>
              <a:pPr algn="ctr"/>
              <a:r>
                <a:rPr lang="en-GB" sz="1100" dirty="0">
                  <a:solidFill>
                    <a:schemeClr val="accent2">
                      <a:lumMod val="50000"/>
                    </a:schemeClr>
                  </a:solidFill>
                  <a:latin typeface="Arial Narrow" pitchFamily="34" charset="0"/>
                </a:rPr>
                <a:t>Epistemic value or information gain</a:t>
              </a:r>
            </a:p>
          </p:txBody>
        </p:sp>
      </p:grpSp>
    </p:spTree>
    <p:extLst>
      <p:ext uri="{BB962C8B-B14F-4D97-AF65-F5344CB8AC3E}">
        <p14:creationId xmlns="" xmlns:p14="http://schemas.microsoft.com/office/powerpoint/2010/main" val="292599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20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2000"/>
                                        <p:tgtEl>
                                          <p:spTgt spid="41"/>
                                        </p:tgtEl>
                                      </p:cBhvr>
                                    </p:animEffect>
                                  </p:childTnLst>
                                </p:cTn>
                              </p:par>
                              <p:par>
                                <p:cTn id="19" presetID="10" presetClass="exit" presetSubtype="0" fill="hold" grpId="1" nodeType="withEffect">
                                  <p:stCondLst>
                                    <p:cond delay="0"/>
                                  </p:stCondLst>
                                  <p:childTnLst>
                                    <p:animEffect transition="out" filter="fade">
                                      <p:cBhvr>
                                        <p:cTn id="20" dur="2000"/>
                                        <p:tgtEl>
                                          <p:spTgt spid="39"/>
                                        </p:tgtEl>
                                      </p:cBhvr>
                                    </p:animEffect>
                                    <p:set>
                                      <p:cBhvr>
                                        <p:cTn id="21" dur="1" fill="hold">
                                          <p:stCondLst>
                                            <p:cond delay="1999"/>
                                          </p:stCondLst>
                                        </p:cTn>
                                        <p:tgtEl>
                                          <p:spTgt spid="3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000"/>
                                        <p:tgtEl>
                                          <p:spTgt spid="5"/>
                                        </p:tgtEl>
                                      </p:cBhvr>
                                    </p:animEffect>
                                  </p:childTnLst>
                                </p:cTn>
                              </p:par>
                              <p:par>
                                <p:cTn id="27" presetID="10" presetClass="exit" presetSubtype="0" fill="hold" grpId="1" nodeType="withEffect">
                                  <p:stCondLst>
                                    <p:cond delay="0"/>
                                  </p:stCondLst>
                                  <p:childTnLst>
                                    <p:animEffect transition="out" filter="fade">
                                      <p:cBhvr>
                                        <p:cTn id="28" dur="2000"/>
                                        <p:tgtEl>
                                          <p:spTgt spid="41"/>
                                        </p:tgtEl>
                                      </p:cBhvr>
                                    </p:animEffect>
                                    <p:set>
                                      <p:cBhvr>
                                        <p:cTn id="29" dur="1" fill="hold">
                                          <p:stCondLst>
                                            <p:cond delay="19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39" grpId="0" animBg="1"/>
      <p:bldP spid="3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duotone>
              <a:schemeClr val="bg2">
                <a:shade val="45000"/>
                <a:satMod val="135000"/>
              </a:schemeClr>
              <a:prstClr val="white"/>
            </a:duotone>
            <a:extLst>
              <a:ext uri="{BEBA8EAE-BF5A-486C-A8C5-ECC9F3942E4B}">
                <a14:imgProps xmlns:a14="http://schemas.microsoft.com/office/drawing/2010/main" xmlns="">
                  <a14:imgLayer r:embed="rId4">
                    <a14:imgEffect>
                      <a14:artisticCutout/>
                    </a14:imgEffect>
                  </a14:imgLayer>
                </a14:imgProps>
              </a:ext>
            </a:extLst>
          </a:blip>
          <a:stretch>
            <a:fillRect/>
          </a:stretch>
        </p:blipFill>
        <p:spPr>
          <a:xfrm>
            <a:off x="3568826" y="516737"/>
            <a:ext cx="1839050" cy="1141974"/>
          </a:xfrm>
          <a:prstGeom prst="rect">
            <a:avLst/>
          </a:prstGeom>
        </p:spPr>
      </p:pic>
      <p:pic>
        <p:nvPicPr>
          <p:cNvPr id="8" name="Picture 7"/>
          <p:cNvPicPr>
            <a:picLocks noChangeAspect="1"/>
          </p:cNvPicPr>
          <p:nvPr/>
        </p:nvPicPr>
        <p:blipFill rotWithShape="1">
          <a:blip r:embed="rId5" cstate="print"/>
          <a:srcRect l="13100" t="949" r="49847" b="36455"/>
          <a:stretch/>
        </p:blipFill>
        <p:spPr>
          <a:xfrm>
            <a:off x="3806933" y="527568"/>
            <a:ext cx="681418" cy="714834"/>
          </a:xfrm>
          <a:prstGeom prst="ellipse">
            <a:avLst/>
          </a:prstGeom>
          <a:ln>
            <a:noFill/>
          </a:ln>
          <a:effectLst>
            <a:softEdge rad="112500"/>
          </a:effectLst>
        </p:spPr>
      </p:pic>
      <p:grpSp>
        <p:nvGrpSpPr>
          <p:cNvPr id="2" name="Group 79"/>
          <p:cNvGrpSpPr/>
          <p:nvPr/>
        </p:nvGrpSpPr>
        <p:grpSpPr>
          <a:xfrm>
            <a:off x="5049315" y="2985831"/>
            <a:ext cx="2642106" cy="3403765"/>
            <a:chOff x="4853940" y="2985826"/>
            <a:chExt cx="2642106" cy="3403765"/>
          </a:xfrm>
        </p:grpSpPr>
        <p:sp>
          <p:nvSpPr>
            <p:cNvPr id="49" name="Rounded Rectangle 48"/>
            <p:cNvSpPr/>
            <p:nvPr/>
          </p:nvSpPr>
          <p:spPr>
            <a:xfrm>
              <a:off x="4853940" y="3603780"/>
              <a:ext cx="1167561" cy="154305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3" name="Picture 72"/>
            <p:cNvPicPr>
              <a:picLocks noChangeAspect="1"/>
            </p:cNvPicPr>
            <p:nvPr/>
          </p:nvPicPr>
          <p:blipFill>
            <a:blip r:embed="rId6" cstate="print">
              <a:lum bright="70000" contrast="-70000"/>
            </a:blip>
            <a:stretch>
              <a:fillRect/>
            </a:stretch>
          </p:blipFill>
          <p:spPr>
            <a:xfrm>
              <a:off x="5466430" y="4454679"/>
              <a:ext cx="468630" cy="514350"/>
            </a:xfrm>
            <a:prstGeom prst="rect">
              <a:avLst/>
            </a:prstGeom>
          </p:spPr>
        </p:pic>
        <p:pic>
          <p:nvPicPr>
            <p:cNvPr id="74" name="Picture 73"/>
            <p:cNvPicPr>
              <a:picLocks noChangeAspect="1"/>
            </p:cNvPicPr>
            <p:nvPr/>
          </p:nvPicPr>
          <p:blipFill>
            <a:blip r:embed="rId6" cstate="print">
              <a:lum bright="70000" contrast="-70000"/>
            </a:blip>
            <a:stretch>
              <a:fillRect/>
            </a:stretch>
          </p:blipFill>
          <p:spPr>
            <a:xfrm flipH="1">
              <a:off x="4926833" y="4454679"/>
              <a:ext cx="468630" cy="514350"/>
            </a:xfrm>
            <a:prstGeom prst="rect">
              <a:avLst/>
            </a:prstGeom>
          </p:spPr>
        </p:pic>
        <p:sp>
          <p:nvSpPr>
            <p:cNvPr id="48" name="Rounded Rectangle 47"/>
            <p:cNvSpPr/>
            <p:nvPr/>
          </p:nvSpPr>
          <p:spPr>
            <a:xfrm>
              <a:off x="6291307" y="3603780"/>
              <a:ext cx="1167561" cy="154305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62"/>
            <p:cNvGrpSpPr/>
            <p:nvPr/>
          </p:nvGrpSpPr>
          <p:grpSpPr>
            <a:xfrm>
              <a:off x="4925791" y="3775230"/>
              <a:ext cx="1008227" cy="514350"/>
              <a:chOff x="2007331" y="3947160"/>
              <a:chExt cx="1008227" cy="514350"/>
            </a:xfrm>
          </p:grpSpPr>
          <p:pic>
            <p:nvPicPr>
              <p:cNvPr id="67" name="Picture 66"/>
              <p:cNvPicPr>
                <a:picLocks noChangeAspect="1"/>
              </p:cNvPicPr>
              <p:nvPr/>
            </p:nvPicPr>
            <p:blipFill>
              <a:blip r:embed="rId6" cstate="print">
                <a:lum bright="70000" contrast="-70000"/>
              </a:blip>
              <a:stretch>
                <a:fillRect/>
              </a:stretch>
            </p:blipFill>
            <p:spPr>
              <a:xfrm>
                <a:off x="2546928" y="3947160"/>
                <a:ext cx="468630" cy="514350"/>
              </a:xfrm>
              <a:prstGeom prst="rect">
                <a:avLst/>
              </a:prstGeom>
            </p:spPr>
          </p:pic>
          <p:pic>
            <p:nvPicPr>
              <p:cNvPr id="68" name="Picture 67"/>
              <p:cNvPicPr>
                <a:picLocks noChangeAspect="1"/>
              </p:cNvPicPr>
              <p:nvPr/>
            </p:nvPicPr>
            <p:blipFill>
              <a:blip r:embed="rId6" cstate="print">
                <a:lum bright="70000" contrast="-70000"/>
              </a:blip>
              <a:stretch>
                <a:fillRect/>
              </a:stretch>
            </p:blipFill>
            <p:spPr>
              <a:xfrm flipH="1">
                <a:off x="2007331" y="3947160"/>
                <a:ext cx="468630" cy="514350"/>
              </a:xfrm>
              <a:prstGeom prst="rect">
                <a:avLst/>
              </a:prstGeom>
            </p:spPr>
          </p:pic>
        </p:grpSp>
        <p:grpSp>
          <p:nvGrpSpPr>
            <p:cNvPr id="4" name="Group 51"/>
            <p:cNvGrpSpPr/>
            <p:nvPr/>
          </p:nvGrpSpPr>
          <p:grpSpPr>
            <a:xfrm>
              <a:off x="6365971" y="3782850"/>
              <a:ext cx="1008227" cy="1184910"/>
              <a:chOff x="2007331" y="3954780"/>
              <a:chExt cx="1008227" cy="1184910"/>
            </a:xfrm>
          </p:grpSpPr>
          <p:pic>
            <p:nvPicPr>
              <p:cNvPr id="60" name="Picture 59"/>
              <p:cNvPicPr>
                <a:picLocks noChangeAspect="1"/>
              </p:cNvPicPr>
              <p:nvPr/>
            </p:nvPicPr>
            <p:blipFill>
              <a:blip r:embed="rId6" cstate="print"/>
              <a:stretch>
                <a:fillRect/>
              </a:stretch>
            </p:blipFill>
            <p:spPr>
              <a:xfrm flipH="1">
                <a:off x="2007331" y="4625340"/>
                <a:ext cx="468630" cy="514350"/>
              </a:xfrm>
              <a:prstGeom prst="rect">
                <a:avLst/>
              </a:prstGeom>
              <a:noFill/>
              <a:ln>
                <a:noFill/>
              </a:ln>
            </p:spPr>
          </p:pic>
          <p:pic>
            <p:nvPicPr>
              <p:cNvPr id="57" name="Picture 56"/>
              <p:cNvPicPr>
                <a:picLocks noChangeAspect="1"/>
              </p:cNvPicPr>
              <p:nvPr/>
            </p:nvPicPr>
            <p:blipFill>
              <a:blip r:embed="rId6" cstate="print"/>
              <a:stretch>
                <a:fillRect/>
              </a:stretch>
            </p:blipFill>
            <p:spPr>
              <a:xfrm>
                <a:off x="2546928" y="3954780"/>
                <a:ext cx="468630" cy="514350"/>
              </a:xfrm>
              <a:prstGeom prst="rect">
                <a:avLst/>
              </a:prstGeom>
              <a:noFill/>
              <a:ln>
                <a:noFill/>
              </a:ln>
            </p:spPr>
          </p:pic>
        </p:grpSp>
        <p:cxnSp>
          <p:nvCxnSpPr>
            <p:cNvPr id="53" name="Elbow Connector 52"/>
            <p:cNvCxnSpPr>
              <a:stCxn id="49" idx="0"/>
              <a:endCxn id="48" idx="0"/>
            </p:cNvCxnSpPr>
            <p:nvPr/>
          </p:nvCxnSpPr>
          <p:spPr>
            <a:xfrm rot="5400000" flipH="1" flipV="1">
              <a:off x="6156404" y="2885097"/>
              <a:ext cx="12700" cy="1437367"/>
            </a:xfrm>
            <a:prstGeom prst="bentConnector3">
              <a:avLst>
                <a:gd name="adj1" fmla="val 1800000"/>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54" name="Object 81"/>
            <p:cNvGraphicFramePr>
              <a:graphicFrameLocks noChangeAspect="1"/>
            </p:cNvGraphicFramePr>
            <p:nvPr>
              <p:extLst>
                <p:ext uri="{D42A27DB-BD31-4B8C-83A1-F6EECF244321}">
                  <p14:modId xmlns:p14="http://schemas.microsoft.com/office/powerpoint/2010/main" xmlns="" val="2110793427"/>
                </p:ext>
              </p:extLst>
            </p:nvPr>
          </p:nvGraphicFramePr>
          <p:xfrm>
            <a:off x="6024074" y="2985826"/>
            <a:ext cx="314202" cy="423643"/>
          </p:xfrm>
          <a:graphic>
            <a:graphicData uri="http://schemas.openxmlformats.org/presentationml/2006/ole">
              <p:oleObj spid="_x0000_s320514" name="Equation" r:id="rId7" imgW="177646" imgH="228402" progId="Equation.DSMT4">
                <p:embed/>
              </p:oleObj>
            </a:graphicData>
          </a:graphic>
        </p:graphicFrame>
        <p:graphicFrame>
          <p:nvGraphicFramePr>
            <p:cNvPr id="71" name="Object 81"/>
            <p:cNvGraphicFramePr>
              <a:graphicFrameLocks noChangeAspect="1"/>
            </p:cNvGraphicFramePr>
            <p:nvPr>
              <p:extLst>
                <p:ext uri="{D42A27DB-BD31-4B8C-83A1-F6EECF244321}">
                  <p14:modId xmlns:p14="http://schemas.microsoft.com/office/powerpoint/2010/main" xmlns="" val="4126160339"/>
                </p:ext>
              </p:extLst>
            </p:nvPr>
          </p:nvGraphicFramePr>
          <p:xfrm>
            <a:off x="4986338" y="5149850"/>
            <a:ext cx="885825" cy="349250"/>
          </p:xfrm>
          <a:graphic>
            <a:graphicData uri="http://schemas.openxmlformats.org/presentationml/2006/ole">
              <p:oleObj spid="_x0000_s320515" name="Equation" r:id="rId8" imgW="622030" imgH="228501" progId="Equation.DSMT4">
                <p:embed/>
              </p:oleObj>
            </a:graphicData>
          </a:graphic>
        </p:graphicFrame>
        <p:graphicFrame>
          <p:nvGraphicFramePr>
            <p:cNvPr id="72" name="Object 81"/>
            <p:cNvGraphicFramePr>
              <a:graphicFrameLocks noChangeAspect="1"/>
            </p:cNvGraphicFramePr>
            <p:nvPr>
              <p:extLst>
                <p:ext uri="{D42A27DB-BD31-4B8C-83A1-F6EECF244321}">
                  <p14:modId xmlns:p14="http://schemas.microsoft.com/office/powerpoint/2010/main" xmlns="" val="622769386"/>
                </p:ext>
              </p:extLst>
            </p:nvPr>
          </p:nvGraphicFramePr>
          <p:xfrm>
            <a:off x="6343521" y="5152304"/>
            <a:ext cx="1152525" cy="347663"/>
          </p:xfrm>
          <a:graphic>
            <a:graphicData uri="http://schemas.openxmlformats.org/presentationml/2006/ole">
              <p:oleObj spid="_x0000_s320516" name="Equation" r:id="rId9" imgW="800100" imgH="228600" progId="Equation.DSMT4">
                <p:embed/>
              </p:oleObj>
            </a:graphicData>
          </a:graphic>
        </p:graphicFrame>
        <p:grpSp>
          <p:nvGrpSpPr>
            <p:cNvPr id="9" name="Group 65"/>
            <p:cNvGrpSpPr/>
            <p:nvPr/>
          </p:nvGrpSpPr>
          <p:grpSpPr>
            <a:xfrm>
              <a:off x="5003593" y="5678610"/>
              <a:ext cx="2360612" cy="710981"/>
              <a:chOff x="5034853" y="5842725"/>
              <a:chExt cx="2360612" cy="710981"/>
            </a:xfrm>
          </p:grpSpPr>
          <p:graphicFrame>
            <p:nvGraphicFramePr>
              <p:cNvPr id="81" name="Object 77"/>
              <p:cNvGraphicFramePr>
                <a:graphicFrameLocks noChangeAspect="1"/>
              </p:cNvGraphicFramePr>
              <p:nvPr>
                <p:extLst>
                  <p:ext uri="{D42A27DB-BD31-4B8C-83A1-F6EECF244321}">
                    <p14:modId xmlns:p14="http://schemas.microsoft.com/office/powerpoint/2010/main" xmlns="" val="498832941"/>
                  </p:ext>
                </p:extLst>
              </p:nvPr>
            </p:nvGraphicFramePr>
            <p:xfrm>
              <a:off x="5034853" y="5842725"/>
              <a:ext cx="2360612" cy="566738"/>
            </p:xfrm>
            <a:graphic>
              <a:graphicData uri="http://schemas.openxmlformats.org/presentationml/2006/ole">
                <p:oleObj spid="_x0000_s320517" name="Equation" r:id="rId10" imgW="1587500" imgH="381000" progId="Equation.DSMT4">
                  <p:embed/>
                </p:oleObj>
              </a:graphicData>
            </a:graphic>
          </p:graphicFrame>
          <p:sp>
            <p:nvSpPr>
              <p:cNvPr id="65" name="Rectangle 64"/>
              <p:cNvSpPr/>
              <p:nvPr/>
            </p:nvSpPr>
            <p:spPr>
              <a:xfrm>
                <a:off x="5049205" y="6276707"/>
                <a:ext cx="2327881" cy="276999"/>
              </a:xfrm>
              <a:prstGeom prst="rect">
                <a:avLst/>
              </a:prstGeom>
              <a:solidFill>
                <a:schemeClr val="accent2">
                  <a:lumMod val="50000"/>
                </a:schemeClr>
              </a:solidFill>
            </p:spPr>
            <p:txBody>
              <a:bodyPr wrap="none">
                <a:spAutoFit/>
              </a:bodyPr>
              <a:lstStyle/>
              <a:p>
                <a:pPr algn="ctr"/>
                <a:r>
                  <a:rPr lang="en-GB" sz="1200" b="1" dirty="0" smtClean="0">
                    <a:solidFill>
                      <a:schemeClr val="bg1"/>
                    </a:solidFill>
                    <a:latin typeface="Arial Narrow" pitchFamily="34" charset="0"/>
                  </a:rPr>
                  <a:t>Epistemic value or information gain</a:t>
                </a:r>
                <a:endParaRPr lang="en-GB" sz="1200" b="1" dirty="0">
                  <a:solidFill>
                    <a:schemeClr val="bg1"/>
                  </a:solidFill>
                  <a:latin typeface="Arial Narrow" pitchFamily="34" charset="0"/>
                </a:endParaRPr>
              </a:p>
            </p:txBody>
          </p:sp>
        </p:grpSp>
      </p:grpSp>
      <p:grpSp>
        <p:nvGrpSpPr>
          <p:cNvPr id="12" name="Group 61"/>
          <p:cNvGrpSpPr/>
          <p:nvPr/>
        </p:nvGrpSpPr>
        <p:grpSpPr>
          <a:xfrm>
            <a:off x="2475964" y="977902"/>
            <a:ext cx="4008659" cy="1955800"/>
            <a:chOff x="2475962" y="977902"/>
            <a:chExt cx="4008659" cy="1955800"/>
          </a:xfrm>
        </p:grpSpPr>
        <p:pic>
          <p:nvPicPr>
            <p:cNvPr id="10" name="Picture 9"/>
            <p:cNvPicPr>
              <a:picLocks noChangeAspect="1"/>
            </p:cNvPicPr>
            <p:nvPr/>
          </p:nvPicPr>
          <p:blipFill>
            <a:blip r:embed="rId3" cstate="print">
              <a:duotone>
                <a:schemeClr val="bg2">
                  <a:shade val="45000"/>
                  <a:satMod val="135000"/>
                </a:schemeClr>
                <a:prstClr val="white"/>
              </a:duotone>
              <a:extLst>
                <a:ext uri="{BEBA8EAE-BF5A-486C-A8C5-ECC9F3942E4B}">
                  <a14:imgProps xmlns:a14="http://schemas.microsoft.com/office/drawing/2010/main" xmlns="">
                    <a14:imgLayer r:embed="rId4">
                      <a14:imgEffect>
                        <a14:artisticCutout/>
                      </a14:imgEffect>
                    </a14:imgLayer>
                  </a14:imgProps>
                </a:ext>
              </a:extLst>
            </a:blip>
            <a:stretch>
              <a:fillRect/>
            </a:stretch>
          </p:blipFill>
          <p:spPr>
            <a:xfrm>
              <a:off x="4645571" y="1780896"/>
              <a:ext cx="1839050" cy="1141974"/>
            </a:xfrm>
            <a:prstGeom prst="rect">
              <a:avLst/>
            </a:prstGeom>
          </p:spPr>
        </p:pic>
        <p:pic>
          <p:nvPicPr>
            <p:cNvPr id="11" name="Picture 10"/>
            <p:cNvPicPr>
              <a:picLocks noChangeAspect="1"/>
            </p:cNvPicPr>
            <p:nvPr/>
          </p:nvPicPr>
          <p:blipFill>
            <a:blip r:embed="rId3" cstate="print">
              <a:duotone>
                <a:schemeClr val="bg2">
                  <a:shade val="45000"/>
                  <a:satMod val="135000"/>
                </a:schemeClr>
                <a:prstClr val="white"/>
              </a:duotone>
              <a:extLst>
                <a:ext uri="{BEBA8EAE-BF5A-486C-A8C5-ECC9F3942E4B}">
                  <a14:imgProps xmlns:a14="http://schemas.microsoft.com/office/drawing/2010/main" xmlns="">
                    <a14:imgLayer r:embed="rId4">
                      <a14:imgEffect>
                        <a14:artisticCutout/>
                      </a14:imgEffect>
                    </a14:imgLayer>
                  </a14:imgProps>
                </a:ext>
              </a:extLst>
            </a:blip>
            <a:stretch>
              <a:fillRect/>
            </a:stretch>
          </p:blipFill>
          <p:spPr>
            <a:xfrm>
              <a:off x="2475962" y="1791728"/>
              <a:ext cx="1839050" cy="1141974"/>
            </a:xfrm>
            <a:prstGeom prst="rect">
              <a:avLst/>
            </a:prstGeom>
          </p:spPr>
        </p:pic>
        <p:pic>
          <p:nvPicPr>
            <p:cNvPr id="6" name="Picture 5"/>
            <p:cNvPicPr>
              <a:picLocks noChangeAspect="1"/>
            </p:cNvPicPr>
            <p:nvPr/>
          </p:nvPicPr>
          <p:blipFill rotWithShape="1">
            <a:blip r:embed="rId5" cstate="print"/>
            <a:srcRect l="6835" t="27979" r="51847" b="4209"/>
            <a:stretch/>
          </p:blipFill>
          <p:spPr>
            <a:xfrm>
              <a:off x="2635632" y="2113267"/>
              <a:ext cx="759854" cy="774404"/>
            </a:xfrm>
            <a:prstGeom prst="ellipse">
              <a:avLst/>
            </a:prstGeom>
            <a:ln>
              <a:noFill/>
            </a:ln>
            <a:effectLst>
              <a:softEdge rad="112500"/>
            </a:effectLst>
          </p:spPr>
        </p:pic>
        <p:pic>
          <p:nvPicPr>
            <p:cNvPr id="7" name="Picture 6"/>
            <p:cNvPicPr>
              <a:picLocks noChangeAspect="1"/>
            </p:cNvPicPr>
            <p:nvPr/>
          </p:nvPicPr>
          <p:blipFill rotWithShape="1">
            <a:blip r:embed="rId5" cstate="print"/>
            <a:srcRect l="60910" t="8743" r="4436" b="37197"/>
            <a:stretch/>
          </p:blipFill>
          <p:spPr>
            <a:xfrm>
              <a:off x="5765744" y="1883112"/>
              <a:ext cx="637297" cy="617357"/>
            </a:xfrm>
            <a:prstGeom prst="ellipse">
              <a:avLst/>
            </a:prstGeom>
            <a:ln>
              <a:noFill/>
            </a:ln>
            <a:effectLst>
              <a:softEdge rad="112500"/>
            </a:effectLst>
          </p:spPr>
        </p:pic>
        <p:cxnSp>
          <p:nvCxnSpPr>
            <p:cNvPr id="14" name="Elbow Connector 13"/>
            <p:cNvCxnSpPr>
              <a:stCxn id="5" idx="1"/>
              <a:endCxn id="11" idx="0"/>
            </p:cNvCxnSpPr>
            <p:nvPr/>
          </p:nvCxnSpPr>
          <p:spPr>
            <a:xfrm rot="10800000" flipV="1">
              <a:off x="3395488" y="1087724"/>
              <a:ext cx="173339" cy="70400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5" idx="3"/>
              <a:endCxn id="10" idx="0"/>
            </p:cNvCxnSpPr>
            <p:nvPr/>
          </p:nvCxnSpPr>
          <p:spPr>
            <a:xfrm>
              <a:off x="5407876" y="1087724"/>
              <a:ext cx="157220" cy="69317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Object 81"/>
            <p:cNvGraphicFramePr>
              <a:graphicFrameLocks noChangeAspect="1"/>
            </p:cNvGraphicFramePr>
            <p:nvPr>
              <p:extLst>
                <p:ext uri="{D42A27DB-BD31-4B8C-83A1-F6EECF244321}">
                  <p14:modId xmlns:p14="http://schemas.microsoft.com/office/powerpoint/2010/main" xmlns="" val="1193696765"/>
                </p:ext>
              </p:extLst>
            </p:nvPr>
          </p:nvGraphicFramePr>
          <p:xfrm>
            <a:off x="2932114" y="977902"/>
            <a:ext cx="384175" cy="571500"/>
          </p:xfrm>
          <a:graphic>
            <a:graphicData uri="http://schemas.openxmlformats.org/presentationml/2006/ole">
              <p:oleObj spid="_x0000_s320518" name="Equation" r:id="rId11" imgW="165028" imgH="228501" progId="Equation.DSMT4">
                <p:embed/>
              </p:oleObj>
            </a:graphicData>
          </a:graphic>
        </p:graphicFrame>
        <p:graphicFrame>
          <p:nvGraphicFramePr>
            <p:cNvPr id="20" name="Object 81"/>
            <p:cNvGraphicFramePr>
              <a:graphicFrameLocks noChangeAspect="1"/>
            </p:cNvGraphicFramePr>
            <p:nvPr>
              <p:extLst>
                <p:ext uri="{D42A27DB-BD31-4B8C-83A1-F6EECF244321}">
                  <p14:modId xmlns:p14="http://schemas.microsoft.com/office/powerpoint/2010/main" xmlns="" val="3441893438"/>
                </p:ext>
              </p:extLst>
            </p:nvPr>
          </p:nvGraphicFramePr>
          <p:xfrm>
            <a:off x="5624514" y="977902"/>
            <a:ext cx="423862" cy="571500"/>
          </p:xfrm>
          <a:graphic>
            <a:graphicData uri="http://schemas.openxmlformats.org/presentationml/2006/ole">
              <p:oleObj spid="_x0000_s320519" name="Equation" r:id="rId12" imgW="177646" imgH="228402" progId="Equation.DSMT4">
                <p:embed/>
              </p:oleObj>
            </a:graphicData>
          </a:graphic>
        </p:graphicFrame>
        <p:graphicFrame>
          <p:nvGraphicFramePr>
            <p:cNvPr id="58" name="Object 81"/>
            <p:cNvGraphicFramePr>
              <a:graphicFrameLocks noChangeAspect="1"/>
            </p:cNvGraphicFramePr>
            <p:nvPr>
              <p:extLst>
                <p:ext uri="{D42A27DB-BD31-4B8C-83A1-F6EECF244321}">
                  <p14:modId xmlns:p14="http://schemas.microsoft.com/office/powerpoint/2010/main" xmlns="" val="1193696765"/>
                </p:ext>
              </p:extLst>
            </p:nvPr>
          </p:nvGraphicFramePr>
          <p:xfrm>
            <a:off x="3881682" y="2302607"/>
            <a:ext cx="384175" cy="571500"/>
          </p:xfrm>
          <a:graphic>
            <a:graphicData uri="http://schemas.openxmlformats.org/presentationml/2006/ole">
              <p:oleObj spid="_x0000_s320520" name="Equation" r:id="rId13" imgW="165028" imgH="228501" progId="Equation.DSMT4">
                <p:embed/>
              </p:oleObj>
            </a:graphicData>
          </a:graphic>
        </p:graphicFrame>
        <p:graphicFrame>
          <p:nvGraphicFramePr>
            <p:cNvPr id="317496" name="Object 56"/>
            <p:cNvGraphicFramePr>
              <a:graphicFrameLocks noChangeAspect="1"/>
            </p:cNvGraphicFramePr>
            <p:nvPr/>
          </p:nvGraphicFramePr>
          <p:xfrm>
            <a:off x="6054851" y="2303098"/>
            <a:ext cx="384175" cy="571500"/>
          </p:xfrm>
          <a:graphic>
            <a:graphicData uri="http://schemas.openxmlformats.org/presentationml/2006/ole">
              <p:oleObj spid="_x0000_s320521" name="Equation" r:id="rId14" imgW="165028" imgH="228501" progId="Equation.DSMT4">
                <p:embed/>
              </p:oleObj>
            </a:graphicData>
          </a:graphic>
        </p:graphicFrame>
      </p:grpSp>
      <p:sp>
        <p:nvSpPr>
          <p:cNvPr id="79" name="TextBox 78"/>
          <p:cNvSpPr txBox="1"/>
          <p:nvPr/>
        </p:nvSpPr>
        <p:spPr>
          <a:xfrm>
            <a:off x="367322" y="476758"/>
            <a:ext cx="2102340" cy="1200329"/>
          </a:xfrm>
          <a:prstGeom prst="rect">
            <a:avLst/>
          </a:prstGeom>
          <a:noFill/>
        </p:spPr>
        <p:txBody>
          <a:bodyPr wrap="square" rtlCol="0">
            <a:spAutoFit/>
          </a:bodyPr>
          <a:lstStyle/>
          <a:p>
            <a:r>
              <a:rPr lang="en-GB" sz="2400" dirty="0" smtClean="0">
                <a:solidFill>
                  <a:schemeClr val="accent2">
                    <a:lumMod val="50000"/>
                  </a:schemeClr>
                </a:solidFill>
                <a:latin typeface="Arial Narrow" pitchFamily="34" charset="0"/>
              </a:rPr>
              <a:t>Epistemic foraging and active inference</a:t>
            </a:r>
            <a:endParaRPr lang="en-GB" sz="2400" dirty="0">
              <a:solidFill>
                <a:schemeClr val="accent2">
                  <a:lumMod val="50000"/>
                </a:schemeClr>
              </a:solidFill>
              <a:latin typeface="Arial Narrow" pitchFamily="34" charset="0"/>
            </a:endParaRPr>
          </a:p>
        </p:txBody>
      </p:sp>
      <p:grpSp>
        <p:nvGrpSpPr>
          <p:cNvPr id="13" name="Group 63"/>
          <p:cNvGrpSpPr/>
          <p:nvPr/>
        </p:nvGrpSpPr>
        <p:grpSpPr>
          <a:xfrm>
            <a:off x="1226823" y="2996669"/>
            <a:ext cx="3728133" cy="2498173"/>
            <a:chOff x="1226821" y="2996667"/>
            <a:chExt cx="3728133" cy="2498173"/>
          </a:xfrm>
        </p:grpSpPr>
        <p:grpSp>
          <p:nvGrpSpPr>
            <p:cNvPr id="15" name="Group 45"/>
            <p:cNvGrpSpPr/>
            <p:nvPr/>
          </p:nvGrpSpPr>
          <p:grpSpPr>
            <a:xfrm>
              <a:off x="1226821" y="2996667"/>
              <a:ext cx="3388431" cy="2157980"/>
              <a:chOff x="1226820" y="3160780"/>
              <a:chExt cx="3388431" cy="2157980"/>
            </a:xfrm>
          </p:grpSpPr>
          <p:sp>
            <p:nvSpPr>
              <p:cNvPr id="42" name="Rounded Rectangle 41"/>
              <p:cNvSpPr/>
              <p:nvPr/>
            </p:nvSpPr>
            <p:spPr>
              <a:xfrm>
                <a:off x="2664187" y="3775710"/>
                <a:ext cx="1167561" cy="154305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ounded Rectangle 40"/>
              <p:cNvSpPr/>
              <p:nvPr/>
            </p:nvSpPr>
            <p:spPr>
              <a:xfrm>
                <a:off x="1226820" y="3775710"/>
                <a:ext cx="1167561" cy="154305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 name="Group 30"/>
              <p:cNvGrpSpPr/>
              <p:nvPr/>
            </p:nvGrpSpPr>
            <p:grpSpPr>
              <a:xfrm>
                <a:off x="1298671" y="3947160"/>
                <a:ext cx="1008227" cy="1200150"/>
                <a:chOff x="2007331" y="3947160"/>
                <a:chExt cx="1008227" cy="1200150"/>
              </a:xfrm>
            </p:grpSpPr>
            <p:grpSp>
              <p:nvGrpSpPr>
                <p:cNvPr id="18" name="Group 22"/>
                <p:cNvGrpSpPr/>
                <p:nvPr/>
              </p:nvGrpSpPr>
              <p:grpSpPr>
                <a:xfrm>
                  <a:off x="2007331" y="3947160"/>
                  <a:ext cx="1008227" cy="514350"/>
                  <a:chOff x="2007331" y="3947160"/>
                  <a:chExt cx="1008227" cy="514350"/>
                </a:xfrm>
              </p:grpSpPr>
              <p:pic>
                <p:nvPicPr>
                  <p:cNvPr id="21" name="Picture 20"/>
                  <p:cNvPicPr>
                    <a:picLocks noChangeAspect="1"/>
                  </p:cNvPicPr>
                  <p:nvPr/>
                </p:nvPicPr>
                <p:blipFill>
                  <a:blip r:embed="rId6" cstate="print">
                    <a:lum bright="70000" contrast="-70000"/>
                  </a:blip>
                  <a:stretch>
                    <a:fillRect/>
                  </a:stretch>
                </p:blipFill>
                <p:spPr>
                  <a:xfrm>
                    <a:off x="2546928" y="3947160"/>
                    <a:ext cx="468630" cy="514350"/>
                  </a:xfrm>
                  <a:prstGeom prst="rect">
                    <a:avLst/>
                  </a:prstGeom>
                </p:spPr>
              </p:pic>
              <p:pic>
                <p:nvPicPr>
                  <p:cNvPr id="22" name="Picture 21"/>
                  <p:cNvPicPr>
                    <a:picLocks noChangeAspect="1"/>
                  </p:cNvPicPr>
                  <p:nvPr/>
                </p:nvPicPr>
                <p:blipFill>
                  <a:blip r:embed="rId6" cstate="print">
                    <a:lum bright="70000" contrast="-70000"/>
                  </a:blip>
                  <a:stretch>
                    <a:fillRect/>
                  </a:stretch>
                </p:blipFill>
                <p:spPr>
                  <a:xfrm flipH="1">
                    <a:off x="2007331" y="3947160"/>
                    <a:ext cx="468630" cy="514350"/>
                  </a:xfrm>
                  <a:prstGeom prst="rect">
                    <a:avLst/>
                  </a:prstGeom>
                </p:spPr>
              </p:pic>
            </p:grpSp>
            <p:grpSp>
              <p:nvGrpSpPr>
                <p:cNvPr id="23" name="Group 24"/>
                <p:cNvGrpSpPr/>
                <p:nvPr/>
              </p:nvGrpSpPr>
              <p:grpSpPr>
                <a:xfrm>
                  <a:off x="2007331" y="4632960"/>
                  <a:ext cx="1008227" cy="514350"/>
                  <a:chOff x="2007331" y="3947160"/>
                  <a:chExt cx="1008227" cy="514350"/>
                </a:xfrm>
              </p:grpSpPr>
              <p:pic>
                <p:nvPicPr>
                  <p:cNvPr id="26" name="Picture 25"/>
                  <p:cNvPicPr>
                    <a:picLocks noChangeAspect="1"/>
                  </p:cNvPicPr>
                  <p:nvPr/>
                </p:nvPicPr>
                <p:blipFill>
                  <a:blip r:embed="rId6" cstate="print">
                    <a:lum bright="70000" contrast="-70000"/>
                  </a:blip>
                  <a:stretch>
                    <a:fillRect/>
                  </a:stretch>
                </p:blipFill>
                <p:spPr>
                  <a:xfrm>
                    <a:off x="2546928" y="3947160"/>
                    <a:ext cx="468630" cy="514350"/>
                  </a:xfrm>
                  <a:prstGeom prst="rect">
                    <a:avLst/>
                  </a:prstGeom>
                </p:spPr>
              </p:pic>
              <p:pic>
                <p:nvPicPr>
                  <p:cNvPr id="27" name="Picture 26"/>
                  <p:cNvPicPr>
                    <a:picLocks noChangeAspect="1"/>
                  </p:cNvPicPr>
                  <p:nvPr/>
                </p:nvPicPr>
                <p:blipFill>
                  <a:blip r:embed="rId6" cstate="print">
                    <a:lum bright="70000" contrast="-70000"/>
                  </a:blip>
                  <a:stretch>
                    <a:fillRect/>
                  </a:stretch>
                </p:blipFill>
                <p:spPr>
                  <a:xfrm flipH="1">
                    <a:off x="2007331" y="3947160"/>
                    <a:ext cx="468630" cy="514350"/>
                  </a:xfrm>
                  <a:prstGeom prst="rect">
                    <a:avLst/>
                  </a:prstGeom>
                </p:spPr>
              </p:pic>
            </p:grpSp>
          </p:grpSp>
          <p:grpSp>
            <p:nvGrpSpPr>
              <p:cNvPr id="24" name="Group 29"/>
              <p:cNvGrpSpPr/>
              <p:nvPr/>
            </p:nvGrpSpPr>
            <p:grpSpPr>
              <a:xfrm>
                <a:off x="4250761" y="4004310"/>
                <a:ext cx="364490" cy="1089660"/>
                <a:chOff x="4250761" y="4004310"/>
                <a:chExt cx="364490" cy="1089660"/>
              </a:xfrm>
            </p:grpSpPr>
            <p:pic>
              <p:nvPicPr>
                <p:cNvPr id="28" name="Picture 27"/>
                <p:cNvPicPr>
                  <a:picLocks noChangeAspect="1"/>
                </p:cNvPicPr>
                <p:nvPr/>
              </p:nvPicPr>
              <p:blipFill>
                <a:blip r:embed="rId15" cstate="print"/>
                <a:stretch>
                  <a:fillRect/>
                </a:stretch>
              </p:blipFill>
              <p:spPr>
                <a:xfrm flipH="1">
                  <a:off x="4250761" y="4693920"/>
                  <a:ext cx="364490" cy="400050"/>
                </a:xfrm>
                <a:prstGeom prst="rect">
                  <a:avLst/>
                </a:prstGeom>
              </p:spPr>
            </p:pic>
            <p:pic>
              <p:nvPicPr>
                <p:cNvPr id="29" name="Picture 28"/>
                <p:cNvPicPr>
                  <a:picLocks noChangeAspect="1"/>
                </p:cNvPicPr>
                <p:nvPr/>
              </p:nvPicPr>
              <p:blipFill>
                <a:blip r:embed="rId15" cstate="print"/>
                <a:stretch>
                  <a:fillRect/>
                </a:stretch>
              </p:blipFill>
              <p:spPr>
                <a:xfrm>
                  <a:off x="4250761" y="4004310"/>
                  <a:ext cx="364490" cy="400050"/>
                </a:xfrm>
                <a:prstGeom prst="rect">
                  <a:avLst/>
                </a:prstGeom>
              </p:spPr>
            </p:pic>
          </p:grpSp>
          <p:grpSp>
            <p:nvGrpSpPr>
              <p:cNvPr id="25" name="Group 31"/>
              <p:cNvGrpSpPr/>
              <p:nvPr/>
            </p:nvGrpSpPr>
            <p:grpSpPr>
              <a:xfrm>
                <a:off x="2738851" y="3947160"/>
                <a:ext cx="1008227" cy="1200150"/>
                <a:chOff x="2007331" y="3947160"/>
                <a:chExt cx="1008227" cy="1200150"/>
              </a:xfrm>
            </p:grpSpPr>
            <p:grpSp>
              <p:nvGrpSpPr>
                <p:cNvPr id="30" name="Group 32"/>
                <p:cNvGrpSpPr/>
                <p:nvPr/>
              </p:nvGrpSpPr>
              <p:grpSpPr>
                <a:xfrm>
                  <a:off x="2007331" y="3947160"/>
                  <a:ext cx="1008227" cy="514350"/>
                  <a:chOff x="2007331" y="3947160"/>
                  <a:chExt cx="1008227" cy="514350"/>
                </a:xfrm>
              </p:grpSpPr>
              <p:pic>
                <p:nvPicPr>
                  <p:cNvPr id="37" name="Picture 36"/>
                  <p:cNvPicPr>
                    <a:picLocks noChangeAspect="1"/>
                  </p:cNvPicPr>
                  <p:nvPr/>
                </p:nvPicPr>
                <p:blipFill>
                  <a:blip r:embed="rId6" cstate="print">
                    <a:lum bright="70000" contrast="-70000"/>
                  </a:blip>
                  <a:stretch>
                    <a:fillRect/>
                  </a:stretch>
                </p:blipFill>
                <p:spPr>
                  <a:xfrm>
                    <a:off x="2546928" y="3947160"/>
                    <a:ext cx="468630" cy="514350"/>
                  </a:xfrm>
                  <a:prstGeom prst="rect">
                    <a:avLst/>
                  </a:prstGeom>
                </p:spPr>
              </p:pic>
              <p:pic>
                <p:nvPicPr>
                  <p:cNvPr id="38" name="Picture 37"/>
                  <p:cNvPicPr>
                    <a:picLocks noChangeAspect="1"/>
                  </p:cNvPicPr>
                  <p:nvPr/>
                </p:nvPicPr>
                <p:blipFill>
                  <a:blip r:embed="rId6" cstate="print">
                    <a:lum bright="70000" contrast="-70000"/>
                  </a:blip>
                  <a:stretch>
                    <a:fillRect/>
                  </a:stretch>
                </p:blipFill>
                <p:spPr>
                  <a:xfrm flipH="1">
                    <a:off x="2007331" y="3947160"/>
                    <a:ext cx="468630" cy="514350"/>
                  </a:xfrm>
                  <a:prstGeom prst="rect">
                    <a:avLst/>
                  </a:prstGeom>
                </p:spPr>
              </p:pic>
            </p:grpSp>
            <p:grpSp>
              <p:nvGrpSpPr>
                <p:cNvPr id="31" name="Group 33"/>
                <p:cNvGrpSpPr/>
                <p:nvPr/>
              </p:nvGrpSpPr>
              <p:grpSpPr>
                <a:xfrm>
                  <a:off x="2007331" y="4632960"/>
                  <a:ext cx="1008227" cy="514350"/>
                  <a:chOff x="2007331" y="3947160"/>
                  <a:chExt cx="1008227" cy="514350"/>
                </a:xfrm>
              </p:grpSpPr>
              <p:pic>
                <p:nvPicPr>
                  <p:cNvPr id="35" name="Picture 34"/>
                  <p:cNvPicPr>
                    <a:picLocks noChangeAspect="1"/>
                  </p:cNvPicPr>
                  <p:nvPr/>
                </p:nvPicPr>
                <p:blipFill>
                  <a:blip r:embed="rId6" cstate="print">
                    <a:lum bright="70000" contrast="-70000"/>
                  </a:blip>
                  <a:stretch>
                    <a:fillRect/>
                  </a:stretch>
                </p:blipFill>
                <p:spPr>
                  <a:xfrm>
                    <a:off x="2546928" y="3947160"/>
                    <a:ext cx="468630" cy="514350"/>
                  </a:xfrm>
                  <a:prstGeom prst="rect">
                    <a:avLst/>
                  </a:prstGeom>
                </p:spPr>
              </p:pic>
              <p:pic>
                <p:nvPicPr>
                  <p:cNvPr id="36" name="Picture 35"/>
                  <p:cNvPicPr>
                    <a:picLocks noChangeAspect="1"/>
                  </p:cNvPicPr>
                  <p:nvPr/>
                </p:nvPicPr>
                <p:blipFill>
                  <a:blip r:embed="rId6" cstate="print">
                    <a:lum bright="70000" contrast="-70000"/>
                  </a:blip>
                  <a:stretch>
                    <a:fillRect/>
                  </a:stretch>
                </p:blipFill>
                <p:spPr>
                  <a:xfrm flipH="1">
                    <a:off x="2007331" y="3947160"/>
                    <a:ext cx="468630" cy="514350"/>
                  </a:xfrm>
                  <a:prstGeom prst="rect">
                    <a:avLst/>
                  </a:prstGeom>
                </p:spPr>
              </p:pic>
            </p:grpSp>
          </p:grpSp>
          <p:cxnSp>
            <p:nvCxnSpPr>
              <p:cNvPr id="39" name="Elbow Connector 38"/>
              <p:cNvCxnSpPr>
                <a:stCxn id="41" idx="0"/>
                <a:endCxn id="42" idx="0"/>
              </p:cNvCxnSpPr>
              <p:nvPr/>
            </p:nvCxnSpPr>
            <p:spPr>
              <a:xfrm rot="5400000" flipH="1" flipV="1">
                <a:off x="2529284" y="3057027"/>
                <a:ext cx="12700" cy="1437367"/>
              </a:xfrm>
              <a:prstGeom prst="bentConnector3">
                <a:avLst>
                  <a:gd name="adj1" fmla="val 1800000"/>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45" name="Object 81"/>
              <p:cNvGraphicFramePr>
                <a:graphicFrameLocks noChangeAspect="1"/>
              </p:cNvGraphicFramePr>
              <p:nvPr>
                <p:extLst>
                  <p:ext uri="{D42A27DB-BD31-4B8C-83A1-F6EECF244321}">
                    <p14:modId xmlns:p14="http://schemas.microsoft.com/office/powerpoint/2010/main" xmlns="" val="2116069687"/>
                  </p:ext>
                </p:extLst>
              </p:nvPr>
            </p:nvGraphicFramePr>
            <p:xfrm>
              <a:off x="2388943" y="3160780"/>
              <a:ext cx="283918" cy="420620"/>
            </p:xfrm>
            <a:graphic>
              <a:graphicData uri="http://schemas.openxmlformats.org/presentationml/2006/ole">
                <p:oleObj spid="_x0000_s320522" name="Equation" r:id="rId16" imgW="165028" imgH="228501" progId="Equation.DSMT4">
                  <p:embed/>
                </p:oleObj>
              </a:graphicData>
            </a:graphic>
          </p:graphicFrame>
        </p:grpSp>
        <p:graphicFrame>
          <p:nvGraphicFramePr>
            <p:cNvPr id="69" name="Object 81"/>
            <p:cNvGraphicFramePr>
              <a:graphicFrameLocks noChangeAspect="1"/>
            </p:cNvGraphicFramePr>
            <p:nvPr>
              <p:extLst>
                <p:ext uri="{D42A27DB-BD31-4B8C-83A1-F6EECF244321}">
                  <p14:modId xmlns:p14="http://schemas.microsoft.com/office/powerpoint/2010/main" xmlns="" val="2135863"/>
                </p:ext>
              </p:extLst>
            </p:nvPr>
          </p:nvGraphicFramePr>
          <p:xfrm>
            <a:off x="1325554" y="5156947"/>
            <a:ext cx="831850" cy="336550"/>
          </p:xfrm>
          <a:graphic>
            <a:graphicData uri="http://schemas.openxmlformats.org/presentationml/2006/ole">
              <p:oleObj spid="_x0000_s320523" name="Equation" r:id="rId17" imgW="609600" imgH="228600" progId="Equation.DSMT4">
                <p:embed/>
              </p:oleObj>
            </a:graphicData>
          </a:graphic>
        </p:graphicFrame>
        <p:graphicFrame>
          <p:nvGraphicFramePr>
            <p:cNvPr id="70" name="Object 81"/>
            <p:cNvGraphicFramePr>
              <a:graphicFrameLocks noChangeAspect="1"/>
            </p:cNvGraphicFramePr>
            <p:nvPr>
              <p:extLst>
                <p:ext uri="{D42A27DB-BD31-4B8C-83A1-F6EECF244321}">
                  <p14:modId xmlns:p14="http://schemas.microsoft.com/office/powerpoint/2010/main" xmlns="" val="1325689040"/>
                </p:ext>
              </p:extLst>
            </p:nvPr>
          </p:nvGraphicFramePr>
          <p:xfrm>
            <a:off x="2656864" y="5155115"/>
            <a:ext cx="1106487" cy="339725"/>
          </p:xfrm>
          <a:graphic>
            <a:graphicData uri="http://schemas.openxmlformats.org/presentationml/2006/ole">
              <p:oleObj spid="_x0000_s320524" name="Equation" r:id="rId18" imgW="787400" imgH="228600" progId="Equation.DSMT4">
                <p:embed/>
              </p:oleObj>
            </a:graphicData>
          </a:graphic>
        </p:graphicFrame>
        <p:sp>
          <p:nvSpPr>
            <p:cNvPr id="61" name="TextBox 60"/>
            <p:cNvSpPr txBox="1"/>
            <p:nvPr/>
          </p:nvSpPr>
          <p:spPr>
            <a:xfrm>
              <a:off x="3985846" y="4247679"/>
              <a:ext cx="969108" cy="276999"/>
            </a:xfrm>
            <a:prstGeom prst="rect">
              <a:avLst/>
            </a:prstGeom>
            <a:noFill/>
          </p:spPr>
          <p:txBody>
            <a:bodyPr wrap="square" rtlCol="0">
              <a:spAutoFit/>
            </a:bodyPr>
            <a:lstStyle/>
            <a:p>
              <a:pPr algn="ctr"/>
              <a:r>
                <a:rPr lang="en-GB" sz="1200" b="1" dirty="0" smtClean="0">
                  <a:latin typeface="Arial Narrow" pitchFamily="34" charset="0"/>
                </a:rPr>
                <a:t>True state</a:t>
              </a:r>
              <a:endParaRPr lang="en-GB" sz="1200" b="1" dirty="0">
                <a:latin typeface="Arial Narrow" pitchFamily="34" charset="0"/>
              </a:endParaRPr>
            </a:p>
          </p:txBody>
        </p:sp>
      </p:grpSp>
    </p:spTree>
    <p:extLst>
      <p:ext uri="{BB962C8B-B14F-4D97-AF65-F5344CB8AC3E}">
        <p14:creationId xmlns:p14="http://schemas.microsoft.com/office/powerpoint/2010/main" xmlns="" val="100954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1200</Words>
  <Application>Microsoft Office PowerPoint</Application>
  <PresentationFormat>On-screen Show (4:3)</PresentationFormat>
  <Paragraphs>405</Paragraphs>
  <Slides>24</Slides>
  <Notes>9</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24</vt:i4>
      </vt:variant>
    </vt:vector>
  </HeadingPairs>
  <TitlesOfParts>
    <vt:vector size="28" baseType="lpstr">
      <vt:lpstr>Office Theme</vt:lpstr>
      <vt:lpstr>2_Office Theme</vt:lpstr>
      <vt:lpstr>1_Office Theme</vt:lpstr>
      <vt:lpstr>Equation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2017-03-26T12:14:13Z</dcterms:created>
  <dcterms:modified xsi:type="dcterms:W3CDTF">2017-12-02T14:07:08Z</dcterms:modified>
</cp:coreProperties>
</file>