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A6C5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t>10/29/2025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9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6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13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 /><Relationship Id="rId7" Type="http://schemas.openxmlformats.org/officeDocument/2006/relationships/image" Target="../media/image3.jpeg" /><Relationship Id="rId2" Type="http://schemas.openxmlformats.org/officeDocument/2006/relationships/tags" Target="../tags/tag2.xml" /><Relationship Id="rId1" Type="http://schemas.openxmlformats.org/officeDocument/2006/relationships/tags" Target="../tags/tag1.xml" /><Relationship Id="rId6" Type="http://schemas.openxmlformats.org/officeDocument/2006/relationships/slideLayout" Target="../slideLayouts/slideLayout13.xml" /><Relationship Id="rId5" Type="http://schemas.openxmlformats.org/officeDocument/2006/relationships/tags" Target="../tags/tag5.xml" /><Relationship Id="rId4" Type="http://schemas.openxmlformats.org/officeDocument/2006/relationships/tags" Target="../tags/tag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660" y="806720"/>
            <a:ext cx="10679371" cy="1905000"/>
          </a:xfr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>
                <a:solidFill>
                  <a:schemeClr val="bg1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Sylfaen" panose="010A0502050306030303"/>
              </a:rPr>
              <a:t>Real-time </a:t>
            </a:r>
            <a:r>
              <a:rPr lang="en-US" b="1" err="1">
                <a:solidFill>
                  <a:schemeClr val="bg1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Sylfaen" panose="010A0502050306030303"/>
              </a:rPr>
              <a:t>isl</a:t>
            </a:r>
            <a:r>
              <a:rPr lang="en-US" b="1" dirty="0">
                <a:solidFill>
                  <a:schemeClr val="bg1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Sylfaen" panose="010A0502050306030303"/>
              </a:rPr>
              <a:t> interpretation and </a:t>
            </a:r>
            <a:r>
              <a:rPr lang="en-US" b="1" err="1">
                <a:solidFill>
                  <a:schemeClr val="bg1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Sylfaen" panose="010A0502050306030303"/>
              </a:rPr>
              <a:t>parkinson's</a:t>
            </a:r>
            <a:r>
              <a:rPr lang="en-US" b="1" dirty="0">
                <a:solidFill>
                  <a:schemeClr val="bg1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Sylfaen" panose="010A0502050306030303"/>
              </a:rPr>
              <a:t>       tremor correction with </a:t>
            </a:r>
            <a:r>
              <a:rPr lang="en-US" b="1" err="1">
                <a:solidFill>
                  <a:schemeClr val="bg1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Sylfaen" panose="010A0502050306030303"/>
              </a:rPr>
              <a:t>ar</a:t>
            </a:r>
            <a:r>
              <a:rPr lang="en-US" b="1" dirty="0">
                <a:solidFill>
                  <a:schemeClr val="bg1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Sylfaen" panose="010A0502050306030303"/>
              </a:rPr>
              <a:t> support.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97706" y="3999175"/>
            <a:ext cx="5017891" cy="22148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Sylfaen" panose="010A0502050306030303"/>
              </a:rPr>
              <a:t>Group members:</a:t>
            </a:r>
          </a:p>
          <a:p>
            <a:endParaRPr lang="en-US" sz="2400" b="1" dirty="0">
              <a:solidFill>
                <a:schemeClr val="bg1"/>
              </a:solidFill>
              <a:latin typeface="Sylfaen" panose="010A0502050306030303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Sylfaen" panose="010A0502050306030303"/>
              </a:rPr>
              <a:t>Iqra Ansari</a:t>
            </a:r>
          </a:p>
          <a:p>
            <a:r>
              <a:rPr lang="en-US" sz="2400" b="1" dirty="0">
                <a:solidFill>
                  <a:schemeClr val="bg1"/>
                </a:solidFill>
                <a:latin typeface="Sylfaen" panose="010A0502050306030303"/>
              </a:rPr>
              <a:t>Nusaybah Kazi</a:t>
            </a:r>
          </a:p>
          <a:p>
            <a:r>
              <a:rPr lang="en-US" sz="2400" b="1" dirty="0">
                <a:solidFill>
                  <a:schemeClr val="bg1"/>
                </a:solidFill>
                <a:latin typeface="Sylfaen" panose="010A0502050306030303"/>
              </a:rPr>
              <a:t>Jamil Khatri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16124" y="3993847"/>
            <a:ext cx="4454658" cy="11988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Sylfaen" panose="010A0502050306030303"/>
              </a:rPr>
              <a:t>Project Guide:</a:t>
            </a:r>
          </a:p>
          <a:p>
            <a:r>
              <a:rPr lang="en-US" sz="2400" b="1" dirty="0">
                <a:solidFill>
                  <a:schemeClr val="bg1"/>
                </a:solidFill>
                <a:latin typeface="Sylfaen" panose="010A0502050306030303"/>
              </a:rPr>
              <a:t>   </a:t>
            </a:r>
          </a:p>
          <a:p>
            <a:r>
              <a:rPr lang="en-US" sz="2400" b="1" dirty="0">
                <a:solidFill>
                  <a:schemeClr val="bg1"/>
                </a:solidFill>
                <a:latin typeface="Sylfaen" panose="010A0502050306030303"/>
              </a:rPr>
              <a:t> Er. Farhana Siddiqui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33286"/>
          </a:xfrm>
        </p:spPr>
        <p:txBody>
          <a:bodyPr/>
          <a:lstStyle/>
          <a:p>
            <a:r>
              <a:rPr lang="en-US" b="1">
                <a:solidFill>
                  <a:schemeClr val="bg1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Sylfaen" panose="010A0502050306030303"/>
              </a:rPr>
              <a:t>references</a:t>
            </a:r>
            <a:endParaRPr lang="en-US" b="1">
              <a:solidFill>
                <a:schemeClr val="bg1"/>
              </a:solidFill>
              <a:latin typeface="Sylfaen" panose="010A0502050306030303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3533" y="2304133"/>
            <a:ext cx="10547812" cy="37846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342900" indent="-342900">
              <a:buAutoNum type="arabicPeriod"/>
            </a:pPr>
            <a:r>
              <a:rPr lang="en-US" sz="2000" err="1">
                <a:solidFill>
                  <a:schemeClr val="bg1"/>
                </a:solidFill>
              </a:rPr>
              <a:t>Velmathi</a:t>
            </a:r>
            <a:r>
              <a:rPr lang="en-US" sz="2000">
                <a:solidFill>
                  <a:schemeClr val="bg1"/>
                </a:solidFill>
              </a:rPr>
              <a:t>, g,&amp; </a:t>
            </a:r>
            <a:r>
              <a:rPr lang="en-US" sz="2000" err="1">
                <a:solidFill>
                  <a:schemeClr val="bg1"/>
                </a:solidFill>
              </a:rPr>
              <a:t>Goyal,K</a:t>
            </a:r>
            <a:r>
              <a:rPr lang="en-US" sz="2000">
                <a:solidFill>
                  <a:schemeClr val="bg1"/>
                </a:solidFill>
              </a:rPr>
              <a:t>. Indian sign language recognition using </a:t>
            </a:r>
            <a:r>
              <a:rPr lang="en-US" sz="2000" err="1">
                <a:solidFill>
                  <a:schemeClr val="bg1"/>
                </a:solidFill>
              </a:rPr>
              <a:t>mediapipe</a:t>
            </a:r>
            <a:r>
              <a:rPr lang="en-US" sz="2000">
                <a:solidFill>
                  <a:schemeClr val="bg1"/>
                </a:solidFill>
              </a:rPr>
              <a:t> Holistic.arXiv:2304.10256.[2023]</a:t>
            </a:r>
          </a:p>
          <a:p>
            <a:pPr marL="342900" indent="-342900">
              <a:buAutoNum type="arabicPeriod"/>
            </a:pPr>
            <a:r>
              <a:rPr lang="en-US" sz="2000">
                <a:solidFill>
                  <a:schemeClr val="bg1"/>
                </a:solidFill>
              </a:rPr>
              <a:t>Singhal ,</a:t>
            </a:r>
            <a:r>
              <a:rPr lang="en-US" sz="2000" err="1">
                <a:solidFill>
                  <a:schemeClr val="bg1"/>
                </a:solidFill>
              </a:rPr>
              <a:t>R,Gupta</a:t>
            </a:r>
            <a:r>
              <a:rPr lang="en-US" sz="2000">
                <a:solidFill>
                  <a:schemeClr val="bg1"/>
                </a:solidFill>
              </a:rPr>
              <a:t> ,</a:t>
            </a:r>
            <a:r>
              <a:rPr lang="en-US" sz="2000" err="1">
                <a:solidFill>
                  <a:schemeClr val="bg1"/>
                </a:solidFill>
              </a:rPr>
              <a:t>J.,Sharma</a:t>
            </a:r>
            <a:r>
              <a:rPr lang="en-US" sz="2000">
                <a:solidFill>
                  <a:schemeClr val="bg1"/>
                </a:solidFill>
              </a:rPr>
              <a:t> ,</a:t>
            </a:r>
            <a:r>
              <a:rPr lang="en-US" sz="2000" err="1">
                <a:solidFill>
                  <a:schemeClr val="bg1"/>
                </a:solidFill>
              </a:rPr>
              <a:t>A.,Gupta</a:t>
            </a:r>
            <a:r>
              <a:rPr lang="en-US" sz="2000">
                <a:solidFill>
                  <a:schemeClr val="bg1"/>
                </a:solidFill>
              </a:rPr>
              <a:t> &amp; </a:t>
            </a:r>
            <a:r>
              <a:rPr lang="en-US" sz="2000" err="1">
                <a:solidFill>
                  <a:schemeClr val="bg1"/>
                </a:solidFill>
              </a:rPr>
              <a:t>Sharma,N</a:t>
            </a:r>
            <a:r>
              <a:rPr lang="en-US" sz="2000">
                <a:solidFill>
                  <a:schemeClr val="bg1"/>
                </a:solidFill>
              </a:rPr>
              <a:t>. Indian sign language detection for real time translation using machine learning. ArXiv:2507.20414.[2025].</a:t>
            </a:r>
          </a:p>
          <a:p>
            <a:pPr marL="342900" indent="-342900">
              <a:buAutoNum type="arabicPeriod"/>
            </a:pPr>
            <a:r>
              <a:rPr lang="en-US" sz="2000">
                <a:solidFill>
                  <a:schemeClr val="bg1"/>
                </a:solidFill>
              </a:rPr>
              <a:t>Fredrich,M.U.,</a:t>
            </a:r>
            <a:r>
              <a:rPr lang="en-US" sz="2000" err="1">
                <a:solidFill>
                  <a:schemeClr val="bg1"/>
                </a:solidFill>
              </a:rPr>
              <a:t>Roenn</a:t>
            </a:r>
            <a:r>
              <a:rPr lang="en-US" sz="2000">
                <a:solidFill>
                  <a:schemeClr val="bg1"/>
                </a:solidFill>
              </a:rPr>
              <a:t>.,A,-J., </a:t>
            </a:r>
            <a:r>
              <a:rPr lang="en-US" sz="2000" err="1">
                <a:solidFill>
                  <a:schemeClr val="bg1"/>
                </a:solidFill>
              </a:rPr>
              <a:t>Palmisano,C.,Alty</a:t>
            </a:r>
            <a:r>
              <a:rPr lang="en-US" sz="2000">
                <a:solidFill>
                  <a:schemeClr val="bg1"/>
                </a:solidFill>
              </a:rPr>
              <a:t>, J., </a:t>
            </a:r>
            <a:r>
              <a:rPr lang="en-US" sz="2000" err="1">
                <a:solidFill>
                  <a:schemeClr val="bg1"/>
                </a:solidFill>
              </a:rPr>
              <a:t>Muthuraman.,M</a:t>
            </a:r>
            <a:r>
              <a:rPr lang="en-US" sz="2000">
                <a:solidFill>
                  <a:schemeClr val="bg1"/>
                </a:solidFill>
              </a:rPr>
              <a:t> Peach, R., &amp;RIECH,M.M. Validation and </a:t>
            </a:r>
            <a:r>
              <a:rPr lang="en-US" sz="2000" err="1">
                <a:solidFill>
                  <a:schemeClr val="bg1"/>
                </a:solidFill>
              </a:rPr>
              <a:t>applicationof</a:t>
            </a:r>
            <a:r>
              <a:rPr lang="en-US" sz="2000">
                <a:solidFill>
                  <a:schemeClr val="bg1"/>
                </a:solidFill>
              </a:rPr>
              <a:t> computer vision algorithms for video-based  tremor analysis.[2023]</a:t>
            </a:r>
          </a:p>
          <a:p>
            <a:pPr marL="342900" indent="-342900">
              <a:buAutoNum type="arabicPeriod"/>
            </a:pP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Bungay, J., </a:t>
            </a:r>
            <a:r>
              <a:rPr lang="en-US" sz="2000" err="1">
                <a:solidFill>
                  <a:schemeClr val="bg1"/>
                </a:solidFill>
                <a:ea typeface="+mn-lt"/>
                <a:cs typeface="+mn-lt"/>
              </a:rPr>
              <a:t>Emokpae</a:t>
            </a: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, O., Relton, S. D., Alty, J., Williams, S., Fang, H., &amp; Wong, D. C. . Contactless hand tremor amplitude measurement using smartphones: development and pilot evaluation. arXiv:2304.14937.[2023].</a:t>
            </a:r>
          </a:p>
          <a:p>
            <a:pPr marL="342900" indent="-342900">
              <a:buAutoNum type="arabicPeriod"/>
            </a:pP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Pizzuto, E., et al Towards Incorporating 3D Space-Awareness into an Augmented Reality Sign Language Interpreter</a:t>
            </a:r>
            <a:r>
              <a:rPr lang="en-US" sz="2000">
                <a:solidFill>
                  <a:schemeClr val="bg1"/>
                </a:solidFill>
                <a:ea typeface="+mn-lt"/>
                <a:cs typeface="+mn-lt"/>
                <a:sym typeface="+mn-ea"/>
              </a:rPr>
              <a:t> .[2023]. </a:t>
            </a:r>
            <a:endParaRPr 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055" y="461749"/>
            <a:ext cx="9905998" cy="2052851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Sylfaen" panose="010A0502050306030303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9055" y="2177953"/>
            <a:ext cx="9905998" cy="2430440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  <a:buFont typeface="Wingdings" panose="05000000000000000000"/>
              <a:buChar char="§"/>
            </a:pPr>
            <a:endParaRPr lang="en-US" dirty="0">
              <a:solidFill>
                <a:schemeClr val="bg1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6841" y="2406539"/>
            <a:ext cx="10650218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>
              <a:buFont typeface="Wingdings" panose="05000000000000000000"/>
              <a:buChar char="§"/>
            </a:pPr>
            <a:r>
              <a:rPr lang="en-US" sz="2400" dirty="0">
                <a:solidFill>
                  <a:schemeClr val="bg1"/>
                </a:solidFill>
                <a:latin typeface="Sylfaen" panose="010A0502050306030303"/>
              </a:rPr>
              <a:t>Tremor correction mechanism for people </a:t>
            </a:r>
            <a:r>
              <a:rPr lang="en-US" sz="2400" dirty="0" err="1">
                <a:solidFill>
                  <a:schemeClr val="bg1"/>
                </a:solidFill>
                <a:latin typeface="Sylfaen" panose="010A0502050306030303"/>
              </a:rPr>
              <a:t>sufferering</a:t>
            </a:r>
            <a:r>
              <a:rPr lang="en-US" sz="2400" dirty="0">
                <a:solidFill>
                  <a:schemeClr val="bg1"/>
                </a:solidFill>
                <a:latin typeface="Sylfaen" panose="010A0502050306030303"/>
              </a:rPr>
              <a:t> from </a:t>
            </a:r>
            <a:r>
              <a:rPr lang="en-US" sz="2400" dirty="0" err="1">
                <a:solidFill>
                  <a:schemeClr val="bg1"/>
                </a:solidFill>
                <a:latin typeface="Sylfaen" panose="010A0502050306030303"/>
              </a:rPr>
              <a:t>parkinson's</a:t>
            </a:r>
            <a:r>
              <a:rPr lang="en-US" sz="2400" dirty="0">
                <a:solidFill>
                  <a:schemeClr val="bg1"/>
                </a:solidFill>
                <a:latin typeface="Sylfaen" panose="010A0502050306030303"/>
              </a:rPr>
              <a:t> disease along with hearing </a:t>
            </a:r>
            <a:r>
              <a:rPr lang="en-US" sz="2400" dirty="0" err="1">
                <a:solidFill>
                  <a:schemeClr val="bg1"/>
                </a:solidFill>
                <a:latin typeface="Sylfaen" panose="010A0502050306030303"/>
              </a:rPr>
              <a:t>impairability</a:t>
            </a:r>
            <a:r>
              <a:rPr lang="en-US" sz="2400" dirty="0">
                <a:solidFill>
                  <a:schemeClr val="bg1"/>
                </a:solidFill>
                <a:latin typeface="Sylfaen" panose="010A0502050306030303"/>
              </a:rPr>
              <a:t>.</a:t>
            </a:r>
          </a:p>
          <a:p>
            <a:pPr marL="285750" indent="-285750">
              <a:buFont typeface="Wingdings" panose="05000000000000000000"/>
              <a:buChar char="§"/>
            </a:pPr>
            <a:endParaRPr lang="en-US" sz="2400" dirty="0">
              <a:solidFill>
                <a:schemeClr val="bg1"/>
              </a:solidFill>
              <a:latin typeface="Sylfaen" panose="010A0502050306030303"/>
            </a:endParaRPr>
          </a:p>
          <a:p>
            <a:pPr marL="285750" indent="-285750">
              <a:buFont typeface="Wingdings" panose="05000000000000000000"/>
              <a:buChar char="§"/>
            </a:pPr>
            <a:r>
              <a:rPr lang="en-US" sz="2400" dirty="0">
                <a:solidFill>
                  <a:schemeClr val="bg1"/>
                </a:solidFill>
                <a:latin typeface="Sylfaen" panose="010A0502050306030303"/>
              </a:rPr>
              <a:t>Parkinson's disease tremors make gestures recognition difficult.</a:t>
            </a:r>
          </a:p>
          <a:p>
            <a:pPr marL="285750" indent="-285750">
              <a:buFont typeface="Wingdings" panose="05000000000000000000"/>
              <a:buChar char="§"/>
            </a:pPr>
            <a:endParaRPr lang="en-US" sz="2400" dirty="0">
              <a:solidFill>
                <a:schemeClr val="bg1"/>
              </a:solidFill>
              <a:latin typeface="Sylfaen" panose="010A0502050306030303"/>
            </a:endParaRPr>
          </a:p>
          <a:p>
            <a:pPr marL="285750" indent="-285750">
              <a:buFont typeface="Wingdings" panose="05000000000000000000"/>
              <a:buChar char="§"/>
            </a:pPr>
            <a:r>
              <a:rPr lang="en-US" sz="2400" dirty="0">
                <a:solidFill>
                  <a:schemeClr val="bg1"/>
                </a:solidFill>
                <a:latin typeface="Sylfaen" panose="010A0502050306030303"/>
              </a:rPr>
              <a:t>ISL is used by 1.5 million people in India.</a:t>
            </a:r>
          </a:p>
          <a:p>
            <a:pPr marL="285750" indent="-285750">
              <a:buFont typeface="Wingdings" panose="05000000000000000000"/>
              <a:buChar char="§"/>
            </a:pPr>
            <a:endParaRPr lang="en-US" sz="2400" dirty="0">
              <a:solidFill>
                <a:schemeClr val="bg1"/>
              </a:solidFill>
              <a:latin typeface="Sylfaen" panose="010A0502050306030303"/>
            </a:endParaRPr>
          </a:p>
          <a:p>
            <a:pPr marL="285750" indent="-285750">
              <a:buFont typeface="Wingdings" panose="05000000000000000000"/>
              <a:buChar char="§"/>
            </a:pPr>
            <a:r>
              <a:rPr lang="en-US" sz="2400" dirty="0">
                <a:solidFill>
                  <a:schemeClr val="bg1"/>
                </a:solidFill>
                <a:latin typeface="Sylfaen" panose="010A0502050306030303"/>
              </a:rPr>
              <a:t>Integration of Computer vision , Machine learning and AR for practical usability.</a:t>
            </a:r>
          </a:p>
          <a:p>
            <a:pPr marL="285750" indent="-285750">
              <a:buFont typeface="Wingdings" panose="05000000000000000000"/>
              <a:buChar char="§"/>
            </a:pPr>
            <a:endParaRPr lang="en-US" sz="2400" dirty="0">
              <a:solidFill>
                <a:schemeClr val="bg1"/>
              </a:solidFill>
              <a:latin typeface="Sylfaen" panose="010A0502050306030303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Sylfaen" panose="010A0502050306030303"/>
              </a:rPr>
              <a:t>Motivation</a:t>
            </a:r>
            <a:endParaRPr lang="en-US" b="1" dirty="0">
              <a:solidFill>
                <a:schemeClr val="bg1"/>
              </a:solidFill>
              <a:latin typeface="Sylfaen" panose="010A0502050306030303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7518" y="2304134"/>
            <a:ext cx="10633150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>
              <a:buFont typeface="Wingdings" panose="05000000000000000000"/>
              <a:buChar char="§"/>
            </a:pPr>
            <a:r>
              <a:rPr lang="en-US" sz="2400" dirty="0">
                <a:solidFill>
                  <a:schemeClr val="bg1"/>
                </a:solidFill>
                <a:latin typeface="Sylfaen" panose="010A0502050306030303"/>
              </a:rPr>
              <a:t>Communication barriers isolate hard of hearing and mute people from the society.</a:t>
            </a:r>
          </a:p>
          <a:p>
            <a:pPr marL="285750" indent="-285750">
              <a:buFont typeface="Wingdings" panose="05000000000000000000"/>
              <a:buChar char="§"/>
            </a:pPr>
            <a:endParaRPr lang="en-US" sz="2400" dirty="0">
              <a:solidFill>
                <a:schemeClr val="bg1"/>
              </a:solidFill>
              <a:latin typeface="Sylfaen" panose="010A0502050306030303"/>
            </a:endParaRPr>
          </a:p>
          <a:p>
            <a:pPr marL="285750" indent="-285750">
              <a:buFont typeface="Wingdings" panose="05000000000000000000"/>
              <a:buChar char="§"/>
            </a:pPr>
            <a:r>
              <a:rPr lang="en-US" sz="2400" dirty="0">
                <a:solidFill>
                  <a:schemeClr val="bg1"/>
                </a:solidFill>
                <a:latin typeface="Sylfaen" panose="010A0502050306030303"/>
              </a:rPr>
              <a:t>Indian sign language is not widely understood by the general population.</a:t>
            </a:r>
          </a:p>
          <a:p>
            <a:pPr marL="285750" indent="-285750">
              <a:buFont typeface="Wingdings" panose="05000000000000000000"/>
              <a:buChar char="§"/>
            </a:pPr>
            <a:endParaRPr lang="en-US" sz="2400" dirty="0">
              <a:solidFill>
                <a:schemeClr val="bg1"/>
              </a:solidFill>
              <a:latin typeface="Sylfaen" panose="010A0502050306030303"/>
            </a:endParaRPr>
          </a:p>
          <a:p>
            <a:pPr marL="285750" indent="-285750">
              <a:buFont typeface="Wingdings" panose="05000000000000000000"/>
              <a:buChar char="§"/>
            </a:pPr>
            <a:r>
              <a:rPr lang="en-US" sz="2400" dirty="0">
                <a:solidFill>
                  <a:schemeClr val="bg1"/>
                </a:solidFill>
                <a:latin typeface="Sylfaen" panose="010A0502050306030303"/>
              </a:rPr>
              <a:t>Parkinson's disease patients face hand tremors, this reduces gesture accuracy of the current available </a:t>
            </a:r>
            <a:r>
              <a:rPr lang="en-US" sz="2400" dirty="0" err="1">
                <a:solidFill>
                  <a:schemeClr val="bg1"/>
                </a:solidFill>
                <a:latin typeface="Sylfaen" panose="010A0502050306030303"/>
              </a:rPr>
              <a:t>softwares</a:t>
            </a:r>
            <a:r>
              <a:rPr lang="en-US" sz="2400" dirty="0">
                <a:solidFill>
                  <a:schemeClr val="bg1"/>
                </a:solidFill>
                <a:latin typeface="Sylfaen" panose="010A0502050306030303"/>
              </a:rPr>
              <a:t>.</a:t>
            </a:r>
          </a:p>
          <a:p>
            <a:pPr marL="285750" indent="-285750">
              <a:buFont typeface="Wingdings" panose="05000000000000000000"/>
              <a:buChar char="§"/>
            </a:pPr>
            <a:endParaRPr lang="en-US" sz="2400" dirty="0">
              <a:solidFill>
                <a:schemeClr val="bg1"/>
              </a:solidFill>
              <a:latin typeface="Sylfaen" panose="010A0502050306030303"/>
            </a:endParaRPr>
          </a:p>
          <a:p>
            <a:pPr marL="285750" indent="-285750">
              <a:buFont typeface="Wingdings" panose="05000000000000000000"/>
              <a:buChar char="§"/>
            </a:pPr>
            <a:r>
              <a:rPr lang="en-US" sz="2400" dirty="0">
                <a:solidFill>
                  <a:schemeClr val="bg1"/>
                </a:solidFill>
                <a:latin typeface="Sylfaen" panose="010A0502050306030303"/>
              </a:rPr>
              <a:t>There is a need for a system that ensures clear and reliable communication between individuals .</a:t>
            </a:r>
          </a:p>
          <a:p>
            <a:pPr marL="285750" indent="-285750">
              <a:buFont typeface="Wingdings" panose="05000000000000000000"/>
              <a:buChar char="§"/>
            </a:pPr>
            <a:endParaRPr lang="en-US" sz="2400" dirty="0">
              <a:solidFill>
                <a:schemeClr val="bg1"/>
              </a:solidFill>
              <a:latin typeface="Sylfaen" panose="010A0502050306030303"/>
            </a:endParaRPr>
          </a:p>
          <a:p>
            <a:pPr marL="285750" indent="-285750">
              <a:buFont typeface="Wingdings" panose="05000000000000000000"/>
              <a:buChar char="§"/>
            </a:pPr>
            <a:r>
              <a:rPr lang="en-US" sz="2400" dirty="0">
                <a:solidFill>
                  <a:schemeClr val="bg1"/>
                </a:solidFill>
                <a:latin typeface="Sylfaen" panose="010A0502050306030303"/>
              </a:rPr>
              <a:t>Our aim is to empower differently abled individuals 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Sylfaen" panose="010A0502050306030303"/>
              </a:rPr>
              <a:t>OBJECTIVES</a:t>
            </a:r>
            <a:endParaRPr lang="en-US" b="1" dirty="0">
              <a:solidFill>
                <a:schemeClr val="bg1"/>
              </a:solidFill>
              <a:latin typeface="Sylfaen" panose="010A0502050306030303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9924" y="2679622"/>
            <a:ext cx="10650218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342900" indent="-342900">
              <a:buFont typeface="Wingdings" panose="05000000000000000000"/>
              <a:buChar char="§"/>
            </a:pPr>
            <a:r>
              <a:rPr lang="en-US" sz="2400" dirty="0">
                <a:solidFill>
                  <a:schemeClr val="bg1"/>
                </a:solidFill>
                <a:latin typeface="Sylfaen" panose="010A0502050306030303"/>
              </a:rPr>
              <a:t>To correct hand movements for </a:t>
            </a:r>
            <a:r>
              <a:rPr lang="en-US" sz="2400" dirty="0" err="1">
                <a:solidFill>
                  <a:schemeClr val="bg1"/>
                </a:solidFill>
                <a:latin typeface="Sylfaen" panose="010A0502050306030303"/>
              </a:rPr>
              <a:t>parkinson's</a:t>
            </a:r>
            <a:r>
              <a:rPr lang="en-US" sz="2400" dirty="0">
                <a:solidFill>
                  <a:schemeClr val="bg1"/>
                </a:solidFill>
                <a:latin typeface="Sylfaen" panose="010A0502050306030303"/>
              </a:rPr>
              <a:t> patients for accurate recognition.</a:t>
            </a:r>
          </a:p>
          <a:p>
            <a:pPr marL="342900" indent="-342900">
              <a:buFont typeface="Wingdings" panose="05000000000000000000"/>
              <a:buChar char="§"/>
            </a:pPr>
            <a:endParaRPr lang="en-US" sz="2400" dirty="0">
              <a:solidFill>
                <a:schemeClr val="bg1"/>
              </a:solidFill>
              <a:latin typeface="Sylfaen" panose="010A0502050306030303"/>
            </a:endParaRPr>
          </a:p>
          <a:p>
            <a:pPr marL="342900" indent="-342900">
              <a:buFont typeface="Wingdings" panose="05000000000000000000"/>
              <a:buChar char="§"/>
            </a:pPr>
            <a:r>
              <a:rPr lang="en-US" sz="2400" dirty="0">
                <a:solidFill>
                  <a:schemeClr val="bg1"/>
                </a:solidFill>
                <a:latin typeface="Sylfaen" panose="010A0502050306030303"/>
              </a:rPr>
              <a:t>To integrate </a:t>
            </a:r>
            <a:r>
              <a:rPr lang="en-US" sz="2400" dirty="0" err="1">
                <a:solidFill>
                  <a:schemeClr val="bg1"/>
                </a:solidFill>
                <a:latin typeface="Sylfaen" panose="010A0502050306030303"/>
              </a:rPr>
              <a:t>Augumented</a:t>
            </a:r>
            <a:r>
              <a:rPr lang="en-US" sz="2400" dirty="0">
                <a:solidFill>
                  <a:schemeClr val="bg1"/>
                </a:solidFill>
                <a:latin typeface="Sylfaen" panose="010A0502050306030303"/>
              </a:rPr>
              <a:t> Reality for interactive and user-friendly interface.</a:t>
            </a:r>
          </a:p>
          <a:p>
            <a:pPr marL="342900" indent="-342900">
              <a:buFont typeface="Wingdings" panose="05000000000000000000"/>
              <a:buChar char="§"/>
            </a:pPr>
            <a:endParaRPr lang="en-US" sz="2400" dirty="0">
              <a:solidFill>
                <a:schemeClr val="bg1"/>
              </a:solidFill>
              <a:latin typeface="Sylfaen" panose="010A0502050306030303"/>
            </a:endParaRPr>
          </a:p>
          <a:p>
            <a:pPr marL="342900" indent="-342900">
              <a:buFont typeface="Wingdings" panose="05000000000000000000"/>
              <a:buChar char="§"/>
            </a:pPr>
            <a:r>
              <a:rPr lang="en-US" sz="2400" dirty="0">
                <a:solidFill>
                  <a:schemeClr val="bg1"/>
                </a:solidFill>
                <a:latin typeface="Sylfaen" panose="010A0502050306030303"/>
              </a:rPr>
              <a:t>To improve quality of life for differently abled individuals using innovative tools.</a:t>
            </a:r>
          </a:p>
          <a:p>
            <a:pPr marL="342900" indent="-342900">
              <a:buFont typeface="Wingdings" panose="05000000000000000000"/>
              <a:buChar char="§"/>
            </a:pPr>
            <a:endParaRPr lang="en-US" sz="2400" dirty="0">
              <a:solidFill>
                <a:schemeClr val="bg1"/>
              </a:solidFill>
              <a:latin typeface="Sylfaen" panose="010A0502050306030303"/>
            </a:endParaRPr>
          </a:p>
          <a:p>
            <a:pPr marL="342900" indent="-342900">
              <a:buFont typeface="Wingdings" panose="05000000000000000000"/>
              <a:buChar char="§"/>
            </a:pPr>
            <a:r>
              <a:rPr lang="en-US" sz="2400" dirty="0">
                <a:solidFill>
                  <a:schemeClr val="bg1"/>
                </a:solidFill>
                <a:latin typeface="Sylfaen" panose="010A0502050306030303"/>
              </a:rPr>
              <a:t>To interpret Indian sign language gestures into text , speech and regional languages spoken across India.</a:t>
            </a:r>
          </a:p>
          <a:p>
            <a:pPr marL="342900" indent="-342900">
              <a:buFont typeface="Wingdings" panose="05000000000000000000"/>
              <a:buChar char="§"/>
            </a:pPr>
            <a:endParaRPr lang="en-US" sz="2400" dirty="0">
              <a:solidFill>
                <a:schemeClr val="bg1"/>
              </a:solidFill>
              <a:latin typeface="Sylfaen" panose="010A0502050306030303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45381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Sylfaen" panose="010A0502050306030303"/>
              </a:rPr>
              <a:t>Literature review</a:t>
            </a:r>
            <a:endParaRPr lang="en-US" b="1" dirty="0">
              <a:solidFill>
                <a:schemeClr val="bg1"/>
              </a:solidFill>
              <a:latin typeface="Sylfaen" panose="010A0502050306030303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63889" y="2053033"/>
          <a:ext cx="10743522" cy="4707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0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05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05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05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905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796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ASPECTS</a:t>
                      </a:r>
                    </a:p>
                  </a:txBody>
                  <a:tcPr>
                    <a:solidFill>
                      <a:srgbClr val="A6C5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PAPER 1</a:t>
                      </a:r>
                    </a:p>
                  </a:txBody>
                  <a:tcPr>
                    <a:solidFill>
                      <a:srgbClr val="A6C5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PAPER 2</a:t>
                      </a:r>
                    </a:p>
                  </a:txBody>
                  <a:tcPr>
                    <a:solidFill>
                      <a:srgbClr val="A6C5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PAPER 3</a:t>
                      </a:r>
                    </a:p>
                  </a:txBody>
                  <a:tcPr>
                    <a:solidFill>
                      <a:srgbClr val="A6C5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PAPER 4</a:t>
                      </a:r>
                    </a:p>
                  </a:txBody>
                  <a:tcPr>
                    <a:solidFill>
                      <a:srgbClr val="A6C5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PAPER 5</a:t>
                      </a:r>
                    </a:p>
                  </a:txBody>
                  <a:tcPr>
                    <a:solidFill>
                      <a:srgbClr val="A6C5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9664">
                <a:tc>
                  <a:txBody>
                    <a:bodyPr/>
                    <a:lstStyle/>
                    <a:p>
                      <a:r>
                        <a:rPr lang="en-US" dirty="0"/>
                        <a:t>AREA </a:t>
                      </a:r>
                    </a:p>
                  </a:txBody>
                  <a:tcPr>
                    <a:solidFill>
                      <a:srgbClr val="A6C5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Indian sign language using </a:t>
                      </a:r>
                      <a:r>
                        <a:rPr lang="en-US" sz="1600" dirty="0" err="1"/>
                        <a:t>mediapipe</a:t>
                      </a:r>
                      <a:r>
                        <a:rPr lang="en-US" sz="1600" dirty="0"/>
                        <a:t>.</a:t>
                      </a:r>
                      <a:endParaRPr lang="en-US" sz="1600" dirty="0" err="1"/>
                    </a:p>
                  </a:txBody>
                  <a:tcPr>
                    <a:solidFill>
                      <a:srgbClr val="A6C5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US" sz="1600" dirty="0"/>
                        <a:t>ndian sign language using deep learning.</a:t>
                      </a:r>
                    </a:p>
                  </a:txBody>
                  <a:tcPr>
                    <a:solidFill>
                      <a:srgbClr val="A6C5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Application of computer vision for tremor based analysis.</a:t>
                      </a:r>
                    </a:p>
                  </a:txBody>
                  <a:tcPr>
                    <a:solidFill>
                      <a:srgbClr val="A6C5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Validity of tremor analysis using 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cv framework</a:t>
                      </a:r>
                    </a:p>
                  </a:txBody>
                  <a:tcPr>
                    <a:solidFill>
                      <a:srgbClr val="A6C5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AR in Indian sign language.</a:t>
                      </a:r>
                    </a:p>
                  </a:txBody>
                  <a:tcPr>
                    <a:solidFill>
                      <a:srgbClr val="A6C5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9664">
                <a:tc>
                  <a:txBody>
                    <a:bodyPr/>
                    <a:lstStyle/>
                    <a:p>
                      <a:r>
                        <a:rPr lang="en-US" dirty="0"/>
                        <a:t>Method and technology</a:t>
                      </a:r>
                    </a:p>
                  </a:txBody>
                  <a:tcPr>
                    <a:solidFill>
                      <a:srgbClr val="A6C5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err="1"/>
                        <a:t>Mediapipe</a:t>
                      </a:r>
                      <a:r>
                        <a:rPr lang="en-US" sz="1600" dirty="0"/>
                        <a:t>,</a:t>
                      </a:r>
                    </a:p>
                    <a:p>
                      <a:pPr lvl="0">
                        <a:buNone/>
                      </a:pPr>
                      <a:r>
                        <a:rPr lang="en-US" sz="1600" dirty="0"/>
                        <a:t>CNN , LSTM</a:t>
                      </a:r>
                    </a:p>
                  </a:txBody>
                  <a:tcPr>
                    <a:solidFill>
                      <a:srgbClr val="A6C5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CNN based vision</a:t>
                      </a:r>
                    </a:p>
                  </a:txBody>
                  <a:tcPr>
                    <a:solidFill>
                      <a:srgbClr val="A6C5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err="1"/>
                        <a:t>Mediapipe</a:t>
                      </a:r>
                      <a:r>
                        <a:rPr lang="en-US" sz="1600" dirty="0"/>
                        <a:t>, 3D motion </a:t>
                      </a:r>
                    </a:p>
                    <a:p>
                      <a:pPr lvl="0">
                        <a:buNone/>
                      </a:pPr>
                      <a:r>
                        <a:rPr lang="en-US" sz="1600" dirty="0"/>
                        <a:t>capture</a:t>
                      </a:r>
                    </a:p>
                  </a:txBody>
                  <a:tcPr>
                    <a:solidFill>
                      <a:srgbClr val="A6C5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err="1"/>
                        <a:t>Mediapipe</a:t>
                      </a:r>
                      <a:r>
                        <a:rPr lang="en-US" sz="1600" dirty="0"/>
                        <a:t> vs</a:t>
                      </a:r>
                    </a:p>
                    <a:p>
                      <a:pPr lvl="0">
                        <a:buNone/>
                      </a:pPr>
                      <a:r>
                        <a:rPr lang="en-US" sz="1600" dirty="0"/>
                        <a:t>Apple vision</a:t>
                      </a:r>
                    </a:p>
                  </a:txBody>
                  <a:tcPr>
                    <a:solidFill>
                      <a:srgbClr val="A6C5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AR virtual interpreter.</a:t>
                      </a:r>
                    </a:p>
                  </a:txBody>
                  <a:tcPr>
                    <a:solidFill>
                      <a:srgbClr val="A6C5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9664">
                <a:tc>
                  <a:txBody>
                    <a:bodyPr/>
                    <a:lstStyle/>
                    <a:p>
                      <a:r>
                        <a:rPr lang="en-US" dirty="0"/>
                        <a:t>Drawbacks </a:t>
                      </a:r>
                    </a:p>
                  </a:txBody>
                  <a:tcPr>
                    <a:solidFill>
                      <a:srgbClr val="A6C5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Limited dataset,</a:t>
                      </a:r>
                    </a:p>
                    <a:p>
                      <a:pPr lvl="0">
                        <a:buNone/>
                      </a:pPr>
                      <a:r>
                        <a:rPr lang="en-US" sz="1600" dirty="0"/>
                        <a:t>Only covers basic letters.</a:t>
                      </a:r>
                    </a:p>
                  </a:txBody>
                  <a:tcPr>
                    <a:solidFill>
                      <a:srgbClr val="A6C5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Focused on static gestures only.</a:t>
                      </a:r>
                      <a:endParaRPr lang="en-US" dirty="0"/>
                    </a:p>
                  </a:txBody>
                  <a:tcPr>
                    <a:solidFill>
                      <a:srgbClr val="A6C5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Requires controlled camera setup.</a:t>
                      </a:r>
                    </a:p>
                  </a:txBody>
                  <a:tcPr>
                    <a:solidFill>
                      <a:srgbClr val="A6C5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Tested only in lab-like </a:t>
                      </a:r>
                      <a:r>
                        <a:rPr lang="en-US" sz="1600" err="1"/>
                        <a:t>condiotions</a:t>
                      </a:r>
                      <a:r>
                        <a:rPr lang="en-US" sz="1600" dirty="0"/>
                        <a:t>.</a:t>
                      </a:r>
                    </a:p>
                  </a:txBody>
                  <a:tcPr>
                    <a:solidFill>
                      <a:srgbClr val="A6C5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Not widely tested.</a:t>
                      </a:r>
                    </a:p>
                  </a:txBody>
                  <a:tcPr>
                    <a:solidFill>
                      <a:srgbClr val="A6C5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9664">
                <a:tc>
                  <a:txBody>
                    <a:bodyPr/>
                    <a:lstStyle/>
                    <a:p>
                      <a:r>
                        <a:rPr lang="en-US" dirty="0"/>
                        <a:t>Year of Publication.</a:t>
                      </a:r>
                    </a:p>
                  </a:txBody>
                  <a:tcPr>
                    <a:solidFill>
                      <a:srgbClr val="A6C5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  <a:p>
                      <a:pPr lvl="0" algn="ctr">
                        <a:buNone/>
                      </a:pPr>
                      <a:r>
                        <a:rPr lang="en-US" dirty="0"/>
                        <a:t>2023</a:t>
                      </a:r>
                    </a:p>
                  </a:txBody>
                  <a:tcPr>
                    <a:solidFill>
                      <a:srgbClr val="A6C5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  <a:p>
                      <a:pPr lvl="0" algn="ctr">
                        <a:buNone/>
                      </a:pPr>
                      <a:r>
                        <a:rPr lang="en-US" dirty="0"/>
                        <a:t>2025</a:t>
                      </a:r>
                    </a:p>
                  </a:txBody>
                  <a:tcPr>
                    <a:solidFill>
                      <a:srgbClr val="A6C5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  <a:p>
                      <a:pPr lvl="0" algn="ctr">
                        <a:buNone/>
                      </a:pPr>
                      <a:r>
                        <a:rPr lang="en-US" dirty="0"/>
                        <a:t>2023</a:t>
                      </a:r>
                    </a:p>
                  </a:txBody>
                  <a:tcPr>
                    <a:solidFill>
                      <a:srgbClr val="A6C5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lvl="0">
                        <a:buNone/>
                      </a:pPr>
                      <a:r>
                        <a:rPr lang="en-US" dirty="0"/>
                        <a:t>        2023</a:t>
                      </a:r>
                    </a:p>
                  </a:txBody>
                  <a:tcPr>
                    <a:solidFill>
                      <a:srgbClr val="A6C5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dirty="0"/>
                        <a:t>       2023</a:t>
                      </a:r>
                    </a:p>
                  </a:txBody>
                  <a:tcPr>
                    <a:solidFill>
                      <a:srgbClr val="A6C5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597505"/>
            <a:ext cx="9905998" cy="1360715"/>
          </a:xfrm>
        </p:spPr>
        <p:txBody>
          <a:bodyPr/>
          <a:lstStyle/>
          <a:p>
            <a:r>
              <a:rPr lang="en-US" b="1">
                <a:solidFill>
                  <a:schemeClr val="bg1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Sylfaen" panose="010A0502050306030303"/>
              </a:rPr>
              <a:t>Methodology</a:t>
            </a:r>
            <a:endParaRPr lang="en-US" b="1">
              <a:solidFill>
                <a:schemeClr val="bg1"/>
              </a:solidFill>
              <a:latin typeface="Sylfaen" panose="010A0502050306030303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235589" y="1959428"/>
          <a:ext cx="10504794" cy="4665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2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23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26172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  <a:p>
                      <a:pPr lvl="0" algn="ctr">
                        <a:buNone/>
                      </a:pPr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FRONTEND</a:t>
                      </a:r>
                    </a:p>
                  </a:txBody>
                  <a:tcPr>
                    <a:solidFill>
                      <a:srgbClr val="A6C5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  <a:p>
                      <a:pPr lvl="0" algn="ctr">
                        <a:buNone/>
                      </a:pPr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BACKEND</a:t>
                      </a:r>
                    </a:p>
                  </a:txBody>
                  <a:tcPr>
                    <a:solidFill>
                      <a:srgbClr val="A6C5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4849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/>
                        <a:t>Login and authentication.</a:t>
                      </a:r>
                    </a:p>
                  </a:txBody>
                  <a:tcPr>
                    <a:solidFill>
                      <a:srgbClr val="A6C5B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/>
                        <a:t>Preprocessing Engine- Filters and tremor corrections.</a:t>
                      </a:r>
                    </a:p>
                  </a:txBody>
                  <a:tcPr>
                    <a:solidFill>
                      <a:srgbClr val="A6C5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4849">
                <a:tc>
                  <a:txBody>
                    <a:bodyPr/>
                    <a:lstStyle/>
                    <a:p>
                      <a:r>
                        <a:rPr lang="en-US"/>
                        <a:t>2.  Camera interface for capturing ISL.</a:t>
                      </a:r>
                    </a:p>
                  </a:txBody>
                  <a:tcPr>
                    <a:solidFill>
                      <a:srgbClr val="A6C5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2. Machine learning models for </a:t>
                      </a:r>
                      <a:r>
                        <a:rPr lang="en-US" err="1"/>
                        <a:t>isl</a:t>
                      </a:r>
                      <a:r>
                        <a:rPr lang="en-US"/>
                        <a:t> 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    Interpretation.</a:t>
                      </a:r>
                    </a:p>
                  </a:txBody>
                  <a:tcPr>
                    <a:solidFill>
                      <a:srgbClr val="A6C5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4849">
                <a:tc>
                  <a:txBody>
                    <a:bodyPr/>
                    <a:lstStyle/>
                    <a:p>
                      <a:r>
                        <a:rPr lang="en-US"/>
                        <a:t>3.  Real-time AR overlay- shows text/speech  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      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entury Gothic" panose="020B0502020202020204"/>
                        </a:rPr>
                        <a:t>output and tremor corrections.</a:t>
                      </a:r>
                    </a:p>
                  </a:txBody>
                  <a:tcPr>
                    <a:solidFill>
                      <a:srgbClr val="A6C5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3. Database- Stores user profile , gestures and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     logs.       </a:t>
                      </a:r>
                    </a:p>
                  </a:txBody>
                  <a:tcPr>
                    <a:solidFill>
                      <a:srgbClr val="A6C5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4849">
                <a:tc>
                  <a:txBody>
                    <a:bodyPr/>
                    <a:lstStyle/>
                    <a:p>
                      <a:r>
                        <a:rPr lang="en-US"/>
                        <a:t>4. Built using futter / React Native for cross 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     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entury Gothic" panose="020B0502020202020204"/>
                        </a:rPr>
                        <a:t>platform mobile support.</a:t>
                      </a:r>
                    </a:p>
                  </a:txBody>
                  <a:tcPr>
                    <a:solidFill>
                      <a:srgbClr val="A6C5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4. API – Connects frontend with recognition 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     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entury Gothic" panose="020B0502020202020204"/>
                        </a:rPr>
                        <a:t>engine.</a:t>
                      </a:r>
                    </a:p>
                  </a:txBody>
                  <a:tcPr>
                    <a:solidFill>
                      <a:srgbClr val="A6C5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912870" y="6313170"/>
            <a:ext cx="4974590" cy="43053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665" b="1">
                <a:solidFill>
                  <a:schemeClr val="bg1"/>
                </a:solidFill>
              </a:rPr>
              <a:t>LOGIN AND AUTHENTICATION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6023610" y="5173980"/>
            <a:ext cx="1979930" cy="904240"/>
          </a:xfrm>
          <a:prstGeom prst="roundRect">
            <a:avLst/>
          </a:prstGeom>
          <a:solidFill>
            <a:srgbClr val="A6C5BF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Success=home/dashboard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897495" y="3696335"/>
            <a:ext cx="1979930" cy="904240"/>
          </a:xfrm>
          <a:prstGeom prst="roundRect">
            <a:avLst/>
          </a:prstGeom>
          <a:solidFill>
            <a:srgbClr val="A6C5BF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Validate credentials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897495" y="1958340"/>
            <a:ext cx="1979930" cy="904240"/>
          </a:xfrm>
          <a:prstGeom prst="roundRect">
            <a:avLst/>
          </a:prstGeom>
          <a:solidFill>
            <a:srgbClr val="A6C5BF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[Username+ password]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77425" y="5173980"/>
            <a:ext cx="1979930" cy="904240"/>
          </a:xfrm>
          <a:prstGeom prst="roundRect">
            <a:avLst/>
          </a:prstGeom>
          <a:solidFill>
            <a:srgbClr val="A6C5BF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Failure=error message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043680" y="633095"/>
            <a:ext cx="1979930" cy="904240"/>
          </a:xfrm>
          <a:prstGeom prst="roundRect">
            <a:avLst/>
          </a:prstGeom>
          <a:solidFill>
            <a:srgbClr val="A6C5BF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User opens app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45845" y="5002530"/>
            <a:ext cx="1979930" cy="904240"/>
          </a:xfrm>
          <a:prstGeom prst="roundRect">
            <a:avLst/>
          </a:prstGeom>
          <a:solidFill>
            <a:srgbClr val="A6C5BF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[Face login]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045845" y="1958340"/>
            <a:ext cx="1979930" cy="904240"/>
          </a:xfrm>
          <a:prstGeom prst="roundRect">
            <a:avLst/>
          </a:prstGeom>
          <a:solidFill>
            <a:srgbClr val="A6C5BF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Choose login method</a:t>
            </a:r>
          </a:p>
        </p:txBody>
      </p:sp>
      <p:cxnSp>
        <p:nvCxnSpPr>
          <p:cNvPr id="13" name="Elbow Connector 12"/>
          <p:cNvCxnSpPr>
            <a:endCxn id="6" idx="1"/>
          </p:cNvCxnSpPr>
          <p:nvPr/>
        </p:nvCxnSpPr>
        <p:spPr>
          <a:xfrm>
            <a:off x="5975985" y="1133475"/>
            <a:ext cx="1921510" cy="1276985"/>
          </a:xfrm>
          <a:prstGeom prst="bentConnector3">
            <a:avLst>
              <a:gd name="adj1" fmla="val 5003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8" idx="1"/>
            <a:endCxn id="10" idx="3"/>
          </p:cNvCxnSpPr>
          <p:nvPr/>
        </p:nvCxnSpPr>
        <p:spPr>
          <a:xfrm rot="10800000" flipV="1">
            <a:off x="3025140" y="1084580"/>
            <a:ext cx="1017905" cy="1325245"/>
          </a:xfrm>
          <a:prstGeom prst="bentConnector3">
            <a:avLst>
              <a:gd name="adj1" fmla="val 4996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" idx="1"/>
          </p:cNvCxnSpPr>
          <p:nvPr/>
        </p:nvCxnSpPr>
        <p:spPr>
          <a:xfrm rot="10800000" flipV="1">
            <a:off x="7139305" y="4148455"/>
            <a:ext cx="758190" cy="101727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5" idx="3"/>
            <a:endCxn id="7" idx="0"/>
          </p:cNvCxnSpPr>
          <p:nvPr/>
        </p:nvCxnSpPr>
        <p:spPr>
          <a:xfrm>
            <a:off x="9877425" y="4148455"/>
            <a:ext cx="989965" cy="102552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  <a:endCxn id="5" idx="0"/>
          </p:cNvCxnSpPr>
          <p:nvPr/>
        </p:nvCxnSpPr>
        <p:spPr>
          <a:xfrm>
            <a:off x="8887460" y="2862580"/>
            <a:ext cx="0" cy="833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9" idx="0"/>
          </p:cNvCxnSpPr>
          <p:nvPr/>
        </p:nvCxnSpPr>
        <p:spPr>
          <a:xfrm>
            <a:off x="2035810" y="2862580"/>
            <a:ext cx="0" cy="21399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643255" y="462280"/>
            <a:ext cx="4064000" cy="8013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b="1">
                <a:solidFill>
                  <a:schemeClr val="bg1"/>
                </a:solidFill>
              </a:rPr>
              <a:t>FLOWCHART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56380" y="6332855"/>
            <a:ext cx="4970780" cy="525145"/>
          </a:xfrm>
        </p:spPr>
        <p:txBody>
          <a:bodyPr/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REAL-TIME AR OVERLAY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48640" y="2765425"/>
            <a:ext cx="2279015" cy="677545"/>
          </a:xfrm>
          <a:prstGeom prst="roundRect">
            <a:avLst/>
          </a:prstGeom>
          <a:solidFill>
            <a:srgbClr val="A6C5BF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Camera input</a:t>
            </a:r>
          </a:p>
        </p:txBody>
      </p:sp>
      <p:sp>
        <p:nvSpPr>
          <p:cNvPr id="12" name="Rounded Rectangle 11"/>
          <p:cNvSpPr/>
          <p:nvPr>
            <p:custDataLst>
              <p:tags r:id="rId1"/>
            </p:custDataLst>
          </p:nvPr>
        </p:nvSpPr>
        <p:spPr>
          <a:xfrm>
            <a:off x="4518025" y="2750185"/>
            <a:ext cx="2279015" cy="662305"/>
          </a:xfrm>
          <a:prstGeom prst="roundRect">
            <a:avLst/>
          </a:prstGeom>
          <a:solidFill>
            <a:srgbClr val="A6C5BF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Hand and gesture detection</a:t>
            </a:r>
          </a:p>
        </p:txBody>
      </p:sp>
      <p:sp>
        <p:nvSpPr>
          <p:cNvPr id="13" name="Rounded Rectangle 12"/>
          <p:cNvSpPr/>
          <p:nvPr>
            <p:custDataLst>
              <p:tags r:id="rId2"/>
            </p:custDataLst>
          </p:nvPr>
        </p:nvSpPr>
        <p:spPr>
          <a:xfrm>
            <a:off x="8358505" y="2750185"/>
            <a:ext cx="2279015" cy="677545"/>
          </a:xfrm>
          <a:prstGeom prst="roundRect">
            <a:avLst/>
          </a:prstGeom>
          <a:solidFill>
            <a:srgbClr val="A6C5BF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Apply tremor correction</a:t>
            </a:r>
          </a:p>
        </p:txBody>
      </p:sp>
      <p:sp>
        <p:nvSpPr>
          <p:cNvPr id="14" name="Rounded Rectangle 13"/>
          <p:cNvSpPr/>
          <p:nvPr>
            <p:custDataLst>
              <p:tags r:id="rId3"/>
            </p:custDataLst>
          </p:nvPr>
        </p:nvSpPr>
        <p:spPr>
          <a:xfrm>
            <a:off x="8358505" y="4322445"/>
            <a:ext cx="2279015" cy="677545"/>
          </a:xfrm>
          <a:prstGeom prst="roundRect">
            <a:avLst/>
          </a:prstGeom>
          <a:solidFill>
            <a:srgbClr val="A6C5BF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Recognize ISL gesture</a:t>
            </a:r>
          </a:p>
        </p:txBody>
      </p:sp>
      <p:sp>
        <p:nvSpPr>
          <p:cNvPr id="15" name="Rounded Rectangle 14"/>
          <p:cNvSpPr/>
          <p:nvPr>
            <p:custDataLst>
              <p:tags r:id="rId4"/>
            </p:custDataLst>
          </p:nvPr>
        </p:nvSpPr>
        <p:spPr>
          <a:xfrm>
            <a:off x="4518025" y="4322445"/>
            <a:ext cx="2279015" cy="677545"/>
          </a:xfrm>
          <a:prstGeom prst="roundRect">
            <a:avLst/>
          </a:prstGeom>
          <a:solidFill>
            <a:srgbClr val="A6C5BF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Overlay AR text on screen</a:t>
            </a:r>
            <a:r>
              <a:rPr lang="en-US"/>
              <a:t> </a:t>
            </a:r>
          </a:p>
        </p:txBody>
      </p:sp>
      <p:sp>
        <p:nvSpPr>
          <p:cNvPr id="16" name="Rounded Rectangle 15"/>
          <p:cNvSpPr/>
          <p:nvPr>
            <p:custDataLst>
              <p:tags r:id="rId5"/>
            </p:custDataLst>
          </p:nvPr>
        </p:nvSpPr>
        <p:spPr>
          <a:xfrm>
            <a:off x="548640" y="4322445"/>
            <a:ext cx="2279015" cy="677545"/>
          </a:xfrm>
          <a:prstGeom prst="roundRect">
            <a:avLst/>
          </a:prstGeom>
          <a:solidFill>
            <a:srgbClr val="A6C5BF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Generate speech output</a:t>
            </a:r>
          </a:p>
        </p:txBody>
      </p:sp>
      <p:cxnSp>
        <p:nvCxnSpPr>
          <p:cNvPr id="10" name="Straight Arrow Connector 9"/>
          <p:cNvCxnSpPr>
            <a:stCxn id="8" idx="3"/>
            <a:endCxn id="12" idx="1"/>
          </p:cNvCxnSpPr>
          <p:nvPr/>
        </p:nvCxnSpPr>
        <p:spPr>
          <a:xfrm flipV="1">
            <a:off x="2827655" y="3081655"/>
            <a:ext cx="1690370" cy="228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2" idx="3"/>
            <a:endCxn id="13" idx="1"/>
          </p:cNvCxnSpPr>
          <p:nvPr/>
        </p:nvCxnSpPr>
        <p:spPr>
          <a:xfrm>
            <a:off x="6797040" y="3081655"/>
            <a:ext cx="1561465" cy="76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2"/>
            <a:endCxn id="14" idx="0"/>
          </p:cNvCxnSpPr>
          <p:nvPr/>
        </p:nvCxnSpPr>
        <p:spPr>
          <a:xfrm>
            <a:off x="9498330" y="3427730"/>
            <a:ext cx="0" cy="8947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1"/>
            <a:endCxn id="15" idx="3"/>
          </p:cNvCxnSpPr>
          <p:nvPr/>
        </p:nvCxnSpPr>
        <p:spPr>
          <a:xfrm flipH="1">
            <a:off x="6797040" y="4661535"/>
            <a:ext cx="15614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1"/>
            <a:endCxn id="16" idx="3"/>
          </p:cNvCxnSpPr>
          <p:nvPr/>
        </p:nvCxnSpPr>
        <p:spPr>
          <a:xfrm flipH="1">
            <a:off x="2827655" y="4661535"/>
            <a:ext cx="16903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" name="Text Box 29"/>
          <p:cNvSpPr txBox="1"/>
          <p:nvPr/>
        </p:nvSpPr>
        <p:spPr>
          <a:xfrm>
            <a:off x="635000" y="614045"/>
            <a:ext cx="4064000" cy="5422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FLOWCHART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Sylfaen" panose="010A0502050306030303"/>
              </a:rPr>
              <a:t>conclusion</a:t>
            </a:r>
            <a:endParaRPr lang="en-US" b="1">
              <a:solidFill>
                <a:schemeClr val="bg1"/>
              </a:solidFill>
              <a:latin typeface="Sylfaen" panose="010A0502050306030303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8721" y="2747892"/>
            <a:ext cx="10496609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>
              <a:buFont typeface="Wingdings" panose="05000000000000000000"/>
              <a:buChar char="§"/>
            </a:pPr>
            <a:r>
              <a:rPr lang="en-US" sz="2400">
                <a:solidFill>
                  <a:schemeClr val="bg1"/>
                </a:solidFill>
                <a:latin typeface="Sylfaen" panose="010A0502050306030303"/>
              </a:rPr>
              <a:t>Developing a system for real-time Indian sign language to text/speech interpretation with multi-lingual support.</a:t>
            </a:r>
          </a:p>
          <a:p>
            <a:endParaRPr lang="en-US" sz="2400">
              <a:solidFill>
                <a:schemeClr val="bg1"/>
              </a:solidFill>
              <a:latin typeface="Sylfaen" panose="010A0502050306030303"/>
            </a:endParaRPr>
          </a:p>
          <a:p>
            <a:pPr marL="285750" indent="-285750">
              <a:buFont typeface="Wingdings" panose="05000000000000000000"/>
              <a:buChar char="§"/>
            </a:pPr>
            <a:r>
              <a:rPr lang="en-US" sz="2400">
                <a:solidFill>
                  <a:schemeClr val="bg1"/>
                </a:solidFill>
                <a:latin typeface="Sylfaen" panose="010A0502050306030303"/>
              </a:rPr>
              <a:t>Integrating tremor corrections for </a:t>
            </a:r>
            <a:r>
              <a:rPr lang="en-US" sz="2400" err="1">
                <a:solidFill>
                  <a:schemeClr val="bg1"/>
                </a:solidFill>
                <a:latin typeface="Sylfaen" panose="010A0502050306030303"/>
              </a:rPr>
              <a:t>parkinson's</a:t>
            </a:r>
            <a:r>
              <a:rPr lang="en-US" sz="2400">
                <a:solidFill>
                  <a:schemeClr val="bg1"/>
                </a:solidFill>
                <a:latin typeface="Sylfaen" panose="010A0502050306030303"/>
              </a:rPr>
              <a:t> patients.</a:t>
            </a:r>
          </a:p>
          <a:p>
            <a:endParaRPr lang="en-US" sz="2400">
              <a:solidFill>
                <a:schemeClr val="bg1"/>
              </a:solidFill>
              <a:latin typeface="Sylfaen" panose="010A0502050306030303"/>
            </a:endParaRPr>
          </a:p>
          <a:p>
            <a:pPr marL="285750" indent="-285750">
              <a:buFont typeface="Wingdings" panose="05000000000000000000"/>
              <a:buChar char="§"/>
            </a:pPr>
            <a:r>
              <a:rPr lang="en-US" sz="2400">
                <a:solidFill>
                  <a:schemeClr val="bg1"/>
                </a:solidFill>
                <a:latin typeface="Sylfaen" panose="010A0502050306030303"/>
              </a:rPr>
              <a:t>Added </a:t>
            </a:r>
            <a:r>
              <a:rPr lang="en-US" sz="2400" err="1">
                <a:solidFill>
                  <a:schemeClr val="bg1"/>
                </a:solidFill>
                <a:latin typeface="Sylfaen" panose="010A0502050306030303"/>
              </a:rPr>
              <a:t>Augumented</a:t>
            </a:r>
            <a:r>
              <a:rPr lang="en-US" sz="2400">
                <a:solidFill>
                  <a:schemeClr val="bg1"/>
                </a:solidFill>
                <a:latin typeface="Sylfaen" panose="010A0502050306030303"/>
              </a:rPr>
              <a:t> reality support for interactive and user-friendly feedback.</a:t>
            </a:r>
          </a:p>
          <a:p>
            <a:endParaRPr lang="en-US" sz="2400">
              <a:solidFill>
                <a:schemeClr val="bg1"/>
              </a:solidFill>
              <a:latin typeface="Sylfaen" panose="010A0502050306030303"/>
            </a:endParaRPr>
          </a:p>
          <a:p>
            <a:pPr marL="285750" indent="-285750">
              <a:buFont typeface="Wingdings" panose="05000000000000000000"/>
              <a:buChar char="§"/>
            </a:pPr>
            <a:r>
              <a:rPr lang="en-US" sz="2400">
                <a:solidFill>
                  <a:schemeClr val="bg1"/>
                </a:solidFill>
                <a:latin typeface="Sylfaen" panose="010A0502050306030303"/>
              </a:rPr>
              <a:t>System helps bridge the gap between signers </a:t>
            </a:r>
            <a:r>
              <a:rPr lang="en-US" sz="2400" err="1">
                <a:solidFill>
                  <a:schemeClr val="bg1"/>
                </a:solidFill>
                <a:latin typeface="Sylfaen" panose="010A0502050306030303"/>
              </a:rPr>
              <a:t>ann</a:t>
            </a:r>
            <a:r>
              <a:rPr lang="en-US" sz="2400">
                <a:solidFill>
                  <a:schemeClr val="bg1"/>
                </a:solidFill>
                <a:latin typeface="Sylfaen" panose="010A0502050306030303"/>
              </a:rPr>
              <a:t> non-signer community of India.</a:t>
            </a:r>
          </a:p>
          <a:p>
            <a:pPr marL="285750" indent="-285750">
              <a:buFont typeface="Wingdings" panose="05000000000000000000"/>
              <a:buChar char="§"/>
            </a:pPr>
            <a:endParaRPr lang="en-US" sz="2400">
              <a:solidFill>
                <a:schemeClr val="bg1"/>
              </a:solidFill>
              <a:latin typeface="Sylfaen" panose="010A0502050306030303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39.05,&quot;left&quot;:-21.65,&quot;top&quot;:55.95,&quot;width&quot;:859.25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39.05,&quot;left&quot;:-21.65,&quot;top&quot;:55.95,&quot;width&quot;:859.25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39.05,&quot;left&quot;:-21.65,&quot;top&quot;:55.95,&quot;width&quot;:859.25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39.05,&quot;left&quot;:-21.65,&quot;top&quot;:55.95,&quot;width&quot;:859.25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39.05,&quot;left&quot;:-21.65,&quot;top&quot;:55.95,&quot;width&quot;:859.25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3808</Words>
  <Application>Microsoft Office PowerPoint</Application>
  <PresentationFormat>Widescreen</PresentationFormat>
  <Paragraphs>196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Mesh</vt:lpstr>
      <vt:lpstr>Real-time isl interpretation and parkinson's       tremor correction with ar support.</vt:lpstr>
      <vt:lpstr>introduction</vt:lpstr>
      <vt:lpstr>Motivation</vt:lpstr>
      <vt:lpstr>OBJECTIVES</vt:lpstr>
      <vt:lpstr>Literature review</vt:lpstr>
      <vt:lpstr>Methodology</vt:lpstr>
      <vt:lpstr>LOGIN AND AUTHENTICATION</vt:lpstr>
      <vt:lpstr>REAL-TIME AR OVERLAY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isl interpretation and parkinson's       tremor correction with ar support.</dc:title>
  <dc:creator/>
  <cp:lastModifiedBy>jamil khatri</cp:lastModifiedBy>
  <cp:revision>400</cp:revision>
  <dcterms:created xsi:type="dcterms:W3CDTF">2025-09-02T14:19:00Z</dcterms:created>
  <dcterms:modified xsi:type="dcterms:W3CDTF">2025-10-29T07:47:55Z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18E44E6495A04A3EBB9C4CAD6F74E773_13</vt:lpwstr>
  </property>
  <property fmtid="{D5CDD505-2E9C-101B-9397-08002B2CF9AE}" pid="3" name="KSOProductBuildVer">
    <vt:lpwstr>1033-12.2.0.22549</vt:lpwstr>
  </property>
</Properties>
</file>