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3" r:id="rId2"/>
    <p:sldId id="304" r:id="rId3"/>
    <p:sldId id="313" r:id="rId4"/>
    <p:sldId id="331" r:id="rId5"/>
    <p:sldId id="332" r:id="rId6"/>
    <p:sldId id="334" r:id="rId7"/>
    <p:sldId id="336" r:id="rId8"/>
    <p:sldId id="333" r:id="rId9"/>
    <p:sldId id="335" r:id="rId10"/>
    <p:sldId id="337" r:id="rId11"/>
    <p:sldId id="338" r:id="rId12"/>
    <p:sldId id="339" r:id="rId13"/>
    <p:sldId id="340" r:id="rId14"/>
    <p:sldId id="341" r:id="rId15"/>
    <p:sldId id="329" r:id="rId16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SNB174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889"/>
    <a:srgbClr val="9966FF"/>
    <a:srgbClr val="00CCFF"/>
    <a:srgbClr val="00FFFF"/>
    <a:srgbClr val="66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1" autoAdjust="0"/>
  </p:normalViewPr>
  <p:slideViewPr>
    <p:cSldViewPr>
      <p:cViewPr varScale="1">
        <p:scale>
          <a:sx n="63" d="100"/>
          <a:sy n="63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624" y="7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D6EBF-6219-4426-A118-7CEDDF8C557B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1877-1C05-48C8-BEB0-BFCE9BE0BE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90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47FA7-B86C-4480-AEDC-32C977CC0570}" type="datetimeFigureOut">
              <a:rPr lang="ko-KR" altLang="en-US" smtClean="0"/>
              <a:pPr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3F379-7058-4DA5-A8EC-7D2636051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67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2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1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매핑표에 </a:t>
            </a:r>
            <a:r>
              <a:rPr lang="ko-KR" altLang="en-US" dirty="0"/>
              <a:t>대한 설명</a:t>
            </a:r>
            <a:r>
              <a:rPr lang="en-US" altLang="ko-KR" dirty="0"/>
              <a:t>(</a:t>
            </a:r>
            <a:r>
              <a:rPr lang="ko-KR" altLang="en-US" dirty="0"/>
              <a:t>이 표가 어떻게 나왔는지</a:t>
            </a:r>
            <a:r>
              <a:rPr lang="en-US" altLang="ko-KR" dirty="0"/>
              <a:t>) </a:t>
            </a:r>
            <a:r>
              <a:rPr lang="ko-KR" altLang="en-US" dirty="0"/>
              <a:t>용어 정리</a:t>
            </a:r>
            <a:r>
              <a:rPr lang="ko-KR" altLang="en-US" baseline="0" dirty="0"/>
              <a:t> 설명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80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매핑표에 </a:t>
            </a:r>
            <a:r>
              <a:rPr lang="ko-KR" altLang="en-US" dirty="0"/>
              <a:t>대한 설명</a:t>
            </a:r>
            <a:r>
              <a:rPr lang="en-US" altLang="ko-KR" dirty="0"/>
              <a:t>(</a:t>
            </a:r>
            <a:r>
              <a:rPr lang="ko-KR" altLang="en-US" dirty="0"/>
              <a:t>이 표가 어떻게 나왔는지</a:t>
            </a:r>
            <a:r>
              <a:rPr lang="en-US" altLang="ko-KR" dirty="0"/>
              <a:t>) </a:t>
            </a:r>
            <a:r>
              <a:rPr lang="ko-KR" altLang="en-US" dirty="0"/>
              <a:t>용어 정리</a:t>
            </a:r>
            <a:r>
              <a:rPr lang="ko-KR" altLang="en-US" baseline="0" dirty="0"/>
              <a:t> 설명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매핑표에 </a:t>
            </a:r>
            <a:r>
              <a:rPr lang="ko-KR" altLang="en-US" dirty="0"/>
              <a:t>대한 설명</a:t>
            </a:r>
            <a:r>
              <a:rPr lang="en-US" altLang="ko-KR" dirty="0"/>
              <a:t>(</a:t>
            </a:r>
            <a:r>
              <a:rPr lang="ko-KR" altLang="en-US" dirty="0"/>
              <a:t>이 표가 어떻게 나왔는지</a:t>
            </a:r>
            <a:r>
              <a:rPr lang="en-US" altLang="ko-KR" dirty="0"/>
              <a:t>) </a:t>
            </a:r>
            <a:r>
              <a:rPr lang="ko-KR" altLang="en-US" dirty="0"/>
              <a:t>용어 정리</a:t>
            </a:r>
            <a:r>
              <a:rPr lang="ko-KR" altLang="en-US" baseline="0" dirty="0"/>
              <a:t> 설명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매핑표에 </a:t>
            </a:r>
            <a:r>
              <a:rPr lang="ko-KR" altLang="en-US" dirty="0"/>
              <a:t>대한 설명</a:t>
            </a:r>
            <a:r>
              <a:rPr lang="en-US" altLang="ko-KR" dirty="0"/>
              <a:t>(</a:t>
            </a:r>
            <a:r>
              <a:rPr lang="ko-KR" altLang="en-US" dirty="0"/>
              <a:t>이 표가 어떻게 나왔는지</a:t>
            </a:r>
            <a:r>
              <a:rPr lang="en-US" altLang="ko-KR" dirty="0"/>
              <a:t>) </a:t>
            </a:r>
            <a:r>
              <a:rPr lang="ko-KR" altLang="en-US" dirty="0"/>
              <a:t>용어 정리</a:t>
            </a:r>
            <a:r>
              <a:rPr lang="ko-KR" altLang="en-US" baseline="0" dirty="0"/>
              <a:t> 설명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5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6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3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8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0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9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3F379-7058-4DA5-A8EC-7D2636051C3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19975" y="1268760"/>
            <a:ext cx="0" cy="480787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      1 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-612576" y="2655982"/>
            <a:ext cx="1080120" cy="412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   2</a:t>
            </a:r>
            <a:endParaRPr lang="ko-KR" altLang="en-US" b="1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-612576" y="3304054"/>
            <a:ext cx="1080120" cy="412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/>
              <a:t>       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-612576" y="3952126"/>
            <a:ext cx="1080120" cy="412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dirty="0"/>
              <a:t>             Q</a:t>
            </a:r>
            <a:r>
              <a:rPr lang="en-US" altLang="ko-KR" sz="1000" b="1" dirty="0"/>
              <a:t>&amp;A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4743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B84CDB-F021-4E92-AD82-8684BC6A9B90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A4F22B-4563-4339-AAC8-C11989EBABC2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7509D-EEBB-4662-BD5D-CAAD0A8110BE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88224" y="6381328"/>
            <a:ext cx="2133600" cy="365125"/>
          </a:xfrm>
        </p:spPr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6DF4BD-A174-4E53-B7A9-F678AF6EFB86}" type="datetime1">
              <a:rPr lang="ko-KR" altLang="en-US" smtClean="0"/>
              <a:t>2019-08-28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1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1998E9-D9E4-43F4-A518-E0025D586923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0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C90F3-4443-4C23-A422-6576C31EFD0C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6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85D69-2FC3-4426-982B-587330BFEE7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0EB198-1969-4C25-A7AC-C14F180A69D8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0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A5AD66-1BC1-4A8A-B048-17D2449D786B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9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604ABC-7634-42C2-B284-741F16AAF1D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7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D277-07E2-4AC3-A6A1-326A824B3CAB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8822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&lt;#&gt;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6476409"/>
            <a:ext cx="345638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tx1"/>
                </a:solidFill>
              </a:rPr>
              <a:t>CA(Certificate Authority)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473203"/>
            <a:ext cx="3251941" cy="3251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505" y="1780942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MiniCA(Certificate Authority) </a:t>
            </a:r>
            <a:endParaRPr lang="en-US" altLang="ko-KR" sz="4800" b="1" dirty="0">
              <a:ln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67366"/>
              </p:ext>
            </p:extLst>
          </p:nvPr>
        </p:nvGraphicFramePr>
        <p:xfrm>
          <a:off x="3923928" y="5208024"/>
          <a:ext cx="5538452" cy="117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102582" marR="102582" marT="51291" marB="512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: -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2582" marR="102582" marT="51291" marB="5129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발표 일자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2582" marR="102582" marT="51291" marB="512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>
                          <a:solidFill>
                            <a:schemeClr val="tx1"/>
                          </a:solidFill>
                        </a:rPr>
                        <a:t>: -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2582" marR="102582" marT="51291" marB="5129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발표자</a:t>
                      </a:r>
                    </a:p>
                  </a:txBody>
                  <a:tcPr marL="102582" marR="102582" marT="51291" marB="5129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신 동 평</a:t>
                      </a:r>
                    </a:p>
                  </a:txBody>
                  <a:tcPr marL="102582" marR="102582" marT="51291" marB="5129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0D3630-FC1A-4C45-8C3B-98BB820D2CAB}" type="slidenum">
              <a:rPr lang="ko-KR" altLang="en-US" smtClean="0"/>
              <a:pPr/>
              <a:t>1</a:t>
            </a:fld>
            <a:r>
              <a:rPr lang="ko-KR" altLang="en-US" dirty="0"/>
              <a:t> </a:t>
            </a:r>
            <a:r>
              <a:rPr lang="en-US" altLang="ko-KR" dirty="0"/>
              <a:t>/ 23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1152636" y="2450836"/>
            <a:ext cx="1080120" cy="412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2BAD4-F947-4F12-B99B-D54E400A87DD}"/>
              </a:ext>
            </a:extLst>
          </p:cNvPr>
          <p:cNvSpPr txBox="1"/>
          <p:nvPr/>
        </p:nvSpPr>
        <p:spPr>
          <a:xfrm rot="20482495" flipH="1">
            <a:off x="507705" y="3935257"/>
            <a:ext cx="95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</a:rPr>
              <a:t>해당 자료는 발표가 아닌 보고서 형태의 파일입니다</a:t>
            </a:r>
            <a:r>
              <a:rPr lang="en-US" altLang="ko-KR" sz="2400" b="1">
                <a:solidFill>
                  <a:srgbClr val="FF0000"/>
                </a:solidFill>
              </a:rPr>
              <a:t>(</a:t>
            </a:r>
            <a:r>
              <a:rPr lang="ko-KR" altLang="en-US" sz="2400" b="1">
                <a:solidFill>
                  <a:srgbClr val="FF0000"/>
                </a:solidFill>
              </a:rPr>
              <a:t>글 많음</a:t>
            </a:r>
            <a:r>
              <a:rPr lang="en-US" altLang="ko-KR" sz="2400" b="1">
                <a:solidFill>
                  <a:srgbClr val="FF0000"/>
                </a:solidFill>
              </a:rPr>
              <a:t>).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4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90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인증서 계층 구조</a:t>
            </a:r>
            <a:endParaRPr lang="en-US" altLang="ko-KR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7140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현재 프로젝트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6E0361-E3D9-465E-9E5F-BF6D40C0A1E4}"/>
              </a:ext>
            </a:extLst>
          </p:cNvPr>
          <p:cNvSpPr/>
          <p:nvPr/>
        </p:nvSpPr>
        <p:spPr>
          <a:xfrm>
            <a:off x="3697558" y="1801656"/>
            <a:ext cx="1748884" cy="78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MiniCA</a:t>
            </a:r>
            <a:r>
              <a:rPr lang="ko-KR" altLang="en-US">
                <a:solidFill>
                  <a:schemeClr val="tx1"/>
                </a:solidFill>
              </a:rPr>
              <a:t> 관리자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Root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CA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759FD-442B-427B-B0BB-F21C7888FE04}"/>
              </a:ext>
            </a:extLst>
          </p:cNvPr>
          <p:cNvSpPr/>
          <p:nvPr/>
        </p:nvSpPr>
        <p:spPr>
          <a:xfrm>
            <a:off x="1691680" y="3308077"/>
            <a:ext cx="1748884" cy="78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그룹장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Intermediate CA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F33BDB-5570-41EC-B5C4-C4AA58ECB2FB}"/>
              </a:ext>
            </a:extLst>
          </p:cNvPr>
          <p:cNvSpPr/>
          <p:nvPr/>
        </p:nvSpPr>
        <p:spPr>
          <a:xfrm>
            <a:off x="5672212" y="3303493"/>
            <a:ext cx="1748884" cy="78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그룹장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Intermediate CA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B80AF1-C0C7-47E2-8232-E4BC88933136}"/>
              </a:ext>
            </a:extLst>
          </p:cNvPr>
          <p:cNvSpPr/>
          <p:nvPr/>
        </p:nvSpPr>
        <p:spPr>
          <a:xfrm>
            <a:off x="546407" y="5301367"/>
            <a:ext cx="1748884" cy="78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End Entity Certificate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2C295-75A8-4CBC-B639-E1A814D39B08}"/>
              </a:ext>
            </a:extLst>
          </p:cNvPr>
          <p:cNvSpPr/>
          <p:nvPr/>
        </p:nvSpPr>
        <p:spPr>
          <a:xfrm>
            <a:off x="2915816" y="5301366"/>
            <a:ext cx="1748884" cy="78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End Entity Certificate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D375A6-718B-4AED-95A4-56888013FAEA}"/>
              </a:ext>
            </a:extLst>
          </p:cNvPr>
          <p:cNvSpPr/>
          <p:nvPr/>
        </p:nvSpPr>
        <p:spPr>
          <a:xfrm>
            <a:off x="4841775" y="5301365"/>
            <a:ext cx="1748884" cy="78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End Entity Certificate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C0ABE2-A4A9-4082-B5C0-540DB06683E1}"/>
              </a:ext>
            </a:extLst>
          </p:cNvPr>
          <p:cNvSpPr/>
          <p:nvPr/>
        </p:nvSpPr>
        <p:spPr>
          <a:xfrm>
            <a:off x="6848709" y="5305951"/>
            <a:ext cx="1748884" cy="78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End Entity Certificate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902521-67F1-49DD-A469-C3F769194C69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20849" y="4095422"/>
            <a:ext cx="1145273" cy="120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F1ABAE-E6A8-4145-880D-55A57B05D809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2566122" y="4095422"/>
            <a:ext cx="1224136" cy="120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E46116-E900-4829-A810-3CD67A1BF663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2566122" y="2589001"/>
            <a:ext cx="2005878" cy="719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D82245A-5D6E-43CB-B5ED-1E7B6E50C8A2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4572000" y="2589001"/>
            <a:ext cx="1974654" cy="714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1B6C33-3FFB-442A-8BD6-BE1BA272353B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5716217" y="4090838"/>
            <a:ext cx="830437" cy="12105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F50A41E-960A-4612-A2C6-6A6505B68A97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6546654" y="4090838"/>
            <a:ext cx="1176497" cy="1215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1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7140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현재 프로젝트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D9CED-306C-482D-B1D8-2FFEC3A3B5DD}"/>
              </a:ext>
            </a:extLst>
          </p:cNvPr>
          <p:cNvSpPr txBox="1"/>
          <p:nvPr/>
        </p:nvSpPr>
        <p:spPr>
          <a:xfrm>
            <a:off x="899591" y="1151002"/>
            <a:ext cx="7884369" cy="30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생성 방법</a:t>
            </a:r>
            <a:endParaRPr lang="en-US" altLang="ko-KR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/>
              <a:t>회원 가입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/>
              <a:t>그룹 가입 또는 생성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DN </a:t>
            </a:r>
            <a:r>
              <a:rPr lang="ko-KR" altLang="en-US" sz="1400" b="1"/>
              <a:t>값 입력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O(Organization)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CN(Common Name)(SAN</a:t>
            </a:r>
            <a:r>
              <a:rPr lang="ko-KR" altLang="en-US" sz="1400" b="1"/>
              <a:t>의 </a:t>
            </a:r>
            <a:r>
              <a:rPr lang="en-US" altLang="ko-KR" sz="1400" b="1"/>
              <a:t>DNSName)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L(Locality name)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S(StateOrProvinceName)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C(Country)(</a:t>
            </a:r>
            <a:r>
              <a:rPr lang="ko-KR" altLang="en-US" sz="1400" b="1"/>
              <a:t>자동입력</a:t>
            </a:r>
            <a:r>
              <a:rPr lang="en-US" altLang="ko-KR" sz="14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10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7140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현재 프로젝트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D9CED-306C-482D-B1D8-2FFEC3A3B5DD}"/>
              </a:ext>
            </a:extLst>
          </p:cNvPr>
          <p:cNvSpPr txBox="1"/>
          <p:nvPr/>
        </p:nvSpPr>
        <p:spPr>
          <a:xfrm>
            <a:off x="899591" y="1151002"/>
            <a:ext cx="7884369" cy="531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Export</a:t>
            </a:r>
            <a:r>
              <a:rPr lang="ko-KR" altLang="en-US" b="1"/>
              <a:t> 방법</a:t>
            </a:r>
            <a:endParaRPr lang="en-US" altLang="ko-KR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Export Key Pair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PKCS12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PEM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JKS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Export PrivateKey(PKCS8)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Encrypted Private Key(PBKDF2)(PEM or Binary)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PrivateKey(PEM or Binary)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Export PublicKey(PKCS8)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PublicKey(PEM or Binary)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Export Certificate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Certificate Chain(PEM)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Subject Certificate(Binary or PEM)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/>
          </a:p>
          <a:p>
            <a:pPr lvl="1">
              <a:lnSpc>
                <a:spcPct val="150000"/>
              </a:lnSpc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80659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7140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현재 프로젝트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D9CED-306C-482D-B1D8-2FFEC3A3B5DD}"/>
              </a:ext>
            </a:extLst>
          </p:cNvPr>
          <p:cNvSpPr txBox="1"/>
          <p:nvPr/>
        </p:nvSpPr>
        <p:spPr>
          <a:xfrm>
            <a:off x="899591" y="1151002"/>
            <a:ext cx="7884369" cy="623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X509 Certificate V3 </a:t>
            </a:r>
            <a:r>
              <a:rPr lang="ko-KR" altLang="en-US" b="1"/>
              <a:t>지원 필드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ko-KR" altLang="en-US" b="1"/>
              <a:t>해당 프로젝트는 현재 </a:t>
            </a:r>
            <a:r>
              <a:rPr lang="en-US" altLang="ko-KR" b="1"/>
              <a:t>TLS/SSL </a:t>
            </a:r>
            <a:r>
              <a:rPr lang="ko-KR" altLang="en-US" b="1"/>
              <a:t>인증서 발급에 초점이 맞춰져 있음</a:t>
            </a:r>
            <a:endParaRPr lang="en-US" altLang="ko-KR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Authority Key Identifier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Basic Constraint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Extended Key Usage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Subject Alternative Name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Subject Key Identifier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Key Usage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b="1"/>
              <a:t>X509 Certificate V3 </a:t>
            </a:r>
            <a:r>
              <a:rPr lang="ko-KR" altLang="en-US" b="1"/>
              <a:t>미지원 필드</a:t>
            </a:r>
            <a:endParaRPr lang="en-US" altLang="ko-KR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Certificate Policies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지원 예정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CRL distribution point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지원 예정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authority information access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지원 예정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b="1"/>
          </a:p>
          <a:p>
            <a:pPr lvl="1">
              <a:lnSpc>
                <a:spcPct val="150000"/>
              </a:lnSpc>
            </a:pP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/>
          </a:p>
          <a:p>
            <a:pPr lvl="1">
              <a:lnSpc>
                <a:spcPct val="150000"/>
              </a:lnSpc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50073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7140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현재 프로젝트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D9CED-306C-482D-B1D8-2FFEC3A3B5DD}"/>
              </a:ext>
            </a:extLst>
          </p:cNvPr>
          <p:cNvSpPr txBox="1"/>
          <p:nvPr/>
        </p:nvSpPr>
        <p:spPr>
          <a:xfrm>
            <a:off x="899591" y="1151002"/>
            <a:ext cx="7884369" cy="346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미지원 기능</a:t>
            </a:r>
            <a:endParaRPr lang="en-US" altLang="ko-KR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CRL LDAP Server(</a:t>
            </a:r>
            <a:r>
              <a:rPr lang="ko-KR" altLang="en-US" sz="1400" b="1"/>
              <a:t>지원 예정</a:t>
            </a:r>
            <a:r>
              <a:rPr lang="en-US" altLang="ko-KR" sz="1400" b="1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OCSP(</a:t>
            </a:r>
            <a:r>
              <a:rPr lang="ko-KR" altLang="en-US" sz="1400" b="1"/>
              <a:t>지원 예정</a:t>
            </a:r>
            <a:r>
              <a:rPr lang="en-US" altLang="ko-KR" sz="1400" b="1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CMP(</a:t>
            </a:r>
            <a:r>
              <a:rPr lang="ko-KR" altLang="en-US" sz="1400" b="1"/>
              <a:t>지원 예정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b="1"/>
          </a:p>
          <a:p>
            <a:pPr lvl="1">
              <a:lnSpc>
                <a:spcPct val="150000"/>
              </a:lnSpc>
            </a:pP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/>
          </a:p>
          <a:p>
            <a:pPr lvl="1">
              <a:lnSpc>
                <a:spcPct val="150000"/>
              </a:lnSpc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120238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1234" y="1988840"/>
            <a:ext cx="6593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+mj-lt"/>
              </a:rPr>
              <a:t>Question </a:t>
            </a:r>
          </a:p>
          <a:p>
            <a:pPr algn="ctr"/>
            <a:r>
              <a:rPr lang="en-US" altLang="ko-KR" sz="6000" b="1" dirty="0">
                <a:latin typeface="+mj-lt"/>
              </a:rPr>
              <a:t>&amp;</a:t>
            </a:r>
          </a:p>
          <a:p>
            <a:pPr algn="ctr"/>
            <a:r>
              <a:rPr lang="en-US" altLang="ko-KR" sz="6000" b="1" dirty="0">
                <a:latin typeface="+mj-lt"/>
              </a:rPr>
              <a:t>Feedback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612576" y="3952126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        </a:t>
            </a:r>
            <a:r>
              <a:rPr lang="en-US" altLang="ko-KR" sz="1300" b="1" dirty="0"/>
              <a:t>Q&amp;A</a:t>
            </a:r>
            <a:endParaRPr lang="ko-KR" altLang="en-US" sz="1300" b="1" dirty="0"/>
          </a:p>
        </p:txBody>
      </p:sp>
      <p:sp>
        <p:nvSpPr>
          <p:cNvPr id="11" name="슬라이드 번호 개체 틀 3"/>
          <p:cNvSpPr txBox="1">
            <a:spLocks/>
          </p:cNvSpPr>
          <p:nvPr/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0D3630-FC1A-4C45-8C3B-98BB820D2CAB}" type="slidenum">
              <a:rPr lang="ko-KR" altLang="en-US" smtClean="0"/>
              <a:pPr/>
              <a:t>15</a:t>
            </a:fld>
            <a:r>
              <a:rPr lang="ko-KR" altLang="en-US" dirty="0"/>
              <a:t> </a:t>
            </a:r>
            <a:r>
              <a:rPr lang="en-US" altLang="ko-KR" dirty="0"/>
              <a:t>/ 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92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15" name="직사각형 14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0188" y="56818"/>
            <a:ext cx="3506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0" y="170507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Agenda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03613" y="2247101"/>
            <a:ext cx="5600635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/>
              <a:t>CA</a:t>
            </a:r>
            <a:r>
              <a:rPr lang="ko-KR" altLang="en-US" sz="2400" b="1"/>
              <a:t> 설명</a:t>
            </a:r>
            <a:endParaRPr lang="en-US" altLang="ko-KR" sz="2400" b="1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/>
              <a:t>X.509 </a:t>
            </a:r>
            <a:r>
              <a:rPr lang="ko-KR" altLang="en-US" sz="2400" b="1"/>
              <a:t>인증서 설명</a:t>
            </a:r>
            <a:endParaRPr lang="en-US" altLang="ko-KR" sz="2400" b="1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/>
              <a:t>현재 프로젝트</a:t>
            </a:r>
            <a:endParaRPr lang="ko-KR" altLang="en-US" sz="2400" b="1" dirty="0"/>
          </a:p>
        </p:txBody>
      </p:sp>
      <p:sp>
        <p:nvSpPr>
          <p:cNvPr id="11" name="슬라이드 번호 개체 틀 3"/>
          <p:cNvSpPr txBox="1">
            <a:spLocks/>
          </p:cNvSpPr>
          <p:nvPr/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0D3630-FC1A-4C45-8C3B-98BB820D2CAB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/ 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50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838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CA(</a:t>
            </a:r>
            <a:r>
              <a:rPr lang="ko-KR" altLang="en-US" sz="1600" b="1"/>
              <a:t>인증기관</a:t>
            </a:r>
            <a:r>
              <a:rPr lang="en-US" altLang="ko-KR" sz="1600" b="1"/>
              <a:t>)</a:t>
            </a:r>
            <a:r>
              <a:rPr lang="ko-KR" altLang="en-US" sz="1600" b="1"/>
              <a:t>는 </a:t>
            </a:r>
            <a:r>
              <a:rPr lang="ko-KR" altLang="en-US" sz="1600" b="1" dirty="0"/>
              <a:t>무엇인가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인증서를 안전하게 생성</a:t>
            </a:r>
            <a:r>
              <a:rPr lang="en-US" altLang="ko-KR" sz="1400"/>
              <a:t>/</a:t>
            </a:r>
            <a:r>
              <a:rPr lang="ko-KR" altLang="en-US" sz="1400"/>
              <a:t>발급</a:t>
            </a:r>
            <a:r>
              <a:rPr lang="en-US" altLang="ko-KR" sz="1400"/>
              <a:t>/</a:t>
            </a:r>
            <a:r>
              <a:rPr lang="ko-KR" altLang="en-US" sz="1400"/>
              <a:t>관리</a:t>
            </a:r>
            <a:r>
              <a:rPr lang="en-US" altLang="ko-KR" sz="1400"/>
              <a:t>/</a:t>
            </a:r>
            <a:r>
              <a:rPr lang="ko-KR" altLang="en-US" sz="1400"/>
              <a:t>폐기하는 주체</a:t>
            </a: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/>
              <a:t>PKI </a:t>
            </a:r>
            <a:r>
              <a:rPr lang="ko-KR" altLang="en-US" sz="1400"/>
              <a:t>기본의 종착점이자</a:t>
            </a:r>
            <a:r>
              <a:rPr lang="en-US" altLang="ko-KR" sz="1400"/>
              <a:t>, PKI</a:t>
            </a:r>
            <a:r>
              <a:rPr lang="ko-KR" altLang="en-US" sz="1400"/>
              <a:t> 활용의 시작점</a:t>
            </a:r>
            <a:r>
              <a:rPr lang="en-US" altLang="ko-KR" sz="1400"/>
              <a:t>, PKI</a:t>
            </a:r>
            <a:r>
              <a:rPr lang="ko-KR" altLang="en-US" sz="1400"/>
              <a:t>의 꽃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CA</a:t>
            </a:r>
            <a:r>
              <a:rPr lang="ko-KR" altLang="en-US" sz="1600" b="1"/>
              <a:t> 역할</a:t>
            </a:r>
            <a:r>
              <a:rPr lang="ko-KR" altLang="en-US" b="1"/>
              <a:t> </a:t>
            </a:r>
            <a:endParaRPr lang="en-US" altLang="ko-KR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암호키 쌍의 생성</a:t>
            </a:r>
            <a:r>
              <a:rPr lang="en-US" altLang="ko-KR" sz="1400"/>
              <a:t>: </a:t>
            </a:r>
            <a:r>
              <a:rPr lang="ko-KR" altLang="en-US" sz="1400"/>
              <a:t>인증서를 생성하기 위해서는 공개키 쌍 생성 필요</a:t>
            </a:r>
            <a:r>
              <a:rPr lang="en-US" altLang="ko-KR" sz="1400"/>
              <a:t>(PKCS8, PKCS12).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인증서 등록</a:t>
            </a:r>
            <a:r>
              <a:rPr lang="en-US" altLang="ko-KR" sz="1400"/>
              <a:t>: </a:t>
            </a:r>
            <a:r>
              <a:rPr lang="ko-KR" altLang="en-US" sz="1400"/>
              <a:t>암호키 쌍을 생성한 후</a:t>
            </a:r>
            <a:r>
              <a:rPr lang="en-US" altLang="ko-KR" sz="1400"/>
              <a:t>, </a:t>
            </a:r>
            <a:r>
              <a:rPr lang="ko-KR" altLang="en-US" sz="1400"/>
              <a:t>인증서 생성 요청</a:t>
            </a:r>
            <a:endParaRPr lang="en-US" altLang="ko-KR" sz="140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/>
              <a:t>개인키를 통해 서명한 </a:t>
            </a:r>
            <a:r>
              <a:rPr lang="en-US" altLang="ko-KR" sz="1400"/>
              <a:t>CSR</a:t>
            </a:r>
            <a:r>
              <a:rPr lang="ko-KR" altLang="en-US" sz="1400"/>
              <a:t> 생성 후</a:t>
            </a:r>
            <a:r>
              <a:rPr lang="en-US" altLang="ko-KR" sz="1400"/>
              <a:t>, CA</a:t>
            </a:r>
            <a:r>
              <a:rPr lang="ko-KR" altLang="en-US" sz="1400"/>
              <a:t>에 전송</a:t>
            </a:r>
            <a:r>
              <a:rPr lang="en-US" altLang="ko-KR" sz="1400"/>
              <a:t>(PKCS10/PKCS9).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/>
              <a:t>인증서를 생성할 때 </a:t>
            </a:r>
            <a:r>
              <a:rPr lang="en-US" altLang="ko-KR" sz="1400"/>
              <a:t>CA</a:t>
            </a:r>
            <a:r>
              <a:rPr lang="ko-KR" altLang="en-US" sz="1400"/>
              <a:t>의</a:t>
            </a:r>
            <a:r>
              <a:rPr lang="en-US" altLang="ko-KR" sz="1400"/>
              <a:t> </a:t>
            </a:r>
            <a:r>
              <a:rPr lang="ko-KR" altLang="en-US" sz="1400"/>
              <a:t>개인 키를 사용하여</a:t>
            </a:r>
            <a:r>
              <a:rPr lang="en-US" altLang="ko-KR" sz="1400"/>
              <a:t> </a:t>
            </a:r>
            <a:r>
              <a:rPr lang="ko-KR" altLang="en-US" sz="1400"/>
              <a:t>서명 후</a:t>
            </a:r>
            <a:r>
              <a:rPr lang="en-US" altLang="ko-KR" sz="1400"/>
              <a:t>, </a:t>
            </a:r>
            <a:r>
              <a:rPr lang="ko-KR" altLang="en-US" sz="1400"/>
              <a:t>인증서 생성</a:t>
            </a:r>
            <a:r>
              <a:rPr lang="en-US" altLang="ko-KR" sz="1400"/>
              <a:t>(X.509)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인증서 검증</a:t>
            </a:r>
            <a:r>
              <a:rPr lang="en-US" altLang="ko-KR" sz="1400"/>
              <a:t>: </a:t>
            </a:r>
            <a:r>
              <a:rPr lang="ko-KR" altLang="en-US" sz="1400"/>
              <a:t>인증서 검증</a:t>
            </a:r>
            <a:r>
              <a:rPr lang="en-US" altLang="ko-KR" sz="1400"/>
              <a:t>(</a:t>
            </a:r>
            <a:r>
              <a:rPr lang="ko-KR" altLang="en-US" sz="1400"/>
              <a:t>체인 검증</a:t>
            </a:r>
            <a:r>
              <a:rPr lang="en-US" altLang="ko-KR" sz="1400"/>
              <a:t>/CRL </a:t>
            </a:r>
            <a:r>
              <a:rPr lang="ko-KR" altLang="en-US" sz="1400"/>
              <a:t>검증</a:t>
            </a:r>
            <a:r>
              <a:rPr lang="en-US" altLang="ko-KR" sz="1400"/>
              <a:t>/OCSP </a:t>
            </a:r>
            <a:r>
              <a:rPr lang="ko-KR" altLang="en-US" sz="1400"/>
              <a:t>검증</a:t>
            </a:r>
            <a:r>
              <a:rPr lang="en-US" altLang="ko-KR" sz="1400"/>
              <a:t>/DN </a:t>
            </a:r>
            <a:r>
              <a:rPr lang="ko-KR" altLang="en-US" sz="1400"/>
              <a:t>검증 등</a:t>
            </a:r>
            <a:r>
              <a:rPr lang="en-US" altLang="ko-KR" sz="1400"/>
              <a:t>)</a:t>
            </a:r>
            <a:r>
              <a:rPr lang="ko-KR" altLang="en-US" sz="1400"/>
              <a:t>을 진행</a:t>
            </a: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인증서 폐지</a:t>
            </a:r>
            <a:r>
              <a:rPr lang="en-US" altLang="ko-KR" sz="1400"/>
              <a:t>: </a:t>
            </a:r>
            <a:r>
              <a:rPr lang="ko-KR" altLang="en-US" sz="1400"/>
              <a:t>인증서를 폐기한다</a:t>
            </a:r>
            <a:r>
              <a:rPr lang="en-US" altLang="ko-KR" sz="1400"/>
              <a:t>.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/>
              <a:t>인증서를 폐지할 때 </a:t>
            </a:r>
            <a:r>
              <a:rPr lang="en-US" altLang="ko-KR" sz="1400"/>
              <a:t>CRL</a:t>
            </a:r>
            <a:r>
              <a:rPr lang="ko-KR" altLang="en-US" sz="1400"/>
              <a:t>에 추가</a:t>
            </a:r>
            <a:r>
              <a:rPr lang="en-US" altLang="ko-KR" sz="1400"/>
              <a:t>, </a:t>
            </a:r>
            <a:r>
              <a:rPr lang="ko-KR" altLang="en-US" sz="1400"/>
              <a:t>검증할 때 </a:t>
            </a:r>
            <a:r>
              <a:rPr lang="en-US" altLang="ko-KR" sz="1400"/>
              <a:t>CRL</a:t>
            </a:r>
            <a:r>
              <a:rPr lang="ko-KR" altLang="en-US" sz="1400"/>
              <a:t>을 이용</a:t>
            </a:r>
            <a:endParaRPr lang="en-US" altLang="ko-KR" sz="140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CRL</a:t>
            </a:r>
            <a:r>
              <a:rPr lang="ko-KR" altLang="en-US" sz="1400"/>
              <a:t>은 동기화가 필요하며</a:t>
            </a:r>
            <a:r>
              <a:rPr lang="en-US" altLang="ko-KR" sz="1400"/>
              <a:t>, </a:t>
            </a:r>
            <a:r>
              <a:rPr lang="ko-KR" altLang="en-US" sz="1400"/>
              <a:t>실시간 처리가 불가하여 </a:t>
            </a:r>
            <a:r>
              <a:rPr lang="en-US" altLang="ko-KR" sz="1400"/>
              <a:t>OCSP </a:t>
            </a:r>
            <a:r>
              <a:rPr lang="ko-KR" altLang="en-US" sz="1400"/>
              <a:t>사용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CA</a:t>
            </a:r>
            <a:r>
              <a:rPr lang="ko-KR" altLang="en-US" sz="1600" b="1"/>
              <a:t> 궁극적인 목표</a:t>
            </a:r>
            <a:r>
              <a:rPr lang="en-US" altLang="ko-KR" sz="1600" b="1"/>
              <a:t>(PKI </a:t>
            </a:r>
            <a:r>
              <a:rPr lang="ko-KR" altLang="en-US" sz="1600" b="1"/>
              <a:t>궁극적인 목표</a:t>
            </a:r>
            <a:r>
              <a:rPr lang="en-US" altLang="ko-KR" sz="1600" b="1"/>
              <a:t>)</a:t>
            </a:r>
            <a:r>
              <a:rPr lang="ko-KR" altLang="en-US" b="1"/>
              <a:t> </a:t>
            </a:r>
            <a:endParaRPr lang="en-US" altLang="ko-KR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키 교환 문제 해결</a:t>
            </a:r>
            <a:r>
              <a:rPr lang="en-US" altLang="ko-KR" sz="1400"/>
              <a:t>: </a:t>
            </a:r>
            <a:r>
              <a:rPr lang="ko-KR" altLang="en-US" sz="1400"/>
              <a:t>공개키에 대한 안전한 사용</a:t>
            </a:r>
            <a:endParaRPr lang="en-US" altLang="ko-KR" sz="140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200" b="1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CA </a:t>
            </a:r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설명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997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CA </a:t>
            </a:r>
            <a:r>
              <a:rPr lang="ko-KR" altLang="en-US" sz="1600" b="1"/>
              <a:t>활용 암호문 전송의 예</a:t>
            </a: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CA </a:t>
            </a:r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설명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C66233-7615-4E8D-80C7-EDDA57506C04}"/>
              </a:ext>
            </a:extLst>
          </p:cNvPr>
          <p:cNvSpPr/>
          <p:nvPr/>
        </p:nvSpPr>
        <p:spPr>
          <a:xfrm>
            <a:off x="4157699" y="1871293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인증 기관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트렌트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88F73-C5E7-4C3A-A1C1-E8F1CE87F5A0}"/>
              </a:ext>
            </a:extLst>
          </p:cNvPr>
          <p:cNvSpPr/>
          <p:nvPr/>
        </p:nvSpPr>
        <p:spPr>
          <a:xfrm>
            <a:off x="899591" y="472514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송신자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엘리스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605F0C-FA87-4E07-BB16-9EF7E21E45A7}"/>
              </a:ext>
            </a:extLst>
          </p:cNvPr>
          <p:cNvSpPr/>
          <p:nvPr/>
        </p:nvSpPr>
        <p:spPr>
          <a:xfrm>
            <a:off x="6876257" y="472514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수신자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E26882-457F-4355-9DB5-A8D8597B8BCC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H="1" flipV="1">
            <a:off x="5525851" y="2195329"/>
            <a:ext cx="2034482" cy="2529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2D1E46-87E2-4334-AE13-157461CB7D1B}"/>
              </a:ext>
            </a:extLst>
          </p:cNvPr>
          <p:cNvCxnSpPr>
            <a:cxnSpLocks/>
            <a:stCxn id="5" idx="1"/>
            <a:endCxn id="11" idx="0"/>
          </p:cNvCxnSpPr>
          <p:nvPr/>
        </p:nvCxnSpPr>
        <p:spPr>
          <a:xfrm flipH="1">
            <a:off x="1583667" y="2195329"/>
            <a:ext cx="2574032" cy="2529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56FFF6-8697-4B4E-9C00-81DCB425C1F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267743" y="5049180"/>
            <a:ext cx="4608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D58967-CABE-437D-8EF2-45F6AF05C490}"/>
              </a:ext>
            </a:extLst>
          </p:cNvPr>
          <p:cNvSpPr txBox="1"/>
          <p:nvPr/>
        </p:nvSpPr>
        <p:spPr>
          <a:xfrm>
            <a:off x="7443261" y="4437112"/>
            <a:ext cx="1720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1.</a:t>
            </a:r>
            <a:r>
              <a:rPr lang="ko-KR" altLang="en-US" sz="1050" b="1"/>
              <a:t> </a:t>
            </a:r>
            <a:r>
              <a:rPr lang="ko-KR" altLang="en-US" sz="1050"/>
              <a:t>밥은 키 쌍을 생성한다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E6B65-7039-48FD-8CB5-BF881B1D315C}"/>
              </a:ext>
            </a:extLst>
          </p:cNvPr>
          <p:cNvSpPr txBox="1"/>
          <p:nvPr/>
        </p:nvSpPr>
        <p:spPr>
          <a:xfrm>
            <a:off x="5684377" y="1956773"/>
            <a:ext cx="1875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2. </a:t>
            </a:r>
            <a:r>
              <a:rPr lang="ko-KR" altLang="en-US" sz="1050"/>
              <a:t>밥은 인증 기관 트렌트에 자신의 공개 키를 등록한다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0F6D5-6458-4668-B32C-7AC4594B0FCA}"/>
              </a:ext>
            </a:extLst>
          </p:cNvPr>
          <p:cNvSpPr txBox="1"/>
          <p:nvPr/>
        </p:nvSpPr>
        <p:spPr>
          <a:xfrm>
            <a:off x="3923928" y="1145889"/>
            <a:ext cx="21521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3. </a:t>
            </a:r>
            <a:r>
              <a:rPr lang="ko-KR" altLang="en-US" sz="1050"/>
              <a:t>인증 기관 트렌트는 밥의 공개 키에 자신의 개인 키로 디지털 서명을 해서 인증서를 작성한다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06991-E2B1-4BDA-8EB6-EA8899068E47}"/>
              </a:ext>
            </a:extLst>
          </p:cNvPr>
          <p:cNvSpPr/>
          <p:nvPr/>
        </p:nvSpPr>
        <p:spPr>
          <a:xfrm>
            <a:off x="6227888" y="2502761"/>
            <a:ext cx="1098264" cy="3535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밥의 공개키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E6C95E-F90E-47EF-8B9C-F9AF5E00F75F}"/>
              </a:ext>
            </a:extLst>
          </p:cNvPr>
          <p:cNvSpPr/>
          <p:nvPr/>
        </p:nvSpPr>
        <p:spPr>
          <a:xfrm>
            <a:off x="845459" y="3552252"/>
            <a:ext cx="1164391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인증서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밥의 공개키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트렌트의 서명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A54A72-E885-4F55-9699-435570F7630C}"/>
              </a:ext>
            </a:extLst>
          </p:cNvPr>
          <p:cNvSpPr txBox="1"/>
          <p:nvPr/>
        </p:nvSpPr>
        <p:spPr>
          <a:xfrm>
            <a:off x="718532" y="2955247"/>
            <a:ext cx="21521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4. </a:t>
            </a:r>
            <a:r>
              <a:rPr lang="ko-KR" altLang="en-US" sz="1050"/>
              <a:t>엘리스는 인증 기관 트렌트의 디지털 서명이 되어 있는 밥의 공개키</a:t>
            </a:r>
            <a:r>
              <a:rPr lang="en-US" altLang="ko-KR" sz="1050"/>
              <a:t>(</a:t>
            </a:r>
            <a:r>
              <a:rPr lang="ko-KR" altLang="en-US" sz="1050"/>
              <a:t>인증서</a:t>
            </a:r>
            <a:r>
              <a:rPr lang="en-US" altLang="ko-KR" sz="1050"/>
              <a:t>)</a:t>
            </a:r>
            <a:r>
              <a:rPr lang="ko-KR" altLang="en-US" sz="1050"/>
              <a:t>를 입수한다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28F934-49E4-4E79-ADD3-C6C3FD14DA45}"/>
              </a:ext>
            </a:extLst>
          </p:cNvPr>
          <p:cNvSpPr txBox="1"/>
          <p:nvPr/>
        </p:nvSpPr>
        <p:spPr>
          <a:xfrm>
            <a:off x="432337" y="5418457"/>
            <a:ext cx="2521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5. </a:t>
            </a:r>
            <a:r>
              <a:rPr lang="ko-KR" altLang="en-US" sz="1050"/>
              <a:t>엘리스는 인증 기관 트렌트의 공개키를 사용해서 디지털 서명을 검증하고</a:t>
            </a:r>
            <a:r>
              <a:rPr lang="en-US" altLang="ko-KR" sz="1050"/>
              <a:t>, </a:t>
            </a:r>
            <a:r>
              <a:rPr lang="ko-KR" altLang="en-US" sz="1050"/>
              <a:t>밥의 공개 키가 맞다는 것을 확인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3D101B-B887-4DBD-94DD-1B8CDF336F74}"/>
              </a:ext>
            </a:extLst>
          </p:cNvPr>
          <p:cNvSpPr/>
          <p:nvPr/>
        </p:nvSpPr>
        <p:spPr>
          <a:xfrm>
            <a:off x="4178819" y="5185369"/>
            <a:ext cx="892867" cy="3756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암호문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CFCD4-1E40-4B38-A28E-269DC5422028}"/>
              </a:ext>
            </a:extLst>
          </p:cNvPr>
          <p:cNvSpPr txBox="1"/>
          <p:nvPr/>
        </p:nvSpPr>
        <p:spPr>
          <a:xfrm>
            <a:off x="3486193" y="5580040"/>
            <a:ext cx="2278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6. </a:t>
            </a:r>
            <a:r>
              <a:rPr lang="ko-KR" altLang="en-US" sz="1050"/>
              <a:t>엘리스는 밥의 공개키로 메시지를 암호화해서 밥에게 송신한다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E95FA-707B-4850-8E25-CB256E4CE450}"/>
              </a:ext>
            </a:extLst>
          </p:cNvPr>
          <p:cNvSpPr txBox="1"/>
          <p:nvPr/>
        </p:nvSpPr>
        <p:spPr>
          <a:xfrm>
            <a:off x="6536327" y="5418457"/>
            <a:ext cx="24281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7. </a:t>
            </a:r>
            <a:r>
              <a:rPr lang="ko-KR" altLang="en-US" sz="1050"/>
              <a:t>밥은 암호문을 자신의 개인키로 복호화해서 엘리스의 메시지를 읽는다</a:t>
            </a:r>
            <a:r>
              <a:rPr lang="en-US" altLang="ko-KR" sz="1050"/>
              <a:t>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5294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CA</a:t>
            </a:r>
            <a:r>
              <a:rPr lang="ko-KR" altLang="en-US" sz="1600" b="1"/>
              <a:t>의 계층 구조의 예</a:t>
            </a: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CA </a:t>
            </a:r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설명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88F73-C5E7-4C3A-A1C1-E8F1CE87F5A0}"/>
              </a:ext>
            </a:extLst>
          </p:cNvPr>
          <p:cNvSpPr/>
          <p:nvPr/>
        </p:nvSpPr>
        <p:spPr>
          <a:xfrm>
            <a:off x="1414895" y="195690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서울 본사 인증 기관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b="1">
                <a:solidFill>
                  <a:schemeClr val="tx1"/>
                </a:solidFill>
              </a:rPr>
              <a:t>RootCA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61B01A-FAC3-43B1-95AC-1D60D030F54F}"/>
              </a:ext>
            </a:extLst>
          </p:cNvPr>
          <p:cNvSpPr/>
          <p:nvPr/>
        </p:nvSpPr>
        <p:spPr>
          <a:xfrm>
            <a:off x="2748593" y="195690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공개키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en-US" altLang="ko-KR" sz="600">
                <a:solidFill>
                  <a:schemeClr val="tx1"/>
                </a:solidFill>
              </a:rPr>
              <a:t>CA</a:t>
            </a:r>
            <a:r>
              <a:rPr lang="en-US" altLang="ko-KR" sz="1200">
                <a:solidFill>
                  <a:schemeClr val="tx1"/>
                </a:solidFill>
              </a:rPr>
              <a:t>(Pub)</a:t>
            </a: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개인키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en-US" altLang="ko-KR" sz="600">
                <a:solidFill>
                  <a:schemeClr val="tx1"/>
                </a:solidFill>
              </a:rPr>
              <a:t>CA</a:t>
            </a:r>
            <a:r>
              <a:rPr lang="en-US" altLang="ko-KR" sz="1200">
                <a:solidFill>
                  <a:schemeClr val="tx1"/>
                </a:solidFill>
              </a:rPr>
              <a:t>(Pri)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22EB9A-DAF4-4D47-83F4-36EEF68DAE47}"/>
              </a:ext>
            </a:extLst>
          </p:cNvPr>
          <p:cNvSpPr/>
          <p:nvPr/>
        </p:nvSpPr>
        <p:spPr>
          <a:xfrm>
            <a:off x="4116745" y="1956908"/>
            <a:ext cx="15272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인증서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E(K</a:t>
            </a:r>
            <a:r>
              <a:rPr lang="en-US" altLang="ko-KR" sz="600">
                <a:solidFill>
                  <a:schemeClr val="tx1"/>
                </a:solidFill>
              </a:rPr>
              <a:t>CA</a:t>
            </a:r>
            <a:r>
              <a:rPr lang="en-US" altLang="ko-KR" sz="1200">
                <a:solidFill>
                  <a:schemeClr val="tx1"/>
                </a:solidFill>
              </a:rPr>
              <a:t>(Pri), K</a:t>
            </a:r>
            <a:r>
              <a:rPr lang="en-US" altLang="ko-KR" sz="600">
                <a:solidFill>
                  <a:schemeClr val="tx1"/>
                </a:solidFill>
              </a:rPr>
              <a:t>CA</a:t>
            </a:r>
            <a:r>
              <a:rPr lang="en-US" altLang="ko-KR" sz="1200">
                <a:solidFill>
                  <a:schemeClr val="tx1"/>
                </a:solidFill>
              </a:rPr>
              <a:t>(Pub))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CC27B2-7CCC-4A20-BFE3-3682BA511012}"/>
              </a:ext>
            </a:extLst>
          </p:cNvPr>
          <p:cNvSpPr/>
          <p:nvPr/>
        </p:nvSpPr>
        <p:spPr>
          <a:xfrm>
            <a:off x="5643965" y="1956908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서울본사 인증기관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루트 </a:t>
            </a:r>
            <a:r>
              <a:rPr lang="en-US" altLang="ko-KR" sz="1200">
                <a:solidFill>
                  <a:schemeClr val="tx1"/>
                </a:solidFill>
              </a:rPr>
              <a:t>CA)</a:t>
            </a:r>
            <a:r>
              <a:rPr lang="ko-KR" altLang="en-US" sz="1200">
                <a:solidFill>
                  <a:schemeClr val="tx1"/>
                </a:solidFill>
              </a:rPr>
              <a:t>의 개인키로 서명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암호화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한 루트 </a:t>
            </a:r>
            <a:r>
              <a:rPr lang="en-US" altLang="ko-KR" sz="1200">
                <a:solidFill>
                  <a:schemeClr val="tx1"/>
                </a:solidFill>
              </a:rPr>
              <a:t>CA</a:t>
            </a:r>
            <a:r>
              <a:rPr lang="ko-KR" altLang="en-US" sz="1200">
                <a:solidFill>
                  <a:schemeClr val="tx1"/>
                </a:solidFill>
              </a:rPr>
              <a:t>의 공개 키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셀프 사인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AEBC662-B99E-416E-81FE-B84AEB67E67A}"/>
              </a:ext>
            </a:extLst>
          </p:cNvPr>
          <p:cNvSpPr/>
          <p:nvPr/>
        </p:nvSpPr>
        <p:spPr>
          <a:xfrm>
            <a:off x="2604577" y="2669098"/>
            <a:ext cx="165811" cy="2377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73E8DB-12CC-41A3-B170-027B7AE001CB}"/>
              </a:ext>
            </a:extLst>
          </p:cNvPr>
          <p:cNvSpPr/>
          <p:nvPr/>
        </p:nvSpPr>
        <p:spPr>
          <a:xfrm>
            <a:off x="1415292" y="299091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충남 지사 인증 기관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b="1">
                <a:solidFill>
                  <a:schemeClr val="tx1"/>
                </a:solidFill>
              </a:rPr>
              <a:t>RA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DE2159-F8D0-43B3-AF60-2B28C00377FE}"/>
              </a:ext>
            </a:extLst>
          </p:cNvPr>
          <p:cNvSpPr/>
          <p:nvPr/>
        </p:nvSpPr>
        <p:spPr>
          <a:xfrm>
            <a:off x="2748990" y="299091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공개키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ko-KR" altLang="en-US" sz="600">
                <a:solidFill>
                  <a:schemeClr val="tx1"/>
                </a:solidFill>
              </a:rPr>
              <a:t>충남</a:t>
            </a:r>
            <a:r>
              <a:rPr lang="en-US" altLang="ko-KR" sz="1200">
                <a:solidFill>
                  <a:schemeClr val="tx1"/>
                </a:solidFill>
              </a:rPr>
              <a:t>(Pub)</a:t>
            </a: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개인키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ko-KR" altLang="en-US" sz="600">
                <a:solidFill>
                  <a:schemeClr val="tx1"/>
                </a:solidFill>
              </a:rPr>
              <a:t>충남</a:t>
            </a:r>
            <a:r>
              <a:rPr lang="en-US" altLang="ko-KR" sz="1200">
                <a:solidFill>
                  <a:schemeClr val="tx1"/>
                </a:solidFill>
              </a:rPr>
              <a:t>(Pri)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14FF22-0D0C-416D-93CA-4F04EDFCF2A6}"/>
              </a:ext>
            </a:extLst>
          </p:cNvPr>
          <p:cNvSpPr/>
          <p:nvPr/>
        </p:nvSpPr>
        <p:spPr>
          <a:xfrm>
            <a:off x="4117142" y="2990914"/>
            <a:ext cx="15272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인증서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E(K</a:t>
            </a:r>
            <a:r>
              <a:rPr lang="en-US" altLang="ko-KR" sz="600">
                <a:solidFill>
                  <a:schemeClr val="tx1"/>
                </a:solidFill>
              </a:rPr>
              <a:t>CA</a:t>
            </a:r>
            <a:r>
              <a:rPr lang="en-US" altLang="ko-KR" sz="1200">
                <a:solidFill>
                  <a:schemeClr val="tx1"/>
                </a:solidFill>
              </a:rPr>
              <a:t>(Pri), K</a:t>
            </a:r>
            <a:r>
              <a:rPr lang="ko-KR" altLang="en-US" sz="600">
                <a:solidFill>
                  <a:schemeClr val="tx1"/>
                </a:solidFill>
              </a:rPr>
              <a:t>충남</a:t>
            </a:r>
            <a:r>
              <a:rPr lang="en-US" altLang="ko-KR" sz="1200">
                <a:solidFill>
                  <a:schemeClr val="tx1"/>
                </a:solidFill>
              </a:rPr>
              <a:t>(Pub))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517902-24D5-4C84-94C5-AC23C7B70EC5}"/>
              </a:ext>
            </a:extLst>
          </p:cNvPr>
          <p:cNvSpPr/>
          <p:nvPr/>
        </p:nvSpPr>
        <p:spPr>
          <a:xfrm>
            <a:off x="5644362" y="2990914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서울본사 인증기관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루트 </a:t>
            </a:r>
            <a:r>
              <a:rPr lang="en-US" altLang="ko-KR" sz="1200">
                <a:solidFill>
                  <a:schemeClr val="tx1"/>
                </a:solidFill>
              </a:rPr>
              <a:t>CA)</a:t>
            </a:r>
            <a:r>
              <a:rPr lang="ko-KR" altLang="en-US" sz="1200">
                <a:solidFill>
                  <a:schemeClr val="tx1"/>
                </a:solidFill>
              </a:rPr>
              <a:t>의 개인키로 서명한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암호화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한 충남 지사 인증 기관의 공개키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C924A8F2-240D-470F-B69B-AC5712DE368F}"/>
              </a:ext>
            </a:extLst>
          </p:cNvPr>
          <p:cNvSpPr/>
          <p:nvPr/>
        </p:nvSpPr>
        <p:spPr>
          <a:xfrm>
            <a:off x="2604974" y="3703104"/>
            <a:ext cx="165811" cy="2377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F5E81D-A121-490F-98E7-4736F2604E71}"/>
              </a:ext>
            </a:extLst>
          </p:cNvPr>
          <p:cNvSpPr/>
          <p:nvPr/>
        </p:nvSpPr>
        <p:spPr>
          <a:xfrm>
            <a:off x="1414895" y="402492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아산 지점 인증 기관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b="1">
                <a:solidFill>
                  <a:schemeClr val="tx1"/>
                </a:solidFill>
              </a:rPr>
              <a:t>RA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00D0D66-EA72-474E-93FC-2C0939FAF74B}"/>
              </a:ext>
            </a:extLst>
          </p:cNvPr>
          <p:cNvSpPr/>
          <p:nvPr/>
        </p:nvSpPr>
        <p:spPr>
          <a:xfrm>
            <a:off x="2748593" y="402492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공개키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ko-KR" altLang="en-US" sz="600">
                <a:solidFill>
                  <a:schemeClr val="tx1"/>
                </a:solidFill>
              </a:rPr>
              <a:t>아산</a:t>
            </a:r>
            <a:r>
              <a:rPr lang="en-US" altLang="ko-KR" sz="1200">
                <a:solidFill>
                  <a:schemeClr val="tx1"/>
                </a:solidFill>
              </a:rPr>
              <a:t>(Pub)</a:t>
            </a: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개인키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ko-KR" altLang="en-US" sz="600">
                <a:solidFill>
                  <a:schemeClr val="tx1"/>
                </a:solidFill>
              </a:rPr>
              <a:t>아산</a:t>
            </a:r>
            <a:r>
              <a:rPr lang="en-US" altLang="ko-KR" sz="1200">
                <a:solidFill>
                  <a:schemeClr val="tx1"/>
                </a:solidFill>
              </a:rPr>
              <a:t>(Pri)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741328-3848-411B-B978-66FF9C63F6FC}"/>
              </a:ext>
            </a:extLst>
          </p:cNvPr>
          <p:cNvSpPr/>
          <p:nvPr/>
        </p:nvSpPr>
        <p:spPr>
          <a:xfrm>
            <a:off x="4116745" y="4024920"/>
            <a:ext cx="15272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인증서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E(K</a:t>
            </a:r>
            <a:r>
              <a:rPr lang="ko-KR" altLang="en-US" sz="600">
                <a:solidFill>
                  <a:schemeClr val="tx1"/>
                </a:solidFill>
              </a:rPr>
              <a:t>충남</a:t>
            </a:r>
            <a:r>
              <a:rPr lang="en-US" altLang="ko-KR" sz="1200">
                <a:solidFill>
                  <a:schemeClr val="tx1"/>
                </a:solidFill>
              </a:rPr>
              <a:t>(Pri), K</a:t>
            </a:r>
            <a:r>
              <a:rPr lang="ko-KR" altLang="en-US" sz="600">
                <a:solidFill>
                  <a:schemeClr val="tx1"/>
                </a:solidFill>
              </a:rPr>
              <a:t>아산</a:t>
            </a:r>
            <a:r>
              <a:rPr lang="en-US" altLang="ko-KR" sz="1200">
                <a:solidFill>
                  <a:schemeClr val="tx1"/>
                </a:solidFill>
              </a:rPr>
              <a:t>(Pub))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164C3D-9E22-4BCF-BD59-872101BAC3E2}"/>
              </a:ext>
            </a:extLst>
          </p:cNvPr>
          <p:cNvSpPr/>
          <p:nvPr/>
        </p:nvSpPr>
        <p:spPr>
          <a:xfrm>
            <a:off x="5643965" y="4024920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충남 지사 인증기관의 개인키로 서명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암호화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한 아산 지점 인증 기관의 공개키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482494B6-FB6D-4F06-ADCE-4F939ABC81FE}"/>
              </a:ext>
            </a:extLst>
          </p:cNvPr>
          <p:cNvSpPr/>
          <p:nvPr/>
        </p:nvSpPr>
        <p:spPr>
          <a:xfrm>
            <a:off x="2604577" y="4737110"/>
            <a:ext cx="165811" cy="2377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8DFD94-DBA5-4D1F-A841-B720A67F5EBF}"/>
              </a:ext>
            </a:extLst>
          </p:cNvPr>
          <p:cNvSpPr/>
          <p:nvPr/>
        </p:nvSpPr>
        <p:spPr>
          <a:xfrm>
            <a:off x="1414895" y="505892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밥의 공개키 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인증서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4B8537-1A81-4B76-BAAA-6EBE34A15ED7}"/>
              </a:ext>
            </a:extLst>
          </p:cNvPr>
          <p:cNvSpPr/>
          <p:nvPr/>
        </p:nvSpPr>
        <p:spPr>
          <a:xfrm>
            <a:off x="2748593" y="5058926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공개키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ko-KR" altLang="en-US" sz="600">
                <a:solidFill>
                  <a:schemeClr val="tx1"/>
                </a:solidFill>
              </a:rPr>
              <a:t>밥</a:t>
            </a:r>
            <a:r>
              <a:rPr lang="en-US" altLang="ko-KR" sz="1200">
                <a:solidFill>
                  <a:schemeClr val="tx1"/>
                </a:solidFill>
              </a:rPr>
              <a:t>(Pub)</a:t>
            </a: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개인키</a:t>
            </a:r>
            <a:r>
              <a:rPr lang="en-US" altLang="ko-KR" sz="1200">
                <a:solidFill>
                  <a:schemeClr val="tx1"/>
                </a:solidFill>
              </a:rPr>
              <a:t>: K</a:t>
            </a:r>
            <a:r>
              <a:rPr lang="ko-KR" altLang="en-US" sz="600">
                <a:solidFill>
                  <a:schemeClr val="tx1"/>
                </a:solidFill>
              </a:rPr>
              <a:t>밥</a:t>
            </a:r>
            <a:r>
              <a:rPr lang="en-US" altLang="ko-KR" sz="1200">
                <a:solidFill>
                  <a:schemeClr val="tx1"/>
                </a:solidFill>
              </a:rPr>
              <a:t>(Pri)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C8F815-6F0A-4A84-9452-4259CDA98B6D}"/>
              </a:ext>
            </a:extLst>
          </p:cNvPr>
          <p:cNvSpPr/>
          <p:nvPr/>
        </p:nvSpPr>
        <p:spPr>
          <a:xfrm>
            <a:off x="4116745" y="5058926"/>
            <a:ext cx="15272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인증서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E(K</a:t>
            </a:r>
            <a:r>
              <a:rPr lang="ko-KR" altLang="en-US" sz="600">
                <a:solidFill>
                  <a:schemeClr val="tx1"/>
                </a:solidFill>
              </a:rPr>
              <a:t>아산</a:t>
            </a:r>
            <a:r>
              <a:rPr lang="en-US" altLang="ko-KR" sz="1200">
                <a:solidFill>
                  <a:schemeClr val="tx1"/>
                </a:solidFill>
              </a:rPr>
              <a:t>(Pri), K</a:t>
            </a:r>
            <a:r>
              <a:rPr lang="ko-KR" altLang="en-US" sz="600">
                <a:solidFill>
                  <a:schemeClr val="tx1"/>
                </a:solidFill>
              </a:rPr>
              <a:t>밥</a:t>
            </a:r>
            <a:r>
              <a:rPr lang="en-US" altLang="ko-KR" sz="1200">
                <a:solidFill>
                  <a:schemeClr val="tx1"/>
                </a:solidFill>
              </a:rPr>
              <a:t>(Pub))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1BEC37-B7A3-42D5-A05E-55248FA6974D}"/>
              </a:ext>
            </a:extLst>
          </p:cNvPr>
          <p:cNvSpPr/>
          <p:nvPr/>
        </p:nvSpPr>
        <p:spPr>
          <a:xfrm>
            <a:off x="5643965" y="5058926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논산 지점 인증기관의 개인키로 서명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암호화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한 밥의 공개키</a:t>
            </a:r>
            <a:endParaRPr lang="en-US" altLang="ko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/>
              <a:t>인증서는 무엇인가</a:t>
            </a:r>
            <a:r>
              <a:rPr lang="en-US" altLang="ko-KR" sz="1600" b="1"/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/>
              <a:t>CA</a:t>
            </a:r>
            <a:r>
              <a:rPr lang="ko-KR" altLang="en-US" sz="1400"/>
              <a:t>에서 발급된 소유자가 정해진 공개키</a:t>
            </a: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공개키 외의 값이 지정되어 있다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/>
              <a:t>인증서는 목적</a:t>
            </a:r>
            <a:r>
              <a:rPr lang="en-US" altLang="ko-KR" sz="1600" b="1"/>
              <a:t>? </a:t>
            </a:r>
            <a:r>
              <a:rPr lang="ko-KR" altLang="en-US" sz="1600" b="1"/>
              <a:t>어디에 사용하는가</a:t>
            </a:r>
            <a:r>
              <a:rPr lang="en-US" altLang="ko-KR" sz="1600" b="1"/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/>
              <a:t>SSL/TLS(HTTPS), </a:t>
            </a:r>
            <a:r>
              <a:rPr lang="ko-KR" altLang="en-US" sz="1400"/>
              <a:t>비대면 인증</a:t>
            </a:r>
            <a:r>
              <a:rPr lang="en-US" altLang="ko-KR" sz="1400"/>
              <a:t>(KR </a:t>
            </a:r>
            <a:r>
              <a:rPr lang="ko-KR" altLang="en-US" sz="1400"/>
              <a:t>공인인증서</a:t>
            </a:r>
            <a:r>
              <a:rPr lang="en-US" altLang="ko-KR" sz="1400"/>
              <a:t>)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/>
              <a:t>PKCS7(SignedData/EnvelopedData)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/>
              <a:t>S/MIME, IPSec </a:t>
            </a:r>
            <a:r>
              <a:rPr lang="ko-KR" altLang="en-US" sz="1400"/>
              <a:t>기타 등등</a:t>
            </a: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다음과 같은 보안이 필요한 곳</a:t>
            </a:r>
            <a:endParaRPr lang="en-US" altLang="ko-KR" sz="140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/>
              <a:t>암</a:t>
            </a:r>
            <a:r>
              <a:rPr lang="en-US" altLang="ko-KR" sz="1400"/>
              <a:t>/</a:t>
            </a:r>
            <a:r>
              <a:rPr lang="ko-KR" altLang="en-US" sz="1400"/>
              <a:t>복호화 </a:t>
            </a:r>
            <a:endParaRPr lang="en-US" altLang="ko-KR" sz="140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/>
              <a:t>식별</a:t>
            </a:r>
            <a:r>
              <a:rPr lang="en-US" altLang="ko-KR" sz="1400"/>
              <a:t>/</a:t>
            </a:r>
            <a:r>
              <a:rPr lang="ko-KR" altLang="en-US" sz="1400"/>
              <a:t>인증</a:t>
            </a:r>
            <a:endParaRPr lang="en-US" altLang="ko-KR" sz="140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400"/>
              <a:t>서명</a:t>
            </a:r>
            <a:r>
              <a:rPr lang="en-US" altLang="ko-KR" sz="1400"/>
              <a:t>/</a:t>
            </a:r>
            <a:r>
              <a:rPr lang="ko-KR" altLang="en-US" sz="1400"/>
              <a:t>검증</a:t>
            </a:r>
            <a:endParaRPr lang="en-US" altLang="ko-KR" sz="140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PKI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인증서</a:t>
            </a:r>
            <a:r>
              <a:rPr lang="en-US" altLang="ko-KR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설명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9AC596-FA43-414F-A7F8-6BD56433D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532876"/>
            <a:ext cx="2952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506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TBS</a:t>
            </a:r>
            <a:r>
              <a:rPr lang="ko-KR" altLang="en-US" sz="1600" b="1"/>
              <a:t> 인증서는 무엇인가</a:t>
            </a:r>
            <a:r>
              <a:rPr lang="en-US" altLang="ko-KR" sz="1600" b="1"/>
              <a:t>?</a:t>
            </a: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/>
              <a:t>To Be Signed Certificate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서명한 인증기관</a:t>
            </a:r>
            <a:r>
              <a:rPr lang="en-US" altLang="ko-KR" sz="1400"/>
              <a:t>(Issuer)</a:t>
            </a:r>
            <a:r>
              <a:rPr lang="ko-KR" altLang="en-US" sz="1400"/>
              <a:t>의 정보와 인증서의 주체</a:t>
            </a:r>
            <a:r>
              <a:rPr lang="en-US" altLang="ko-KR" sz="1400"/>
              <a:t>(Subject)</a:t>
            </a:r>
            <a:r>
              <a:rPr lang="ko-KR" altLang="en-US" sz="1400"/>
              <a:t>의 정보가 있는 인증서</a:t>
            </a:r>
            <a:endParaRPr lang="en-US" altLang="ko-KR" sz="14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/>
              <a:t>항목은 아래와 같다</a:t>
            </a:r>
            <a:r>
              <a:rPr lang="en-US" altLang="ko-KR" sz="1400"/>
              <a:t>(CA</a:t>
            </a:r>
            <a:r>
              <a:rPr lang="ko-KR" altLang="en-US" sz="1400"/>
              <a:t>마다 각각 다를 수 있다</a:t>
            </a:r>
            <a:r>
              <a:rPr lang="en-US" altLang="ko-KR" sz="1400"/>
              <a:t>).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Version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SerialNumber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Signature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Issuer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Validity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Subject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SubjectPublicKeyInfo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IssuerUniqueID(V2)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SubjectUniqueID(V2)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/>
              <a:t>Extensions(V3)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인증서</a:t>
            </a:r>
            <a:r>
              <a:rPr lang="en-US" altLang="ko-KR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설명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72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543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인증서 속성</a:t>
            </a:r>
            <a:r>
              <a:rPr lang="en-US" altLang="ko-KR" b="1"/>
              <a:t>(1)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Version: V1~V3 </a:t>
            </a:r>
            <a:r>
              <a:rPr lang="ko-KR" altLang="en-US" sz="1400" b="1"/>
              <a:t>현재는 </a:t>
            </a:r>
            <a:r>
              <a:rPr lang="en-US" altLang="ko-KR" sz="1400" b="1"/>
              <a:t>V3(2)</a:t>
            </a:r>
            <a:r>
              <a:rPr lang="ko-KR" altLang="en-US" sz="1400" b="1"/>
              <a:t>를 사용한다</a:t>
            </a:r>
            <a:r>
              <a:rPr lang="en-US" altLang="ko-KR" sz="1400" b="1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V1: </a:t>
            </a:r>
            <a:r>
              <a:rPr lang="ko-KR" altLang="en-US" sz="1400" b="1"/>
              <a:t>기본 기능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V2: </a:t>
            </a:r>
            <a:r>
              <a:rPr lang="en-US" altLang="ko-KR" sz="1400"/>
              <a:t>Issuer Unique Identifier (optional), Subject Unique Identifier (optional)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V3: </a:t>
            </a:r>
            <a:r>
              <a:rPr lang="ko-KR" altLang="en-US" sz="1400" b="1"/>
              <a:t>확장 기능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Serial Number: </a:t>
            </a:r>
            <a:r>
              <a:rPr lang="ko-KR" altLang="en-US" sz="1400" b="1"/>
              <a:t>인증서의 시리얼 번호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인증서를 발급한 </a:t>
            </a:r>
            <a:r>
              <a:rPr lang="en-US" altLang="ko-KR" sz="1400" b="1"/>
              <a:t>CA</a:t>
            </a:r>
            <a:r>
              <a:rPr lang="ko-KR" altLang="en-US" sz="1400" b="1"/>
              <a:t>가 정한다</a:t>
            </a:r>
            <a:r>
              <a:rPr lang="en-US" altLang="ko-KR" sz="1400" b="1"/>
              <a:t>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해당 </a:t>
            </a:r>
            <a:r>
              <a:rPr lang="en-US" altLang="ko-KR" sz="1400" b="1"/>
              <a:t>CA</a:t>
            </a:r>
            <a:r>
              <a:rPr lang="ko-KR" altLang="en-US" sz="1400" b="1"/>
              <a:t>에서의 종단 인증서들의 구분 값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Signature: </a:t>
            </a:r>
            <a:r>
              <a:rPr lang="ko-KR" altLang="en-US" sz="1400" b="1"/>
              <a:t>발급자가 서명한 서명 값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Issuer: </a:t>
            </a:r>
            <a:r>
              <a:rPr lang="ko-KR" altLang="en-US" sz="1400" b="1"/>
              <a:t>발급자의 </a:t>
            </a:r>
            <a:r>
              <a:rPr lang="en-US" altLang="ko-KR" sz="1400" b="1"/>
              <a:t>DN </a:t>
            </a:r>
            <a:r>
              <a:rPr lang="ko-KR" altLang="en-US" sz="1400" b="1"/>
              <a:t>값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Not Before: </a:t>
            </a:r>
            <a:r>
              <a:rPr lang="ko-KR" altLang="en-US" sz="1400" b="1"/>
              <a:t>유효기간 시작 값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Not After: </a:t>
            </a:r>
            <a:r>
              <a:rPr lang="ko-KR" altLang="en-US" sz="1400" b="1"/>
              <a:t>유효기간 종료 값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subject: </a:t>
            </a:r>
            <a:r>
              <a:rPr lang="ko-KR" altLang="en-US" sz="1400" b="1"/>
              <a:t>소유자의 </a:t>
            </a:r>
            <a:r>
              <a:rPr lang="en-US" altLang="ko-KR" sz="1400" b="1"/>
              <a:t>DN </a:t>
            </a:r>
            <a:r>
              <a:rPr lang="ko-KR" altLang="en-US" sz="1400" b="1"/>
              <a:t>값</a:t>
            </a:r>
            <a:endParaRPr lang="en-US" altLang="ko-KR" sz="20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Algorithm: </a:t>
            </a:r>
            <a:r>
              <a:rPr lang="ko-KR" altLang="en-US" sz="1400" b="1"/>
              <a:t>소유자의 공개키로 이용할 수 있는 알고리즘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PublicKey: </a:t>
            </a:r>
            <a:r>
              <a:rPr lang="ko-KR" altLang="en-US" sz="1400" b="1"/>
              <a:t>소유자의 공개키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7140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인증서</a:t>
            </a:r>
            <a:r>
              <a:rPr lang="en-US" altLang="ko-KR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설명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8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9591" y="1151002"/>
            <a:ext cx="7884369" cy="575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인증서 속성</a:t>
            </a:r>
            <a:r>
              <a:rPr lang="en-US" altLang="ko-KR" b="1"/>
              <a:t>(2)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Thumbprint: </a:t>
            </a:r>
            <a:r>
              <a:rPr lang="ko-KR" altLang="en-US" sz="1400" b="1"/>
              <a:t>인증서의 </a:t>
            </a:r>
            <a:r>
              <a:rPr lang="en-US" altLang="ko-KR" sz="1400" b="1"/>
              <a:t>SHA1 </a:t>
            </a:r>
            <a:r>
              <a:rPr lang="ko-KR" altLang="en-US" sz="1400" b="1"/>
              <a:t>해쉬 값</a:t>
            </a:r>
            <a:r>
              <a:rPr lang="en-US" altLang="ko-KR" sz="1400" b="1"/>
              <a:t>(</a:t>
            </a:r>
            <a:r>
              <a:rPr lang="ko-KR" altLang="en-US" sz="1400" b="1"/>
              <a:t>발급자의 </a:t>
            </a:r>
            <a:r>
              <a:rPr lang="en-US" altLang="ko-KR" sz="1400" b="1"/>
              <a:t>PrivateKey</a:t>
            </a:r>
            <a:r>
              <a:rPr lang="ko-KR" altLang="en-US" sz="1400" b="1"/>
              <a:t>를 이용하여 서명</a:t>
            </a:r>
            <a:r>
              <a:rPr lang="en-US" altLang="ko-KR" sz="1400" b="1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Authority Key Identifier: </a:t>
            </a:r>
            <a:r>
              <a:rPr lang="ko-KR" altLang="en-US" sz="1400" b="1"/>
              <a:t>인증서에 서명한 인증기관의 키를 구별하기위한 </a:t>
            </a:r>
            <a:r>
              <a:rPr lang="en-US" altLang="ko-KR" sz="1400" b="1"/>
              <a:t>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Subject Key Identifier: </a:t>
            </a:r>
            <a:r>
              <a:rPr lang="ko-KR" altLang="en-US" sz="1400" b="1"/>
              <a:t>키를 구별하기 위한 </a:t>
            </a:r>
            <a:r>
              <a:rPr lang="en-US" altLang="ko-KR" sz="1400" b="1"/>
              <a:t>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Subject Alternative Name: </a:t>
            </a:r>
            <a:r>
              <a:rPr lang="ko-KR" altLang="en-US" sz="1400" b="1"/>
              <a:t>인증서의 정당성을 엄밀하게 검사할 때 사용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SSL/TLS </a:t>
            </a:r>
            <a:r>
              <a:rPr lang="ko-KR" altLang="en-US" sz="1400" b="1"/>
              <a:t>때 많이 사용하는 항목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/>
              <a:t>DNS / IP / Email</a:t>
            </a:r>
            <a:r>
              <a:rPr lang="ko-KR" altLang="en-US" sz="1400" b="1"/>
              <a:t> </a:t>
            </a:r>
            <a:r>
              <a:rPr lang="en-US" altLang="ko-KR" sz="1400" b="1"/>
              <a:t>/</a:t>
            </a:r>
            <a:r>
              <a:rPr lang="ko-KR" altLang="en-US" sz="1400" b="1"/>
              <a:t> </a:t>
            </a:r>
            <a:r>
              <a:rPr lang="en-US" altLang="ko-KR" sz="1400" b="1"/>
              <a:t>URI</a:t>
            </a:r>
            <a:r>
              <a:rPr lang="ko-KR" altLang="en-US" sz="1400" b="1"/>
              <a:t> 등을 사용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Key Usage: </a:t>
            </a:r>
            <a:r>
              <a:rPr lang="ko-KR" altLang="en-US" sz="1400" b="1"/>
              <a:t>암호키 사용 용도를 설정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서명</a:t>
            </a:r>
            <a:r>
              <a:rPr lang="en-US" altLang="ko-KR" sz="1400" b="1"/>
              <a:t>/(</a:t>
            </a:r>
            <a:r>
              <a:rPr lang="ko-KR" altLang="en-US" sz="1400" b="1"/>
              <a:t>키</a:t>
            </a:r>
            <a:r>
              <a:rPr lang="en-US" altLang="ko-KR" sz="1400" b="1"/>
              <a:t>)</a:t>
            </a:r>
            <a:r>
              <a:rPr lang="ko-KR" altLang="en-US" sz="1400" b="1"/>
              <a:t>암호화</a:t>
            </a:r>
            <a:r>
              <a:rPr lang="en-US" altLang="ko-KR" sz="1400" b="1"/>
              <a:t>/</a:t>
            </a:r>
            <a:r>
              <a:rPr lang="ko-KR" altLang="en-US" sz="1400" b="1"/>
              <a:t>키합의</a:t>
            </a:r>
            <a:r>
              <a:rPr lang="en-US" altLang="ko-KR" sz="1400" b="1"/>
              <a:t> </a:t>
            </a:r>
            <a:r>
              <a:rPr lang="ko-KR" altLang="en-US" sz="1400" b="1"/>
              <a:t>등의 용도를 지정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Extended Key Usage: </a:t>
            </a:r>
            <a:r>
              <a:rPr lang="ko-KR" altLang="en-US" sz="1400" b="1"/>
              <a:t>확장된 암호키 사용용도를 지정한다</a:t>
            </a:r>
            <a:r>
              <a:rPr lang="en-US" altLang="ko-KR" sz="1400" b="1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클라이언트</a:t>
            </a:r>
            <a:r>
              <a:rPr lang="en-US" altLang="ko-KR" sz="1400" b="1"/>
              <a:t>/</a:t>
            </a:r>
            <a:r>
              <a:rPr lang="ko-KR" altLang="en-US" sz="1400" b="1"/>
              <a:t>서버 인증 또는 코드</a:t>
            </a:r>
            <a:r>
              <a:rPr lang="en-US" altLang="ko-KR" sz="1400" b="1"/>
              <a:t> </a:t>
            </a:r>
            <a:r>
              <a:rPr lang="ko-KR" altLang="en-US" sz="1400" b="1"/>
              <a:t>서명 등의 용도를 명확하게 지정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Basic Constraint: </a:t>
            </a:r>
            <a:r>
              <a:rPr lang="ko-KR" altLang="en-US" sz="1400" b="1"/>
              <a:t>인증서의 제한 설정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하위 인증기관 생성 가능 여부 결정</a:t>
            </a:r>
            <a:endParaRPr lang="en-US" altLang="ko-KR" sz="14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/>
              <a:t>종단 인증서인지의 유무 결정</a:t>
            </a:r>
            <a:endParaRPr lang="en-US" altLang="ko-KR" sz="1400" b="1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CRL Distribution Points: CRL</a:t>
            </a:r>
            <a:r>
              <a:rPr lang="ko-KR" altLang="en-US" sz="1400" b="1"/>
              <a:t>정보를 기재한다</a:t>
            </a:r>
            <a:r>
              <a:rPr lang="en-US" altLang="ko-KR" sz="1400" b="1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1"/>
              <a:t>Certificate Policies: </a:t>
            </a:r>
            <a:r>
              <a:rPr lang="ko-KR" altLang="en-US" sz="1400" b="1"/>
              <a:t>인증서의 정책 </a:t>
            </a:r>
            <a:r>
              <a:rPr lang="en-US" altLang="ko-KR" sz="1400" b="1"/>
              <a:t>/ </a:t>
            </a:r>
            <a:r>
              <a:rPr lang="ko-KR" altLang="en-US" sz="1400" b="1"/>
              <a:t>인증기관 준칙 지정</a:t>
            </a:r>
            <a:r>
              <a:rPr lang="en-US" altLang="ko-KR" sz="1400" b="1"/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등</a:t>
            </a:r>
            <a:endParaRPr lang="en-US" altLang="ko-KR" sz="14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grpSp>
        <p:nvGrpSpPr>
          <p:cNvPr id="2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32650" y="519150"/>
              <a:ext cx="14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7140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77908"/>
            <a:ext cx="788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인증서</a:t>
            </a:r>
            <a:r>
              <a:rPr lang="en-US" altLang="ko-KR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설명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2576" y="1988840"/>
            <a:ext cx="1080120" cy="412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     1 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303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1198</Words>
  <Application>Microsoft Office PowerPoint</Application>
  <PresentationFormat>화면 슬라이드 쇼(4:3)</PresentationFormat>
  <Paragraphs>260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-윤고딕330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신동평</cp:lastModifiedBy>
  <cp:revision>255</cp:revision>
  <cp:lastPrinted>2017-02-14T09:16:22Z</cp:lastPrinted>
  <dcterms:created xsi:type="dcterms:W3CDTF">2011-10-21T14:28:05Z</dcterms:created>
  <dcterms:modified xsi:type="dcterms:W3CDTF">2019-08-28T10:37:53Z</dcterms:modified>
</cp:coreProperties>
</file>