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31" r:id="rId1"/>
  </p:sldMasterIdLst>
  <p:notesMasterIdLst>
    <p:notesMasterId r:id="rId59"/>
  </p:notesMasterIdLst>
  <p:handoutMasterIdLst>
    <p:handoutMasterId r:id="rId60"/>
  </p:handoutMasterIdLst>
  <p:sldIdLst>
    <p:sldId id="1037" r:id="rId2"/>
    <p:sldId id="1093" r:id="rId3"/>
    <p:sldId id="1105" r:id="rId4"/>
    <p:sldId id="1094" r:id="rId5"/>
    <p:sldId id="1098" r:id="rId6"/>
    <p:sldId id="1038" r:id="rId7"/>
    <p:sldId id="1106" r:id="rId8"/>
    <p:sldId id="1107" r:id="rId9"/>
    <p:sldId id="1108" r:id="rId10"/>
    <p:sldId id="1110" r:id="rId11"/>
    <p:sldId id="1041" r:id="rId12"/>
    <p:sldId id="1042" r:id="rId13"/>
    <p:sldId id="1043" r:id="rId14"/>
    <p:sldId id="1046" r:id="rId15"/>
    <p:sldId id="1096" r:id="rId16"/>
    <p:sldId id="1052" r:id="rId17"/>
    <p:sldId id="1053" r:id="rId18"/>
    <p:sldId id="1111" r:id="rId19"/>
    <p:sldId id="1054" r:id="rId20"/>
    <p:sldId id="1056" r:id="rId21"/>
    <p:sldId id="1057" r:id="rId22"/>
    <p:sldId id="1058" r:id="rId23"/>
    <p:sldId id="1059" r:id="rId24"/>
    <p:sldId id="1060" r:id="rId25"/>
    <p:sldId id="1061" r:id="rId26"/>
    <p:sldId id="1062" r:id="rId27"/>
    <p:sldId id="1063" r:id="rId28"/>
    <p:sldId id="1064" r:id="rId29"/>
    <p:sldId id="1065" r:id="rId30"/>
    <p:sldId id="1066" r:id="rId31"/>
    <p:sldId id="1067" r:id="rId32"/>
    <p:sldId id="1068" r:id="rId33"/>
    <p:sldId id="1069" r:id="rId34"/>
    <p:sldId id="1070" r:id="rId35"/>
    <p:sldId id="1071" r:id="rId36"/>
    <p:sldId id="1073" r:id="rId37"/>
    <p:sldId id="1112" r:id="rId38"/>
    <p:sldId id="1072" r:id="rId39"/>
    <p:sldId id="1077" r:id="rId40"/>
    <p:sldId id="1075" r:id="rId41"/>
    <p:sldId id="1078" r:id="rId42"/>
    <p:sldId id="1074" r:id="rId43"/>
    <p:sldId id="1079" r:id="rId44"/>
    <p:sldId id="1080" r:id="rId45"/>
    <p:sldId id="1081" r:id="rId46"/>
    <p:sldId id="1082" r:id="rId47"/>
    <p:sldId id="1083" r:id="rId48"/>
    <p:sldId id="1084" r:id="rId49"/>
    <p:sldId id="1085" r:id="rId50"/>
    <p:sldId id="1086" r:id="rId51"/>
    <p:sldId id="1087" r:id="rId52"/>
    <p:sldId id="1088" r:id="rId53"/>
    <p:sldId id="1089" r:id="rId54"/>
    <p:sldId id="1090" r:id="rId55"/>
    <p:sldId id="1091" r:id="rId56"/>
    <p:sldId id="1097" r:id="rId57"/>
    <p:sldId id="1092" r:id="rId58"/>
  </p:sldIdLst>
  <p:sldSz cx="9144000" cy="6858000" type="screen4x3"/>
  <p:notesSz cx="6858000" cy="9144000"/>
  <p:defaultTextStyle>
    <a:defPPr>
      <a:defRPr lang="en-US"/>
    </a:defPPr>
    <a:lvl1pPr algn="l" rtl="0" fontAlgn="base">
      <a:spcBef>
        <a:spcPct val="0"/>
      </a:spcBef>
      <a:spcAft>
        <a:spcPct val="0"/>
      </a:spcAft>
      <a:defRPr sz="2400" kern="1200">
        <a:solidFill>
          <a:srgbClr val="990033"/>
        </a:solidFill>
        <a:latin typeface="Arial" charset="0"/>
        <a:ea typeface="+mn-ea"/>
        <a:cs typeface="+mn-cs"/>
      </a:defRPr>
    </a:lvl1pPr>
    <a:lvl2pPr marL="457200" algn="l" rtl="0" fontAlgn="base">
      <a:spcBef>
        <a:spcPct val="0"/>
      </a:spcBef>
      <a:spcAft>
        <a:spcPct val="0"/>
      </a:spcAft>
      <a:defRPr sz="2400" kern="1200">
        <a:solidFill>
          <a:srgbClr val="990033"/>
        </a:solidFill>
        <a:latin typeface="Arial" charset="0"/>
        <a:ea typeface="+mn-ea"/>
        <a:cs typeface="+mn-cs"/>
      </a:defRPr>
    </a:lvl2pPr>
    <a:lvl3pPr marL="914400" algn="l" rtl="0" fontAlgn="base">
      <a:spcBef>
        <a:spcPct val="0"/>
      </a:spcBef>
      <a:spcAft>
        <a:spcPct val="0"/>
      </a:spcAft>
      <a:defRPr sz="2400" kern="1200">
        <a:solidFill>
          <a:srgbClr val="990033"/>
        </a:solidFill>
        <a:latin typeface="Arial" charset="0"/>
        <a:ea typeface="+mn-ea"/>
        <a:cs typeface="+mn-cs"/>
      </a:defRPr>
    </a:lvl3pPr>
    <a:lvl4pPr marL="1371600" algn="l" rtl="0" fontAlgn="base">
      <a:spcBef>
        <a:spcPct val="0"/>
      </a:spcBef>
      <a:spcAft>
        <a:spcPct val="0"/>
      </a:spcAft>
      <a:defRPr sz="2400" kern="1200">
        <a:solidFill>
          <a:srgbClr val="990033"/>
        </a:solidFill>
        <a:latin typeface="Arial" charset="0"/>
        <a:ea typeface="+mn-ea"/>
        <a:cs typeface="+mn-cs"/>
      </a:defRPr>
    </a:lvl4pPr>
    <a:lvl5pPr marL="1828800" algn="l" rtl="0" fontAlgn="base">
      <a:spcBef>
        <a:spcPct val="0"/>
      </a:spcBef>
      <a:spcAft>
        <a:spcPct val="0"/>
      </a:spcAft>
      <a:defRPr sz="2400" kern="1200">
        <a:solidFill>
          <a:srgbClr val="990033"/>
        </a:solidFill>
        <a:latin typeface="Arial" charset="0"/>
        <a:ea typeface="+mn-ea"/>
        <a:cs typeface="+mn-cs"/>
      </a:defRPr>
    </a:lvl5pPr>
    <a:lvl6pPr marL="2286000" algn="l" defTabSz="914400" rtl="0" eaLnBrk="1" latinLnBrk="0" hangingPunct="1">
      <a:defRPr sz="2400" kern="1200">
        <a:solidFill>
          <a:srgbClr val="990033"/>
        </a:solidFill>
        <a:latin typeface="Arial" charset="0"/>
        <a:ea typeface="+mn-ea"/>
        <a:cs typeface="+mn-cs"/>
      </a:defRPr>
    </a:lvl6pPr>
    <a:lvl7pPr marL="2743200" algn="l" defTabSz="914400" rtl="0" eaLnBrk="1" latinLnBrk="0" hangingPunct="1">
      <a:defRPr sz="2400" kern="1200">
        <a:solidFill>
          <a:srgbClr val="990033"/>
        </a:solidFill>
        <a:latin typeface="Arial" charset="0"/>
        <a:ea typeface="+mn-ea"/>
        <a:cs typeface="+mn-cs"/>
      </a:defRPr>
    </a:lvl7pPr>
    <a:lvl8pPr marL="3200400" algn="l" defTabSz="914400" rtl="0" eaLnBrk="1" latinLnBrk="0" hangingPunct="1">
      <a:defRPr sz="2400" kern="1200">
        <a:solidFill>
          <a:srgbClr val="990033"/>
        </a:solidFill>
        <a:latin typeface="Arial" charset="0"/>
        <a:ea typeface="+mn-ea"/>
        <a:cs typeface="+mn-cs"/>
      </a:defRPr>
    </a:lvl8pPr>
    <a:lvl9pPr marL="3657600" algn="l" defTabSz="914400" rtl="0" eaLnBrk="1" latinLnBrk="0" hangingPunct="1">
      <a:defRPr sz="2400" kern="1200">
        <a:solidFill>
          <a:srgbClr val="990033"/>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2776"/>
    <a:srgbClr val="990000"/>
    <a:srgbClr val="5F93D3"/>
    <a:srgbClr val="FFFFFF"/>
    <a:srgbClr val="00CC99"/>
    <a:srgbClr val="00CC66"/>
    <a:srgbClr val="CCFF99"/>
    <a:srgbClr val="00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458" autoAdjust="0"/>
  </p:normalViewPr>
  <p:slideViewPr>
    <p:cSldViewPr>
      <p:cViewPr>
        <p:scale>
          <a:sx n="60" d="100"/>
          <a:sy n="60" d="100"/>
        </p:scale>
        <p:origin x="-1170" y="-690"/>
      </p:cViewPr>
      <p:guideLst>
        <p:guide orient="horz"/>
        <p:guide pos="5376"/>
        <p:guide pos="4704"/>
      </p:guideLst>
    </p:cSldViewPr>
  </p:slideViewPr>
  <p:outlineViewPr>
    <p:cViewPr>
      <p:scale>
        <a:sx n="33" d="100"/>
        <a:sy n="33" d="100"/>
      </p:scale>
      <p:origin x="0" y="42402"/>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3252" y="252"/>
      </p:cViewPr>
      <p:guideLst>
        <p:guide orient="horz" pos="2881"/>
        <p:guide pos="216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perspective val="0"/>
    </c:view3D>
    <c:plotArea>
      <c:layout>
        <c:manualLayout>
          <c:layoutTarget val="inner"/>
          <c:xMode val="edge"/>
          <c:yMode val="edge"/>
          <c:x val="9.9277978339350453E-2"/>
          <c:y val="0.14285714285714324"/>
          <c:w val="0.81407942238267295"/>
          <c:h val="0.73061224489795795"/>
        </c:manualLayout>
      </c:layout>
      <c:pie3DChart>
        <c:varyColors val="1"/>
        <c:ser>
          <c:idx val="0"/>
          <c:order val="0"/>
          <c:tx>
            <c:strRef>
              <c:f>Sheet1!$A$2</c:f>
              <c:strCache>
                <c:ptCount val="1"/>
                <c:pt idx="0">
                  <c:v>East</c:v>
                </c:pt>
              </c:strCache>
            </c:strRef>
          </c:tx>
          <c:spPr>
            <a:solidFill>
              <a:schemeClr val="accent1"/>
            </a:solidFill>
            <a:ln w="9465">
              <a:solidFill>
                <a:schemeClr val="tx1"/>
              </a:solidFill>
              <a:prstDash val="solid"/>
            </a:ln>
          </c:spPr>
          <c:dPt>
            <c:idx val="0"/>
            <c:spPr>
              <a:solidFill>
                <a:srgbClr val="C0C0C0"/>
              </a:solidFill>
              <a:ln w="9465">
                <a:solidFill>
                  <a:schemeClr val="tx1"/>
                </a:solidFill>
                <a:prstDash val="solid"/>
              </a:ln>
            </c:spPr>
          </c:dPt>
          <c:dPt>
            <c:idx val="1"/>
            <c:spPr>
              <a:solidFill>
                <a:schemeClr val="accent2"/>
              </a:solidFill>
              <a:ln w="9465">
                <a:solidFill>
                  <a:schemeClr val="tx1"/>
                </a:solidFill>
                <a:prstDash val="solid"/>
              </a:ln>
            </c:spPr>
          </c:dPt>
          <c:dPt>
            <c:idx val="2"/>
            <c:spPr>
              <a:solidFill>
                <a:srgbClr val="800000"/>
              </a:solidFill>
              <a:ln w="9465">
                <a:solidFill>
                  <a:schemeClr val="tx1"/>
                </a:solidFill>
                <a:prstDash val="solid"/>
              </a:ln>
            </c:spPr>
          </c:dPt>
          <c:dLbls>
            <c:numFmt formatCode="0%" sourceLinked="0"/>
            <c:spPr>
              <a:noFill/>
              <a:ln w="18929">
                <a:noFill/>
              </a:ln>
            </c:spPr>
            <c:txPr>
              <a:bodyPr/>
              <a:lstStyle/>
              <a:p>
                <a:pPr>
                  <a:defRPr sz="1341" b="1" i="0" u="none" strike="noStrike" baseline="0">
                    <a:solidFill>
                      <a:schemeClr val="tx1"/>
                    </a:solidFill>
                    <a:latin typeface="Arial"/>
                    <a:ea typeface="Arial"/>
                    <a:cs typeface="Arial"/>
                  </a:defRPr>
                </a:pPr>
                <a:endParaRPr lang="en-US"/>
              </a:p>
            </c:txPr>
            <c:showPercent val="1"/>
            <c:showLeaderLines val="1"/>
          </c:dLbls>
          <c:cat>
            <c:strRef>
              <c:f>Sheet1!$B$1:$D$1</c:f>
              <c:strCache>
                <c:ptCount val="3"/>
                <c:pt idx="0">
                  <c:v>Software</c:v>
                </c:pt>
                <c:pt idx="1">
                  <c:v>Hardware</c:v>
                </c:pt>
                <c:pt idx="2">
                  <c:v>Services</c:v>
                </c:pt>
              </c:strCache>
            </c:strRef>
          </c:cat>
          <c:val>
            <c:numRef>
              <c:f>Sheet1!$B$2:$D$2</c:f>
              <c:numCache>
                <c:formatCode>General</c:formatCode>
                <c:ptCount val="3"/>
                <c:pt idx="0">
                  <c:v>2.4</c:v>
                </c:pt>
                <c:pt idx="1">
                  <c:v>2.2999999999999998</c:v>
                </c:pt>
                <c:pt idx="2">
                  <c:v>11.1</c:v>
                </c:pt>
              </c:numCache>
            </c:numRef>
          </c:val>
        </c:ser>
        <c:dLbls>
          <c:showPercent val="1"/>
        </c:dLbls>
      </c:pie3DChart>
      <c:spPr>
        <a:noFill/>
        <a:ln w="18929">
          <a:noFill/>
        </a:ln>
      </c:spPr>
    </c:plotArea>
    <c:plotVisOnly val="1"/>
    <c:dispBlanksAs val="zero"/>
  </c:chart>
  <c:spPr>
    <a:noFill/>
    <a:ln>
      <a:noFill/>
    </a:ln>
  </c:spPr>
  <c:txPr>
    <a:bodyPr/>
    <a:lstStyle/>
    <a:p>
      <a:pPr>
        <a:defRPr sz="783" b="1" i="0" u="none" strike="noStrike" baseline="0">
          <a:solidFill>
            <a:schemeClr val="tx1"/>
          </a:solidFill>
          <a:latin typeface="Arial"/>
          <a:ea typeface="Arial"/>
          <a:cs typeface="Arial"/>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2098" cy="458108"/>
          </a:xfrm>
          <a:prstGeom prst="rect">
            <a:avLst/>
          </a:prstGeom>
          <a:noFill/>
          <a:ln w="9525">
            <a:noFill/>
            <a:miter lim="800000"/>
            <a:headEnd/>
            <a:tailEnd/>
          </a:ln>
          <a:effectLst/>
        </p:spPr>
        <p:txBody>
          <a:bodyPr vert="horz" wrap="square" lIns="91408" tIns="45703" rIns="91408" bIns="45703" numCol="1" anchor="t" anchorCtr="0" compatLnSpc="1">
            <a:prstTxWarp prst="textNoShape">
              <a:avLst/>
            </a:prstTxWarp>
          </a:bodyPr>
          <a:lstStyle>
            <a:lvl1pPr defTabSz="914327" eaLnBrk="0" hangingPunct="0">
              <a:lnSpc>
                <a:spcPct val="100000"/>
              </a:lnSpc>
              <a:spcAft>
                <a:spcPct val="0"/>
              </a:spcAft>
              <a:defRPr sz="1100">
                <a:solidFill>
                  <a:schemeClr val="tx1"/>
                </a:solidFill>
                <a:latin typeface="Times New Roman" pitchFamily="18" charset="0"/>
              </a:defRPr>
            </a:lvl1pPr>
          </a:lstStyle>
          <a:p>
            <a:pPr>
              <a:defRPr/>
            </a:pPr>
            <a:endParaRPr lang="en-US"/>
          </a:p>
        </p:txBody>
      </p:sp>
      <p:sp>
        <p:nvSpPr>
          <p:cNvPr id="78851" name="Rectangle 3"/>
          <p:cNvSpPr>
            <a:spLocks noGrp="1" noChangeArrowheads="1"/>
          </p:cNvSpPr>
          <p:nvPr>
            <p:ph type="dt" sz="quarter" idx="1"/>
          </p:nvPr>
        </p:nvSpPr>
        <p:spPr bwMode="auto">
          <a:xfrm>
            <a:off x="3885903" y="0"/>
            <a:ext cx="2972097" cy="458108"/>
          </a:xfrm>
          <a:prstGeom prst="rect">
            <a:avLst/>
          </a:prstGeom>
          <a:noFill/>
          <a:ln w="9525">
            <a:noFill/>
            <a:miter lim="800000"/>
            <a:headEnd/>
            <a:tailEnd/>
          </a:ln>
          <a:effectLst/>
        </p:spPr>
        <p:txBody>
          <a:bodyPr vert="horz" wrap="square" lIns="91408" tIns="45703" rIns="91408" bIns="45703" numCol="1" anchor="t" anchorCtr="0" compatLnSpc="1">
            <a:prstTxWarp prst="textNoShape">
              <a:avLst/>
            </a:prstTxWarp>
          </a:bodyPr>
          <a:lstStyle>
            <a:lvl1pPr algn="r" defTabSz="914327" eaLnBrk="0" hangingPunct="0">
              <a:lnSpc>
                <a:spcPct val="100000"/>
              </a:lnSpc>
              <a:spcAft>
                <a:spcPct val="0"/>
              </a:spcAft>
              <a:defRPr sz="1100">
                <a:solidFill>
                  <a:schemeClr val="tx1"/>
                </a:solidFill>
                <a:latin typeface="Times New Roman" pitchFamily="18" charset="0"/>
              </a:defRPr>
            </a:lvl1pPr>
          </a:lstStyle>
          <a:p>
            <a:pPr>
              <a:defRPr/>
            </a:pPr>
            <a:endParaRPr lang="en-US"/>
          </a:p>
        </p:txBody>
      </p:sp>
      <p:sp>
        <p:nvSpPr>
          <p:cNvPr id="78852" name="Rectangle 4"/>
          <p:cNvSpPr>
            <a:spLocks noGrp="1" noChangeArrowheads="1"/>
          </p:cNvSpPr>
          <p:nvPr>
            <p:ph type="ftr" sz="quarter" idx="2"/>
          </p:nvPr>
        </p:nvSpPr>
        <p:spPr bwMode="auto">
          <a:xfrm>
            <a:off x="0" y="8685893"/>
            <a:ext cx="2972098" cy="458107"/>
          </a:xfrm>
          <a:prstGeom prst="rect">
            <a:avLst/>
          </a:prstGeom>
          <a:noFill/>
          <a:ln w="9525">
            <a:noFill/>
            <a:miter lim="800000"/>
            <a:headEnd/>
            <a:tailEnd/>
          </a:ln>
          <a:effectLst/>
        </p:spPr>
        <p:txBody>
          <a:bodyPr vert="horz" wrap="square" lIns="91408" tIns="45703" rIns="91408" bIns="45703" numCol="1" anchor="b" anchorCtr="0" compatLnSpc="1">
            <a:prstTxWarp prst="textNoShape">
              <a:avLst/>
            </a:prstTxWarp>
          </a:bodyPr>
          <a:lstStyle>
            <a:lvl1pPr defTabSz="914327" eaLnBrk="0" hangingPunct="0">
              <a:lnSpc>
                <a:spcPct val="100000"/>
              </a:lnSpc>
              <a:spcAft>
                <a:spcPct val="0"/>
              </a:spcAft>
              <a:defRPr sz="1100">
                <a:solidFill>
                  <a:schemeClr val="tx1"/>
                </a:solidFill>
                <a:latin typeface="Times New Roman" pitchFamily="18" charset="0"/>
              </a:defRPr>
            </a:lvl1pPr>
          </a:lstStyle>
          <a:p>
            <a:pPr>
              <a:defRPr/>
            </a:pPr>
            <a:endParaRPr lang="en-US"/>
          </a:p>
        </p:txBody>
      </p:sp>
      <p:sp>
        <p:nvSpPr>
          <p:cNvPr id="78853" name="Rectangle 5"/>
          <p:cNvSpPr>
            <a:spLocks noGrp="1" noChangeArrowheads="1"/>
          </p:cNvSpPr>
          <p:nvPr>
            <p:ph type="sldNum" sz="quarter" idx="3"/>
          </p:nvPr>
        </p:nvSpPr>
        <p:spPr bwMode="auto">
          <a:xfrm>
            <a:off x="3885903" y="8685893"/>
            <a:ext cx="2972097" cy="458107"/>
          </a:xfrm>
          <a:prstGeom prst="rect">
            <a:avLst/>
          </a:prstGeom>
          <a:noFill/>
          <a:ln w="9525">
            <a:noFill/>
            <a:miter lim="800000"/>
            <a:headEnd/>
            <a:tailEnd/>
          </a:ln>
          <a:effectLst/>
        </p:spPr>
        <p:txBody>
          <a:bodyPr vert="horz" wrap="square" lIns="91408" tIns="45703" rIns="91408" bIns="45703" numCol="1" anchor="b" anchorCtr="0" compatLnSpc="1">
            <a:prstTxWarp prst="textNoShape">
              <a:avLst/>
            </a:prstTxWarp>
          </a:bodyPr>
          <a:lstStyle>
            <a:lvl1pPr algn="r" defTabSz="914327" eaLnBrk="0" hangingPunct="0">
              <a:lnSpc>
                <a:spcPct val="100000"/>
              </a:lnSpc>
              <a:spcAft>
                <a:spcPct val="0"/>
              </a:spcAft>
              <a:defRPr sz="1100">
                <a:solidFill>
                  <a:schemeClr val="tx1"/>
                </a:solidFill>
                <a:latin typeface="Times New Roman" pitchFamily="18" charset="0"/>
              </a:defRPr>
            </a:lvl1pPr>
          </a:lstStyle>
          <a:p>
            <a:pPr>
              <a:defRPr/>
            </a:pPr>
            <a:fld id="{C293F7E7-2F8C-4343-BB96-7FACA07D40F2}"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2098" cy="458108"/>
          </a:xfrm>
          <a:prstGeom prst="rect">
            <a:avLst/>
          </a:prstGeom>
          <a:noFill/>
          <a:ln w="9525">
            <a:noFill/>
            <a:miter lim="800000"/>
            <a:headEnd/>
            <a:tailEnd/>
          </a:ln>
          <a:effectLst/>
        </p:spPr>
        <p:txBody>
          <a:bodyPr vert="horz" wrap="square" lIns="91408" tIns="45703" rIns="91408" bIns="45703" numCol="1" anchor="t" anchorCtr="0" compatLnSpc="1">
            <a:prstTxWarp prst="textNoShape">
              <a:avLst/>
            </a:prstTxWarp>
          </a:bodyPr>
          <a:lstStyle>
            <a:lvl1pPr defTabSz="914327" eaLnBrk="0" hangingPunct="0">
              <a:lnSpc>
                <a:spcPct val="100000"/>
              </a:lnSpc>
              <a:spcAft>
                <a:spcPct val="0"/>
              </a:spcAft>
              <a:defRPr sz="1100">
                <a:solidFill>
                  <a:schemeClr val="tx1"/>
                </a:solidFill>
                <a:latin typeface="Times"/>
              </a:defRPr>
            </a:lvl1pPr>
          </a:lstStyle>
          <a:p>
            <a:pPr>
              <a:defRPr/>
            </a:pPr>
            <a:endParaRPr lang="en-US"/>
          </a:p>
        </p:txBody>
      </p:sp>
      <p:sp>
        <p:nvSpPr>
          <p:cNvPr id="6147" name="Rectangle 3"/>
          <p:cNvSpPr>
            <a:spLocks noGrp="1" noChangeArrowheads="1"/>
          </p:cNvSpPr>
          <p:nvPr>
            <p:ph type="dt" idx="1"/>
          </p:nvPr>
        </p:nvSpPr>
        <p:spPr bwMode="auto">
          <a:xfrm>
            <a:off x="3885903" y="0"/>
            <a:ext cx="2972097" cy="458108"/>
          </a:xfrm>
          <a:prstGeom prst="rect">
            <a:avLst/>
          </a:prstGeom>
          <a:noFill/>
          <a:ln w="9525">
            <a:noFill/>
            <a:miter lim="800000"/>
            <a:headEnd/>
            <a:tailEnd/>
          </a:ln>
          <a:effectLst/>
        </p:spPr>
        <p:txBody>
          <a:bodyPr vert="horz" wrap="square" lIns="91408" tIns="45703" rIns="91408" bIns="45703" numCol="1" anchor="t" anchorCtr="0" compatLnSpc="1">
            <a:prstTxWarp prst="textNoShape">
              <a:avLst/>
            </a:prstTxWarp>
          </a:bodyPr>
          <a:lstStyle>
            <a:lvl1pPr algn="r" defTabSz="914327" eaLnBrk="0" hangingPunct="0">
              <a:lnSpc>
                <a:spcPct val="100000"/>
              </a:lnSpc>
              <a:spcAft>
                <a:spcPct val="0"/>
              </a:spcAft>
              <a:defRPr sz="1100">
                <a:solidFill>
                  <a:schemeClr val="tx1"/>
                </a:solidFill>
                <a:latin typeface="Times"/>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4588" y="684213"/>
            <a:ext cx="4570412"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5294" y="4343703"/>
            <a:ext cx="5027414" cy="4115405"/>
          </a:xfrm>
          <a:prstGeom prst="rect">
            <a:avLst/>
          </a:prstGeom>
          <a:noFill/>
          <a:ln w="9525">
            <a:noFill/>
            <a:miter lim="800000"/>
            <a:headEnd/>
            <a:tailEnd/>
          </a:ln>
          <a:effectLst/>
        </p:spPr>
        <p:txBody>
          <a:bodyPr vert="horz" wrap="square" lIns="91408" tIns="45703" rIns="91408" bIns="4570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893"/>
            <a:ext cx="2972098" cy="458107"/>
          </a:xfrm>
          <a:prstGeom prst="rect">
            <a:avLst/>
          </a:prstGeom>
          <a:noFill/>
          <a:ln w="9525">
            <a:noFill/>
            <a:miter lim="800000"/>
            <a:headEnd/>
            <a:tailEnd/>
          </a:ln>
          <a:effectLst/>
        </p:spPr>
        <p:txBody>
          <a:bodyPr vert="horz" wrap="square" lIns="91408" tIns="45703" rIns="91408" bIns="45703" numCol="1" anchor="b" anchorCtr="0" compatLnSpc="1">
            <a:prstTxWarp prst="textNoShape">
              <a:avLst/>
            </a:prstTxWarp>
          </a:bodyPr>
          <a:lstStyle>
            <a:lvl1pPr defTabSz="914327" eaLnBrk="0" hangingPunct="0">
              <a:lnSpc>
                <a:spcPct val="100000"/>
              </a:lnSpc>
              <a:spcAft>
                <a:spcPct val="0"/>
              </a:spcAft>
              <a:defRPr sz="1100">
                <a:solidFill>
                  <a:schemeClr val="tx1"/>
                </a:solidFill>
                <a:latin typeface="Times"/>
              </a:defRPr>
            </a:lvl1pPr>
          </a:lstStyle>
          <a:p>
            <a:pPr>
              <a:defRPr/>
            </a:pPr>
            <a:endParaRPr lang="en-US"/>
          </a:p>
        </p:txBody>
      </p:sp>
      <p:sp>
        <p:nvSpPr>
          <p:cNvPr id="6151" name="Rectangle 7"/>
          <p:cNvSpPr>
            <a:spLocks noGrp="1" noChangeArrowheads="1"/>
          </p:cNvSpPr>
          <p:nvPr>
            <p:ph type="sldNum" sz="quarter" idx="5"/>
          </p:nvPr>
        </p:nvSpPr>
        <p:spPr bwMode="auto">
          <a:xfrm>
            <a:off x="3885903" y="8685893"/>
            <a:ext cx="2972097" cy="458107"/>
          </a:xfrm>
          <a:prstGeom prst="rect">
            <a:avLst/>
          </a:prstGeom>
          <a:noFill/>
          <a:ln w="9525">
            <a:noFill/>
            <a:miter lim="800000"/>
            <a:headEnd/>
            <a:tailEnd/>
          </a:ln>
          <a:effectLst/>
        </p:spPr>
        <p:txBody>
          <a:bodyPr vert="horz" wrap="square" lIns="91408" tIns="45703" rIns="91408" bIns="45703" numCol="1" anchor="b" anchorCtr="0" compatLnSpc="1">
            <a:prstTxWarp prst="textNoShape">
              <a:avLst/>
            </a:prstTxWarp>
          </a:bodyPr>
          <a:lstStyle>
            <a:lvl1pPr algn="r" defTabSz="914327" eaLnBrk="0" hangingPunct="0">
              <a:lnSpc>
                <a:spcPct val="100000"/>
              </a:lnSpc>
              <a:spcAft>
                <a:spcPct val="0"/>
              </a:spcAft>
              <a:defRPr sz="1100">
                <a:solidFill>
                  <a:schemeClr val="tx1"/>
                </a:solidFill>
                <a:latin typeface="Times"/>
              </a:defRPr>
            </a:lvl1pPr>
          </a:lstStyle>
          <a:p>
            <a:pPr>
              <a:defRPr/>
            </a:pPr>
            <a:fld id="{74CB3870-4A19-4A37-A2D3-5CC5ABBBD90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www.gsa.gov/Portal/gsa/ep/contentView.do?contentType=GSA_OVERVIEW&amp;contentId=8106" TargetMode="External"/><Relationship Id="rId3" Type="http://schemas.openxmlformats.org/officeDocument/2006/relationships/hyperlink" Target="http://www.gsaelibrary.gsa.gov/ElibMain/scheduleSummary.do?scheduleNumber=70&amp;flag=coop" TargetMode="External"/><Relationship Id="rId7" Type="http://schemas.openxmlformats.org/officeDocument/2006/relationships/hyperlink" Target="https://www.gsaadvantage.gov/"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www.gsaelibrary.gsa.gov/ElibMain/ElibHome" TargetMode="External"/><Relationship Id="rId5" Type="http://schemas.openxmlformats.org/officeDocument/2006/relationships/hyperlink" Target="http://www.gsaelibrary.gsa.gov/ElibMain/scheduleSummary.do?scheduleNumber=84&amp;flag=coop" TargetMode="External"/><Relationship Id="rId10" Type="http://schemas.openxmlformats.org/officeDocument/2006/relationships/hyperlink" Target="http://www.gsa.gov/Portal/gsa/ep/contentView.do?contentType=GSA_BASIC&amp;contentId=17627" TargetMode="External"/><Relationship Id="rId4" Type="http://schemas.openxmlformats.org/officeDocument/2006/relationships/hyperlink" Target="http://www.gsaelibrary.gsa.gov/ElibMain/scheduleSummary.do?scheduleNumber=00CORP&amp;flag=coop" TargetMode="External"/><Relationship Id="rId9" Type="http://schemas.openxmlformats.org/officeDocument/2006/relationships/hyperlink" Target="http://www.gsa.gov/Portal/gsa/ep/contentView.do?contentType=GSA_BASIC&amp;contentId=8395"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mailto:mashelpdesk@gsa.gov"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ailto:mashelpdesk@gsa.gov"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pPr defTabSz="912983"/>
            <a:fld id="{7828DDA1-1418-442E-8AB1-08AFA3CD4484}" type="slidenum">
              <a:rPr lang="en-US" smtClean="0">
                <a:latin typeface="Times" pitchFamily="18" charset="0"/>
              </a:rPr>
              <a:pPr defTabSz="912983"/>
              <a:t>1</a:t>
            </a:fld>
            <a:endParaRPr lang="en-US" dirty="0" smtClean="0">
              <a:latin typeface="Times"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dirty="0" smtClean="0">
              <a:latin typeface="Times" pitchFamily="18" charset="0"/>
            </a:endParaRPr>
          </a:p>
          <a:p>
            <a:endParaRPr lang="en-US" dirty="0" smtClean="0">
              <a:latin typeface="Times" pitchFamily="18" charset="0"/>
            </a:endParaRPr>
          </a:p>
          <a:p>
            <a:r>
              <a:rPr lang="en-US" dirty="0" smtClean="0">
                <a:latin typeface="Times" pitchFamily="18" charset="0"/>
              </a:rPr>
              <a:t>Welcome</a:t>
            </a:r>
          </a:p>
          <a:p>
            <a:endParaRPr lang="en-US" dirty="0" smtClean="0">
              <a:latin typeface="Times" pitchFamily="18" charset="0"/>
            </a:endParaRPr>
          </a:p>
          <a:p>
            <a:r>
              <a:rPr lang="en-US" dirty="0" smtClean="0">
                <a:latin typeface="Times" pitchFamily="18" charset="0"/>
              </a:rPr>
              <a:t>Speaker</a:t>
            </a:r>
            <a:r>
              <a:rPr lang="en-US" baseline="0" dirty="0" smtClean="0">
                <a:latin typeface="Times" pitchFamily="18" charset="0"/>
              </a:rPr>
              <a:t> Bio: </a:t>
            </a:r>
          </a:p>
          <a:p>
            <a:endParaRPr lang="en-US" baseline="0" dirty="0" smtClean="0">
              <a:latin typeface="Times" pitchFamily="18" charset="0"/>
            </a:endParaRPr>
          </a:p>
          <a:p>
            <a:r>
              <a:rPr lang="en-US" baseline="0" dirty="0" smtClean="0">
                <a:latin typeface="Times" pitchFamily="18" charset="0"/>
              </a:rPr>
              <a:t>23 year Federal employee, 22 years w/GSA.  Began in 1988 as a 1102 contract specialist trainee in Boston, GSA Region 1 in the Public Buildings Services (PBS) contracts branch contracting for construction projects and building service contracts.  After 4 years transferred to GSA’s Region 5 where I </a:t>
            </a:r>
            <a:r>
              <a:rPr lang="en-US" baseline="0" dirty="0" err="1" smtClean="0">
                <a:latin typeface="Times" pitchFamily="18" charset="0"/>
              </a:rPr>
              <a:t>transistioned</a:t>
            </a:r>
            <a:r>
              <a:rPr lang="en-US" baseline="0" dirty="0" smtClean="0">
                <a:latin typeface="Times" pitchFamily="18" charset="0"/>
              </a:rPr>
              <a:t> from PBS to the Federal Supply Service.  There I worked as a warranted Contracting Officer engaged in contracting operations for the regional office.  Transferred to the IT Acquisition Center in 1997 working Schedule 70 offers with a workload of existing contracts.  In 1999 began working in the IT market development division  and have been training both vendors and the Federal buyers since.</a:t>
            </a:r>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pPr defTabSz="912983"/>
            <a:fld id="{0E5696D8-6674-4715-9BF9-EBCA3F902D0F}" type="slidenum">
              <a:rPr lang="en-US" smtClean="0">
                <a:latin typeface="Times" pitchFamily="18" charset="0"/>
              </a:rPr>
              <a:pPr defTabSz="912983"/>
              <a:t>10</a:t>
            </a:fld>
            <a:endParaRPr lang="en-US" dirty="0" smtClean="0">
              <a:latin typeface="Times"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dirty="0" smtClean="0">
                <a:latin typeface="Times" pitchFamily="18" charset="0"/>
              </a:rPr>
              <a:t>GSA Order</a:t>
            </a:r>
            <a:r>
              <a:rPr lang="en-US" baseline="0" dirty="0" smtClean="0">
                <a:latin typeface="Times" pitchFamily="18" charset="0"/>
              </a:rPr>
              <a:t> ADM 4800 2F,  refreshed September 17, 2009  is an GSA Administrative Directive that details the “Eligibility to Use GSA Sources of Supply and Services”  </a:t>
            </a:r>
          </a:p>
          <a:p>
            <a:endParaRPr lang="en-US" baseline="0" dirty="0" smtClean="0">
              <a:latin typeface="Times" pitchFamily="18" charset="0"/>
            </a:endParaRPr>
          </a:p>
          <a:p>
            <a:r>
              <a:rPr lang="en-US" baseline="0" dirty="0" smtClean="0">
                <a:latin typeface="Times" pitchFamily="18" charset="0"/>
              </a:rPr>
              <a:t>This order provides definitions and listings of agencies and organizations authorized to use GSA sources of supply and services. </a:t>
            </a:r>
          </a:p>
          <a:p>
            <a:endParaRPr lang="en-US" baseline="0" dirty="0" smtClean="0">
              <a:latin typeface="Times" pitchFamily="18" charset="0"/>
            </a:endParaRPr>
          </a:p>
          <a:p>
            <a:r>
              <a:rPr lang="en-US" baseline="0" dirty="0" smtClean="0">
                <a:latin typeface="Times" pitchFamily="18" charset="0"/>
              </a:rPr>
              <a:t>It also provides definitive guidelines concerning eligibility requirements.</a:t>
            </a:r>
          </a:p>
          <a:p>
            <a:endParaRPr lang="en-US" baseline="0" dirty="0" smtClean="0">
              <a:latin typeface="Times" pitchFamily="18" charset="0"/>
            </a:endParaRPr>
          </a:p>
          <a:p>
            <a:r>
              <a:rPr lang="en-US" baseline="0" dirty="0" smtClean="0">
                <a:latin typeface="Times" pitchFamily="18" charset="0"/>
              </a:rPr>
              <a:t>Note use the GSA ‘search bar’    search ADM 4800 2F for complete text</a:t>
            </a:r>
          </a:p>
          <a:p>
            <a:endParaRPr lang="en-US" baseline="0" dirty="0" smtClean="0">
              <a:latin typeface="Times" pitchFamily="18" charset="0"/>
            </a:endParaRPr>
          </a:p>
          <a:p>
            <a:endParaRPr lang="en-US" dirty="0" smtClean="0">
              <a:latin typeface="Times"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12983"/>
            <a:fld id="{9A26A5AF-333C-4B74-92AA-FD2A908BC5E6}" type="slidenum">
              <a:rPr lang="en-US" smtClean="0">
                <a:latin typeface="Times" pitchFamily="18" charset="0"/>
              </a:rPr>
              <a:pPr defTabSz="912983"/>
              <a:t>11</a:t>
            </a:fld>
            <a:endParaRPr lang="en-US" dirty="0" smtClean="0">
              <a:latin typeface="Times"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382489" y="4343703"/>
            <a:ext cx="6252269" cy="4500940"/>
          </a:xfrm>
          <a:noFill/>
          <a:ln/>
        </p:spPr>
        <p:txBody>
          <a:bodyPr/>
          <a:lstStyle/>
          <a:p>
            <a:pPr>
              <a:buFontTx/>
              <a:buChar char="•"/>
            </a:pPr>
            <a:r>
              <a:rPr lang="en-US" dirty="0" smtClean="0">
                <a:latin typeface="Times" pitchFamily="18" charset="0"/>
              </a:rPr>
              <a:t>Vendors are offering COTS</a:t>
            </a:r>
            <a:r>
              <a:rPr lang="en-US" baseline="0" dirty="0" smtClean="0">
                <a:latin typeface="Times" pitchFamily="18" charset="0"/>
              </a:rPr>
              <a:t> or Commercial Off the Shelf products and services</a:t>
            </a:r>
            <a:r>
              <a:rPr lang="en-US" dirty="0" smtClean="0">
                <a:latin typeface="Times" pitchFamily="18" charset="0"/>
              </a:rPr>
              <a:t> under FAR</a:t>
            </a:r>
            <a:r>
              <a:rPr lang="en-US" baseline="0" dirty="0" smtClean="0">
                <a:latin typeface="Times" pitchFamily="18" charset="0"/>
              </a:rPr>
              <a:t> Part 12 – Acquisition of Commercial items. </a:t>
            </a:r>
            <a:endParaRPr lang="en-US" dirty="0" smtClean="0">
              <a:latin typeface="Times" pitchFamily="18" charset="0"/>
            </a:endParaRPr>
          </a:p>
          <a:p>
            <a:pPr>
              <a:buFontTx/>
              <a:buChar char="•"/>
            </a:pPr>
            <a:endParaRPr lang="en-US" dirty="0" smtClean="0">
              <a:latin typeface="Times" pitchFamily="18" charset="0"/>
            </a:endParaRPr>
          </a:p>
          <a:p>
            <a:pPr>
              <a:buFontTx/>
              <a:buChar char="•"/>
            </a:pPr>
            <a:r>
              <a:rPr lang="en-US" dirty="0" smtClean="0">
                <a:latin typeface="Times" pitchFamily="18" charset="0"/>
              </a:rPr>
              <a:t>You may submit your offer under the Schedule 70 solicitation at any time.   There is no closing date for acceptance of offer.</a:t>
            </a:r>
          </a:p>
          <a:p>
            <a:pPr>
              <a:buFontTx/>
              <a:buChar char="•"/>
            </a:pPr>
            <a:endParaRPr lang="en-US" dirty="0" smtClean="0">
              <a:latin typeface="Times" pitchFamily="18" charset="0"/>
            </a:endParaRPr>
          </a:p>
          <a:p>
            <a:pPr>
              <a:buFontTx/>
              <a:buChar char="•"/>
            </a:pPr>
            <a:r>
              <a:rPr lang="en-US" dirty="0" smtClean="0">
                <a:latin typeface="Times" pitchFamily="18" charset="0"/>
              </a:rPr>
              <a:t>Prior</a:t>
            </a:r>
            <a:r>
              <a:rPr lang="en-US" baseline="0" dirty="0" smtClean="0">
                <a:latin typeface="Times" pitchFamily="18" charset="0"/>
              </a:rPr>
              <a:t> to submission </a:t>
            </a:r>
            <a:r>
              <a:rPr lang="en-US" baseline="0" dirty="0" err="1" smtClean="0">
                <a:latin typeface="Times" pitchFamily="18" charset="0"/>
              </a:rPr>
              <a:t>offerors</a:t>
            </a:r>
            <a:r>
              <a:rPr lang="en-US" baseline="0" dirty="0" smtClean="0">
                <a:latin typeface="Times" pitchFamily="18" charset="0"/>
              </a:rPr>
              <a:t> need to verify that you are submitting the most current version of the solicitation (Refresh 26 dated Apr. 2010)</a:t>
            </a:r>
          </a:p>
          <a:p>
            <a:pPr>
              <a:buFontTx/>
              <a:buChar char="•"/>
            </a:pPr>
            <a:endParaRPr lang="en-US" baseline="0" dirty="0" smtClean="0">
              <a:latin typeface="Times" pitchFamily="18" charset="0"/>
            </a:endParaRPr>
          </a:p>
          <a:p>
            <a:pPr>
              <a:buFontTx/>
              <a:buChar char="•"/>
            </a:pPr>
            <a:r>
              <a:rPr lang="en-US" baseline="0" dirty="0" smtClean="0">
                <a:latin typeface="Times" pitchFamily="18" charset="0"/>
              </a:rPr>
              <a:t>Refresh 27 is tentatively scheduled for release in March 2011. </a:t>
            </a:r>
            <a:endParaRPr lang="en-US" dirty="0" smtClean="0">
              <a:latin typeface="Times" pitchFamily="18" charset="0"/>
            </a:endParaRPr>
          </a:p>
          <a:p>
            <a:pPr>
              <a:buFontTx/>
              <a:buNone/>
            </a:pPr>
            <a:endParaRPr lang="en-US" sz="800" dirty="0" smtClean="0">
              <a:latin typeface="Times" pitchFamily="18" charset="0"/>
            </a:endParaRPr>
          </a:p>
          <a:p>
            <a:pPr>
              <a:buFontTx/>
              <a:buChar char="•"/>
            </a:pPr>
            <a:r>
              <a:rPr lang="en-US" dirty="0" smtClean="0">
                <a:latin typeface="Times" pitchFamily="18" charset="0"/>
              </a:rPr>
              <a:t> The actual contract has a base period of 5 years from date of ward with three five-year options to extend. </a:t>
            </a:r>
          </a:p>
          <a:p>
            <a:pPr>
              <a:buFontTx/>
              <a:buChar char="•"/>
            </a:pPr>
            <a:endParaRPr lang="en-US" dirty="0" smtClean="0">
              <a:latin typeface="Times" pitchFamily="18" charset="0"/>
            </a:endParaRPr>
          </a:p>
          <a:p>
            <a:pPr>
              <a:buFontTx/>
              <a:buChar char="•"/>
            </a:pPr>
            <a:r>
              <a:rPr lang="en-US" dirty="0" smtClean="0">
                <a:latin typeface="Times" pitchFamily="18" charset="0"/>
              </a:rPr>
              <a:t>If all the option periods are extended – the contract can last for twenty years!</a:t>
            </a:r>
          </a:p>
          <a:p>
            <a:pPr>
              <a:buFontTx/>
              <a:buChar char="•"/>
            </a:pPr>
            <a:endParaRPr lang="en-US" dirty="0" smtClean="0">
              <a:latin typeface="Times" pitchFamily="18" charset="0"/>
            </a:endParaRPr>
          </a:p>
          <a:p>
            <a:pPr>
              <a:buFontTx/>
              <a:buChar char="•"/>
            </a:pPr>
            <a:r>
              <a:rPr lang="en-US" dirty="0" err="1" smtClean="0">
                <a:latin typeface="Times" pitchFamily="18" charset="0"/>
              </a:rPr>
              <a:t>Scchedule</a:t>
            </a:r>
            <a:r>
              <a:rPr lang="en-US" dirty="0" smtClean="0">
                <a:latin typeface="Times" pitchFamily="18" charset="0"/>
              </a:rPr>
              <a:t> contracts are IDIQ with economic price adjustment provisions. </a:t>
            </a:r>
          </a:p>
          <a:p>
            <a:pPr>
              <a:buFontTx/>
              <a:buChar char="•"/>
            </a:pPr>
            <a:endParaRPr lang="en-US" sz="800" dirty="0" smtClean="0">
              <a:latin typeface="Times" pitchFamily="18" charset="0"/>
            </a:endParaRPr>
          </a:p>
          <a:p>
            <a:pPr>
              <a:buFontTx/>
              <a:buChar char="•"/>
            </a:pPr>
            <a:r>
              <a:rPr lang="en-US" dirty="0" smtClean="0">
                <a:latin typeface="Times" pitchFamily="18" charset="0"/>
              </a:rPr>
              <a:t>EPA</a:t>
            </a:r>
            <a:r>
              <a:rPr lang="en-US" baseline="0" dirty="0" smtClean="0">
                <a:latin typeface="Times" pitchFamily="18" charset="0"/>
              </a:rPr>
              <a:t> – Economic Price Adjustment   </a:t>
            </a:r>
            <a:r>
              <a:rPr lang="en-US" dirty="0" smtClean="0">
                <a:latin typeface="Times" pitchFamily="18" charset="0"/>
              </a:rPr>
              <a:t>There is the ability for price changes throughout the 20 year period.</a:t>
            </a:r>
          </a:p>
          <a:p>
            <a:pPr>
              <a:buFontTx/>
              <a:buChar char="•"/>
            </a:pPr>
            <a:endParaRPr lang="en-US" dirty="0" smtClean="0">
              <a:latin typeface="Times" pitchFamily="18" charset="0"/>
            </a:endParaRPr>
          </a:p>
          <a:p>
            <a:pPr>
              <a:buFontTx/>
              <a:buChar char="•"/>
            </a:pPr>
            <a:r>
              <a:rPr lang="en-US" dirty="0" smtClean="0">
                <a:latin typeface="Times" pitchFamily="18" charset="0"/>
              </a:rPr>
              <a:t>Service Vendors maintain their awarded</a:t>
            </a:r>
            <a:r>
              <a:rPr lang="en-US" baseline="0" dirty="0" smtClean="0">
                <a:latin typeface="Times" pitchFamily="18" charset="0"/>
              </a:rPr>
              <a:t> </a:t>
            </a:r>
            <a:r>
              <a:rPr lang="en-US" dirty="0" smtClean="0">
                <a:latin typeface="Times" pitchFamily="18" charset="0"/>
              </a:rPr>
              <a:t>prices for</a:t>
            </a:r>
            <a:r>
              <a:rPr lang="en-US" baseline="0" dirty="0" smtClean="0">
                <a:latin typeface="Times" pitchFamily="18" charset="0"/>
              </a:rPr>
              <a:t> the first twelve months of the contact.  After this initial period vendors may adjust their service prices.  There is a limit of three revisions per calendar year.  </a:t>
            </a:r>
            <a:endParaRPr lang="en-US" dirty="0" smtClean="0">
              <a:latin typeface="Times" pitchFamily="18" charset="0"/>
            </a:endParaRPr>
          </a:p>
          <a:p>
            <a:pPr>
              <a:buFontTx/>
              <a:buChar char="•"/>
            </a:pPr>
            <a:endParaRPr lang="en-US" dirty="0" smtClean="0">
              <a:latin typeface="Times" pitchFamily="18" charset="0"/>
            </a:endParaRPr>
          </a:p>
          <a:p>
            <a:endParaRPr lang="en-US" b="1" dirty="0" smtClean="0">
              <a:latin typeface="Times" pitchFamily="18" charset="0"/>
            </a:endParaRPr>
          </a:p>
          <a:p>
            <a:r>
              <a:rPr lang="en-US" b="1" dirty="0" smtClean="0">
                <a:latin typeface="Times" pitchFamily="18" charset="0"/>
              </a:rPr>
              <a:t>Mandatory Acceptance of Credit Card –</a:t>
            </a:r>
            <a:r>
              <a:rPr lang="en-US" dirty="0" smtClean="0">
                <a:latin typeface="Times" pitchFamily="18" charset="0"/>
              </a:rPr>
              <a:t> Contractors are encouraged to accept credit cards for orders above the micro-purchase threshold.</a:t>
            </a:r>
          </a:p>
          <a:p>
            <a:endParaRPr lang="en-US" dirty="0" smtClean="0">
              <a:latin typeface="Times" pitchFamily="18" charset="0"/>
            </a:endParaRPr>
          </a:p>
          <a:p>
            <a:r>
              <a:rPr lang="en-US" b="1" dirty="0" smtClean="0">
                <a:latin typeface="Times" pitchFamily="18" charset="0"/>
              </a:rPr>
              <a:t>BEST VALUE FACTORS NOT JUST LOWEST PRICE USED BY CUSTOMERS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12983"/>
            <a:fld id="{E0BE3868-DECF-48D6-8ABC-970E8A075C75}" type="slidenum">
              <a:rPr lang="en-US" smtClean="0">
                <a:latin typeface="Times" pitchFamily="18" charset="0"/>
              </a:rPr>
              <a:pPr defTabSz="912983"/>
              <a:t>12</a:t>
            </a:fld>
            <a:endParaRPr lang="en-US" dirty="0" smtClean="0">
              <a:latin typeface="Times"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382489" y="4343703"/>
            <a:ext cx="6252269" cy="4500940"/>
          </a:xfrm>
          <a:noFill/>
          <a:ln/>
        </p:spPr>
        <p:txBody>
          <a:bodyPr/>
          <a:lstStyle/>
          <a:p>
            <a:pPr>
              <a:buFontTx/>
              <a:buChar char="•"/>
            </a:pPr>
            <a:r>
              <a:rPr lang="en-US" dirty="0" smtClean="0">
                <a:latin typeface="Times" pitchFamily="18" charset="0"/>
              </a:rPr>
              <a:t> Additional Benefits</a:t>
            </a:r>
            <a:r>
              <a:rPr lang="en-US" baseline="0" dirty="0" smtClean="0">
                <a:latin typeface="Times" pitchFamily="18" charset="0"/>
              </a:rPr>
              <a:t> of having a GSA schedule contract</a:t>
            </a:r>
          </a:p>
          <a:p>
            <a:pPr>
              <a:buFontTx/>
              <a:buChar char="•"/>
            </a:pPr>
            <a:endParaRPr lang="en-US" baseline="0" dirty="0" smtClean="0">
              <a:latin typeface="Times" pitchFamily="18" charset="0"/>
            </a:endParaRPr>
          </a:p>
          <a:p>
            <a:pPr>
              <a:buFontTx/>
              <a:buChar char="•"/>
            </a:pPr>
            <a:endParaRPr lang="en-US" baseline="0" dirty="0" smtClean="0">
              <a:latin typeface="Times" pitchFamily="18" charset="0"/>
            </a:endParaRPr>
          </a:p>
          <a:p>
            <a:pPr>
              <a:buFontTx/>
              <a:buChar char="•"/>
            </a:pPr>
            <a:r>
              <a:rPr lang="en-US" baseline="0" dirty="0" smtClean="0">
                <a:latin typeface="Times" pitchFamily="18" charset="0"/>
              </a:rPr>
              <a:t>Each vendor’s pricing and </a:t>
            </a:r>
            <a:r>
              <a:rPr lang="en-US" baseline="0" dirty="0" err="1" smtClean="0">
                <a:latin typeface="Times" pitchFamily="18" charset="0"/>
              </a:rPr>
              <a:t>commerical</a:t>
            </a:r>
            <a:r>
              <a:rPr lang="en-US" baseline="0" dirty="0" smtClean="0">
                <a:latin typeface="Times" pitchFamily="18" charset="0"/>
              </a:rPr>
              <a:t> practices are reviewed and used to negotiate the best price for GSA. </a:t>
            </a:r>
          </a:p>
          <a:p>
            <a:pPr>
              <a:buFontTx/>
              <a:buChar char="•"/>
            </a:pPr>
            <a:endParaRPr lang="en-US" baseline="0" dirty="0" smtClean="0">
              <a:latin typeface="Times" pitchFamily="18" charset="0"/>
            </a:endParaRPr>
          </a:p>
          <a:p>
            <a:pPr>
              <a:buFontTx/>
              <a:buChar char="•"/>
            </a:pPr>
            <a:r>
              <a:rPr lang="en-US" baseline="0" dirty="0" smtClean="0">
                <a:latin typeface="Times" pitchFamily="18" charset="0"/>
              </a:rPr>
              <a:t>Unlike other competitive bids – vendors are not being compared on a head to head basis.  GSA seeks to determine a vendors most favored commercial customer pricing.  </a:t>
            </a:r>
          </a:p>
          <a:p>
            <a:pPr>
              <a:buFontTx/>
              <a:buChar char="•"/>
            </a:pPr>
            <a:endParaRPr lang="en-US" baseline="0" dirty="0" smtClean="0">
              <a:latin typeface="Times" pitchFamily="18" charset="0"/>
            </a:endParaRPr>
          </a:p>
          <a:p>
            <a:pPr>
              <a:buFontTx/>
              <a:buChar char="•"/>
            </a:pPr>
            <a:r>
              <a:rPr lang="en-US" baseline="0" dirty="0" smtClean="0">
                <a:latin typeface="Times" pitchFamily="18" charset="0"/>
              </a:rPr>
              <a:t>The Federal </a:t>
            </a:r>
            <a:r>
              <a:rPr lang="en-US" baseline="0" dirty="0" err="1" smtClean="0">
                <a:latin typeface="Times" pitchFamily="18" charset="0"/>
              </a:rPr>
              <a:t>Acqusition</a:t>
            </a:r>
            <a:r>
              <a:rPr lang="en-US" baseline="0" dirty="0" smtClean="0">
                <a:latin typeface="Times" pitchFamily="18" charset="0"/>
              </a:rPr>
              <a:t> Reform Act of 1996 now allows agencies to place orders for products and award task orders for services based on “Best Value” instead of the previous “Low Bid” policy.</a:t>
            </a:r>
          </a:p>
          <a:p>
            <a:pPr>
              <a:buFontTx/>
              <a:buChar char="•"/>
            </a:pPr>
            <a:endParaRPr lang="en-US" baseline="0" dirty="0" smtClean="0">
              <a:latin typeface="Times" pitchFamily="18" charset="0"/>
            </a:endParaRPr>
          </a:p>
          <a:p>
            <a:pPr>
              <a:buFontTx/>
              <a:buChar char="•"/>
            </a:pPr>
            <a:r>
              <a:rPr lang="en-US" baseline="0" dirty="0" smtClean="0">
                <a:latin typeface="Times" pitchFamily="18" charset="0"/>
              </a:rPr>
              <a:t>Best Value may include: vendors size / socio economic factors, product warranty, energy efficiency, special disposal requirements, </a:t>
            </a:r>
          </a:p>
          <a:p>
            <a:pPr>
              <a:buFontTx/>
              <a:buChar char="•"/>
            </a:pPr>
            <a:endParaRPr lang="en-US" baseline="0" dirty="0" smtClean="0">
              <a:latin typeface="Times" pitchFamily="18" charset="0"/>
            </a:endParaRPr>
          </a:p>
          <a:p>
            <a:pPr>
              <a:buFontTx/>
              <a:buChar char="•"/>
            </a:pPr>
            <a:r>
              <a:rPr lang="en-US" baseline="0" dirty="0" smtClean="0">
                <a:latin typeface="Times" pitchFamily="18" charset="0"/>
              </a:rPr>
              <a:t>Schedules allows an ordering agency to maintain a direct relationship with vendors.  i.e. GSA does not warehouse vendors products.  The ordering agency places orders directly with the vendor.  </a:t>
            </a:r>
          </a:p>
          <a:p>
            <a:pPr>
              <a:buFontTx/>
              <a:buNone/>
            </a:pPr>
            <a:endParaRPr lang="en-US" baseline="0" dirty="0" smtClean="0">
              <a:latin typeface="Times" pitchFamily="18" charset="0"/>
            </a:endParaRPr>
          </a:p>
          <a:p>
            <a:pPr>
              <a:buFontTx/>
              <a:buChar char="•"/>
            </a:pPr>
            <a:endParaRPr lang="en-US" baseline="0" dirty="0" smtClean="0">
              <a:latin typeface="Times" pitchFamily="18" charset="0"/>
            </a:endParaRPr>
          </a:p>
          <a:p>
            <a:pPr>
              <a:buFontTx/>
              <a:buChar char="•"/>
            </a:pPr>
            <a:r>
              <a:rPr lang="en-US" dirty="0" smtClean="0">
                <a:latin typeface="Times" pitchFamily="18" charset="0"/>
              </a:rPr>
              <a:t>Acceptance</a:t>
            </a:r>
            <a:r>
              <a:rPr lang="en-US" baseline="0" dirty="0" smtClean="0">
                <a:latin typeface="Times" pitchFamily="18" charset="0"/>
              </a:rPr>
              <a:t> of credit cards is a </a:t>
            </a:r>
            <a:r>
              <a:rPr lang="en-US" dirty="0" smtClean="0">
                <a:latin typeface="Times" pitchFamily="18" charset="0"/>
              </a:rPr>
              <a:t>contractual</a:t>
            </a:r>
            <a:r>
              <a:rPr lang="en-US" baseline="0" dirty="0" smtClean="0">
                <a:latin typeface="Times" pitchFamily="18" charset="0"/>
              </a:rPr>
              <a:t> requirement for purchases under the $3000 micro purchase threshold</a:t>
            </a:r>
          </a:p>
          <a:p>
            <a:pPr>
              <a:buFontTx/>
              <a:buChar char="•"/>
            </a:pPr>
            <a:endParaRPr lang="en-US" baseline="0" dirty="0" smtClean="0">
              <a:latin typeface="Times" pitchFamily="18" charset="0"/>
            </a:endParaRPr>
          </a:p>
          <a:p>
            <a:r>
              <a:rPr lang="en-US" sz="1200" b="1" dirty="0" smtClean="0"/>
              <a:t>Value of a GSA Schedule</a:t>
            </a:r>
            <a:endParaRPr lang="en-US" dirty="0" smtClean="0">
              <a:latin typeface="Times" pitchFamily="18" charset="0"/>
            </a:endParaRPr>
          </a:p>
          <a:p>
            <a:endParaRPr lang="en-US" dirty="0" smtClean="0">
              <a:latin typeface="Times" pitchFamily="18" charset="0"/>
            </a:endParaRPr>
          </a:p>
          <a:p>
            <a:pPr marL="216233" indent="-216233">
              <a:buAutoNum type="arabicPeriod"/>
            </a:pPr>
            <a:r>
              <a:rPr lang="en-US" sz="1200" dirty="0" smtClean="0"/>
              <a:t>Builds brand recognition by providing you with “preferred vendor” status</a:t>
            </a:r>
          </a:p>
          <a:p>
            <a:pPr marL="216233" indent="-216233">
              <a:buAutoNum type="arabicPeriod"/>
            </a:pPr>
            <a:endParaRPr lang="en-US" sz="1200" dirty="0" smtClean="0"/>
          </a:p>
          <a:p>
            <a:r>
              <a:rPr lang="en-US" sz="1200" dirty="0" smtClean="0"/>
              <a:t>2. A door opener into the government market</a:t>
            </a:r>
          </a:p>
          <a:p>
            <a:endParaRPr lang="en-US" sz="1200" dirty="0" smtClean="0"/>
          </a:p>
          <a:p>
            <a:r>
              <a:rPr lang="en-US" sz="1200" dirty="0" smtClean="0"/>
              <a:t>3. Differentiates you from non-schedule vendors with same services / products</a:t>
            </a:r>
          </a:p>
          <a:p>
            <a:endParaRPr lang="en-US" sz="1200" dirty="0" smtClean="0"/>
          </a:p>
          <a:p>
            <a:r>
              <a:rPr lang="en-US" sz="1200" dirty="0" smtClean="0"/>
              <a:t>4. A multi-purpose contracting device </a:t>
            </a:r>
          </a:p>
          <a:p>
            <a:endParaRPr lang="en-US" sz="1200" dirty="0" smtClean="0"/>
          </a:p>
          <a:p>
            <a:r>
              <a:rPr lang="en-US" sz="1200" dirty="0" smtClean="0"/>
              <a:t>5. Reduces contract time from solicitation to award (RFP - 268 days to RFQ - 30 days)</a:t>
            </a:r>
          </a:p>
          <a:p>
            <a:endParaRPr lang="en-US" sz="1200" dirty="0" smtClean="0"/>
          </a:p>
          <a:p>
            <a:r>
              <a:rPr lang="en-US" sz="1200" dirty="0" smtClean="0"/>
              <a:t>6. It makes it easier for the government to buy from you</a:t>
            </a:r>
          </a:p>
          <a:p>
            <a:endParaRPr lang="en-US" sz="1200" dirty="0" smtClean="0"/>
          </a:p>
          <a:p>
            <a:r>
              <a:rPr lang="en-US" sz="1200" dirty="0" smtClean="0"/>
              <a:t>7. Fastest and least expensive entry into market</a:t>
            </a:r>
          </a:p>
          <a:p>
            <a:endParaRPr lang="en-US" sz="1200" dirty="0" smtClean="0"/>
          </a:p>
          <a:p>
            <a:r>
              <a:rPr lang="en-US" sz="1200" dirty="0" smtClean="0"/>
              <a:t>The Government’s objective is to obtain your most favored  customer pricing model under similar terms and conditions.</a:t>
            </a:r>
          </a:p>
          <a:p>
            <a:endParaRPr lang="en-US" sz="1200" dirty="0" smtClean="0"/>
          </a:p>
          <a:p>
            <a:r>
              <a:rPr lang="en-US" sz="1200" dirty="0" smtClean="0"/>
              <a:t>Basis of Award consideration should be well thought out and part of your offer strategy.</a:t>
            </a:r>
          </a:p>
          <a:p>
            <a:endParaRPr lang="en-US" sz="1200" dirty="0" smtClean="0"/>
          </a:p>
          <a:p>
            <a:r>
              <a:rPr lang="en-US" sz="1200" dirty="0" smtClean="0"/>
              <a:t>Negotiations typically involve a summation of the proposal, a Final Proposal Revision</a:t>
            </a:r>
          </a:p>
          <a:p>
            <a:pPr>
              <a:buFontTx/>
              <a:buChar char="•"/>
            </a:pPr>
            <a:endParaRPr lang="en-US" dirty="0" smtClean="0">
              <a:latin typeface="Times"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slide serves to illustrate the relationship between GSA, the ordering agency and the Schedule holder.</a:t>
            </a:r>
          </a:p>
          <a:p>
            <a:endParaRPr lang="en-US" baseline="0" dirty="0" smtClean="0"/>
          </a:p>
          <a:p>
            <a:r>
              <a:rPr lang="en-US" baseline="0" dirty="0" smtClean="0"/>
              <a:t>GSA’s Procuring Contracting Officer PCO) can be found at the top of the diagram.  Award of a schedule Contract</a:t>
            </a:r>
            <a:endParaRPr lang="en-US" dirty="0"/>
          </a:p>
        </p:txBody>
      </p:sp>
      <p:sp>
        <p:nvSpPr>
          <p:cNvPr id="4" name="Slide Number Placeholder 3"/>
          <p:cNvSpPr>
            <a:spLocks noGrp="1"/>
          </p:cNvSpPr>
          <p:nvPr>
            <p:ph type="sldNum" sz="quarter" idx="10"/>
          </p:nvPr>
        </p:nvSpPr>
        <p:spPr/>
        <p:txBody>
          <a:bodyPr/>
          <a:lstStyle/>
          <a:p>
            <a:pPr>
              <a:defRPr/>
            </a:pPr>
            <a:fld id="{74CB3870-4A19-4A37-A2D3-5CC5ABBBD90D}"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12983"/>
            <a:fld id="{C4141731-ABFF-4C66-8FA0-BDA3B9A645F2}" type="slidenum">
              <a:rPr lang="en-US" smtClean="0">
                <a:latin typeface="Times" pitchFamily="18" charset="0"/>
              </a:rPr>
              <a:pPr defTabSz="912983"/>
              <a:t>14</a:t>
            </a:fld>
            <a:endParaRPr lang="en-US" dirty="0" smtClean="0">
              <a:latin typeface="Times"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smtClean="0">
                <a:latin typeface="Times" pitchFamily="18" charset="0"/>
              </a:rPr>
              <a:t>Participation</a:t>
            </a:r>
            <a:r>
              <a:rPr lang="en-US" baseline="0" dirty="0" smtClean="0">
                <a:latin typeface="Times" pitchFamily="18" charset="0"/>
              </a:rPr>
              <a:t> in GSA’s State and Local Programs are voluntary.</a:t>
            </a:r>
          </a:p>
          <a:p>
            <a:r>
              <a:rPr lang="en-US" baseline="0" dirty="0" smtClean="0">
                <a:latin typeface="Times" pitchFamily="18" charset="0"/>
              </a:rPr>
              <a:t>     </a:t>
            </a:r>
            <a:r>
              <a:rPr lang="en-US" baseline="0" dirty="0" err="1" smtClean="0">
                <a:latin typeface="Times" pitchFamily="18" charset="0"/>
              </a:rPr>
              <a:t>Offerors</a:t>
            </a:r>
            <a:r>
              <a:rPr lang="en-US" baseline="0" dirty="0" smtClean="0">
                <a:latin typeface="Times" pitchFamily="18" charset="0"/>
              </a:rPr>
              <a:t> declare their participation in each of the three programs listed below.</a:t>
            </a:r>
          </a:p>
          <a:p>
            <a:endParaRPr lang="en-US" baseline="0" dirty="0" smtClean="0">
              <a:latin typeface="Times" pitchFamily="18"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Vendors participating in this program will be identified as  ARRA in Schedules </a:t>
            </a:r>
            <a:r>
              <a:rPr lang="en-US" baseline="0" dirty="0" err="1" smtClean="0"/>
              <a:t>eLibrary</a:t>
            </a:r>
            <a:r>
              <a:rPr lang="en-US" baseline="0" dirty="0" smtClean="0"/>
              <a:t> and GSA Advantage! with the icons shown above</a:t>
            </a:r>
            <a:endParaRPr lang="en-US" dirty="0" smtClean="0"/>
          </a:p>
          <a:p>
            <a:endParaRPr lang="en-US" baseline="0" dirty="0" smtClean="0">
              <a:latin typeface="Times" pitchFamily="18" charset="0"/>
            </a:endParaRPr>
          </a:p>
          <a:p>
            <a:endParaRPr lang="en-US" baseline="0" dirty="0" smtClean="0">
              <a:latin typeface="Times" pitchFamily="18" charset="0"/>
            </a:endParaRPr>
          </a:p>
          <a:p>
            <a:r>
              <a:rPr lang="en-US" baseline="0" dirty="0" smtClean="0">
                <a:latin typeface="Times" pitchFamily="18" charset="0"/>
              </a:rPr>
              <a:t>Participation by State, County and Local governments is also voluntary.  Participation varies from state to state and additional information can be found at any of the state associations: </a:t>
            </a:r>
          </a:p>
          <a:p>
            <a:endParaRPr lang="en-US" baseline="0" dirty="0" smtClean="0">
              <a:latin typeface="Times" pitchFamily="18" charset="0"/>
            </a:endParaRPr>
          </a:p>
          <a:p>
            <a:r>
              <a:rPr lang="en-US" baseline="0" dirty="0" smtClean="0">
                <a:latin typeface="Times" pitchFamily="18" charset="0"/>
              </a:rPr>
              <a:t> NIGP National Institute of Governmental Purchasing  - www.NIGP.org</a:t>
            </a:r>
          </a:p>
          <a:p>
            <a:endParaRPr lang="en-US" baseline="0" dirty="0" smtClean="0">
              <a:latin typeface="Times" pitchFamily="18" charset="0"/>
            </a:endParaRPr>
          </a:p>
          <a:p>
            <a:r>
              <a:rPr lang="en-US" baseline="0" dirty="0" smtClean="0">
                <a:latin typeface="Times" pitchFamily="18" charset="0"/>
              </a:rPr>
              <a:t> NASPO the National Association of State </a:t>
            </a:r>
            <a:r>
              <a:rPr lang="en-US" baseline="0" dirty="0" err="1" smtClean="0">
                <a:latin typeface="Times" pitchFamily="18" charset="0"/>
              </a:rPr>
              <a:t>Procurment</a:t>
            </a:r>
            <a:r>
              <a:rPr lang="en-US" baseline="0" dirty="0" smtClean="0">
                <a:latin typeface="Times" pitchFamily="18" charset="0"/>
              </a:rPr>
              <a:t> Officials   - www.NASPO.org</a:t>
            </a:r>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pPr>
              <a:buFontTx/>
              <a:buChar char="•"/>
            </a:pPr>
            <a:r>
              <a:rPr lang="en-US" b="1" dirty="0" smtClean="0">
                <a:latin typeface="Times" pitchFamily="18" charset="0"/>
              </a:rPr>
              <a:t>Cooperative Purchasing Program</a:t>
            </a:r>
            <a:r>
              <a:rPr lang="en-US" dirty="0" smtClean="0">
                <a:latin typeface="Times" pitchFamily="18" charset="0"/>
              </a:rPr>
              <a:t>:</a:t>
            </a:r>
          </a:p>
          <a:p>
            <a:pPr lvl="1">
              <a:buFontTx/>
              <a:buChar char="•"/>
            </a:pPr>
            <a:r>
              <a:rPr lang="en-US" dirty="0" smtClean="0">
                <a:latin typeface="Times" pitchFamily="18" charset="0"/>
              </a:rPr>
              <a:t>State and local government entities may purchase a variety of Information Technology (IT) products, software, and services from contracts awarded under </a:t>
            </a:r>
            <a:r>
              <a:rPr lang="en-US" dirty="0" smtClean="0">
                <a:latin typeface="Times" pitchFamily="18" charset="0"/>
                <a:hlinkClick r:id="rId3"/>
              </a:rPr>
              <a:t>GSA Federal Supply Schedule 70</a:t>
            </a:r>
            <a:r>
              <a:rPr lang="en-US" dirty="0" smtClean="0">
                <a:latin typeface="Times" pitchFamily="18" charset="0"/>
              </a:rPr>
              <a:t>, Information Technology, as well as from contracts under the </a:t>
            </a:r>
            <a:r>
              <a:rPr lang="en-US" dirty="0" smtClean="0">
                <a:latin typeface="Times" pitchFamily="18" charset="0"/>
                <a:hlinkClick r:id="rId4"/>
              </a:rPr>
              <a:t>Consolidated (formerly Corporate Contracts) Schedule</a:t>
            </a:r>
            <a:r>
              <a:rPr lang="en-US" dirty="0" smtClean="0">
                <a:latin typeface="Times" pitchFamily="18" charset="0"/>
              </a:rPr>
              <a:t> containing IT special item numbers.</a:t>
            </a:r>
          </a:p>
          <a:p>
            <a:pPr lvl="1">
              <a:buFontTx/>
              <a:buChar char="•"/>
            </a:pPr>
            <a:r>
              <a:rPr lang="en-US" dirty="0" smtClean="0">
                <a:latin typeface="Times" pitchFamily="18" charset="0"/>
              </a:rPr>
              <a:t>State and local government entities may also purchase alarm and signal systems, facility management systems, firefighting and rescue equipment, law enforcement and security equipment, marine craft and related equipment, special purpose clothing, and related services from contracts awarded under </a:t>
            </a:r>
            <a:r>
              <a:rPr lang="en-US" dirty="0" smtClean="0">
                <a:latin typeface="Times" pitchFamily="18" charset="0"/>
                <a:hlinkClick r:id="rId5"/>
              </a:rPr>
              <a:t>GSA Federal Supply Schedule 84</a:t>
            </a:r>
            <a:r>
              <a:rPr lang="en-US" dirty="0" smtClean="0">
                <a:latin typeface="Times" pitchFamily="18" charset="0"/>
              </a:rPr>
              <a:t>, Total Solutions for Law Enforcement, Security, Facility Management Systems, Fire, Rescue, Special Purpose Clothing, Marine Craft, and Emergency/Disaster Response.</a:t>
            </a:r>
          </a:p>
          <a:p>
            <a:pPr lvl="1">
              <a:buFontTx/>
              <a:buChar char="•"/>
            </a:pPr>
            <a:r>
              <a:rPr lang="en-US" dirty="0" smtClean="0">
                <a:latin typeface="Times" pitchFamily="18" charset="0"/>
              </a:rPr>
              <a:t>Schedule contractors participating in the Cooperative Purchasing Program are identified in </a:t>
            </a:r>
            <a:r>
              <a:rPr lang="en-US" dirty="0" smtClean="0">
                <a:latin typeface="Times" pitchFamily="18" charset="0"/>
                <a:hlinkClick r:id="rId6"/>
              </a:rPr>
              <a:t>GSA </a:t>
            </a:r>
            <a:r>
              <a:rPr lang="en-US" dirty="0" err="1" smtClean="0">
                <a:latin typeface="Times" pitchFamily="18" charset="0"/>
                <a:hlinkClick r:id="rId6"/>
              </a:rPr>
              <a:t>eLibrary</a:t>
            </a:r>
            <a:r>
              <a:rPr lang="en-US" dirty="0" smtClean="0">
                <a:latin typeface="Times" pitchFamily="18" charset="0"/>
              </a:rPr>
              <a:t> (formerly Schedules e-Library) with the Cooperative Purchasing icon. This icon is also used to identify those products and services available for Cooperative Purchasing on </a:t>
            </a:r>
            <a:r>
              <a:rPr lang="en-US" dirty="0" smtClean="0">
                <a:latin typeface="Times" pitchFamily="18" charset="0"/>
                <a:hlinkClick r:id="rId7"/>
              </a:rPr>
              <a:t>GSA </a:t>
            </a:r>
            <a:r>
              <a:rPr lang="en-US" i="1" dirty="0" smtClean="0">
                <a:latin typeface="Times" pitchFamily="18" charset="0"/>
                <a:hlinkClick r:id="rId7"/>
              </a:rPr>
              <a:t>Advantage!®</a:t>
            </a:r>
            <a:r>
              <a:rPr lang="en-US" dirty="0" smtClean="0">
                <a:latin typeface="Times" pitchFamily="18" charset="0"/>
              </a:rPr>
              <a:t>, GSA's online shopping and ordering system.</a:t>
            </a:r>
          </a:p>
          <a:p>
            <a:pPr lvl="1">
              <a:buFontTx/>
              <a:buChar char="•"/>
            </a:pPr>
            <a:endParaRPr lang="en-US" dirty="0" smtClean="0">
              <a:latin typeface="Times" pitchFamily="18" charset="0"/>
            </a:endParaRPr>
          </a:p>
          <a:p>
            <a:pPr>
              <a:buFontTx/>
              <a:buChar char="•"/>
            </a:pPr>
            <a:r>
              <a:rPr lang="en-US" b="1" dirty="0" smtClean="0">
                <a:latin typeface="Times" pitchFamily="18" charset="0"/>
              </a:rPr>
              <a:t>Disaster Recovery Program:</a:t>
            </a:r>
          </a:p>
          <a:p>
            <a:pPr lvl="1">
              <a:buFontTx/>
              <a:buChar char="•"/>
            </a:pPr>
            <a:r>
              <a:rPr lang="en-US" dirty="0" smtClean="0">
                <a:latin typeface="Times" pitchFamily="18" charset="0"/>
              </a:rPr>
              <a:t>Under the Disaster Recovery Purchasing Program, state and local government entities may purchase a variety of products and services from contracts awarded under </a:t>
            </a:r>
            <a:r>
              <a:rPr lang="en-US" dirty="0" smtClean="0">
                <a:latin typeface="Times" pitchFamily="18" charset="0"/>
                <a:hlinkClick r:id="rId8"/>
              </a:rPr>
              <a:t>GSA Federal Supply Schedules</a:t>
            </a:r>
            <a:r>
              <a:rPr lang="en-US" dirty="0" smtClean="0">
                <a:latin typeface="Times" pitchFamily="18" charset="0"/>
              </a:rPr>
              <a:t> to facilitate recovery from a major disaster, terrorism, or nuclear, biological, chemical, or radiological attack. </a:t>
            </a:r>
          </a:p>
          <a:p>
            <a:pPr lvl="1">
              <a:buFontTx/>
              <a:buChar char="•"/>
            </a:pPr>
            <a:r>
              <a:rPr lang="en-US" dirty="0" smtClean="0">
                <a:latin typeface="Times" pitchFamily="18" charset="0"/>
              </a:rPr>
              <a:t>This Disaster Recovery Purchasing authority is limited to GSA Schedule contracts and does not include any other GSA programs. </a:t>
            </a:r>
            <a:r>
              <a:rPr lang="en-US" dirty="0" smtClean="0">
                <a:latin typeface="Times" pitchFamily="18" charset="0"/>
                <a:hlinkClick r:id="rId6"/>
              </a:rPr>
              <a:t>GSA </a:t>
            </a:r>
            <a:r>
              <a:rPr lang="en-US" dirty="0" err="1" smtClean="0">
                <a:latin typeface="Times" pitchFamily="18" charset="0"/>
                <a:hlinkClick r:id="rId6"/>
              </a:rPr>
              <a:t>eLibrary</a:t>
            </a:r>
            <a:r>
              <a:rPr lang="en-US" dirty="0" smtClean="0">
                <a:latin typeface="Times" pitchFamily="18" charset="0"/>
              </a:rPr>
              <a:t> (formerly Schedules e-Library) contains a list of all GSA Schedules subject to Disaster Recovery Purchasing.</a:t>
            </a:r>
          </a:p>
          <a:p>
            <a:pPr lvl="1">
              <a:buFontTx/>
              <a:buChar char="•"/>
            </a:pPr>
            <a:r>
              <a:rPr lang="en-US" dirty="0" smtClean="0">
                <a:latin typeface="Times" pitchFamily="18" charset="0"/>
              </a:rPr>
              <a:t>Schedule contractors participating in the Disaster Recovery Purchasing Program are identified in GSA </a:t>
            </a:r>
            <a:r>
              <a:rPr lang="en-US" dirty="0" err="1" smtClean="0">
                <a:latin typeface="Times" pitchFamily="18" charset="0"/>
              </a:rPr>
              <a:t>eLibrary</a:t>
            </a:r>
            <a:r>
              <a:rPr lang="en-US" dirty="0" smtClean="0">
                <a:latin typeface="Times" pitchFamily="18" charset="0"/>
              </a:rPr>
              <a:t> with the Disaster Recovery Purchasing icon. This icon is also used to identify those products and services available for Disaster Recovery Purchasing on </a:t>
            </a:r>
            <a:r>
              <a:rPr lang="en-US" dirty="0" smtClean="0">
                <a:latin typeface="Times" pitchFamily="18" charset="0"/>
                <a:hlinkClick r:id="rId7"/>
              </a:rPr>
              <a:t>GSA </a:t>
            </a:r>
            <a:r>
              <a:rPr lang="en-US" i="1" dirty="0" smtClean="0">
                <a:latin typeface="Times" pitchFamily="18" charset="0"/>
                <a:hlinkClick r:id="rId7"/>
              </a:rPr>
              <a:t>Advantage!®</a:t>
            </a:r>
            <a:r>
              <a:rPr lang="en-US" dirty="0" smtClean="0">
                <a:latin typeface="Times" pitchFamily="18" charset="0"/>
              </a:rPr>
              <a:t>, GSA's online shopping and ordering system.</a:t>
            </a:r>
          </a:p>
          <a:p>
            <a:pPr lvl="1">
              <a:buFontTx/>
              <a:buChar char="•"/>
            </a:pPr>
            <a:endParaRPr lang="en-US" smtClean="0">
              <a:latin typeface="Times" pitchFamily="18" charset="0"/>
            </a:endParaRPr>
          </a:p>
          <a:p>
            <a:pPr lvl="1">
              <a:buFontTx/>
              <a:buChar char="•"/>
            </a:pPr>
            <a:endParaRPr lang="en-US" dirty="0" smtClean="0">
              <a:latin typeface="Times" pitchFamily="18" charset="0"/>
            </a:endParaRPr>
          </a:p>
          <a:p>
            <a:pPr lvl="1">
              <a:buFontTx/>
              <a:buChar char="•"/>
            </a:pPr>
            <a:endParaRPr lang="en-US" b="1" dirty="0" smtClean="0">
              <a:latin typeface="Times" pitchFamily="18" charset="0"/>
            </a:endParaRPr>
          </a:p>
          <a:p>
            <a:pPr>
              <a:buFontTx/>
              <a:buChar char="•"/>
            </a:pPr>
            <a:r>
              <a:rPr lang="en-US" b="1" dirty="0" smtClean="0">
                <a:latin typeface="Times" pitchFamily="18" charset="0"/>
              </a:rPr>
              <a:t>1122 Counter  Drug Program:</a:t>
            </a:r>
          </a:p>
          <a:p>
            <a:pPr lvl="1">
              <a:buFontTx/>
              <a:buChar char="•"/>
            </a:pPr>
            <a:r>
              <a:rPr lang="en-US" dirty="0" smtClean="0">
                <a:latin typeface="Times" pitchFamily="18" charset="0"/>
              </a:rPr>
              <a:t>Section 1122 of the fiscal year 1994 National Defense Authorization Act established the authority for states and units of local government to purchase law enforcement equipment through federal procurement channels, provided that the equipment is used in the performance of counter-drug activities. The "1122 Program" affords state and local governments the opportunity to maximize their use of taxpayer dollars, by taking advantage of the purchasing power of the federal government to receive discounts commensurate with large volume purchases.</a:t>
            </a:r>
          </a:p>
          <a:p>
            <a:pPr lvl="1">
              <a:buFontTx/>
              <a:buChar char="•"/>
            </a:pPr>
            <a:r>
              <a:rPr lang="en-US" dirty="0" smtClean="0">
                <a:latin typeface="Times" pitchFamily="18" charset="0"/>
              </a:rPr>
              <a:t>The authority for the 1122 Program resides with the Department of Defense. The U.S. Army, as the executive agent of the program, formed a steering committee initially consisting of representatives from GSA, the Defense Logistics Agency (DLA), and the Department of Justice (DOJ). Today, the Army, GSA, and DLA are actively involved in the program.</a:t>
            </a:r>
          </a:p>
          <a:p>
            <a:pPr lvl="1">
              <a:buFontTx/>
              <a:buChar char="•"/>
            </a:pPr>
            <a:r>
              <a:rPr lang="en-US" dirty="0" smtClean="0">
                <a:latin typeface="Times" pitchFamily="18" charset="0"/>
              </a:rPr>
              <a:t>The governor of each state participating in the 1122 Program designates a </a:t>
            </a:r>
            <a:r>
              <a:rPr lang="en-US" dirty="0" smtClean="0">
                <a:latin typeface="Times" pitchFamily="18" charset="0"/>
                <a:hlinkClick r:id="rId9"/>
              </a:rPr>
              <a:t>State Point of Contact (SPOC)</a:t>
            </a:r>
            <a:r>
              <a:rPr lang="en-US" dirty="0" smtClean="0">
                <a:latin typeface="Times" pitchFamily="18" charset="0"/>
              </a:rPr>
              <a:t> to administer the state's activities under the program, by validating the counter-drug mission of each procurement request, and ensuring the availability of funds.</a:t>
            </a:r>
          </a:p>
          <a:p>
            <a:pPr lvl="1">
              <a:buFontTx/>
              <a:buChar char="•"/>
            </a:pPr>
            <a:r>
              <a:rPr lang="en-US" dirty="0" smtClean="0">
                <a:latin typeface="Times" pitchFamily="18" charset="0"/>
              </a:rPr>
              <a:t>GSA publishes the </a:t>
            </a:r>
            <a:r>
              <a:rPr lang="en-US" dirty="0" smtClean="0">
                <a:latin typeface="Times" pitchFamily="18" charset="0"/>
                <a:hlinkClick r:id="rId10"/>
              </a:rPr>
              <a:t>Law Enforcement Equipment and Supplies Catalog (1122 Catalog)</a:t>
            </a:r>
            <a:r>
              <a:rPr lang="en-US" dirty="0" smtClean="0">
                <a:latin typeface="Times" pitchFamily="18" charset="0"/>
              </a:rPr>
              <a:t>, which explains how the 1122 Program works, and identifies the equipment and supplies available from the Army, GSA, and DLA.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For more details, see clause 52.204-11 AMERICAN RECOVERY AND REINVESTMENT ACT - REPORTING REQUIREMENTS (MAR 2009)</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This is the current</a:t>
            </a:r>
            <a:r>
              <a:rPr lang="en-US" baseline="0" dirty="0" smtClean="0"/>
              <a:t> FAR as found in </a:t>
            </a:r>
            <a:r>
              <a:rPr lang="en-US" baseline="0" dirty="0" err="1" smtClean="0"/>
              <a:t>Refesh</a:t>
            </a:r>
            <a:r>
              <a:rPr lang="en-US" baseline="0" dirty="0" smtClean="0"/>
              <a:t> 26, NOTE: note this clause has been updated July 2010 and will be incorporated in Refresh 27</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Vendors participating in this program will be identified as  ARRA in Schedules </a:t>
            </a:r>
            <a:r>
              <a:rPr lang="en-US" baseline="0" dirty="0" err="1" smtClean="0"/>
              <a:t>eLibrary</a:t>
            </a:r>
            <a:r>
              <a:rPr lang="en-US" baseline="0" dirty="0" smtClean="0"/>
              <a:t> and GSA Advantage!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Only vendors that have accepted Recovery Act clauses are eligible to receive orders funded in whole or in part by the recovery act.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Use the GSA “Search Bar” for additional information</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000" b="1"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b="1" baseline="0" dirty="0" smtClean="0"/>
              <a:t>NEED TO CUT AND PASTE ARRA ICON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000" b="1"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000" b="0"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1" dirty="0" smtClean="0">
                <a:solidFill>
                  <a:schemeClr val="bg1"/>
                </a:solidFill>
              </a:rPr>
              <a:t>The National Defense Authorization Act (Section 1122), of FY 1994, authorizes State and local governments to purchase law enforcement equipment suitable for counter-drug activities through Federal Government procurement channels to include the General Services Administration (GSA).  Using the GSA approved Schedules and Special Identification Numbers (SIN’s) State and local governmental agencies “</a:t>
            </a:r>
            <a:r>
              <a:rPr lang="en-US" b="1" u="sng" dirty="0" smtClean="0">
                <a:solidFill>
                  <a:schemeClr val="bg1"/>
                </a:solidFill>
              </a:rPr>
              <a:t>may purchase law enforcement equipment suitable for counter-drug activities.”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74CB3870-4A19-4A37-A2D3-5CC5ABBBD90D}"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912983"/>
            <a:fld id="{24E5FFC1-C03E-4EB4-A2CD-2FE06A8A9A5D}" type="slidenum">
              <a:rPr lang="en-US" smtClean="0">
                <a:latin typeface="Times" pitchFamily="18" charset="0"/>
              </a:rPr>
              <a:pPr defTabSz="912983"/>
              <a:t>16</a:t>
            </a:fld>
            <a:endParaRPr lang="en-US" dirty="0" smtClean="0">
              <a:latin typeface="Times"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dirty="0" smtClean="0">
              <a:latin typeface="Times" pitchFamily="18" charset="0"/>
            </a:endParaRPr>
          </a:p>
          <a:p>
            <a:r>
              <a:rPr lang="en-US" dirty="0" smtClean="0">
                <a:latin typeface="Times" pitchFamily="18" charset="0"/>
              </a:rPr>
              <a:t>By your being</a:t>
            </a:r>
            <a:r>
              <a:rPr lang="en-US" baseline="0" dirty="0" smtClean="0">
                <a:latin typeface="Times" pitchFamily="18" charset="0"/>
              </a:rPr>
              <a:t> here you’ve already </a:t>
            </a:r>
          </a:p>
          <a:p>
            <a:endParaRPr lang="en-US" baseline="0" dirty="0" smtClean="0">
              <a:latin typeface="Times" pitchFamily="18" charset="0"/>
            </a:endParaRPr>
          </a:p>
          <a:p>
            <a:r>
              <a:rPr lang="en-US" baseline="0" dirty="0" smtClean="0">
                <a:latin typeface="Times" pitchFamily="18" charset="0"/>
              </a:rPr>
              <a:t>To be sure that your pursing the correct Schedule and SIN – I would suggest that you visit GSA </a:t>
            </a:r>
            <a:r>
              <a:rPr lang="en-US" baseline="0" dirty="0" err="1" smtClean="0">
                <a:latin typeface="Times" pitchFamily="18" charset="0"/>
              </a:rPr>
              <a:t>eLibrary</a:t>
            </a:r>
            <a:r>
              <a:rPr lang="en-US" baseline="0" dirty="0" smtClean="0">
                <a:latin typeface="Times" pitchFamily="18" charset="0"/>
              </a:rPr>
              <a:t>  and search your competitor’s products and or services to see what Schedule and SIN they fall under. </a:t>
            </a:r>
          </a:p>
          <a:p>
            <a:endParaRPr lang="en-US" baseline="0" dirty="0" smtClean="0">
              <a:latin typeface="Times" pitchFamily="18" charset="0"/>
            </a:endParaRPr>
          </a:p>
          <a:p>
            <a:r>
              <a:rPr lang="en-US" baseline="0" dirty="0" err="1" smtClean="0">
                <a:latin typeface="Times" pitchFamily="18" charset="0"/>
              </a:rPr>
              <a:t>eLibary</a:t>
            </a:r>
            <a:r>
              <a:rPr lang="en-US" baseline="0" dirty="0" smtClean="0">
                <a:latin typeface="Times" pitchFamily="18" charset="0"/>
              </a:rPr>
              <a:t> will identify what schedule(s) and sins your </a:t>
            </a:r>
            <a:r>
              <a:rPr lang="en-US" baseline="0" dirty="0" err="1" smtClean="0">
                <a:latin typeface="Times" pitchFamily="18" charset="0"/>
              </a:rPr>
              <a:t>compeititors</a:t>
            </a:r>
            <a:r>
              <a:rPr lang="en-US" baseline="0" dirty="0" smtClean="0">
                <a:latin typeface="Times" pitchFamily="18" charset="0"/>
              </a:rPr>
              <a:t> have been awarded.  This will serve as a ‘roadmap’ for you to consider your internal business model.</a:t>
            </a:r>
          </a:p>
          <a:p>
            <a:endParaRPr lang="en-US" baseline="0" dirty="0" smtClean="0">
              <a:latin typeface="Times" pitchFamily="18" charset="0"/>
            </a:endParaRPr>
          </a:p>
          <a:p>
            <a:r>
              <a:rPr lang="en-US" baseline="0" dirty="0" smtClean="0">
                <a:latin typeface="Times" pitchFamily="18" charset="0"/>
              </a:rPr>
              <a:t>An important point to consider it is possible to hold multiple schedules.</a:t>
            </a:r>
          </a:p>
          <a:p>
            <a:endParaRPr lang="en-US" baseline="0" dirty="0" smtClean="0">
              <a:latin typeface="Times" pitchFamily="18" charset="0"/>
            </a:endParaRPr>
          </a:p>
          <a:p>
            <a:r>
              <a:rPr lang="en-US" baseline="0" dirty="0" smtClean="0">
                <a:latin typeface="Times" pitchFamily="18" charset="0"/>
              </a:rPr>
              <a:t>File 01 “Read Me First” provides important information for potential </a:t>
            </a:r>
            <a:r>
              <a:rPr lang="en-US" baseline="0" dirty="0" err="1" smtClean="0">
                <a:latin typeface="Times" pitchFamily="18" charset="0"/>
              </a:rPr>
              <a:t>offerors</a:t>
            </a:r>
            <a:r>
              <a:rPr lang="en-US" baseline="0" dirty="0" smtClean="0">
                <a:latin typeface="Times" pitchFamily="18" charset="0"/>
              </a:rPr>
              <a:t> and should be completed at your first step to see if schedules are right for you. </a:t>
            </a:r>
          </a:p>
          <a:p>
            <a:endParaRPr lang="en-US" baseline="0" dirty="0" smtClean="0">
              <a:latin typeface="Times" pitchFamily="18" charset="0"/>
            </a:endParaRPr>
          </a:p>
          <a:p>
            <a:pPr algn="ctr"/>
            <a:r>
              <a:rPr lang="en-US" baseline="0" dirty="0" smtClean="0">
                <a:latin typeface="Times" pitchFamily="18" charset="0"/>
              </a:rPr>
              <a:t> </a:t>
            </a:r>
          </a:p>
          <a:p>
            <a:endParaRPr lang="en-US" baseline="0" dirty="0" smtClean="0">
              <a:latin typeface="Times" pitchFamily="18" charset="0"/>
            </a:endParaRPr>
          </a:p>
          <a:p>
            <a:endParaRPr lang="en-US" baseline="0" dirty="0" smtClean="0">
              <a:latin typeface="Times" pitchFamily="18" charset="0"/>
            </a:endParaRPr>
          </a:p>
          <a:p>
            <a:endParaRPr lang="en-US" baseline="0" dirty="0" smtClean="0">
              <a:latin typeface="Times" pitchFamily="18" charset="0"/>
            </a:endParaRPr>
          </a:p>
          <a:p>
            <a:endParaRPr lang="en-US" baseline="0"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r>
              <a:rPr lang="en-US" dirty="0" smtClean="0">
                <a:latin typeface="Times" pitchFamily="18" charset="0"/>
              </a:rPr>
              <a:t>MAS Express- www.gsa.gov/masexpress </a:t>
            </a:r>
          </a:p>
          <a:p>
            <a:endParaRPr lang="en-US" dirty="0" smtClean="0">
              <a:latin typeface="Times" pitchFamily="18" charset="0"/>
            </a:endParaRPr>
          </a:p>
          <a:p>
            <a:r>
              <a:rPr lang="en-US" dirty="0" smtClean="0">
                <a:latin typeface="Times" pitchFamily="18" charset="0"/>
                <a:hlinkClick r:id="rId3"/>
              </a:rPr>
              <a:t/>
            </a:r>
            <a:br>
              <a:rPr lang="en-US" dirty="0" smtClean="0">
                <a:latin typeface="Times" pitchFamily="18" charset="0"/>
                <a:hlinkClick r:id="rId3"/>
              </a:rPr>
            </a:br>
            <a:endParaRPr lang="en-US" dirty="0" smtClean="0">
              <a:latin typeface="Times" pitchFamily="18" charset="0"/>
              <a:hlinkClick r:id="rId3"/>
            </a:endParaRPr>
          </a:p>
          <a:p>
            <a:endParaRPr lang="en-US" dirty="0" smtClean="0">
              <a:latin typeface="Times"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defTabSz="912983"/>
            <a:fld id="{59F567D8-F717-4BA5-BDDE-878E1FB6B631}" type="slidenum">
              <a:rPr lang="en-US" smtClean="0">
                <a:latin typeface="Times" pitchFamily="18" charset="0"/>
              </a:rPr>
              <a:pPr defTabSz="912983"/>
              <a:t>17</a:t>
            </a:fld>
            <a:endParaRPr lang="en-US" dirty="0" smtClean="0">
              <a:latin typeface="Times"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FF0000"/>
                </a:solidFill>
                <a:latin typeface="Times" pitchFamily="18" charset="0"/>
              </a:rPr>
              <a:t> </a:t>
            </a:r>
            <a:r>
              <a:rPr lang="en-US" dirty="0" smtClean="0">
                <a:latin typeface="Times" pitchFamily="18" charset="0"/>
              </a:rPr>
              <a:t>Schedule</a:t>
            </a:r>
            <a:r>
              <a:rPr lang="en-US" baseline="0" dirty="0" smtClean="0">
                <a:latin typeface="Times" pitchFamily="18" charset="0"/>
              </a:rPr>
              <a:t> 70 Solicitation FCIS-JB-98-001B was originally issued on March 28, 1998.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Times" pitchFamily="18" charset="0"/>
              </a:rPr>
              <a:t>The solicitation has been amended or refreshed over the last 13 years and the most recent update was Refresh 26 dated April 5, 2010.</a:t>
            </a:r>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r>
              <a:rPr lang="en-US" dirty="0" smtClean="0">
                <a:latin typeface="Times" pitchFamily="18" charset="0"/>
              </a:rPr>
              <a:t>Refresh #25</a:t>
            </a:r>
            <a:r>
              <a:rPr lang="en-US" baseline="0" dirty="0" smtClean="0">
                <a:latin typeface="Times" pitchFamily="18" charset="0"/>
              </a:rPr>
              <a:t> issued Feb 9, 2010 – </a:t>
            </a:r>
            <a:r>
              <a:rPr lang="en-US" b="1" baseline="0" dirty="0" smtClean="0">
                <a:latin typeface="Times" pitchFamily="18" charset="0"/>
              </a:rPr>
              <a:t>added</a:t>
            </a:r>
            <a:r>
              <a:rPr lang="en-US" baseline="0" dirty="0" smtClean="0">
                <a:latin typeface="Times" pitchFamily="18" charset="0"/>
              </a:rPr>
              <a:t> SIN’s 132-54   Commercial Satellite Communications (COMSATCOM) </a:t>
            </a:r>
            <a:r>
              <a:rPr lang="en-US" b="1" baseline="0" dirty="0" smtClean="0">
                <a:latin typeface="Times" pitchFamily="18" charset="0"/>
              </a:rPr>
              <a:t>TRANSPONDED CAPACITY </a:t>
            </a:r>
          </a:p>
          <a:p>
            <a:r>
              <a:rPr lang="en-US" baseline="0" dirty="0" smtClean="0">
                <a:latin typeface="Times" pitchFamily="18" charset="0"/>
              </a:rPr>
              <a:t>                                                                   132-55   Commercial Satellite Communications – </a:t>
            </a:r>
            <a:r>
              <a:rPr lang="en-US" b="1" baseline="0" dirty="0" smtClean="0">
                <a:latin typeface="Times" pitchFamily="18" charset="0"/>
              </a:rPr>
              <a:t>SUBSCRIPTION SERVICES</a:t>
            </a:r>
          </a:p>
          <a:p>
            <a:r>
              <a:rPr lang="en-US" b="1" baseline="0" dirty="0" smtClean="0">
                <a:latin typeface="Times" pitchFamily="18" charset="0"/>
              </a:rPr>
              <a:t>                                                     modified</a:t>
            </a:r>
            <a:r>
              <a:rPr lang="en-US" b="0" baseline="0" dirty="0" smtClean="0">
                <a:latin typeface="Times" pitchFamily="18" charset="0"/>
              </a:rPr>
              <a:t>     132-53  Wireless Services </a:t>
            </a:r>
          </a:p>
          <a:p>
            <a:endParaRPr lang="en-US" dirty="0" smtClean="0">
              <a:latin typeface="Times" pitchFamily="18" charset="0"/>
            </a:endParaRPr>
          </a:p>
          <a:p>
            <a:r>
              <a:rPr lang="en-US" dirty="0" smtClean="0">
                <a:latin typeface="Times" pitchFamily="18" charset="0"/>
              </a:rPr>
              <a:t>Refresh</a:t>
            </a:r>
            <a:r>
              <a:rPr lang="en-US" baseline="0" dirty="0" smtClean="0">
                <a:latin typeface="Times" pitchFamily="18" charset="0"/>
              </a:rPr>
              <a:t> #26 issued Apr. 5, 2010  </a:t>
            </a:r>
          </a:p>
          <a:p>
            <a:endParaRPr lang="en-US" baseline="0" dirty="0" smtClean="0">
              <a:latin typeface="Times" pitchFamily="18" charset="0"/>
            </a:endParaRPr>
          </a:p>
          <a:p>
            <a:r>
              <a:rPr lang="en-US" baseline="0" dirty="0" smtClean="0">
                <a:latin typeface="Times" pitchFamily="18" charset="0"/>
              </a:rPr>
              <a:t>Refresh #27 pending     -   </a:t>
            </a:r>
            <a:r>
              <a:rPr lang="en-US" dirty="0" smtClean="0">
                <a:latin typeface="Times" pitchFamily="18" charset="0"/>
              </a:rPr>
              <a:t>check for current refresh prior to submission. </a:t>
            </a:r>
          </a:p>
          <a:p>
            <a:endParaRPr lang="en-US" dirty="0" smtClean="0">
              <a:latin typeface="Times" pitchFamily="18" charset="0"/>
            </a:endParaRPr>
          </a:p>
          <a:p>
            <a:r>
              <a:rPr lang="en-US" dirty="0" smtClean="0">
                <a:latin typeface="Times" pitchFamily="18" charset="0"/>
              </a:rPr>
              <a:t>Remember</a:t>
            </a:r>
            <a:r>
              <a:rPr lang="en-US" baseline="0" dirty="0" smtClean="0">
                <a:latin typeface="Times" pitchFamily="18" charset="0"/>
              </a:rPr>
              <a:t> </a:t>
            </a:r>
            <a:r>
              <a:rPr lang="en-US" dirty="0" smtClean="0">
                <a:latin typeface="Times" pitchFamily="18" charset="0"/>
              </a:rPr>
              <a:t>that whenever there is a change in the solicitation a new refresh is issues. </a:t>
            </a:r>
          </a:p>
          <a:p>
            <a:endParaRPr lang="en-US" dirty="0" smtClean="0">
              <a:latin typeface="Times" pitchFamily="18" charset="0"/>
            </a:endParaRPr>
          </a:p>
          <a:p>
            <a:r>
              <a:rPr lang="en-US" dirty="0" smtClean="0">
                <a:latin typeface="Times" pitchFamily="18" charset="0"/>
              </a:rPr>
              <a:t>Prior to submission Vendors to check for current refresh which</a:t>
            </a:r>
            <a:r>
              <a:rPr lang="en-US" baseline="0" dirty="0" smtClean="0">
                <a:latin typeface="Times" pitchFamily="18" charset="0"/>
              </a:rPr>
              <a:t> can be found on </a:t>
            </a:r>
            <a:r>
              <a:rPr lang="en-US" baseline="0" dirty="0" err="1" smtClean="0">
                <a:latin typeface="Times" pitchFamily="18" charset="0"/>
              </a:rPr>
              <a:t>FedBizOpps</a:t>
            </a:r>
            <a:r>
              <a:rPr lang="en-US" baseline="0" dirty="0" smtClean="0">
                <a:latin typeface="Times" pitchFamily="18" charset="0"/>
              </a:rPr>
              <a:t>.</a:t>
            </a:r>
            <a:endParaRPr lang="en-US" dirty="0" smtClean="0">
              <a:latin typeface="Times" pitchFamily="18" charset="0"/>
            </a:endParaRPr>
          </a:p>
          <a:p>
            <a:endParaRPr lang="en-US" dirty="0" smtClean="0">
              <a:latin typeface="Times" pitchFamily="18" charset="0"/>
            </a:endParaRPr>
          </a:p>
          <a:p>
            <a:pPr>
              <a:buFontTx/>
              <a:buChar char="•"/>
            </a:pPr>
            <a:endParaRPr lang="en-US" dirty="0" smtClean="0">
              <a:solidFill>
                <a:srgbClr val="FF0000"/>
              </a:solidFill>
              <a:latin typeface="Times"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Refresh</a:t>
            </a:r>
            <a:r>
              <a:rPr lang="en-US" baseline="0" dirty="0" smtClean="0"/>
              <a:t> 26, dated April 2010 lists 14 files </a:t>
            </a:r>
          </a:p>
          <a:p>
            <a:endParaRPr lang="en-US" baseline="0" dirty="0" smtClean="0"/>
          </a:p>
          <a:p>
            <a:r>
              <a:rPr lang="en-US" baseline="0" dirty="0" smtClean="0"/>
              <a:t>This is what you need to download, read and complete</a:t>
            </a:r>
          </a:p>
          <a:p>
            <a:endParaRPr lang="en-US" baseline="0" dirty="0" smtClean="0"/>
          </a:p>
          <a:p>
            <a:r>
              <a:rPr lang="en-US" baseline="0" dirty="0" smtClean="0"/>
              <a:t>For example: File 01 Read Me First -m</a:t>
            </a:r>
          </a:p>
          <a:p>
            <a:endParaRPr lang="en-US" baseline="0" dirty="0" smtClean="0"/>
          </a:p>
          <a:p>
            <a:r>
              <a:rPr lang="en-US" baseline="0" dirty="0" smtClean="0"/>
              <a:t>The solicitation was broken down into manageable subparts.  Vendors are not required to return the entire solicitation document.</a:t>
            </a:r>
          </a:p>
          <a:p>
            <a:endParaRPr lang="en-US" baseline="0" dirty="0" smtClean="0"/>
          </a:p>
          <a:p>
            <a:r>
              <a:rPr lang="en-US" baseline="0" dirty="0" smtClean="0"/>
              <a:t>i.e. No Small business plan is required from a firm certifying itself as a small business.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74CB3870-4A19-4A37-A2D3-5CC5ABBBD90D}"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defTabSz="912983"/>
            <a:fld id="{C5205278-58D9-4656-B8ED-955563A50FDD}" type="slidenum">
              <a:rPr lang="en-US" smtClean="0">
                <a:latin typeface="Times" pitchFamily="18" charset="0"/>
              </a:rPr>
              <a:pPr defTabSz="912983"/>
              <a:t>19</a:t>
            </a:fld>
            <a:endParaRPr lang="en-US" dirty="0" smtClean="0">
              <a:latin typeface="Times"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dirty="0" smtClean="0">
                <a:latin typeface="Times" pitchFamily="18" charset="0"/>
                <a:hlinkClick r:id="rId3"/>
              </a:rPr>
              <a:t/>
            </a:r>
            <a:br>
              <a:rPr lang="en-US" dirty="0" smtClean="0">
                <a:latin typeface="Times" pitchFamily="18" charset="0"/>
                <a:hlinkClick r:id="rId3"/>
              </a:rPr>
            </a:br>
            <a:endParaRPr lang="en-US" dirty="0" smtClean="0">
              <a:latin typeface="Times" pitchFamily="18" charset="0"/>
              <a:hlinkClick r:id="rId3"/>
            </a:endParaRPr>
          </a:p>
          <a:p>
            <a:r>
              <a:rPr lang="en-US" dirty="0" smtClean="0">
                <a:latin typeface="Times" pitchFamily="18" charset="0"/>
              </a:rPr>
              <a:t>Read</a:t>
            </a:r>
            <a:r>
              <a:rPr lang="en-US" baseline="0" dirty="0" smtClean="0">
                <a:latin typeface="Times" pitchFamily="18" charset="0"/>
              </a:rPr>
              <a:t> the slides left to right.</a:t>
            </a:r>
          </a:p>
          <a:p>
            <a:endParaRPr lang="en-US" baseline="0" dirty="0" smtClean="0">
              <a:latin typeface="Times" pitchFamily="18" charset="0"/>
            </a:endParaRPr>
          </a:p>
          <a:p>
            <a:r>
              <a:rPr lang="en-US" baseline="0" dirty="0" smtClean="0">
                <a:latin typeface="Times" pitchFamily="18" charset="0"/>
              </a:rPr>
              <a:t>Top to bottom.</a:t>
            </a:r>
          </a:p>
          <a:p>
            <a:endParaRPr lang="en-US" baseline="0" dirty="0" smtClean="0">
              <a:latin typeface="Times" pitchFamily="18" charset="0"/>
            </a:endParaRPr>
          </a:p>
          <a:p>
            <a:endParaRPr lang="en-US" dirty="0"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 Integrated Technology Services</a:t>
            </a:r>
            <a:r>
              <a:rPr lang="en-US" baseline="0" dirty="0" smtClean="0"/>
              <a:t> a </a:t>
            </a:r>
            <a:r>
              <a:rPr lang="en-US" b="1" baseline="0" dirty="0" smtClean="0"/>
              <a:t>portfolio</a:t>
            </a:r>
            <a:r>
              <a:rPr lang="en-US" baseline="0" dirty="0" smtClean="0"/>
              <a:t> of GSA providing technology related offerings within the Federal Acquisition Service.</a:t>
            </a:r>
          </a:p>
          <a:p>
            <a:endParaRPr lang="en-US" baseline="0" dirty="0" smtClean="0"/>
          </a:p>
          <a:p>
            <a:pPr>
              <a:buFontTx/>
              <a:buChar char="•"/>
            </a:pPr>
            <a:r>
              <a:rPr lang="en-US" baseline="0" dirty="0" smtClean="0"/>
              <a:t>I would ask everyone to get out a clean sheet of paper and I’ll highlight key concepts and points to remember</a:t>
            </a:r>
          </a:p>
          <a:p>
            <a:pPr>
              <a:buFontTx/>
              <a:buChar char="•"/>
            </a:pPr>
            <a:endParaRPr lang="en-US" baseline="0" dirty="0" smtClean="0">
              <a:latin typeface="Times" pitchFamily="18" charset="0"/>
            </a:endParaRPr>
          </a:p>
          <a:p>
            <a:pPr>
              <a:buFontTx/>
              <a:buChar char="•"/>
            </a:pPr>
            <a:r>
              <a:rPr lang="en-US" dirty="0" smtClean="0">
                <a:latin typeface="Times" pitchFamily="18" charset="0"/>
              </a:rPr>
              <a:t> Topics discussed this morning will </a:t>
            </a:r>
            <a:r>
              <a:rPr lang="en-US" b="1" dirty="0" smtClean="0">
                <a:latin typeface="Times" pitchFamily="18" charset="0"/>
              </a:rPr>
              <a:t>start</a:t>
            </a:r>
            <a:r>
              <a:rPr lang="en-US" dirty="0" smtClean="0">
                <a:latin typeface="Times" pitchFamily="18" charset="0"/>
              </a:rPr>
              <a:t> with:  </a:t>
            </a:r>
            <a:r>
              <a:rPr lang="en-US" b="1" dirty="0" smtClean="0">
                <a:latin typeface="Times" pitchFamily="18" charset="0"/>
              </a:rPr>
              <a:t>an overview ITS and  GSA’s Multiple Award Schedules Program.</a:t>
            </a:r>
          </a:p>
          <a:p>
            <a:endParaRPr lang="en-US" dirty="0" smtClean="0">
              <a:latin typeface="Times" pitchFamily="18" charset="0"/>
            </a:endParaRPr>
          </a:p>
          <a:p>
            <a:pPr>
              <a:buFontTx/>
              <a:buChar char="•"/>
            </a:pPr>
            <a:r>
              <a:rPr lang="en-US" dirty="0" smtClean="0">
                <a:latin typeface="Times" pitchFamily="18" charset="0"/>
              </a:rPr>
              <a:t> Then we will give you a </a:t>
            </a:r>
            <a:r>
              <a:rPr lang="en-US" b="1" dirty="0" smtClean="0">
                <a:latin typeface="Times" pitchFamily="18" charset="0"/>
              </a:rPr>
              <a:t>introduction</a:t>
            </a:r>
            <a:r>
              <a:rPr lang="en-US" dirty="0" smtClean="0">
                <a:latin typeface="Times" pitchFamily="18" charset="0"/>
              </a:rPr>
              <a:t> of Schedule 70.</a:t>
            </a:r>
          </a:p>
          <a:p>
            <a:endParaRPr lang="en-US" dirty="0" smtClean="0">
              <a:latin typeface="Times" pitchFamily="18" charset="0"/>
            </a:endParaRPr>
          </a:p>
          <a:p>
            <a:pPr>
              <a:buFontTx/>
              <a:buChar char="•"/>
            </a:pPr>
            <a:r>
              <a:rPr lang="en-US" dirty="0" smtClean="0">
                <a:latin typeface="Times" pitchFamily="18" charset="0"/>
              </a:rPr>
              <a:t> Discuss fully the requirements of the solicitation</a:t>
            </a:r>
            <a:r>
              <a:rPr lang="en-US" baseline="0" dirty="0" smtClean="0">
                <a:latin typeface="Times" pitchFamily="18" charset="0"/>
              </a:rPr>
              <a:t> 70</a:t>
            </a:r>
            <a:endParaRPr lang="en-US" dirty="0" smtClean="0">
              <a:latin typeface="Times" pitchFamily="18" charset="0"/>
            </a:endParaRPr>
          </a:p>
          <a:p>
            <a:pPr>
              <a:buFontTx/>
              <a:buChar char="•"/>
            </a:pPr>
            <a:endParaRPr lang="en-US" dirty="0" smtClean="0">
              <a:latin typeface="Times" pitchFamily="18" charset="0"/>
            </a:endParaRPr>
          </a:p>
          <a:p>
            <a:pPr>
              <a:buFontTx/>
              <a:buChar char="•"/>
            </a:pPr>
            <a:r>
              <a:rPr lang="en-US" dirty="0" smtClean="0">
                <a:latin typeface="Times" pitchFamily="18" charset="0"/>
              </a:rPr>
              <a:t>Next</a:t>
            </a:r>
            <a:r>
              <a:rPr lang="en-US" baseline="0" dirty="0" smtClean="0">
                <a:latin typeface="Times" pitchFamily="18" charset="0"/>
              </a:rPr>
              <a:t> </a:t>
            </a:r>
            <a:r>
              <a:rPr lang="en-US" dirty="0" smtClean="0">
                <a:latin typeface="Times" pitchFamily="18" charset="0"/>
              </a:rPr>
              <a:t>an </a:t>
            </a:r>
            <a:r>
              <a:rPr lang="en-US" b="1" dirty="0" smtClean="0">
                <a:latin typeface="Times" pitchFamily="18" charset="0"/>
              </a:rPr>
              <a:t>overview about your proposal submission </a:t>
            </a:r>
            <a:r>
              <a:rPr lang="en-US" dirty="0" smtClean="0">
                <a:latin typeface="Times" pitchFamily="18" charset="0"/>
              </a:rPr>
              <a:t>and </a:t>
            </a:r>
            <a:r>
              <a:rPr lang="en-US" b="1" dirty="0" smtClean="0">
                <a:latin typeface="Times" pitchFamily="18" charset="0"/>
              </a:rPr>
              <a:t>award of contract </a:t>
            </a:r>
            <a:r>
              <a:rPr lang="en-US" dirty="0" smtClean="0">
                <a:latin typeface="Times" pitchFamily="18" charset="0"/>
              </a:rPr>
              <a:t>as well as some information on </a:t>
            </a:r>
            <a:r>
              <a:rPr lang="en-US" b="1" dirty="0" smtClean="0">
                <a:latin typeface="Times" pitchFamily="18" charset="0"/>
              </a:rPr>
              <a:t>what to expect post-award</a:t>
            </a:r>
          </a:p>
          <a:p>
            <a:pPr>
              <a:buFontTx/>
              <a:buChar char="•"/>
            </a:pPr>
            <a:endParaRPr lang="en-US" dirty="0" smtClean="0">
              <a:latin typeface="Times" pitchFamily="18" charset="0"/>
            </a:endParaRPr>
          </a:p>
          <a:p>
            <a:pPr>
              <a:buFontTx/>
              <a:buChar char="•"/>
            </a:pPr>
            <a:r>
              <a:rPr lang="en-US" dirty="0" smtClean="0">
                <a:latin typeface="Times" pitchFamily="18" charset="0"/>
              </a:rPr>
              <a:t>Lastly, we will end with a Q &amp; A session.</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74CB3870-4A19-4A37-A2D3-5CC5ABBBD90D}"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defTabSz="912983"/>
            <a:fld id="{99976AED-733F-4047-BCD0-180CCA9DF4D5}" type="slidenum">
              <a:rPr lang="en-US" smtClean="0">
                <a:latin typeface="Times" pitchFamily="18" charset="0"/>
              </a:rPr>
              <a:pPr defTabSz="912983"/>
              <a:t>20</a:t>
            </a:fld>
            <a:endParaRPr lang="en-US" dirty="0" smtClean="0">
              <a:latin typeface="Times"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dirty="0" smtClean="0">
                <a:latin typeface="Times" pitchFamily="18" charset="0"/>
              </a:rPr>
              <a:t>Read me First Document – To ensure that your product and/or services is the right fit for Schedule 70. </a:t>
            </a:r>
          </a:p>
          <a:p>
            <a:endParaRPr lang="en-US" dirty="0" smtClean="0">
              <a:latin typeface="Times" pitchFamily="18" charset="0"/>
            </a:endParaRPr>
          </a:p>
          <a:p>
            <a:r>
              <a:rPr lang="en-US" dirty="0" smtClean="0">
                <a:latin typeface="Times" pitchFamily="18" charset="0"/>
              </a:rPr>
              <a:t>Also, if a vendor is ready and capable of doing business with the government.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12983"/>
            <a:fld id="{177A6158-85EA-473F-8E56-DA2737A51D67}" type="slidenum">
              <a:rPr lang="en-US" smtClean="0">
                <a:latin typeface="Times" pitchFamily="18" charset="0"/>
              </a:rPr>
              <a:pPr defTabSz="912983"/>
              <a:t>21</a:t>
            </a:fld>
            <a:endParaRPr lang="en-US" dirty="0" smtClean="0">
              <a:latin typeface="Times"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buFontTx/>
              <a:buChar char="•"/>
            </a:pPr>
            <a:r>
              <a:rPr lang="en-US" smtClean="0">
                <a:latin typeface="Times" pitchFamily="18" charset="0"/>
              </a:rPr>
              <a:t>The Vendor Response Document must be completed and submitted with any paper offer. The many fill-ins are included in this document.</a:t>
            </a:r>
          </a:p>
          <a:p>
            <a:pPr>
              <a:buFontTx/>
              <a:buChar char="•"/>
            </a:pPr>
            <a:r>
              <a:rPr lang="en-US" smtClean="0">
                <a:latin typeface="Times" pitchFamily="18" charset="0"/>
              </a:rPr>
              <a:t>Need to respond as to Offering Yes/No for each SIN Listed and provide additional information for each SIN to include:</a:t>
            </a:r>
          </a:p>
          <a:p>
            <a:pPr lvl="1">
              <a:buFontTx/>
              <a:buChar char="•"/>
            </a:pPr>
            <a:r>
              <a:rPr lang="en-US" smtClean="0">
                <a:latin typeface="Times" pitchFamily="18" charset="0"/>
              </a:rPr>
              <a:t>Scope of contract offering – domestic and/or international</a:t>
            </a:r>
          </a:p>
          <a:p>
            <a:pPr lvl="1">
              <a:buFontTx/>
              <a:buChar char="•"/>
            </a:pPr>
            <a:r>
              <a:rPr lang="en-US" smtClean="0">
                <a:latin typeface="Times" pitchFamily="18" charset="0"/>
              </a:rPr>
              <a:t>A single </a:t>
            </a:r>
            <a:r>
              <a:rPr lang="en-US" smtClean="0">
                <a:latin typeface="Times" pitchFamily="18" charset="0"/>
                <a:cs typeface="Arial" charset="0"/>
              </a:rPr>
              <a:t>North American Industry Classification System (NAICS) </a:t>
            </a:r>
            <a:r>
              <a:rPr lang="en-US" smtClean="0">
                <a:latin typeface="Times" pitchFamily="18" charset="0"/>
              </a:rPr>
              <a:t>code expected to have majority of sales</a:t>
            </a:r>
          </a:p>
          <a:p>
            <a:pPr lvl="1">
              <a:buFontTx/>
              <a:buChar char="•"/>
            </a:pPr>
            <a:r>
              <a:rPr lang="en-US" smtClean="0">
                <a:latin typeface="Times" pitchFamily="18" charset="0"/>
              </a:rPr>
              <a:t>Projected annual sales to the Government per SIN your proposal includes.</a:t>
            </a:r>
          </a:p>
          <a:p>
            <a:pPr lvl="1">
              <a:buFontTx/>
              <a:buChar char="•"/>
            </a:pPr>
            <a:r>
              <a:rPr lang="en-US" smtClean="0">
                <a:latin typeface="Times" pitchFamily="18" charset="0"/>
              </a:rPr>
              <a:t>Your commercial delivery schedules (Time of delivery, if applicable)</a:t>
            </a:r>
          </a:p>
          <a:p>
            <a:pPr>
              <a:buFontTx/>
              <a:buChar char="•"/>
            </a:pPr>
            <a:r>
              <a:rPr lang="en-US" smtClean="0">
                <a:latin typeface="Times" pitchFamily="18" charset="0"/>
              </a:rPr>
              <a:t>Participate in Recovery Purchasing Yes/No – Section 833 of John Warner National Defense Authorization Act for FY 2007 (P.L. 109-264) authorizes the use of Federal Supply Schedules by State and local governments to facilitate recovery from major disasters, terrorism, nuclear, biological, chemical, or radiological attacks.  Contractor may elect to participate in recovery purchase; however, participation is not mandatory. If you say Yes, it means Yes for each SIN your offer includes.</a:t>
            </a:r>
          </a:p>
          <a:p>
            <a:pPr>
              <a:buFontTx/>
              <a:buChar char="•"/>
            </a:pPr>
            <a:r>
              <a:rPr lang="en-US" smtClean="0">
                <a:latin typeface="Times" pitchFamily="18" charset="0"/>
              </a:rPr>
              <a:t>OFFEROR RESPONSES:</a:t>
            </a:r>
          </a:p>
          <a:p>
            <a:pPr lvl="1">
              <a:buFontTx/>
              <a:buChar char="•"/>
            </a:pPr>
            <a:r>
              <a:rPr lang="en-US" smtClean="0">
                <a:latin typeface="Times" pitchFamily="18" charset="0"/>
              </a:rPr>
              <a:t>If you have one or more exceptions to solicitation Terms and Conditions, you must provide an attachment listing each contract clause and the exception.</a:t>
            </a:r>
          </a:p>
          <a:p>
            <a:pPr lvl="1"/>
            <a:endParaRPr lang="en-US" smtClean="0">
              <a:latin typeface="Times" pitchFamily="18" charset="0"/>
            </a:endParaRPr>
          </a:p>
          <a:p>
            <a:pPr lvl="1"/>
            <a:r>
              <a:rPr lang="en-US" smtClean="0">
                <a:latin typeface="Times" pitchFamily="18" charset="0"/>
              </a:rPr>
              <a:t>If all your information in the ORCA Certs and Reps is not current and you respond No, you must submit an attachment listing paragraphs changed and the correct information.  Any information provided with your offer are applicable to this solicitation only—does not change your online information.</a:t>
            </a:r>
          </a:p>
          <a:p>
            <a:pPr lvl="1"/>
            <a:endParaRPr lang="en-US" smtClean="0">
              <a:latin typeface="Times" pitchFamily="18" charset="0"/>
            </a:endParaRPr>
          </a:p>
          <a:p>
            <a:pPr lvl="1"/>
            <a:r>
              <a:rPr lang="en-US" smtClean="0">
                <a:latin typeface="Times" pitchFamily="18" charset="0"/>
              </a:rPr>
              <a:t>If your point of contact information for the Industrial Funding Fee (IFF) is different from your other contact information provided, you must submit complete contact information.</a:t>
            </a:r>
          </a:p>
          <a:p>
            <a:pPr lvl="1"/>
            <a:endParaRPr lang="en-US" smtClean="0">
              <a:latin typeface="Times" pitchFamily="18" charset="0"/>
            </a:endParaRPr>
          </a:p>
          <a:p>
            <a:r>
              <a:rPr lang="en-US" smtClean="0">
                <a:latin typeface="Times" pitchFamily="18" charset="0"/>
              </a:rPr>
              <a:t>The Proposal Checklist can be found in the Vendor Response Document – The list includes all required elements that are to be completed and submitted by the offeror, as well as a list of “conditional attachments”. These attachments must be included with your offer if applicable. We will discuss the conditions which apply to each in a moment.</a:t>
            </a:r>
          </a:p>
          <a:p>
            <a:endParaRPr lang="en-US" smtClean="0">
              <a:latin typeface="Times"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12983"/>
            <a:fld id="{DC3F535B-A35A-4D24-83D7-070DFD492E50}" type="slidenum">
              <a:rPr lang="en-US" smtClean="0">
                <a:latin typeface="Times" pitchFamily="18" charset="0"/>
              </a:rPr>
              <a:pPr defTabSz="912983"/>
              <a:t>22</a:t>
            </a:fld>
            <a:endParaRPr lang="en-US" dirty="0" smtClean="0">
              <a:latin typeface="Times" pitchFamily="18" charset="0"/>
            </a:endParaRPr>
          </a:p>
        </p:txBody>
      </p:sp>
      <p:sp>
        <p:nvSpPr>
          <p:cNvPr id="88067" name="Rectangle 2"/>
          <p:cNvSpPr>
            <a:spLocks noGrp="1" noRot="1" noChangeAspect="1" noChangeArrowheads="1" noTextEdit="1"/>
          </p:cNvSpPr>
          <p:nvPr>
            <p:ph type="sldImg"/>
          </p:nvPr>
        </p:nvSpPr>
        <p:spPr>
          <a:xfrm>
            <a:off x="1096963" y="679450"/>
            <a:ext cx="4624387" cy="3468688"/>
          </a:xfrm>
          <a:ln/>
        </p:spPr>
      </p:sp>
      <p:sp>
        <p:nvSpPr>
          <p:cNvPr id="88068" name="Rectangle 3"/>
          <p:cNvSpPr>
            <a:spLocks noGrp="1" noChangeArrowheads="1"/>
          </p:cNvSpPr>
          <p:nvPr>
            <p:ph type="body" idx="1"/>
          </p:nvPr>
        </p:nvSpPr>
        <p:spPr>
          <a:xfrm>
            <a:off x="229195" y="4375453"/>
            <a:ext cx="6323708" cy="4543274"/>
          </a:xfrm>
          <a:noFill/>
          <a:ln/>
        </p:spPr>
        <p:txBody>
          <a:bodyPr lIns="89969" tIns="44984" rIns="89969" bIns="44984"/>
          <a:lstStyle/>
          <a:p>
            <a:pPr>
              <a:buFont typeface="Times New Roman" pitchFamily="18" charset="0"/>
              <a:buChar char="-"/>
            </a:pPr>
            <a:r>
              <a:rPr lang="en-US" dirty="0" smtClean="0">
                <a:latin typeface="Times" pitchFamily="18" charset="0"/>
              </a:rPr>
              <a:t>This list is found at the end of the Vendor Response Document</a:t>
            </a:r>
          </a:p>
          <a:p>
            <a:pPr>
              <a:buFont typeface="Times New Roman" pitchFamily="18" charset="0"/>
              <a:buChar char="-"/>
            </a:pPr>
            <a:endParaRPr lang="en-US" dirty="0" smtClean="0">
              <a:latin typeface="Times" pitchFamily="18" charset="0"/>
            </a:endParaRPr>
          </a:p>
          <a:p>
            <a:pPr>
              <a:buFont typeface="Times New Roman" pitchFamily="18" charset="0"/>
              <a:buChar char="-"/>
            </a:pPr>
            <a:r>
              <a:rPr lang="en-US" dirty="0" smtClean="0">
                <a:latin typeface="Times" pitchFamily="18" charset="0"/>
              </a:rPr>
              <a:t>File</a:t>
            </a:r>
            <a:r>
              <a:rPr lang="en-US" baseline="0" dirty="0" smtClean="0">
                <a:latin typeface="Times" pitchFamily="18" charset="0"/>
              </a:rPr>
              <a:t> 03 – Vendor Response Documents </a:t>
            </a:r>
          </a:p>
          <a:p>
            <a:pPr>
              <a:buFont typeface="Times New Roman" pitchFamily="18" charset="0"/>
              <a:buChar char="-"/>
            </a:pPr>
            <a:endParaRPr lang="en-US" dirty="0" smtClean="0">
              <a:latin typeface="Times"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defTabSz="912983"/>
            <a:fld id="{96B158FD-803D-4D5D-9F9C-53AF78E3E8EA}" type="slidenum">
              <a:rPr lang="en-US" smtClean="0">
                <a:latin typeface="Times" pitchFamily="18" charset="0"/>
              </a:rPr>
              <a:pPr defTabSz="912983"/>
              <a:t>23</a:t>
            </a:fld>
            <a:endParaRPr lang="en-US" dirty="0" smtClean="0">
              <a:latin typeface="Times"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dirty="0" smtClean="0">
                <a:latin typeface="Times" pitchFamily="18" charset="0"/>
              </a:rPr>
              <a:t>See File 09 – Commercial</a:t>
            </a:r>
            <a:r>
              <a:rPr lang="en-US" baseline="0" dirty="0" smtClean="0">
                <a:latin typeface="Times" pitchFamily="18" charset="0"/>
              </a:rPr>
              <a:t> Sales Practices Format (CSP1)</a:t>
            </a:r>
            <a:endParaRPr lang="en-US" dirty="0" smtClean="0">
              <a:latin typeface="Times"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12983"/>
            <a:fld id="{CD4EFBE9-DD7B-496F-A9AA-24D66D8CBEED}" type="slidenum">
              <a:rPr lang="en-US" smtClean="0">
                <a:latin typeface="Times" pitchFamily="18" charset="0"/>
              </a:rPr>
              <a:pPr defTabSz="912983"/>
              <a:t>24</a:t>
            </a:fld>
            <a:endParaRPr lang="en-US" dirty="0" smtClean="0">
              <a:latin typeface="Times"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sz="1100" dirty="0" smtClean="0"/>
              <a:t>TAA Overview</a:t>
            </a:r>
          </a:p>
          <a:p>
            <a:endParaRPr lang="en-US" sz="1100" dirty="0" smtClean="0"/>
          </a:p>
          <a:p>
            <a:r>
              <a:rPr lang="en-US" sz="1100" dirty="0" smtClean="0"/>
              <a:t> All Schedule products and services must comply with the Trade Agreements Act (TAA)</a:t>
            </a:r>
          </a:p>
          <a:p>
            <a:endParaRPr lang="en-US" sz="1100" dirty="0" smtClean="0"/>
          </a:p>
          <a:p>
            <a:r>
              <a:rPr lang="en-US" sz="1100" dirty="0" smtClean="0"/>
              <a:t>Products must be “substantially transformed” in an eligible country</a:t>
            </a:r>
          </a:p>
          <a:p>
            <a:endParaRPr lang="en-US" sz="1100" dirty="0" smtClean="0"/>
          </a:p>
          <a:p>
            <a:r>
              <a:rPr lang="en-US" sz="1100" dirty="0" smtClean="0"/>
              <a:t>Services must be performed by a company “established” in an eligible country</a:t>
            </a:r>
          </a:p>
          <a:p>
            <a:endParaRPr lang="en-US" sz="1100" dirty="0" smtClean="0"/>
          </a:p>
          <a:p>
            <a:r>
              <a:rPr lang="en-US" sz="1100" dirty="0" smtClean="0"/>
              <a:t> Schedule contractors must take TAA compliance seriously</a:t>
            </a:r>
          </a:p>
          <a:p>
            <a:endParaRPr lang="en-US" sz="1100" dirty="0" smtClean="0"/>
          </a:p>
          <a:p>
            <a:r>
              <a:rPr lang="en-US" sz="1100" dirty="0" smtClean="0"/>
              <a:t>Summary of Eligible Countries</a:t>
            </a:r>
          </a:p>
          <a:p>
            <a:r>
              <a:rPr lang="en-US" sz="1100" dirty="0" smtClean="0"/>
              <a:t> United States</a:t>
            </a:r>
          </a:p>
          <a:p>
            <a:r>
              <a:rPr lang="en-US" sz="1100" dirty="0" smtClean="0"/>
              <a:t> Caribbean Basin Countries</a:t>
            </a:r>
          </a:p>
          <a:p>
            <a:r>
              <a:rPr lang="en-US" sz="1100" dirty="0" smtClean="0"/>
              <a:t> Free Trade Agreement Countries</a:t>
            </a:r>
          </a:p>
          <a:p>
            <a:r>
              <a:rPr lang="en-US" sz="1100" dirty="0" smtClean="0"/>
              <a:t> Least Developed Countries</a:t>
            </a:r>
          </a:p>
          <a:p>
            <a:r>
              <a:rPr lang="en-US" sz="1100" dirty="0" smtClean="0"/>
              <a:t> WTO Government Procurement Agreement Countries</a:t>
            </a:r>
          </a:p>
          <a:p>
            <a:r>
              <a:rPr lang="en-US" sz="1100" dirty="0" smtClean="0"/>
              <a:t> Taiwan</a:t>
            </a:r>
          </a:p>
          <a:p>
            <a:endParaRPr lang="en-US" sz="1100" dirty="0" smtClean="0"/>
          </a:p>
          <a:p>
            <a:r>
              <a:rPr lang="en-US" sz="1100" dirty="0" smtClean="0"/>
              <a:t>See FAR Part 25 for a current list of eligible countries</a:t>
            </a:r>
          </a:p>
          <a:p>
            <a:endParaRPr lang="en-US" sz="1100" dirty="0" smtClean="0"/>
          </a:p>
          <a:p>
            <a:r>
              <a:rPr lang="en-US" sz="1100" dirty="0" smtClean="0"/>
              <a:t>Partial List of Ineligible</a:t>
            </a:r>
          </a:p>
          <a:p>
            <a:r>
              <a:rPr lang="en-US" sz="1100" dirty="0" smtClean="0"/>
              <a:t>Countries</a:t>
            </a:r>
          </a:p>
          <a:p>
            <a:r>
              <a:rPr lang="en-US" sz="1100" dirty="0" smtClean="0"/>
              <a:t> Malaysia</a:t>
            </a:r>
          </a:p>
          <a:p>
            <a:r>
              <a:rPr lang="en-US" sz="1100" dirty="0" smtClean="0"/>
              <a:t> China</a:t>
            </a:r>
          </a:p>
          <a:p>
            <a:r>
              <a:rPr lang="en-US" sz="1100" dirty="0" smtClean="0"/>
              <a:t> South Africa</a:t>
            </a:r>
          </a:p>
          <a:p>
            <a:r>
              <a:rPr lang="en-US" sz="1100" dirty="0" smtClean="0"/>
              <a:t> General rule: If it’s not expressly eligible, it’s</a:t>
            </a:r>
          </a:p>
          <a:p>
            <a:r>
              <a:rPr lang="en-US" sz="1100" dirty="0" smtClean="0"/>
              <a:t>ineligible.</a:t>
            </a:r>
            <a:endParaRPr lang="en-US" dirty="0" smtClean="0">
              <a:latin typeface="Times" pitchFamily="18" charset="0"/>
            </a:endParaRPr>
          </a:p>
          <a:p>
            <a:endParaRPr lang="en-US" dirty="0" smtClean="0">
              <a:latin typeface="Times" pitchFamily="18" charset="0"/>
            </a:endParaRPr>
          </a:p>
          <a:p>
            <a:r>
              <a:rPr lang="en-US" sz="1100" dirty="0" smtClean="0"/>
              <a:t>Substantial Transformation Guidelines</a:t>
            </a:r>
          </a:p>
          <a:p>
            <a:r>
              <a:rPr lang="en-US" sz="1100" dirty="0" smtClean="0"/>
              <a:t> Origin of components is generally (but not always) irrelevant where there has been a substantial transformation.</a:t>
            </a:r>
          </a:p>
          <a:p>
            <a:endParaRPr lang="en-US" sz="1100" dirty="0" smtClean="0"/>
          </a:p>
          <a:p>
            <a:r>
              <a:rPr lang="en-US" sz="1100" dirty="0" smtClean="0"/>
              <a:t> Assembly operations that are minimal or simple generally will not result in a substantial transformation.</a:t>
            </a:r>
          </a:p>
          <a:p>
            <a:endParaRPr lang="en-US" sz="1100" dirty="0" smtClean="0"/>
          </a:p>
          <a:p>
            <a:r>
              <a:rPr lang="en-US" sz="1100" dirty="0" smtClean="0"/>
              <a:t> Components packed together as a set are not necessarily substantially transformed by virtue of being so packed.</a:t>
            </a:r>
          </a:p>
          <a:p>
            <a:endParaRPr lang="en-US" sz="1100" dirty="0" smtClean="0"/>
          </a:p>
          <a:p>
            <a:r>
              <a:rPr lang="en-US" sz="1100" dirty="0" smtClean="0"/>
              <a:t> Products sold as “optional” configurations still may meet TAA requirements</a:t>
            </a:r>
          </a:p>
          <a:p>
            <a:endParaRPr lang="en-US" sz="1100" dirty="0" smtClean="0"/>
          </a:p>
          <a:p>
            <a:r>
              <a:rPr lang="en-US" sz="1100" dirty="0" smtClean="0"/>
              <a:t> “Substantial transformation” requires something more than mere  assembly.</a:t>
            </a:r>
          </a:p>
          <a:p>
            <a:endParaRPr lang="en-US" sz="1100" dirty="0" smtClean="0"/>
          </a:p>
          <a:p>
            <a:r>
              <a:rPr lang="en-US" sz="1100" dirty="0" smtClean="0"/>
              <a:t> The TAA substantial transformation test is somewhat different from the NAFTA test.</a:t>
            </a:r>
            <a:endParaRPr lang="en-US" dirty="0" smtClean="0">
              <a:latin typeface="Times"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12983"/>
            <a:fld id="{4193FB99-7101-4006-80DC-F98833A6D11F}" type="slidenum">
              <a:rPr lang="en-US" smtClean="0">
                <a:latin typeface="Times" pitchFamily="18" charset="0"/>
              </a:rPr>
              <a:pPr defTabSz="912983"/>
              <a:t>25</a:t>
            </a:fld>
            <a:endParaRPr lang="en-US" dirty="0" smtClean="0">
              <a:latin typeface="Times"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US" dirty="0" smtClean="0">
                <a:latin typeface="Times" pitchFamily="18" charset="0"/>
              </a:rPr>
              <a:t>Include any materials</a:t>
            </a:r>
            <a:r>
              <a:rPr lang="en-US" baseline="0" dirty="0" smtClean="0">
                <a:latin typeface="Times" pitchFamily="18" charset="0"/>
              </a:rPr>
              <a:t> that you feel would aid the procuring contracting officer in their understanding of your firms capabilities and product offerings.</a:t>
            </a:r>
          </a:p>
          <a:p>
            <a:endParaRPr lang="en-US" baseline="0" dirty="0" smtClean="0">
              <a:latin typeface="Times" pitchFamily="18" charset="0"/>
            </a:endParaRPr>
          </a:p>
          <a:p>
            <a:r>
              <a:rPr lang="en-US" baseline="0" dirty="0" smtClean="0">
                <a:latin typeface="Times" pitchFamily="18" charset="0"/>
              </a:rPr>
              <a:t>It may aid the contracting officer to provide them with a listing of products or services from a vendor already on schedule.</a:t>
            </a:r>
          </a:p>
          <a:p>
            <a:endParaRPr lang="en-US" baseline="0" dirty="0" smtClean="0">
              <a:latin typeface="Times" pitchFamily="18" charset="0"/>
            </a:endParaRPr>
          </a:p>
          <a:p>
            <a:r>
              <a:rPr lang="en-US" baseline="0" dirty="0" smtClean="0">
                <a:latin typeface="Times" pitchFamily="18" charset="0"/>
              </a:rPr>
              <a:t>While we work in the IT Acquisition Center – not all CO’s are techies. </a:t>
            </a:r>
          </a:p>
          <a:p>
            <a:endParaRPr lang="en-US" baseline="0" dirty="0" smtClean="0">
              <a:latin typeface="Times" pitchFamily="18" charset="0"/>
            </a:endParaRPr>
          </a:p>
          <a:p>
            <a:endParaRPr lang="en-US" baseline="0" dirty="0" smtClean="0">
              <a:latin typeface="Times"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12983"/>
            <a:fld id="{BB5341AE-F66B-40B1-A3C0-75C307EE9D70}" type="slidenum">
              <a:rPr lang="en-US" smtClean="0">
                <a:latin typeface="Times" pitchFamily="18" charset="0"/>
              </a:rPr>
              <a:pPr defTabSz="912983"/>
              <a:t>26</a:t>
            </a:fld>
            <a:endParaRPr lang="en-US" dirty="0" smtClean="0">
              <a:latin typeface="Times"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dirty="0" smtClean="0">
                <a:latin typeface="Times" pitchFamily="18" charset="0"/>
              </a:rPr>
              <a:t>See File</a:t>
            </a:r>
            <a:r>
              <a:rPr lang="en-US" baseline="0" dirty="0" smtClean="0">
                <a:latin typeface="Times" pitchFamily="18" charset="0"/>
              </a:rPr>
              <a:t> 08  for a template that contains all possible terms and conditions for all 22 sins that could be awarded under schedule 70.</a:t>
            </a:r>
          </a:p>
          <a:p>
            <a:endParaRPr lang="en-US" baseline="0" dirty="0" smtClean="0">
              <a:latin typeface="Times" pitchFamily="18" charset="0"/>
            </a:endParaRPr>
          </a:p>
          <a:p>
            <a:r>
              <a:rPr lang="en-US" baseline="0" dirty="0" smtClean="0">
                <a:latin typeface="Times" pitchFamily="18" charset="0"/>
              </a:rPr>
              <a:t>Tailor your pricelist to included ONLY the terms and conditions for the SINs you plan to offer.</a:t>
            </a:r>
          </a:p>
          <a:p>
            <a:endParaRPr lang="en-US" baseline="0" dirty="0" smtClean="0">
              <a:latin typeface="Times" pitchFamily="18" charset="0"/>
            </a:endParaRPr>
          </a:p>
          <a:p>
            <a:r>
              <a:rPr lang="en-US" baseline="0" dirty="0" smtClean="0">
                <a:latin typeface="Times" pitchFamily="18" charset="0"/>
              </a:rPr>
              <a:t>Include part numbers, short product descriptions and links to product specifications, if available and your proposed GSA pricing.</a:t>
            </a:r>
          </a:p>
          <a:p>
            <a:endParaRPr lang="en-US" baseline="0" dirty="0" smtClean="0">
              <a:latin typeface="Times" pitchFamily="18" charset="0"/>
            </a:endParaRPr>
          </a:p>
          <a:p>
            <a:r>
              <a:rPr lang="en-US" baseline="0" dirty="0" smtClean="0">
                <a:latin typeface="Times" pitchFamily="18" charset="0"/>
              </a:rPr>
              <a:t>Submission is mandatory and the correct format is spelled out precisely.</a:t>
            </a:r>
          </a:p>
          <a:p>
            <a:endParaRPr lang="en-US" baseline="0" dirty="0" smtClean="0">
              <a:latin typeface="Times" pitchFamily="18" charset="0"/>
            </a:endParaRPr>
          </a:p>
          <a:p>
            <a:r>
              <a:rPr lang="en-US" baseline="0" dirty="0" smtClean="0">
                <a:latin typeface="Times" pitchFamily="18" charset="0"/>
              </a:rPr>
              <a:t> </a:t>
            </a:r>
          </a:p>
          <a:p>
            <a:endParaRPr lang="en-US" baseline="0" dirty="0" smtClean="0">
              <a:latin typeface="Times" pitchFamily="18" charset="0"/>
            </a:endParaRPr>
          </a:p>
          <a:p>
            <a:endParaRPr lang="en-US" baseline="0" dirty="0" smtClean="0">
              <a:latin typeface="Times" pitchFamily="18" charset="0"/>
            </a:endParaRPr>
          </a:p>
          <a:p>
            <a:endParaRPr lang="en-US" baseline="0" dirty="0" smtClean="0">
              <a:latin typeface="Times" pitchFamily="18" charset="0"/>
            </a:endParaRPr>
          </a:p>
          <a:p>
            <a:endParaRPr lang="en-US" baseline="0" dirty="0" smtClean="0">
              <a:latin typeface="Times" pitchFamily="18" charset="0"/>
            </a:endParaRPr>
          </a:p>
          <a:p>
            <a:r>
              <a:rPr lang="en-US" baseline="0" dirty="0" smtClean="0">
                <a:latin typeface="Times" pitchFamily="18" charset="0"/>
              </a:rPr>
              <a:t>Information for ordering offices </a:t>
            </a:r>
            <a:endParaRPr lang="en-US" dirty="0" smtClean="0">
              <a:latin typeface="Times"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12983"/>
            <a:fld id="{050FE58D-1F24-44A9-92A5-04168DAABF26}" type="slidenum">
              <a:rPr lang="en-US" smtClean="0">
                <a:latin typeface="Times" pitchFamily="18" charset="0"/>
              </a:rPr>
              <a:pPr defTabSz="912983"/>
              <a:t>27</a:t>
            </a:fld>
            <a:endParaRPr lang="en-US" dirty="0" smtClean="0">
              <a:latin typeface="Times"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a:buFontTx/>
              <a:buChar char="•"/>
            </a:pPr>
            <a:r>
              <a:rPr lang="en-US" dirty="0" smtClean="0">
                <a:latin typeface="Times" pitchFamily="18" charset="0"/>
              </a:rPr>
              <a:t>There are two methods to adjust your awarded contract pricing</a:t>
            </a:r>
          </a:p>
          <a:p>
            <a:pPr>
              <a:buFontTx/>
              <a:buChar char="•"/>
            </a:pPr>
            <a:endParaRPr lang="en-US" dirty="0" smtClean="0">
              <a:latin typeface="Times" pitchFamily="18" charset="0"/>
            </a:endParaRPr>
          </a:p>
          <a:p>
            <a:pPr>
              <a:buFontTx/>
              <a:buChar char="•"/>
            </a:pPr>
            <a:r>
              <a:rPr lang="en-US" dirty="0" smtClean="0">
                <a:latin typeface="Times" pitchFamily="18" charset="0"/>
              </a:rPr>
              <a:t> Here’s the first, based on catalog pricing or based on methods other than the commercial prices</a:t>
            </a:r>
          </a:p>
          <a:p>
            <a:endParaRPr lang="en-US" dirty="0" smtClean="0">
              <a:latin typeface="Times" pitchFamily="18" charset="0"/>
            </a:endParaRPr>
          </a:p>
          <a:p>
            <a:pPr>
              <a:buFontTx/>
              <a:buChar char="•"/>
            </a:pPr>
            <a:r>
              <a:rPr lang="en-US" dirty="0" smtClean="0">
                <a:latin typeface="Times" pitchFamily="18" charset="0"/>
              </a:rPr>
              <a:t> An agreed to rate of escalation can be agreed to before award</a:t>
            </a:r>
          </a:p>
          <a:p>
            <a:endParaRPr lang="en-US" dirty="0" smtClean="0">
              <a:latin typeface="Times" pitchFamily="18" charset="0"/>
            </a:endParaRPr>
          </a:p>
          <a:p>
            <a:pPr>
              <a:buFontTx/>
              <a:buChar char="•"/>
            </a:pPr>
            <a:r>
              <a:rPr lang="en-US" dirty="0" smtClean="0">
                <a:latin typeface="Times" pitchFamily="18" charset="0"/>
              </a:rPr>
              <a:t> Under this scenario, rates are awarded for the full term of the contract period</a:t>
            </a:r>
          </a:p>
          <a:p>
            <a:endParaRPr lang="en-US" dirty="0" smtClean="0">
              <a:latin typeface="Times" pitchFamily="18" charset="0"/>
            </a:endParaRPr>
          </a:p>
          <a:p>
            <a:pPr>
              <a:buFontTx/>
              <a:buChar char="•"/>
            </a:pPr>
            <a:r>
              <a:rPr lang="en-US" dirty="0" smtClean="0">
                <a:latin typeface="Times" pitchFamily="18" charset="0"/>
              </a:rPr>
              <a:t> You’re allowed either an EPA method or Escalated rates, not both</a:t>
            </a:r>
          </a:p>
          <a:p>
            <a:endParaRPr lang="en-US" dirty="0" smtClean="0">
              <a:latin typeface="Times"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12983"/>
            <a:fld id="{DDCA96B6-1BB2-44AB-96BA-092528AF8C3D}" type="slidenum">
              <a:rPr lang="en-US" smtClean="0">
                <a:latin typeface="Times" pitchFamily="18" charset="0"/>
              </a:rPr>
              <a:pPr defTabSz="912983"/>
              <a:t>28</a:t>
            </a:fld>
            <a:endParaRPr lang="en-US" dirty="0" smtClean="0">
              <a:latin typeface="Times"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a:buFontTx/>
              <a:buChar char="•"/>
            </a:pPr>
            <a:r>
              <a:rPr lang="en-US" dirty="0" smtClean="0">
                <a:latin typeface="Times" pitchFamily="18" charset="0"/>
              </a:rPr>
              <a:t>The market indicator means the originally released public index, public survey or other public based market indicator, (For example the Bureau of Labor Statistics Table 5).</a:t>
            </a:r>
          </a:p>
          <a:p>
            <a:endParaRPr lang="en-US" dirty="0" smtClean="0">
              <a:latin typeface="Times" pitchFamily="18" charset="0"/>
            </a:endParaRPr>
          </a:p>
          <a:p>
            <a:pPr>
              <a:buFontTx/>
              <a:buChar char="•"/>
            </a:pPr>
            <a:r>
              <a:rPr lang="en-US" dirty="0" smtClean="0">
                <a:latin typeface="Times" pitchFamily="18" charset="0"/>
              </a:rPr>
              <a:t> You’re allowed either an EPA method or Escalated rates, not both</a:t>
            </a:r>
          </a:p>
          <a:p>
            <a:endParaRPr lang="en-US" dirty="0" smtClean="0">
              <a:latin typeface="Times"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12983"/>
            <a:fld id="{2F5891E5-F22F-410E-9F93-7EB9870EC8AC}" type="slidenum">
              <a:rPr lang="en-US" smtClean="0">
                <a:latin typeface="Times" pitchFamily="18" charset="0"/>
              </a:rPr>
              <a:pPr defTabSz="912983"/>
              <a:t>29</a:t>
            </a:fld>
            <a:endParaRPr lang="en-US" dirty="0" smtClean="0">
              <a:latin typeface="Times"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sz="1100" dirty="0" smtClean="0"/>
              <a:t>Business Ethics &amp; Conduct </a:t>
            </a:r>
          </a:p>
          <a:p>
            <a:endParaRPr lang="en-US" sz="1100" dirty="0" smtClean="0"/>
          </a:p>
          <a:p>
            <a:r>
              <a:rPr lang="en-US" sz="1100" dirty="0" smtClean="0"/>
              <a:t> FAR recently revised to promote ethical conduct among contractors</a:t>
            </a:r>
          </a:p>
          <a:p>
            <a:endParaRPr lang="en-US" sz="1100" dirty="0" smtClean="0"/>
          </a:p>
          <a:p>
            <a:r>
              <a:rPr lang="en-US" sz="1100" dirty="0" smtClean="0"/>
              <a:t> New rule generally requires that contractors have:   A code of business ethics and conduct</a:t>
            </a:r>
          </a:p>
          <a:p>
            <a:r>
              <a:rPr lang="en-US" sz="1100" dirty="0" smtClean="0"/>
              <a:t>                                                                           An awareness program</a:t>
            </a:r>
          </a:p>
          <a:p>
            <a:r>
              <a:rPr lang="en-US" sz="1100" dirty="0" smtClean="0"/>
              <a:t>                                                                           An internal control system</a:t>
            </a:r>
          </a:p>
          <a:p>
            <a:r>
              <a:rPr lang="en-US" sz="1100" dirty="0" smtClean="0"/>
              <a:t></a:t>
            </a:r>
          </a:p>
          <a:p>
            <a:r>
              <a:rPr lang="en-US" sz="1100" dirty="0" smtClean="0"/>
              <a:t>Business Ethics &amp; Conduct (cont)</a:t>
            </a:r>
          </a:p>
          <a:p>
            <a:r>
              <a:rPr lang="en-US" sz="1100" dirty="0" smtClean="0"/>
              <a:t> A code of business ethics and conduct</a:t>
            </a:r>
          </a:p>
          <a:p>
            <a:r>
              <a:rPr lang="en-US" sz="1100" dirty="0" smtClean="0"/>
              <a:t> Code must be in writing</a:t>
            </a:r>
          </a:p>
          <a:p>
            <a:r>
              <a:rPr lang="en-US" sz="1100" dirty="0" smtClean="0"/>
              <a:t> Code must be circulated to all cognizant personnel</a:t>
            </a:r>
          </a:p>
          <a:p>
            <a:r>
              <a:rPr lang="en-US" sz="1100" dirty="0" smtClean="0"/>
              <a:t> Contractor must promote compliance</a:t>
            </a:r>
          </a:p>
          <a:p>
            <a:r>
              <a:rPr lang="en-US" sz="1100" dirty="0" smtClean="0"/>
              <a:t> An awareness program</a:t>
            </a:r>
          </a:p>
          <a:p>
            <a:r>
              <a:rPr lang="en-US" sz="1100" dirty="0" smtClean="0"/>
              <a:t> Employees must be trained</a:t>
            </a:r>
          </a:p>
          <a:p>
            <a:r>
              <a:rPr lang="en-US" sz="1100" dirty="0" smtClean="0"/>
              <a:t> Training should go beyond mere circulation of code</a:t>
            </a:r>
          </a:p>
          <a:p>
            <a:r>
              <a:rPr lang="en-US" sz="1100" dirty="0" smtClean="0"/>
              <a:t> An internal control system</a:t>
            </a:r>
          </a:p>
          <a:p>
            <a:r>
              <a:rPr lang="en-US" sz="1100" dirty="0" smtClean="0"/>
              <a:t> Periodic review of practices, procedures, and policies</a:t>
            </a:r>
          </a:p>
          <a:p>
            <a:r>
              <a:rPr lang="en-US" sz="1100" dirty="0" smtClean="0"/>
              <a:t> Internal reporting mechanism</a:t>
            </a:r>
          </a:p>
          <a:p>
            <a:r>
              <a:rPr lang="en-US" sz="1100" dirty="0" smtClean="0"/>
              <a:t> Internal/external audits</a:t>
            </a:r>
          </a:p>
          <a:p>
            <a:r>
              <a:rPr lang="en-US" sz="1100" dirty="0" smtClean="0"/>
              <a:t> Disciplinary action for improper conduct</a:t>
            </a:r>
          </a:p>
          <a:p>
            <a:endParaRPr lang="en-US" sz="1100" dirty="0" smtClean="0"/>
          </a:p>
          <a:p>
            <a:r>
              <a:rPr lang="en-US" sz="1100" dirty="0" smtClean="0"/>
              <a:t>Overview: The Contractor Business Ethics Compliance Program &amp; Mandatory Disclosure Rule</a:t>
            </a:r>
          </a:p>
          <a:p>
            <a:endParaRPr lang="en-US" sz="1100" dirty="0" smtClean="0"/>
          </a:p>
          <a:p>
            <a:r>
              <a:rPr lang="en-US" sz="1100" dirty="0" smtClean="0"/>
              <a:t> Issued November 12, 2008 (73 fed. Reg. 67064) and is effective Friday, December 12, 2008</a:t>
            </a:r>
          </a:p>
          <a:p>
            <a:endParaRPr lang="en-US" sz="1100" dirty="0" smtClean="0"/>
          </a:p>
          <a:p>
            <a:r>
              <a:rPr lang="en-US" sz="1100" dirty="0" smtClean="0"/>
              <a:t> Adds to the causes for suspension and debarment the knowing failure of a principle to timely disclose credible evidence of certain violations of federal</a:t>
            </a:r>
          </a:p>
          <a:p>
            <a:r>
              <a:rPr lang="en-US" sz="1100" dirty="0" smtClean="0"/>
              <a:t>criminal law, the civil False Claims Acts or significant overpayments on federal contracts.</a:t>
            </a:r>
          </a:p>
          <a:p>
            <a:endParaRPr lang="en-US" sz="1100" dirty="0" smtClean="0"/>
          </a:p>
          <a:p>
            <a:r>
              <a:rPr lang="en-US" sz="1100" dirty="0" smtClean="0"/>
              <a:t> Far 52.203-13-Applies to contracts exceeding $5 million and 120 days.</a:t>
            </a:r>
          </a:p>
          <a:p>
            <a:endParaRPr lang="en-US" sz="1100" dirty="0" smtClean="0"/>
          </a:p>
          <a:p>
            <a:r>
              <a:rPr lang="en-US" sz="1100" dirty="0" smtClean="0"/>
              <a:t> Requires a contractor written business code of ethics</a:t>
            </a:r>
          </a:p>
          <a:p>
            <a:endParaRPr lang="en-US" sz="1100" dirty="0" smtClean="0"/>
          </a:p>
          <a:p>
            <a:r>
              <a:rPr lang="en-US" sz="1100" dirty="0" smtClean="0"/>
              <a:t> Requires a contractor internal control system and requires an ongoing business ethics awareness and compliance program</a:t>
            </a:r>
          </a:p>
          <a:p>
            <a:endParaRPr lang="en-US" sz="1100" dirty="0" smtClean="0"/>
          </a:p>
          <a:p>
            <a:r>
              <a:rPr lang="en-US" sz="1100" dirty="0" smtClean="0"/>
              <a:t> Requires mandatory disclosure by the contractor of “credible evidence”</a:t>
            </a:r>
          </a:p>
          <a:p>
            <a:endParaRPr lang="en-US" sz="1100" dirty="0" smtClean="0"/>
          </a:p>
          <a:p>
            <a:r>
              <a:rPr lang="en-US" sz="1100" dirty="0" smtClean="0"/>
              <a:t> Of certain violations of federal criminal law and the civil False Claims Act</a:t>
            </a:r>
          </a:p>
          <a:p>
            <a:endParaRPr lang="en-US" sz="1100" dirty="0" smtClean="0"/>
          </a:p>
          <a:p>
            <a:r>
              <a:rPr lang="en-US" sz="1100" dirty="0" smtClean="0"/>
              <a:t> Flows down to subcontractors exceeding $5 million and 120 days</a:t>
            </a:r>
          </a:p>
          <a:p>
            <a:endParaRPr lang="en-US" sz="1100" dirty="0" smtClean="0"/>
          </a:p>
          <a:p>
            <a:r>
              <a:rPr lang="en-US" sz="1100" dirty="0" smtClean="0"/>
              <a:t> However, the new clause provides that the business ethics awareness and compliance program and internal control system do not apply to small</a:t>
            </a:r>
          </a:p>
          <a:p>
            <a:r>
              <a:rPr lang="en-US" sz="1100" dirty="0" smtClean="0"/>
              <a:t>business concerns and commercial item contracts</a:t>
            </a:r>
          </a:p>
          <a:p>
            <a:endParaRPr lang="en-US" sz="1100" dirty="0" smtClean="0"/>
          </a:p>
          <a:p>
            <a:r>
              <a:rPr lang="en-US" sz="1100" dirty="0" smtClean="0"/>
              <a:t>Management Must Be Committed To Compliance</a:t>
            </a:r>
          </a:p>
          <a:p>
            <a:r>
              <a:rPr lang="en-US" sz="1100" dirty="0" smtClean="0"/>
              <a:t> Senior officer must be assigned overall responsibility</a:t>
            </a:r>
          </a:p>
          <a:p>
            <a:r>
              <a:rPr lang="en-US" sz="1100" dirty="0" smtClean="0"/>
              <a:t> Compliance program must be tailored to organization</a:t>
            </a:r>
          </a:p>
          <a:p>
            <a:r>
              <a:rPr lang="en-US" sz="1100" dirty="0" smtClean="0"/>
              <a:t> Program must incorporate Code of Conduct</a:t>
            </a:r>
          </a:p>
          <a:p>
            <a:r>
              <a:rPr lang="en-US" sz="1100" dirty="0" smtClean="0"/>
              <a:t> Personnel must have access to hotline</a:t>
            </a:r>
          </a:p>
          <a:p>
            <a:r>
              <a:rPr lang="en-US" sz="1100" dirty="0" smtClean="0"/>
              <a:t> Personnel must receive training</a:t>
            </a:r>
          </a:p>
          <a:p>
            <a:r>
              <a:rPr lang="en-US" sz="1100" dirty="0" smtClean="0"/>
              <a:t> Compliance must be key to advancement</a:t>
            </a:r>
          </a:p>
          <a:p>
            <a:r>
              <a:rPr lang="en-US" sz="1100" dirty="0" smtClean="0"/>
              <a:t> Program must be monitored and audited</a:t>
            </a:r>
          </a:p>
          <a:p>
            <a:r>
              <a:rPr lang="en-US" sz="1100" dirty="0" smtClean="0"/>
              <a:t> Breach of program must result in discipline</a:t>
            </a:r>
          </a:p>
          <a:p>
            <a:r>
              <a:rPr lang="en-US" sz="1100" dirty="0" smtClean="0"/>
              <a:t> Program must be reviewed and updated regularly</a:t>
            </a:r>
          </a:p>
          <a:p>
            <a:endParaRPr lang="en-US" sz="1100" dirty="0" smtClean="0"/>
          </a:p>
          <a:p>
            <a:r>
              <a:rPr lang="en-US" sz="1100" dirty="0" smtClean="0"/>
              <a:t>Top 10 Ways To Ensure Compliance…</a:t>
            </a:r>
          </a:p>
          <a:p>
            <a:endParaRPr lang="en-US" sz="1100" dirty="0" smtClean="0"/>
          </a:p>
          <a:p>
            <a:r>
              <a:rPr lang="en-US" sz="1100" dirty="0" smtClean="0"/>
              <a:t> Adopt written pricing/discounting policies, educate your team, and adhere to those policies religiously</a:t>
            </a:r>
          </a:p>
          <a:p>
            <a:endParaRPr lang="en-US" sz="1100" dirty="0" smtClean="0"/>
          </a:p>
          <a:p>
            <a:r>
              <a:rPr lang="en-US" sz="1100" dirty="0" smtClean="0"/>
              <a:t> Implement a standard pricing/discount structure with centrally controlled, carefully monitored approval process for non-standard sales</a:t>
            </a:r>
          </a:p>
          <a:p>
            <a:endParaRPr lang="en-US" sz="1100" dirty="0" smtClean="0"/>
          </a:p>
          <a:p>
            <a:r>
              <a:rPr lang="en-US" sz="1100" dirty="0" smtClean="0"/>
              <a:t> Negotiate a Basis of Award that you can live with</a:t>
            </a:r>
          </a:p>
          <a:p>
            <a:endParaRPr lang="en-US" sz="1100" dirty="0" smtClean="0"/>
          </a:p>
          <a:p>
            <a:r>
              <a:rPr lang="en-US" sz="1100" dirty="0" smtClean="0"/>
              <a:t> Use “carrot and stick” to ensure non-federal divisions understand and comply with contract</a:t>
            </a:r>
          </a:p>
          <a:p>
            <a:endParaRPr lang="en-US" sz="1100" dirty="0" smtClean="0"/>
          </a:p>
          <a:p>
            <a:r>
              <a:rPr lang="en-US" sz="1100" dirty="0" smtClean="0"/>
              <a:t> Provide regular training</a:t>
            </a:r>
            <a:endParaRPr lang="en-US" dirty="0" smtClean="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912983"/>
            <a:fld id="{0D3E8732-792A-46F3-9CD9-0808611164F5}" type="slidenum">
              <a:rPr lang="en-US" smtClean="0">
                <a:latin typeface="Times" pitchFamily="18" charset="0"/>
              </a:rPr>
              <a:pPr defTabSz="912983"/>
              <a:t>3</a:t>
            </a:fld>
            <a:endParaRPr lang="en-US" dirty="0" smtClean="0">
              <a:latin typeface="Times"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382489" y="4343703"/>
            <a:ext cx="6252269" cy="4500940"/>
          </a:xfrm>
          <a:noFill/>
          <a:ln/>
        </p:spPr>
        <p:txBody>
          <a:bodyPr/>
          <a:lstStyle/>
          <a:p>
            <a:r>
              <a:rPr lang="en-US" b="0" dirty="0" smtClean="0">
                <a:latin typeface="Times" pitchFamily="18" charset="0"/>
              </a:rPr>
              <a:t>ITS</a:t>
            </a:r>
            <a:r>
              <a:rPr lang="en-US" b="0" baseline="0" dirty="0" smtClean="0">
                <a:latin typeface="Times" pitchFamily="18" charset="0"/>
              </a:rPr>
              <a:t> falls under the Federal Acquisition Services as the provider of IT Related goods and services</a:t>
            </a:r>
          </a:p>
          <a:p>
            <a:endParaRPr lang="en-US" b="0" baseline="0" dirty="0" smtClean="0">
              <a:latin typeface="Times" pitchFamily="18" charset="0"/>
            </a:endParaRPr>
          </a:p>
          <a:p>
            <a:r>
              <a:rPr lang="en-US" b="0" baseline="0" dirty="0" smtClean="0">
                <a:latin typeface="Times" pitchFamily="18" charset="0"/>
              </a:rPr>
              <a:t>All  Federals Supply Schedule contracts (40+ Schedule Contracts) are Multiple Award Schedule (</a:t>
            </a:r>
            <a:r>
              <a:rPr lang="en-US" b="0" baseline="0" dirty="0" err="1" smtClean="0">
                <a:latin typeface="Times" pitchFamily="18" charset="0"/>
              </a:rPr>
              <a:t>mulitple</a:t>
            </a:r>
            <a:r>
              <a:rPr lang="en-US" b="0" baseline="0" dirty="0" smtClean="0">
                <a:latin typeface="Times" pitchFamily="18" charset="0"/>
              </a:rPr>
              <a:t> contracts awarded to </a:t>
            </a:r>
            <a:r>
              <a:rPr lang="en-US" b="0" baseline="0" dirty="0" err="1" smtClean="0">
                <a:latin typeface="Times" pitchFamily="18" charset="0"/>
              </a:rPr>
              <a:t>mulitple</a:t>
            </a:r>
            <a:r>
              <a:rPr lang="en-US" b="0" baseline="0" dirty="0" smtClean="0">
                <a:latin typeface="Times" pitchFamily="18" charset="0"/>
              </a:rPr>
              <a:t> </a:t>
            </a:r>
            <a:r>
              <a:rPr lang="en-US" b="0" baseline="0" dirty="0" err="1" smtClean="0">
                <a:latin typeface="Times" pitchFamily="18" charset="0"/>
              </a:rPr>
              <a:t>contrators</a:t>
            </a:r>
            <a:r>
              <a:rPr lang="en-US" b="0" baseline="0" dirty="0" smtClean="0">
                <a:latin typeface="Times" pitchFamily="18" charset="0"/>
              </a:rPr>
              <a:t> for the same type goods and services)  Specifically Schedule 70 deals with IT.</a:t>
            </a:r>
          </a:p>
          <a:p>
            <a:endParaRPr lang="en-US" b="0" baseline="0" dirty="0" smtClean="0">
              <a:latin typeface="Times" pitchFamily="18" charset="0"/>
            </a:endParaRPr>
          </a:p>
          <a:p>
            <a:r>
              <a:rPr lang="en-US" b="0" baseline="0" dirty="0" smtClean="0">
                <a:latin typeface="Times" pitchFamily="18" charset="0"/>
              </a:rPr>
              <a:t>Each Schedule groups similar goods and services into categories called SINs or Special Item Numbers.</a:t>
            </a:r>
          </a:p>
          <a:p>
            <a:endParaRPr lang="en-US" b="0" baseline="0" dirty="0" smtClean="0">
              <a:latin typeface="Times" pitchFamily="18" charset="0"/>
            </a:endParaRPr>
          </a:p>
          <a:p>
            <a:r>
              <a:rPr lang="en-US" b="0" baseline="0" dirty="0" smtClean="0">
                <a:latin typeface="Times" pitchFamily="18" charset="0"/>
              </a:rPr>
              <a:t>The Vendor chooses which NAICS code, as found in the solicitation to find the best fit for their offerings.  The NAICS code is then used </a:t>
            </a:r>
            <a:r>
              <a:rPr lang="en-US" b="0" baseline="0" dirty="0" err="1" smtClean="0">
                <a:latin typeface="Times" pitchFamily="18" charset="0"/>
              </a:rPr>
              <a:t>tby</a:t>
            </a:r>
            <a:r>
              <a:rPr lang="en-US" b="0" baseline="0" dirty="0" smtClean="0">
                <a:latin typeface="Times" pitchFamily="18" charset="0"/>
              </a:rPr>
              <a:t> the vendor to self certify the vendors  size standard as established by the Small Business Admin.</a:t>
            </a:r>
          </a:p>
          <a:p>
            <a:endParaRPr lang="en-US" b="0" baseline="0" dirty="0" smtClean="0">
              <a:latin typeface="Times" pitchFamily="18" charset="0"/>
            </a:endParaRPr>
          </a:p>
          <a:p>
            <a:r>
              <a:rPr lang="en-US" b="0" baseline="0" dirty="0" smtClean="0">
                <a:latin typeface="Times" pitchFamily="18" charset="0"/>
              </a:rPr>
              <a:t>Federal Supply Group and Federal Supply Code provide </a:t>
            </a:r>
          </a:p>
          <a:p>
            <a:endParaRPr lang="en-US" b="0" baseline="0" dirty="0" smtClean="0">
              <a:latin typeface="Times" pitchFamily="18" charset="0"/>
            </a:endParaRPr>
          </a:p>
          <a:p>
            <a:r>
              <a:rPr lang="en-US" b="0" baseline="0" dirty="0" smtClean="0">
                <a:latin typeface="Times" pitchFamily="18" charset="0"/>
              </a:rPr>
              <a:t>Homeland Security Presidential Directive 12 – a policy for common identification standards for federal employees and contractors that provides interoperable Personal Identity Verification (PIV) credentials for 487,000 employees in 83 agencies. </a:t>
            </a:r>
          </a:p>
          <a:p>
            <a:endParaRPr lang="en-US" b="0" baseline="0" dirty="0" smtClean="0">
              <a:latin typeface="Times" pitchFamily="18" charset="0"/>
            </a:endParaRPr>
          </a:p>
          <a:p>
            <a:pPr>
              <a:buFontTx/>
              <a:buChar char="•"/>
            </a:pPr>
            <a:endParaRPr lang="en-US" dirty="0" smtClean="0">
              <a:latin typeface="Times" pitchFamily="18" charset="0"/>
            </a:endParaRPr>
          </a:p>
          <a:p>
            <a:r>
              <a:rPr lang="en-US" baseline="0" dirty="0" smtClean="0">
                <a:latin typeface="Times" pitchFamily="18" charset="0"/>
              </a:rPr>
              <a:t>At this point lets meet some of the individuals you’ll encounter</a:t>
            </a:r>
          </a:p>
          <a:p>
            <a:endParaRPr lang="en-US" baseline="0" dirty="0" smtClean="0">
              <a:latin typeface="Times" pitchFamily="18" charset="0"/>
            </a:endParaRPr>
          </a:p>
          <a:p>
            <a:r>
              <a:rPr lang="en-US" sz="1200" dirty="0" smtClean="0"/>
              <a:t>Cast of Characters</a:t>
            </a:r>
            <a:endParaRPr lang="en-US" baseline="0" dirty="0" smtClean="0">
              <a:latin typeface="Times" pitchFamily="18" charset="0"/>
            </a:endParaRPr>
          </a:p>
          <a:p>
            <a:endParaRPr lang="en-US" baseline="0" dirty="0" smtClean="0">
              <a:latin typeface="Times" pitchFamily="18" charset="0"/>
            </a:endParaRPr>
          </a:p>
          <a:p>
            <a:r>
              <a:rPr lang="en-US" sz="1200" dirty="0" smtClean="0"/>
              <a:t>• Contracting Officer – an individual authorized (warranted) to  obligate funds on behalf of the government.</a:t>
            </a:r>
          </a:p>
          <a:p>
            <a:r>
              <a:rPr lang="en-US" sz="1200" dirty="0" smtClean="0"/>
              <a:t>	 Procuring Contracting Officer (PCO)</a:t>
            </a:r>
          </a:p>
          <a:p>
            <a:r>
              <a:rPr lang="en-US" sz="1200" dirty="0" smtClean="0"/>
              <a:t>	 Administrative Contracting Officer (ACO)</a:t>
            </a:r>
          </a:p>
          <a:p>
            <a:endParaRPr lang="en-US" sz="1200" dirty="0" smtClean="0"/>
          </a:p>
          <a:p>
            <a:r>
              <a:rPr lang="en-US" sz="1200" dirty="0" smtClean="0"/>
              <a:t>• Contracting Specialist – an individual who functions as a CO  in all respects except does not have authority to sign, i.e., is not warranted. A CO in training</a:t>
            </a:r>
          </a:p>
          <a:p>
            <a:endParaRPr lang="en-US" sz="1200" b="0" baseline="0" dirty="0" smtClean="0">
              <a:latin typeface="Times" pitchFamily="18" charset="0"/>
            </a:endParaRPr>
          </a:p>
          <a:p>
            <a:r>
              <a:rPr lang="en-US" sz="1200" b="0" baseline="0" dirty="0" smtClean="0">
                <a:latin typeface="Times" pitchFamily="18" charset="0"/>
              </a:rPr>
              <a:t>IOA – Industrial Operations Analyst </a:t>
            </a:r>
            <a:endParaRPr lang="en-US" b="0" baseline="0" dirty="0" smtClean="0">
              <a:latin typeface="Times" pitchFamily="18" charset="0"/>
            </a:endParaRPr>
          </a:p>
          <a:p>
            <a:endParaRPr lang="en-US" b="0" baseline="0" dirty="0" smtClean="0">
              <a:latin typeface="Times" pitchFamily="18" charset="0"/>
            </a:endParaRPr>
          </a:p>
          <a:p>
            <a:endParaRPr lang="en-US" b="0" dirty="0" smtClean="0">
              <a:latin typeface="Times"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12983"/>
            <a:fld id="{EF324B12-E368-48E5-8313-432B31DF8771}" type="slidenum">
              <a:rPr lang="en-US" smtClean="0">
                <a:latin typeface="Times" pitchFamily="18" charset="0"/>
              </a:rPr>
              <a:pPr defTabSz="912983"/>
              <a:t>30</a:t>
            </a:fld>
            <a:endParaRPr lang="en-US" dirty="0" smtClean="0">
              <a:latin typeface="Times"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mtClean="0">
                <a:latin typeface="Times" pitchFamily="18" charset="0"/>
              </a:rPr>
              <a:t>Must submit proof of registration in the Central Contractor Registry (CCR) at www.ccr.gov </a:t>
            </a:r>
          </a:p>
          <a:p>
            <a:endParaRPr lang="en-US" smtClean="0">
              <a:latin typeface="Times" pitchFamily="18" charset="0"/>
            </a:endParaRPr>
          </a:p>
          <a:p>
            <a:r>
              <a:rPr lang="en-US" smtClean="0">
                <a:latin typeface="Times" pitchFamily="18" charset="0"/>
              </a:rPr>
              <a:t>And proof of registration in Online Representations &amp; Certifications Application (ORCA) at http:://orca.bpn.gov.  ORCA is an online paperless collection point for such information and must be completed annually.  Remember should you need to provide any exception in the Vendor Response Document, page 9—these changes will not update your online Representations &amp; Certifications.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12983"/>
            <a:fld id="{2AF0680E-CD97-4669-8DA6-F30B8867B0E4}" type="slidenum">
              <a:rPr lang="en-US" smtClean="0">
                <a:latin typeface="Times" pitchFamily="18" charset="0"/>
              </a:rPr>
              <a:pPr defTabSz="912983"/>
              <a:t>31</a:t>
            </a:fld>
            <a:endParaRPr lang="en-US" dirty="0" smtClean="0">
              <a:latin typeface="Times"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smtClean="0">
                <a:latin typeface="Times" pitchFamily="18" charset="0"/>
              </a:rPr>
              <a:t>Must submit proof of registration in the Central Contractor Registry (CCR) at www.ccr.gov </a:t>
            </a:r>
          </a:p>
          <a:p>
            <a:endParaRPr lang="en-US" smtClean="0">
              <a:latin typeface="Times" pitchFamily="18" charset="0"/>
            </a:endParaRPr>
          </a:p>
          <a:p>
            <a:r>
              <a:rPr lang="en-US" smtClean="0">
                <a:latin typeface="Times" pitchFamily="18" charset="0"/>
              </a:rPr>
              <a:t>And proof of registration in Online Representations &amp; Certifications Application (ORCA) at http:://orca.bpn.gov.  ORCA is an online paperless collection point for such information and must be completed annually.  Remember should you need to provide any exception in the Vendor Response Document, page 9—these changes will not update your online Representations &amp; Certifications.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defTabSz="912983"/>
            <a:fld id="{57702EAB-EEF5-480C-954D-3B84C02E9411}" type="slidenum">
              <a:rPr lang="en-US" smtClean="0">
                <a:latin typeface="Times" pitchFamily="18" charset="0"/>
              </a:rPr>
              <a:pPr defTabSz="912983"/>
              <a:t>32</a:t>
            </a:fld>
            <a:endParaRPr lang="en-US" dirty="0" smtClean="0">
              <a:latin typeface="Times"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a:buFontTx/>
              <a:buChar char="•"/>
            </a:pPr>
            <a:r>
              <a:rPr lang="en-US" dirty="0" smtClean="0">
                <a:latin typeface="Times" pitchFamily="18" charset="0"/>
              </a:rPr>
              <a:t> We outsource the evaluation of past performance to D &amp; B.</a:t>
            </a:r>
          </a:p>
          <a:p>
            <a:pPr>
              <a:buFontTx/>
              <a:buChar char="•"/>
            </a:pPr>
            <a:endParaRPr lang="en-US" dirty="0" smtClean="0">
              <a:latin typeface="Times" pitchFamily="18" charset="0"/>
            </a:endParaRPr>
          </a:p>
          <a:p>
            <a:pPr>
              <a:buFontTx/>
              <a:buChar char="•"/>
            </a:pPr>
            <a:r>
              <a:rPr lang="en-US" dirty="0" smtClean="0">
                <a:solidFill>
                  <a:srgbClr val="FF6600"/>
                </a:solidFill>
                <a:latin typeface="Times" pitchFamily="18" charset="0"/>
              </a:rPr>
              <a:t>(</a:t>
            </a:r>
            <a:r>
              <a:rPr lang="en-US" dirty="0" smtClean="0">
                <a:latin typeface="Times" pitchFamily="18" charset="0"/>
              </a:rPr>
              <a:t>It costs you $175 (includes a copy for you and a copy to be sent to GSA.</a:t>
            </a:r>
          </a:p>
          <a:p>
            <a:pPr>
              <a:buFontTx/>
              <a:buChar char="•"/>
            </a:pPr>
            <a:endParaRPr lang="en-US" dirty="0" smtClean="0">
              <a:latin typeface="Times" pitchFamily="18" charset="0"/>
            </a:endParaRPr>
          </a:p>
          <a:p>
            <a:pPr>
              <a:buFontTx/>
              <a:buChar char="•"/>
            </a:pPr>
            <a:r>
              <a:rPr lang="en-US" dirty="0" smtClean="0">
                <a:latin typeface="Times" pitchFamily="18" charset="0"/>
              </a:rPr>
              <a:t> If you don’t have relevant past performance you can use experience of your</a:t>
            </a:r>
          </a:p>
          <a:p>
            <a:r>
              <a:rPr lang="en-US" dirty="0" smtClean="0">
                <a:latin typeface="Times" pitchFamily="18" charset="0"/>
              </a:rPr>
              <a:t>    key personnel</a:t>
            </a:r>
          </a:p>
          <a:p>
            <a:endParaRPr lang="en-US" dirty="0" smtClean="0">
              <a:latin typeface="Times" pitchFamily="18" charset="0"/>
            </a:endParaRPr>
          </a:p>
          <a:p>
            <a:pPr>
              <a:buFontTx/>
              <a:buChar char="•"/>
            </a:pPr>
            <a:r>
              <a:rPr lang="en-US" dirty="0" smtClean="0">
                <a:latin typeface="Times" pitchFamily="18" charset="0"/>
              </a:rPr>
              <a:t> The evaluation of your past Performance will be found neutral if you don’t </a:t>
            </a:r>
          </a:p>
          <a:p>
            <a:r>
              <a:rPr lang="en-US" dirty="0" smtClean="0">
                <a:latin typeface="Times" pitchFamily="18" charset="0"/>
              </a:rPr>
              <a:t>have relevant past performance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defTabSz="912983"/>
            <a:fld id="{EC400257-4F62-4FD8-9317-44D2D1D4AC10}" type="slidenum">
              <a:rPr lang="en-US" smtClean="0">
                <a:latin typeface="Times" pitchFamily="18" charset="0"/>
              </a:rPr>
              <a:pPr defTabSz="912983"/>
              <a:t>33</a:t>
            </a:fld>
            <a:endParaRPr lang="en-US" dirty="0" smtClean="0">
              <a:latin typeface="Times"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a:buFontTx/>
              <a:buChar char="•"/>
            </a:pPr>
            <a:r>
              <a:rPr lang="en-US" dirty="0" smtClean="0">
                <a:latin typeface="Times" pitchFamily="18" charset="0"/>
              </a:rPr>
              <a:t> Be sure to complete items 1 through 4 (Make sure the policies are written out.)</a:t>
            </a:r>
          </a:p>
          <a:p>
            <a:pPr>
              <a:buFontTx/>
              <a:buChar char="•"/>
            </a:pPr>
            <a:endParaRPr lang="en-US" dirty="0" smtClean="0">
              <a:latin typeface="Times" pitchFamily="18" charset="0"/>
            </a:endParaRPr>
          </a:p>
          <a:p>
            <a:pPr>
              <a:buFontTx/>
              <a:buChar char="•"/>
            </a:pPr>
            <a:endParaRPr lang="en-US" dirty="0" smtClean="0">
              <a:latin typeface="Times" pitchFamily="18" charset="0"/>
            </a:endParaRPr>
          </a:p>
          <a:p>
            <a:r>
              <a:rPr lang="en-US" sz="1100" b="1" dirty="0" smtClean="0"/>
              <a:t>Basis of Award</a:t>
            </a:r>
          </a:p>
          <a:p>
            <a:r>
              <a:rPr lang="en-US" sz="1100" dirty="0" smtClean="0"/>
              <a:t>– Set up a system</a:t>
            </a:r>
          </a:p>
          <a:p>
            <a:r>
              <a:rPr lang="en-US" sz="1100" dirty="0" smtClean="0"/>
              <a:t>• What are you tracking, how often, what is the source of the data, who is giving it to you?</a:t>
            </a:r>
          </a:p>
          <a:p>
            <a:r>
              <a:rPr lang="en-US" sz="1100" dirty="0" smtClean="0"/>
              <a:t>	– Document the system</a:t>
            </a:r>
          </a:p>
          <a:p>
            <a:endParaRPr lang="en-US" sz="1100" dirty="0" smtClean="0"/>
          </a:p>
          <a:p>
            <a:r>
              <a:rPr lang="en-US" sz="1100" dirty="0" smtClean="0"/>
              <a:t>• Write down the procedures;</a:t>
            </a:r>
          </a:p>
          <a:p>
            <a:endParaRPr lang="en-US" sz="1100" dirty="0" smtClean="0"/>
          </a:p>
          <a:p>
            <a:r>
              <a:rPr lang="en-US" sz="1100" dirty="0" smtClean="0"/>
              <a:t>• Personnel turnover causes processes to drop or change</a:t>
            </a:r>
          </a:p>
          <a:p>
            <a:r>
              <a:rPr lang="en-US" sz="1100" dirty="0" smtClean="0"/>
              <a:t>	– Maintain the system</a:t>
            </a:r>
          </a:p>
          <a:p>
            <a:r>
              <a:rPr lang="en-US" sz="1100" dirty="0" smtClean="0"/>
              <a:t>• Actually enter/gather information</a:t>
            </a:r>
          </a:p>
          <a:p>
            <a:endParaRPr lang="en-US" sz="1100" dirty="0" smtClean="0"/>
          </a:p>
          <a:p>
            <a:r>
              <a:rPr lang="en-US" sz="1100" b="1" dirty="0" smtClean="0"/>
              <a:t>Records</a:t>
            </a:r>
          </a:p>
          <a:p>
            <a:endParaRPr lang="en-US" sz="1100" b="1" dirty="0" smtClean="0"/>
          </a:p>
          <a:p>
            <a:r>
              <a:rPr lang="en-US" sz="1100" dirty="0" smtClean="0"/>
              <a:t>– Gather them • paper and electronic</a:t>
            </a:r>
          </a:p>
          <a:p>
            <a:r>
              <a:rPr lang="en-US" sz="1100" dirty="0" smtClean="0"/>
              <a:t>– Control them</a:t>
            </a:r>
          </a:p>
          <a:p>
            <a:endParaRPr lang="en-US" sz="1100" dirty="0" smtClean="0"/>
          </a:p>
          <a:p>
            <a:r>
              <a:rPr lang="en-US" sz="1100" dirty="0" smtClean="0"/>
              <a:t>• Who has access, where are they located</a:t>
            </a:r>
          </a:p>
          <a:p>
            <a:r>
              <a:rPr lang="en-US" sz="1100" dirty="0" smtClean="0"/>
              <a:t>	− don’t want a physically remote file cabinet that may be moved by another team/division</a:t>
            </a:r>
          </a:p>
          <a:p>
            <a:r>
              <a:rPr lang="en-US" sz="1100" dirty="0" smtClean="0"/>
              <a:t>	− electronic – make sure server environment is backed up – not on employee hard drive</a:t>
            </a:r>
          </a:p>
          <a:p>
            <a:endParaRPr lang="en-US" sz="1100" dirty="0" smtClean="0"/>
          </a:p>
          <a:p>
            <a:r>
              <a:rPr lang="en-US" sz="1100" dirty="0" smtClean="0"/>
              <a:t>• If related to GSA but not under your control, then make sure you have access to review and audit.</a:t>
            </a:r>
          </a:p>
          <a:p>
            <a:r>
              <a:rPr lang="en-US" sz="1100" dirty="0" smtClean="0"/>
              <a:t>	– Maintain them</a:t>
            </a:r>
          </a:p>
          <a:p>
            <a:endParaRPr lang="en-US" sz="1100" dirty="0" smtClean="0"/>
          </a:p>
          <a:p>
            <a:r>
              <a:rPr lang="en-US" sz="1100" dirty="0" smtClean="0"/>
              <a:t>• pay attention to retention plans; archive the older documents but know how to retrieve</a:t>
            </a:r>
            <a:endParaRPr lang="en-US" dirty="0" smtClean="0">
              <a:latin typeface="Times"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12983"/>
            <a:fld id="{AA61D220-ACCB-4156-AD2E-1031E0903D8D}" type="slidenum">
              <a:rPr lang="en-US" smtClean="0">
                <a:latin typeface="Times" pitchFamily="18" charset="0"/>
              </a:rPr>
              <a:pPr defTabSz="912983"/>
              <a:t>34</a:t>
            </a:fld>
            <a:endParaRPr lang="en-US" dirty="0" smtClean="0">
              <a:latin typeface="Times" pitchFamily="18" charset="0"/>
            </a:endParaRPr>
          </a:p>
        </p:txBody>
      </p:sp>
      <p:sp>
        <p:nvSpPr>
          <p:cNvPr id="100355" name="Rectangle 2"/>
          <p:cNvSpPr>
            <a:spLocks noGrp="1" noRot="1" noChangeAspect="1" noChangeArrowheads="1" noTextEdit="1"/>
          </p:cNvSpPr>
          <p:nvPr>
            <p:ph type="sldImg"/>
          </p:nvPr>
        </p:nvSpPr>
        <p:spPr>
          <a:xfrm>
            <a:off x="1096963" y="679450"/>
            <a:ext cx="4624387" cy="3468688"/>
          </a:xfrm>
          <a:ln/>
        </p:spPr>
      </p:sp>
      <p:sp>
        <p:nvSpPr>
          <p:cNvPr id="100356" name="Rectangle 3"/>
          <p:cNvSpPr>
            <a:spLocks noGrp="1" noChangeArrowheads="1"/>
          </p:cNvSpPr>
          <p:nvPr>
            <p:ph type="body" idx="1"/>
          </p:nvPr>
        </p:nvSpPr>
        <p:spPr>
          <a:xfrm>
            <a:off x="229195" y="4375453"/>
            <a:ext cx="6323708" cy="4543274"/>
          </a:xfrm>
          <a:noFill/>
          <a:ln/>
        </p:spPr>
        <p:txBody>
          <a:bodyPr lIns="89969" tIns="44984" rIns="89969" bIns="44984"/>
          <a:lstStyle/>
          <a:p>
            <a:pPr>
              <a:buFontTx/>
              <a:buChar char="•"/>
            </a:pPr>
            <a:r>
              <a:rPr lang="en-US" dirty="0" smtClean="0">
                <a:latin typeface="Times" pitchFamily="18" charset="0"/>
              </a:rPr>
              <a:t>Here is a list of “conditional” Attachments. </a:t>
            </a:r>
          </a:p>
          <a:p>
            <a:pPr>
              <a:buFontTx/>
              <a:buChar char="•"/>
            </a:pPr>
            <a:endParaRPr lang="en-US" dirty="0" smtClean="0">
              <a:latin typeface="Times" pitchFamily="18" charset="0"/>
            </a:endParaRPr>
          </a:p>
          <a:p>
            <a:pPr>
              <a:buFontTx/>
              <a:buChar char="•"/>
            </a:pPr>
            <a:r>
              <a:rPr lang="en-US" dirty="0" smtClean="0">
                <a:latin typeface="Times" pitchFamily="18" charset="0"/>
              </a:rPr>
              <a:t>This list is found at the end of the Vendor Response Document</a:t>
            </a:r>
          </a:p>
          <a:p>
            <a:pPr>
              <a:buFontTx/>
              <a:buChar char="•"/>
            </a:pPr>
            <a:endParaRPr lang="en-US" dirty="0" smtClean="0">
              <a:solidFill>
                <a:srgbClr val="FF0000"/>
              </a:solidFill>
              <a:latin typeface="Times" pitchFamily="18" charset="0"/>
            </a:endParaRPr>
          </a:p>
          <a:p>
            <a:pPr>
              <a:buFontTx/>
              <a:buChar char="•"/>
            </a:pPr>
            <a:endParaRPr lang="en-US" dirty="0" smtClean="0">
              <a:solidFill>
                <a:srgbClr val="FF0000"/>
              </a:solidFill>
              <a:latin typeface="Times" pitchFamily="18" charset="0"/>
            </a:endParaRPr>
          </a:p>
          <a:p>
            <a:r>
              <a:rPr lang="en-US" sz="1100" b="1" dirty="0" smtClean="0"/>
              <a:t>Basis of Award</a:t>
            </a:r>
          </a:p>
          <a:p>
            <a:r>
              <a:rPr lang="en-US" sz="1100" dirty="0" smtClean="0"/>
              <a:t>– Set up a system</a:t>
            </a:r>
          </a:p>
          <a:p>
            <a:r>
              <a:rPr lang="en-US" sz="1100" dirty="0" smtClean="0"/>
              <a:t>• What are you tracking, how often, what is the source of the data, who is giving it to</a:t>
            </a:r>
          </a:p>
          <a:p>
            <a:r>
              <a:rPr lang="en-US" sz="1100" dirty="0" smtClean="0"/>
              <a:t>you?</a:t>
            </a:r>
          </a:p>
          <a:p>
            <a:r>
              <a:rPr lang="en-US" sz="1100" dirty="0" smtClean="0"/>
              <a:t>– Document the system</a:t>
            </a:r>
          </a:p>
          <a:p>
            <a:r>
              <a:rPr lang="en-US" sz="1100" dirty="0" smtClean="0"/>
              <a:t>• Write down the procedures;</a:t>
            </a:r>
          </a:p>
          <a:p>
            <a:r>
              <a:rPr lang="en-US" sz="1100" dirty="0" smtClean="0"/>
              <a:t>• Personnel turnover causes processes to drop or change</a:t>
            </a:r>
          </a:p>
          <a:p>
            <a:r>
              <a:rPr lang="en-US" sz="1100" dirty="0" smtClean="0"/>
              <a:t>– Maintain the system</a:t>
            </a:r>
          </a:p>
          <a:p>
            <a:r>
              <a:rPr lang="en-US" sz="1100" dirty="0" smtClean="0"/>
              <a:t>• Actually enter/gather information</a:t>
            </a:r>
          </a:p>
          <a:p>
            <a:r>
              <a:rPr lang="en-US" sz="1100" dirty="0" smtClean="0"/>
              <a:t>– Audit the system</a:t>
            </a:r>
          </a:p>
          <a:p>
            <a:r>
              <a:rPr lang="en-US" sz="1100" dirty="0" smtClean="0"/>
              <a:t>• are you getting the data? Are there gaps?</a:t>
            </a:r>
            <a:endParaRPr lang="en-US" dirty="0" smtClean="0">
              <a:latin typeface="Times"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pPr defTabSz="912983"/>
            <a:fld id="{3054DE4C-20B5-4106-9B0E-97EEEC765E62}" type="slidenum">
              <a:rPr lang="en-US" smtClean="0">
                <a:latin typeface="Times" pitchFamily="18" charset="0"/>
              </a:rPr>
              <a:pPr defTabSz="912983"/>
              <a:t>35</a:t>
            </a:fld>
            <a:endParaRPr lang="en-US" dirty="0" smtClean="0">
              <a:latin typeface="Times"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lIns="89974" tIns="44987" rIns="89974" bIns="44987"/>
          <a:lstStyle/>
          <a:p>
            <a:pPr>
              <a:buFontTx/>
              <a:buChar char="•"/>
            </a:pPr>
            <a:r>
              <a:rPr lang="en-US" dirty="0" smtClean="0">
                <a:latin typeface="Times" pitchFamily="18" charset="0"/>
              </a:rPr>
              <a:t> </a:t>
            </a:r>
            <a:r>
              <a:rPr lang="en-US" sz="2000" b="1" dirty="0" smtClean="0"/>
              <a:t>Conditional Attachment </a:t>
            </a:r>
            <a:endParaRPr lang="en-US" sz="2000" b="1" dirty="0" smtClean="0">
              <a:latin typeface="Times" pitchFamily="18" charset="0"/>
            </a:endParaRPr>
          </a:p>
          <a:p>
            <a:pPr>
              <a:buFontTx/>
              <a:buChar char="•"/>
            </a:pPr>
            <a:endParaRPr lang="en-US" dirty="0" smtClean="0">
              <a:latin typeface="Times" pitchFamily="18" charset="0"/>
            </a:endParaRPr>
          </a:p>
          <a:p>
            <a:pPr>
              <a:buFontTx/>
              <a:buChar char="•"/>
            </a:pPr>
            <a:r>
              <a:rPr lang="en-US" dirty="0" smtClean="0">
                <a:latin typeface="Times" pitchFamily="18" charset="0"/>
              </a:rPr>
              <a:t>WHO? – Required on </a:t>
            </a:r>
            <a:r>
              <a:rPr lang="en-US" u="sng" dirty="0" smtClean="0">
                <a:latin typeface="Times" pitchFamily="18" charset="0"/>
              </a:rPr>
              <a:t>Large Businesses</a:t>
            </a:r>
            <a:r>
              <a:rPr lang="en-US" dirty="0" smtClean="0">
                <a:latin typeface="Times" pitchFamily="18" charset="0"/>
              </a:rPr>
              <a:t>  as defined by the </a:t>
            </a:r>
            <a:r>
              <a:rPr lang="en-US" dirty="0" smtClean="0">
                <a:latin typeface="Times" pitchFamily="18" charset="0"/>
                <a:cs typeface="Arial" charset="0"/>
              </a:rPr>
              <a:t>NAICS </a:t>
            </a:r>
            <a:r>
              <a:rPr lang="en-US" dirty="0" smtClean="0">
                <a:latin typeface="Times" pitchFamily="18" charset="0"/>
              </a:rPr>
              <a:t>codes established by SBA.</a:t>
            </a:r>
          </a:p>
          <a:p>
            <a:r>
              <a:rPr lang="en-US" dirty="0" smtClean="0">
                <a:latin typeface="Times" pitchFamily="18" charset="0"/>
              </a:rPr>
              <a:t>                 SBA website:  </a:t>
            </a:r>
            <a:r>
              <a:rPr lang="en-US" u="sng" dirty="0" smtClean="0">
                <a:latin typeface="Times" pitchFamily="18" charset="0"/>
              </a:rPr>
              <a:t>http://www.sba.gov</a:t>
            </a:r>
          </a:p>
          <a:p>
            <a:endParaRPr lang="en-US" dirty="0" smtClean="0">
              <a:latin typeface="Times" pitchFamily="18" charset="0"/>
            </a:endParaRPr>
          </a:p>
          <a:p>
            <a:pPr>
              <a:buFontTx/>
              <a:buChar char="•"/>
            </a:pPr>
            <a:r>
              <a:rPr lang="en-US" dirty="0" smtClean="0">
                <a:latin typeface="Times" pitchFamily="18" charset="0"/>
              </a:rPr>
              <a:t> WHY? – It supports our national economic structure to help small businesses.</a:t>
            </a:r>
          </a:p>
          <a:p>
            <a:r>
              <a:rPr lang="en-US" dirty="0" smtClean="0">
                <a:latin typeface="Times" pitchFamily="18" charset="0"/>
              </a:rPr>
              <a:t>                 (</a:t>
            </a:r>
            <a:r>
              <a:rPr lang="en-US" dirty="0" err="1" smtClean="0">
                <a:latin typeface="Times" pitchFamily="18" charset="0"/>
              </a:rPr>
              <a:t>HUBZone</a:t>
            </a:r>
            <a:r>
              <a:rPr lang="en-US" dirty="0" smtClean="0">
                <a:latin typeface="Times" pitchFamily="18" charset="0"/>
              </a:rPr>
              <a:t>, Disadvantaged, Disabled Veteran and Woman-owned)</a:t>
            </a:r>
          </a:p>
          <a:p>
            <a:pPr>
              <a:buFontTx/>
              <a:buChar char="•"/>
            </a:pPr>
            <a:endParaRPr lang="en-US" dirty="0" smtClean="0">
              <a:latin typeface="Times" pitchFamily="18" charset="0"/>
            </a:endParaRPr>
          </a:p>
          <a:p>
            <a:pPr>
              <a:buFontTx/>
              <a:buChar char="•"/>
            </a:pPr>
            <a:r>
              <a:rPr lang="en-US" dirty="0" smtClean="0">
                <a:latin typeface="Times" pitchFamily="18" charset="0"/>
              </a:rPr>
              <a:t>READ NOTE:  If your business size is “other than small”, as defined </a:t>
            </a:r>
          </a:p>
          <a:p>
            <a:r>
              <a:rPr lang="en-US" dirty="0" smtClean="0">
                <a:latin typeface="Times" pitchFamily="18" charset="0"/>
              </a:rPr>
              <a:t>		by the North American Industrial Classification (NAIC) codes, these</a:t>
            </a:r>
          </a:p>
          <a:p>
            <a:r>
              <a:rPr lang="en-US" dirty="0" smtClean="0">
                <a:latin typeface="Times" pitchFamily="18" charset="0"/>
              </a:rPr>
              <a:t>                        clauses pertaining to subcontracting plans are of interest to you:</a:t>
            </a:r>
          </a:p>
          <a:p>
            <a:r>
              <a:rPr lang="en-US" dirty="0" smtClean="0">
                <a:solidFill>
                  <a:srgbClr val="FF0000"/>
                </a:solidFill>
                <a:latin typeface="Times" pitchFamily="18" charset="0"/>
              </a:rPr>
              <a:t>  </a:t>
            </a:r>
            <a:r>
              <a:rPr lang="en-US" u="sng" dirty="0" smtClean="0">
                <a:solidFill>
                  <a:srgbClr val="FF0000"/>
                </a:solidFill>
                <a:latin typeface="Times" pitchFamily="18" charset="0"/>
              </a:rPr>
              <a:t>NOTE</a:t>
            </a:r>
            <a:r>
              <a:rPr lang="en-US" dirty="0" smtClean="0">
                <a:solidFill>
                  <a:srgbClr val="FF0000"/>
                </a:solidFill>
                <a:latin typeface="Times" pitchFamily="18" charset="0"/>
              </a:rPr>
              <a:t>:  Hand Out – GSA Subcontracting K Goals sheet for Fiscal Year 2008  provided as a handout</a:t>
            </a:r>
          </a:p>
          <a:p>
            <a:endParaRPr lang="en-US" dirty="0" smtClean="0">
              <a:solidFill>
                <a:srgbClr val="FF0000"/>
              </a:solidFill>
              <a:latin typeface="Times" pitchFamily="18" charset="0"/>
            </a:endParaRPr>
          </a:p>
          <a:p>
            <a:pPr>
              <a:buFontTx/>
              <a:buChar char="•"/>
            </a:pPr>
            <a:r>
              <a:rPr lang="en-US" dirty="0" smtClean="0">
                <a:latin typeface="Times" pitchFamily="18" charset="0"/>
              </a:rPr>
              <a:t> A Subcontracting Plan is for a base period of 5-years.</a:t>
            </a:r>
          </a:p>
          <a:p>
            <a:pPr>
              <a:buFontTx/>
              <a:buChar char="•"/>
            </a:pPr>
            <a:r>
              <a:rPr lang="en-US" dirty="0" smtClean="0">
                <a:latin typeface="Times" pitchFamily="18" charset="0"/>
              </a:rPr>
              <a:t>Your subcontracting Goals are </a:t>
            </a:r>
            <a:r>
              <a:rPr lang="en-US" u="sng" dirty="0" smtClean="0">
                <a:latin typeface="Times" pitchFamily="18" charset="0"/>
              </a:rPr>
              <a:t>only</a:t>
            </a:r>
            <a:r>
              <a:rPr lang="en-US" dirty="0" smtClean="0">
                <a:latin typeface="Times" pitchFamily="18" charset="0"/>
              </a:rPr>
              <a:t> goals; they need to be </a:t>
            </a:r>
            <a:r>
              <a:rPr lang="en-US" b="1" dirty="0" smtClean="0">
                <a:latin typeface="Times" pitchFamily="18" charset="0"/>
              </a:rPr>
              <a:t>realistic</a:t>
            </a:r>
            <a:r>
              <a:rPr lang="en-US" dirty="0" smtClean="0">
                <a:latin typeface="Times" pitchFamily="18" charset="0"/>
              </a:rPr>
              <a:t> and </a:t>
            </a:r>
            <a:r>
              <a:rPr lang="en-US" b="1" dirty="0" smtClean="0">
                <a:latin typeface="Times" pitchFamily="18" charset="0"/>
              </a:rPr>
              <a:t>reasonable</a:t>
            </a:r>
            <a:r>
              <a:rPr lang="en-US" dirty="0" smtClean="0">
                <a:latin typeface="Times" pitchFamily="18" charset="0"/>
              </a:rPr>
              <a:t>.</a:t>
            </a:r>
          </a:p>
          <a:p>
            <a:pPr>
              <a:buFontTx/>
              <a:buChar char="•"/>
            </a:pPr>
            <a:r>
              <a:rPr lang="en-US" dirty="0" smtClean="0">
                <a:latin typeface="Times" pitchFamily="18" charset="0"/>
              </a:rPr>
              <a:t>Here are the reporting requirements with any small business subcontracting plan:</a:t>
            </a:r>
          </a:p>
          <a:p>
            <a:pPr lvl="1">
              <a:buFontTx/>
              <a:buChar char="•"/>
            </a:pPr>
            <a:r>
              <a:rPr lang="en-US" dirty="0" smtClean="0">
                <a:latin typeface="Times" pitchFamily="18" charset="0"/>
              </a:rPr>
              <a:t>SF 294 (DUE:  Semi Annual – every 6 months)</a:t>
            </a:r>
          </a:p>
          <a:p>
            <a:pPr lvl="1">
              <a:buFontTx/>
              <a:buChar char="•"/>
            </a:pPr>
            <a:r>
              <a:rPr lang="en-US" dirty="0" smtClean="0">
                <a:latin typeface="Times" pitchFamily="18" charset="0"/>
              </a:rPr>
              <a:t>SF 295 (DUE:  Annually – every 12 months)</a:t>
            </a:r>
          </a:p>
          <a:p>
            <a:endParaRPr lang="en-US" dirty="0" smtClean="0">
              <a:latin typeface="Times" pitchFamily="18" charset="0"/>
            </a:endParaRPr>
          </a:p>
          <a:p>
            <a:r>
              <a:rPr lang="en-US" dirty="0" smtClean="0">
                <a:latin typeface="Times" pitchFamily="18" charset="0"/>
              </a:rPr>
              <a:t>Electronic Subcontract Reporting System (</a:t>
            </a:r>
            <a:r>
              <a:rPr lang="en-US" dirty="0" err="1" smtClean="0">
                <a:latin typeface="Times" pitchFamily="18" charset="0"/>
              </a:rPr>
              <a:t>eSRS</a:t>
            </a:r>
            <a:r>
              <a:rPr lang="en-US" dirty="0" smtClean="0">
                <a:latin typeface="Times" pitchFamily="18" charset="0"/>
              </a:rPr>
              <a:t>) is available for such reporting.</a:t>
            </a:r>
          </a:p>
          <a:p>
            <a:endParaRPr lang="en-US" dirty="0" smtClean="0">
              <a:latin typeface="Times" pitchFamily="18" charset="0"/>
            </a:endParaRPr>
          </a:p>
          <a:p>
            <a:endParaRPr lang="en-US" dirty="0" smtClean="0">
              <a:solidFill>
                <a:srgbClr val="FF0000"/>
              </a:solidFill>
              <a:latin typeface="Times" pitchFamily="18" charset="0"/>
            </a:endParaRPr>
          </a:p>
          <a:p>
            <a:endParaRPr lang="en-US" dirty="0" smtClean="0">
              <a:solidFill>
                <a:srgbClr val="FF0000"/>
              </a:solidFill>
              <a:latin typeface="Times" pitchFamily="18" charset="0"/>
            </a:endParaRPr>
          </a:p>
          <a:p>
            <a:r>
              <a:rPr lang="en-US" dirty="0" smtClean="0">
                <a:solidFill>
                  <a:srgbClr val="FF0000"/>
                </a:solidFill>
                <a:latin typeface="Times" pitchFamily="18" charset="0"/>
              </a:rPr>
              <a:t>For preparing your Small Business Subcontracting Plan, please refer to Descriptive Item 07 for the Plan Template.</a:t>
            </a:r>
          </a:p>
          <a:p>
            <a:r>
              <a:rPr lang="en-US" dirty="0" smtClean="0">
                <a:latin typeface="Times" pitchFamily="18" charset="0"/>
              </a:rPr>
              <a:t>              </a:t>
            </a:r>
          </a:p>
          <a:p>
            <a:endParaRPr lang="en-US" dirty="0" smtClean="0">
              <a:latin typeface="Times" pitchFamily="18" charset="0"/>
            </a:endParaRPr>
          </a:p>
          <a:p>
            <a:pPr>
              <a:buFontTx/>
              <a:buChar char="•"/>
            </a:pPr>
            <a:endParaRPr lang="en-US" dirty="0" smtClean="0">
              <a:latin typeface="Times" pitchFamily="18" charset="0"/>
            </a:endParaRPr>
          </a:p>
          <a:p>
            <a:pPr>
              <a:buFontTx/>
              <a:buChar char="•"/>
            </a:pPr>
            <a:endParaRPr lang="en-US" dirty="0" smtClean="0">
              <a:latin typeface="Times" pitchFamily="18" charset="0"/>
            </a:endParaRPr>
          </a:p>
          <a:p>
            <a:pPr>
              <a:buFontTx/>
              <a:buChar char="•"/>
            </a:pPr>
            <a:endParaRPr lang="en-US" dirty="0" smtClean="0">
              <a:latin typeface="Times" pitchFamily="18" charset="0"/>
            </a:endParaRPr>
          </a:p>
          <a:p>
            <a:r>
              <a:rPr lang="en-US" u="sng" dirty="0" smtClean="0">
                <a:latin typeface="Times" pitchFamily="18" charset="0"/>
              </a:rPr>
              <a:t>NOTE</a:t>
            </a:r>
            <a:r>
              <a:rPr lang="en-US" dirty="0" smtClean="0">
                <a:latin typeface="Times" pitchFamily="18" charset="0"/>
              </a:rPr>
              <a:t>:  NAICS – North American Industry Classification System</a:t>
            </a:r>
          </a:p>
          <a:p>
            <a:r>
              <a:rPr lang="en-US" dirty="0" smtClean="0">
                <a:latin typeface="Times" pitchFamily="18" charset="0"/>
              </a:rPr>
              <a:t>                        (Set-up by Census Bureau using historical data and SBA)</a:t>
            </a:r>
          </a:p>
          <a:p>
            <a:endParaRPr lang="en-US" dirty="0" smtClean="0">
              <a:latin typeface="Times" pitchFamily="18" charset="0"/>
            </a:endParaRPr>
          </a:p>
          <a:p>
            <a:r>
              <a:rPr lang="en-US" dirty="0" smtClean="0">
                <a:latin typeface="Times" pitchFamily="18" charset="0"/>
                <a:cs typeface="Arial" charset="0"/>
              </a:rPr>
              <a:t>See Part I </a:t>
            </a:r>
            <a:r>
              <a:rPr lang="en-US" dirty="0" smtClean="0">
                <a:latin typeface="Times New Roman" pitchFamily="18" charset="0"/>
                <a:cs typeface="Arial" charset="0"/>
              </a:rPr>
              <a:t>–</a:t>
            </a:r>
            <a:r>
              <a:rPr lang="en-US" dirty="0" smtClean="0">
                <a:latin typeface="Times" pitchFamily="18" charset="0"/>
                <a:cs typeface="Arial" charset="0"/>
              </a:rPr>
              <a:t> </a:t>
            </a:r>
            <a:r>
              <a:rPr lang="en-US" dirty="0" smtClean="0">
                <a:latin typeface="Times New Roman" pitchFamily="18" charset="0"/>
                <a:cs typeface="Arial" charset="0"/>
              </a:rPr>
              <a:t>”</a:t>
            </a:r>
            <a:r>
              <a:rPr lang="en-US" dirty="0" smtClean="0">
                <a:latin typeface="Times" pitchFamily="18" charset="0"/>
                <a:cs typeface="Arial" charset="0"/>
              </a:rPr>
              <a:t>Goods and Services</a:t>
            </a:r>
            <a:r>
              <a:rPr lang="en-US" dirty="0" smtClean="0">
                <a:latin typeface="Times New Roman" pitchFamily="18" charset="0"/>
                <a:cs typeface="Arial" charset="0"/>
              </a:rPr>
              <a:t>”</a:t>
            </a:r>
            <a:r>
              <a:rPr lang="en-US" dirty="0" smtClean="0">
                <a:latin typeface="Times" pitchFamily="18" charset="0"/>
                <a:cs typeface="Arial" charset="0"/>
              </a:rPr>
              <a:t>, in Sol. For breakdown of NAICs codes that fall under the Schedule 70 solicitation.</a:t>
            </a:r>
          </a:p>
          <a:p>
            <a:endParaRPr lang="en-US" dirty="0" smtClean="0">
              <a:latin typeface="Times" pitchFamily="18" charset="0"/>
              <a:cs typeface="Arial" charset="0"/>
            </a:endParaRPr>
          </a:p>
          <a:p>
            <a:endParaRPr lang="en-US" dirty="0" smtClean="0">
              <a:latin typeface="Times" pitchFamily="18" charset="0"/>
              <a:cs typeface="Arial" charset="0"/>
            </a:endParaRPr>
          </a:p>
          <a:p>
            <a:endParaRPr lang="en-US" dirty="0" smtClean="0">
              <a:latin typeface="Times" pitchFamily="18" charset="0"/>
            </a:endParaRPr>
          </a:p>
          <a:p>
            <a:endParaRPr lang="en-US" dirty="0" smtClean="0">
              <a:latin typeface="Times"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pPr defTabSz="912983"/>
            <a:fld id="{8AA0269D-0896-4384-A084-520E20E75378}" type="slidenum">
              <a:rPr lang="en-US" smtClean="0">
                <a:latin typeface="Times" pitchFamily="18" charset="0"/>
              </a:rPr>
              <a:pPr defTabSz="912983"/>
              <a:t>36</a:t>
            </a:fld>
            <a:endParaRPr lang="en-US" dirty="0" smtClean="0">
              <a:latin typeface="Times"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sz="1200" b="1" dirty="0" smtClean="0"/>
              <a:t>Conditional Attachment </a:t>
            </a:r>
          </a:p>
          <a:p>
            <a:endParaRPr lang="en-US" dirty="0" smtClean="0">
              <a:latin typeface="Times" pitchFamily="18" charset="0"/>
            </a:endParaRPr>
          </a:p>
          <a:p>
            <a:r>
              <a:rPr lang="en-US" dirty="0" smtClean="0">
                <a:latin typeface="Times" pitchFamily="18" charset="0"/>
              </a:rPr>
              <a:t>If you are a dealer/reseller, you must submit letter(s) of supply from manufacturer.</a:t>
            </a:r>
          </a:p>
          <a:p>
            <a:endParaRPr lang="en-US" dirty="0" smtClean="0">
              <a:latin typeface="Times" pitchFamily="18" charset="0"/>
            </a:endParaRPr>
          </a:p>
          <a:p>
            <a:r>
              <a:rPr lang="en-US" dirty="0" smtClean="0">
                <a:latin typeface="Times" pitchFamily="18" charset="0"/>
              </a:rPr>
              <a:t>Letter(s) of Supply</a:t>
            </a:r>
          </a:p>
          <a:p>
            <a:r>
              <a:rPr lang="en-US" dirty="0" smtClean="0">
                <a:latin typeface="Times" pitchFamily="18" charset="0"/>
              </a:rPr>
              <a:t>	Required to demonstrate source of supply</a:t>
            </a:r>
          </a:p>
          <a:p>
            <a:r>
              <a:rPr lang="en-US" dirty="0" smtClean="0">
                <a:latin typeface="Times" pitchFamily="18" charset="0"/>
              </a:rPr>
              <a:t>	Submit letters of commitment on manufacturers letterhead signed by a corporate official.</a:t>
            </a:r>
          </a:p>
          <a:p>
            <a:r>
              <a:rPr lang="en-US" dirty="0" smtClean="0">
                <a:latin typeface="Times" pitchFamily="18" charset="0"/>
              </a:rPr>
              <a:t>	Refer to I-FSS-644 (p.65) in solicitation.</a:t>
            </a: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pPr defTabSz="912983"/>
            <a:fld id="{45F446B2-3A93-4D3A-8F25-E3283C4B9452}" type="slidenum">
              <a:rPr lang="en-US" smtClean="0">
                <a:latin typeface="Times" pitchFamily="18" charset="0"/>
              </a:rPr>
              <a:pPr defTabSz="912983"/>
              <a:t>37</a:t>
            </a:fld>
            <a:endParaRPr lang="en-US" dirty="0" smtClean="0">
              <a:latin typeface="Times"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sz="1200" b="1" dirty="0" smtClean="0"/>
              <a:t>Conditional Attachment </a:t>
            </a:r>
          </a:p>
          <a:p>
            <a:endParaRPr lang="en-US" dirty="0" smtClean="0">
              <a:latin typeface="Times" pitchFamily="18" charset="0"/>
            </a:endParaRPr>
          </a:p>
          <a:p>
            <a:r>
              <a:rPr lang="en-US" dirty="0" smtClean="0">
                <a:latin typeface="Times" pitchFamily="18" charset="0"/>
              </a:rPr>
              <a:t>See File 11 – Sample Dealer</a:t>
            </a:r>
            <a:r>
              <a:rPr lang="en-US" baseline="0" dirty="0" smtClean="0">
                <a:latin typeface="Times" pitchFamily="18" charset="0"/>
              </a:rPr>
              <a:t> Reseller spreadsheet </a:t>
            </a:r>
          </a:p>
          <a:p>
            <a:endParaRPr lang="en-US" baseline="0" dirty="0" smtClean="0">
              <a:latin typeface="Times" pitchFamily="18" charset="0"/>
            </a:endParaRPr>
          </a:p>
          <a:p>
            <a:r>
              <a:rPr lang="en-US" baseline="0" dirty="0" smtClean="0">
                <a:latin typeface="Times" pitchFamily="18" charset="0"/>
              </a:rPr>
              <a:t>NOTE: Required for </a:t>
            </a:r>
            <a:r>
              <a:rPr lang="en-US" baseline="0" dirty="0" err="1" smtClean="0">
                <a:latin typeface="Times" pitchFamily="18" charset="0"/>
              </a:rPr>
              <a:t>offerors</a:t>
            </a:r>
            <a:r>
              <a:rPr lang="en-US" baseline="0" dirty="0" smtClean="0">
                <a:latin typeface="Times" pitchFamily="18" charset="0"/>
              </a:rPr>
              <a:t> authorizing dealer to resell on their behalf.  </a:t>
            </a:r>
          </a:p>
          <a:p>
            <a:endParaRPr lang="en-US" baseline="0" dirty="0" smtClean="0">
              <a:latin typeface="Times" pitchFamily="18" charset="0"/>
            </a:endParaRPr>
          </a:p>
          <a:p>
            <a:r>
              <a:rPr lang="en-US" baseline="0" dirty="0" smtClean="0">
                <a:latin typeface="Times" pitchFamily="18" charset="0"/>
              </a:rPr>
              <a:t>Provide Dealer specifics: name, address, point of contact to purchase i.e. phone, fax and a listing of products that the authorized for resale.  </a:t>
            </a:r>
          </a:p>
          <a:p>
            <a:endParaRPr lang="en-US" baseline="0" dirty="0" smtClean="0">
              <a:latin typeface="Times" pitchFamily="18" charset="0"/>
            </a:endParaRPr>
          </a:p>
          <a:p>
            <a:r>
              <a:rPr lang="en-US" baseline="0" dirty="0" smtClean="0">
                <a:latin typeface="Times" pitchFamily="18" charset="0"/>
              </a:rPr>
              <a:t>It is a requirement for the schedule holder to keep this information current’ </a:t>
            </a:r>
          </a:p>
          <a:p>
            <a:endParaRPr lang="en-US" baseline="0" dirty="0" smtClean="0">
              <a:latin typeface="Times" pitchFamily="18" charset="0"/>
            </a:endParaRPr>
          </a:p>
          <a:p>
            <a:endParaRPr lang="en-US" baseline="0" dirty="0" smtClean="0">
              <a:latin typeface="Times" pitchFamily="18" charset="0"/>
            </a:endParaRPr>
          </a:p>
          <a:p>
            <a:endParaRPr lang="en-US" dirty="0" smtClean="0">
              <a:latin typeface="Times"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pPr defTabSz="912983"/>
            <a:fld id="{21FD3237-36E6-4549-BC06-BD378B079FF8}" type="slidenum">
              <a:rPr lang="en-US" smtClean="0">
                <a:latin typeface="Times" pitchFamily="18" charset="0"/>
              </a:rPr>
              <a:pPr defTabSz="912983"/>
              <a:t>38</a:t>
            </a:fld>
            <a:endParaRPr lang="en-US" dirty="0" smtClean="0">
              <a:latin typeface="Times"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sz="1200" b="1" dirty="0" smtClean="0"/>
              <a:t>Conditional Attachment </a:t>
            </a:r>
            <a:endParaRPr lang="en-US" dirty="0" smtClean="0">
              <a:latin typeface="Times" pitchFamily="18" charset="0"/>
            </a:endParaRPr>
          </a:p>
          <a:p>
            <a:endParaRPr lang="en-US" dirty="0" smtClean="0">
              <a:latin typeface="Times" pitchFamily="18" charset="0"/>
            </a:endParaRPr>
          </a:p>
          <a:p>
            <a:r>
              <a:rPr lang="en-US" dirty="0" smtClean="0">
                <a:latin typeface="Times" pitchFamily="18" charset="0"/>
              </a:rPr>
              <a:t>If you are a dealer/reseller, you must submit letter(s) of supply from manufacturer.</a:t>
            </a:r>
          </a:p>
          <a:p>
            <a:endParaRPr lang="en-US" dirty="0" smtClean="0">
              <a:latin typeface="Times" pitchFamily="18" charset="0"/>
            </a:endParaRPr>
          </a:p>
          <a:p>
            <a:r>
              <a:rPr lang="en-US" dirty="0" smtClean="0">
                <a:latin typeface="Times" pitchFamily="18" charset="0"/>
              </a:rPr>
              <a:t>Letter(s) of Supply</a:t>
            </a:r>
          </a:p>
          <a:p>
            <a:r>
              <a:rPr lang="en-US" dirty="0" smtClean="0">
                <a:latin typeface="Times" pitchFamily="18" charset="0"/>
              </a:rPr>
              <a:t>	Required to demonstrate source of supply</a:t>
            </a:r>
          </a:p>
          <a:p>
            <a:r>
              <a:rPr lang="en-US" dirty="0" smtClean="0">
                <a:latin typeface="Times" pitchFamily="18" charset="0"/>
              </a:rPr>
              <a:t>	Submit letters of commitment on manufacturers letterhead signed by a corporate official.</a:t>
            </a:r>
          </a:p>
          <a:p>
            <a:r>
              <a:rPr lang="en-US" dirty="0" smtClean="0">
                <a:latin typeface="Times" pitchFamily="18" charset="0"/>
              </a:rPr>
              <a:t>	Refer to I-FSS-644 (p.65) in solicitation.</a:t>
            </a: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defTabSz="912983"/>
            <a:fld id="{D2C69899-7A9C-45AD-8A1D-FCCEEA3EF729}" type="slidenum">
              <a:rPr lang="en-US" smtClean="0">
                <a:latin typeface="Times" pitchFamily="18" charset="0"/>
              </a:rPr>
              <a:pPr defTabSz="912983"/>
              <a:t>39</a:t>
            </a:fld>
            <a:endParaRPr lang="en-US" dirty="0" smtClean="0">
              <a:latin typeface="Times"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US" sz="1200" b="1" dirty="0" smtClean="0"/>
              <a:t>Conditional Attachment </a:t>
            </a:r>
            <a:endParaRPr lang="en-US" dirty="0" smtClean="0">
              <a:latin typeface="Times" pitchFamily="18" charset="0"/>
            </a:endParaRPr>
          </a:p>
          <a:p>
            <a:endParaRPr lang="en-US" dirty="0" smtClean="0">
              <a:latin typeface="Times" pitchFamily="18" charset="0"/>
            </a:endParaRPr>
          </a:p>
          <a:p>
            <a:r>
              <a:rPr lang="en-US" dirty="0" smtClean="0">
                <a:latin typeface="Times" pitchFamily="18" charset="0"/>
              </a:rPr>
              <a:t>See terms and conditions for</a:t>
            </a:r>
            <a:r>
              <a:rPr lang="en-US" baseline="0" dirty="0" smtClean="0">
                <a:latin typeface="Times" pitchFamily="18" charset="0"/>
              </a:rPr>
              <a:t> SIN 132-50 for specific requirements</a:t>
            </a:r>
          </a:p>
          <a:p>
            <a:endParaRPr lang="en-US" baseline="0" dirty="0" smtClean="0">
              <a:latin typeface="Times" pitchFamily="18" charset="0"/>
            </a:endParaRPr>
          </a:p>
          <a:p>
            <a:r>
              <a:rPr lang="en-US" baseline="0" dirty="0" smtClean="0">
                <a:latin typeface="Times" pitchFamily="18" charset="0"/>
              </a:rPr>
              <a:t>Vendor need to indicate the minimum number of attendees to provide the course</a:t>
            </a:r>
          </a:p>
          <a:p>
            <a:endParaRPr lang="en-US" baseline="0" dirty="0" smtClean="0">
              <a:latin typeface="Times" pitchFamily="18" charset="0"/>
            </a:endParaRPr>
          </a:p>
          <a:p>
            <a:r>
              <a:rPr lang="en-US" dirty="0" smtClean="0">
                <a:latin typeface="Times" pitchFamily="18" charset="0"/>
              </a:rPr>
              <a:t>A maximum</a:t>
            </a:r>
            <a:r>
              <a:rPr lang="en-US" baseline="0" dirty="0" smtClean="0">
                <a:latin typeface="Times" pitchFamily="18" charset="0"/>
              </a:rPr>
              <a:t> class size is also recommended i.e.  200 registered attendees </a:t>
            </a:r>
            <a:r>
              <a:rPr lang="en-US" baseline="0" dirty="0" err="1" smtClean="0">
                <a:latin typeface="Times" pitchFamily="18" charset="0"/>
              </a:rPr>
              <a:t>wil</a:t>
            </a:r>
            <a:r>
              <a:rPr lang="en-US" baseline="0" dirty="0" smtClean="0">
                <a:latin typeface="Times" pitchFamily="18" charset="0"/>
              </a:rPr>
              <a:t> exceed the seating for 40 </a:t>
            </a:r>
          </a:p>
          <a:p>
            <a:endParaRPr lang="en-US" baseline="0" dirty="0" smtClean="0">
              <a:latin typeface="Times" pitchFamily="18" charset="0"/>
            </a:endParaRPr>
          </a:p>
          <a:p>
            <a:r>
              <a:rPr lang="en-US" baseline="0" dirty="0" smtClean="0">
                <a:latin typeface="Times" pitchFamily="18" charset="0"/>
              </a:rPr>
              <a:t>Create a new contract line item based on size of class</a:t>
            </a:r>
          </a:p>
          <a:p>
            <a:endParaRPr lang="en-US" baseline="0" dirty="0" smtClean="0">
              <a:latin typeface="Times" pitchFamily="18" charset="0"/>
            </a:endParaRPr>
          </a:p>
          <a:p>
            <a:r>
              <a:rPr lang="en-US" baseline="0" dirty="0" smtClean="0">
                <a:latin typeface="Times" pitchFamily="18" charset="0"/>
              </a:rPr>
              <a:t>Class size 1 – 20</a:t>
            </a:r>
          </a:p>
          <a:p>
            <a:r>
              <a:rPr lang="en-US" baseline="0" dirty="0" smtClean="0">
                <a:latin typeface="Times" pitchFamily="18" charset="0"/>
              </a:rPr>
              <a:t>Class size 20 -40 </a:t>
            </a:r>
          </a:p>
          <a:p>
            <a:r>
              <a:rPr lang="en-US" baseline="0" dirty="0" smtClean="0">
                <a:latin typeface="Times" pitchFamily="18" charset="0"/>
              </a:rPr>
              <a:t>Etc.</a:t>
            </a:r>
          </a:p>
          <a:p>
            <a:endParaRPr lang="en-US" dirty="0" smtClean="0">
              <a:latin typeface="Times"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ln/>
        </p:spPr>
        <p:txBody>
          <a:bodyPr/>
          <a:lstStyle/>
          <a:p>
            <a:pPr>
              <a:buFont typeface="Arial" pitchFamily="34" charset="0"/>
              <a:buChar char="•"/>
              <a:defRPr/>
            </a:pPr>
            <a:r>
              <a:rPr lang="en-US" b="1" dirty="0" smtClean="0"/>
              <a:t>ITS offers Government Access to the entire spectrum of IT products, services and solutions and to strategic Solutions that meet</a:t>
            </a:r>
            <a:r>
              <a:rPr lang="en-US" b="1" baseline="0" dirty="0" smtClean="0"/>
              <a:t> Customer needs. </a:t>
            </a:r>
            <a:endParaRPr lang="en-US" b="1" dirty="0" smtClean="0"/>
          </a:p>
          <a:p>
            <a:pPr>
              <a:buFont typeface="Arial" pitchFamily="34" charset="0"/>
              <a:buChar char="•"/>
              <a:defRPr/>
            </a:pPr>
            <a:endParaRPr lang="en-US" dirty="0" smtClean="0"/>
          </a:p>
          <a:p>
            <a:pPr>
              <a:buFont typeface="Arial" pitchFamily="34" charset="0"/>
              <a:buChar char="•"/>
              <a:defRPr/>
            </a:pPr>
            <a:r>
              <a:rPr lang="en-US" sz="1600" dirty="0" smtClean="0"/>
              <a:t>Our mission is “great government through technology”</a:t>
            </a:r>
          </a:p>
          <a:p>
            <a:pPr>
              <a:buFont typeface="Arial" pitchFamily="34" charset="0"/>
              <a:buChar char="•"/>
              <a:defRPr/>
            </a:pPr>
            <a:endParaRPr lang="en-US" dirty="0" smtClean="0"/>
          </a:p>
          <a:p>
            <a:pPr>
              <a:buFont typeface="Arial" pitchFamily="34" charset="0"/>
              <a:buChar char="•"/>
              <a:defRPr/>
            </a:pPr>
            <a:r>
              <a:rPr lang="en-US" dirty="0" smtClean="0"/>
              <a:t>At a time when many agencies are struggling with their acquisition workforce we want to be the acquisition solution for anything IT for government</a:t>
            </a:r>
          </a:p>
          <a:p>
            <a:pPr>
              <a:buFont typeface="Arial" pitchFamily="34" charset="0"/>
              <a:buChar char="•"/>
              <a:defRPr/>
            </a:pPr>
            <a:endParaRPr lang="en-US" dirty="0" smtClean="0"/>
          </a:p>
          <a:p>
            <a:pPr>
              <a:buFont typeface="Arial" pitchFamily="34" charset="0"/>
              <a:buChar char="•"/>
              <a:defRPr/>
            </a:pPr>
            <a:r>
              <a:rPr lang="en-US" dirty="0" smtClean="0"/>
              <a:t>So…to me, Great Government through Technology means that we empower government agencies to better execute their core mission by making it easier for them to acquire the latest in technology products, services and solutions in a cost-effective, timely manner.</a:t>
            </a:r>
          </a:p>
          <a:p>
            <a:pPr>
              <a:buFont typeface="Arial" pitchFamily="34" charset="0"/>
              <a:buNone/>
              <a:defRPr/>
            </a:pPr>
            <a:endParaRPr lang="en-US" dirty="0" smtClean="0"/>
          </a:p>
          <a:p>
            <a:pPr marL="171339" indent="-171339">
              <a:defRPr/>
            </a:pPr>
            <a:endParaRPr lang="en-US" dirty="0" smtClean="0">
              <a:latin typeface="Times" pitchFamily="18" charset="0"/>
            </a:endParaRPr>
          </a:p>
        </p:txBody>
      </p:sp>
      <p:sp>
        <p:nvSpPr>
          <p:cNvPr id="68612" name="Slide Number Placeholder 3"/>
          <p:cNvSpPr>
            <a:spLocks noGrp="1"/>
          </p:cNvSpPr>
          <p:nvPr>
            <p:ph type="sldNum" sz="quarter" idx="5"/>
          </p:nvPr>
        </p:nvSpPr>
        <p:spPr>
          <a:noFill/>
        </p:spPr>
        <p:txBody>
          <a:bodyPr/>
          <a:lstStyle/>
          <a:p>
            <a:pPr defTabSz="911482"/>
            <a:fld id="{1666B3C9-31C4-4B30-867A-4D6ABF17DD1E}" type="slidenum">
              <a:rPr lang="en-US" smtClean="0">
                <a:latin typeface="Times" pitchFamily="18" charset="0"/>
              </a:rPr>
              <a:pPr defTabSz="911482"/>
              <a:t>4</a:t>
            </a:fld>
            <a:endParaRPr lang="en-US" dirty="0" smtClean="0">
              <a:latin typeface="Times"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pPr defTabSz="912983"/>
            <a:fld id="{0BAE1AF1-40EB-45CD-87E2-6CA748E6E330}" type="slidenum">
              <a:rPr lang="en-US" smtClean="0">
                <a:latin typeface="Times" pitchFamily="18" charset="0"/>
              </a:rPr>
              <a:pPr defTabSz="912983"/>
              <a:t>40</a:t>
            </a:fld>
            <a:endParaRPr lang="en-US" dirty="0" smtClean="0">
              <a:latin typeface="Times"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smtClean="0"/>
              <a:t>Conditional Attachment </a:t>
            </a:r>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r>
              <a:rPr lang="en-US" dirty="0" smtClean="0">
                <a:latin typeface="Times" pitchFamily="18" charset="0"/>
              </a:rPr>
              <a:t>For each labor</a:t>
            </a:r>
            <a:r>
              <a:rPr lang="en-US" baseline="0" dirty="0" smtClean="0">
                <a:latin typeface="Times" pitchFamily="18" charset="0"/>
              </a:rPr>
              <a:t> category proposed </a:t>
            </a:r>
            <a:r>
              <a:rPr lang="en-US" baseline="0" dirty="0" err="1" smtClean="0">
                <a:latin typeface="Times" pitchFamily="18" charset="0"/>
              </a:rPr>
              <a:t>offerors</a:t>
            </a:r>
            <a:r>
              <a:rPr lang="en-US" baseline="0" dirty="0" smtClean="0">
                <a:latin typeface="Times" pitchFamily="18" charset="0"/>
              </a:rPr>
              <a:t> need to provide:</a:t>
            </a:r>
          </a:p>
          <a:p>
            <a:endParaRPr lang="en-US" baseline="0" dirty="0" smtClean="0">
              <a:latin typeface="Times" pitchFamily="18" charset="0"/>
            </a:endParaRPr>
          </a:p>
          <a:p>
            <a:r>
              <a:rPr lang="en-US" baseline="0" dirty="0" smtClean="0">
                <a:latin typeface="Times" pitchFamily="18" charset="0"/>
              </a:rPr>
              <a:t>Title to be use on the GSA Schedule the functional responsibility and other qualifications this must be “MAPPED” to same or similar labor categories sold to sales s in the past twelve months.</a:t>
            </a:r>
          </a:p>
          <a:p>
            <a:endParaRPr lang="en-US" baseline="0" dirty="0" smtClean="0">
              <a:latin typeface="Times" pitchFamily="18" charset="0"/>
            </a:endParaRPr>
          </a:p>
          <a:p>
            <a:r>
              <a:rPr lang="en-US" baseline="0" dirty="0" smtClean="0">
                <a:latin typeface="Times" pitchFamily="18" charset="0"/>
              </a:rPr>
              <a:t>For ease of evaluation the Contracting likes to see at least THREE examples of prices of actual sales of these labor categories sold in the last 12 months.</a:t>
            </a:r>
          </a:p>
          <a:p>
            <a:endParaRPr lang="en-US" baseline="0" dirty="0" smtClean="0">
              <a:latin typeface="Times" pitchFamily="18" charset="0"/>
            </a:endParaRPr>
          </a:p>
          <a:p>
            <a:r>
              <a:rPr lang="en-US" baseline="0" dirty="0" smtClean="0">
                <a:latin typeface="Times" pitchFamily="18" charset="0"/>
              </a:rPr>
              <a:t>These ‘references’ can be public, private, prime contractor or </a:t>
            </a:r>
            <a:r>
              <a:rPr lang="en-US" baseline="0" dirty="0" err="1" smtClean="0">
                <a:latin typeface="Times" pitchFamily="18" charset="0"/>
              </a:rPr>
              <a:t>subcontrator</a:t>
            </a:r>
            <a:r>
              <a:rPr lang="en-US" baseline="0" dirty="0" smtClean="0">
                <a:latin typeface="Times" pitchFamily="18" charset="0"/>
              </a:rPr>
              <a:t>.</a:t>
            </a:r>
          </a:p>
          <a:p>
            <a:endParaRPr lang="en-US" baseline="0" dirty="0" smtClean="0">
              <a:latin typeface="Times" pitchFamily="18" charset="0"/>
            </a:endParaRPr>
          </a:p>
          <a:p>
            <a:r>
              <a:rPr lang="en-US" baseline="0" dirty="0" smtClean="0">
                <a:latin typeface="Times" pitchFamily="18" charset="0"/>
              </a:rPr>
              <a:t>GSA seeks the lowest rate documented plus any additional discounts when sold under </a:t>
            </a:r>
            <a:r>
              <a:rPr lang="en-US" baseline="0" dirty="0" err="1" smtClean="0">
                <a:latin typeface="Times" pitchFamily="18" charset="0"/>
              </a:rPr>
              <a:t>similiar</a:t>
            </a:r>
            <a:r>
              <a:rPr lang="en-US" baseline="0" dirty="0" smtClean="0">
                <a:latin typeface="Times" pitchFamily="18" charset="0"/>
              </a:rPr>
              <a:t> terms and conditions.</a:t>
            </a:r>
          </a:p>
          <a:p>
            <a:endParaRPr lang="en-US" baseline="0" dirty="0" smtClean="0">
              <a:latin typeface="Times" pitchFamily="18" charset="0"/>
            </a:endParaRPr>
          </a:p>
          <a:p>
            <a:r>
              <a:rPr lang="en-US" baseline="0" dirty="0" smtClean="0">
                <a:latin typeface="Times" pitchFamily="18" charset="0"/>
              </a:rPr>
              <a:t>GSA want to be the most favored customer.</a:t>
            </a: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r>
              <a:rPr lang="en-US" dirty="0" err="1" smtClean="0">
                <a:latin typeface="Times" pitchFamily="18" charset="0"/>
              </a:rPr>
              <a:t>ories</a:t>
            </a:r>
            <a:r>
              <a:rPr lang="en-US" dirty="0" smtClean="0">
                <a:latin typeface="Times" pitchFamily="18" charset="0"/>
              </a:rPr>
              <a:t> service</a:t>
            </a:r>
            <a:r>
              <a:rPr lang="en-US" baseline="0" dirty="0" smtClean="0">
                <a:latin typeface="Times" pitchFamily="18" charset="0"/>
              </a:rPr>
              <a:t> </a:t>
            </a:r>
            <a:r>
              <a:rPr lang="en-US" baseline="0" dirty="0" err="1" smtClean="0">
                <a:latin typeface="Times" pitchFamily="18" charset="0"/>
              </a:rPr>
              <a:t>offerors</a:t>
            </a:r>
            <a:r>
              <a:rPr lang="en-US" baseline="0" dirty="0" smtClean="0">
                <a:latin typeface="Times" pitchFamily="18" charset="0"/>
              </a:rPr>
              <a:t> need to provide pricing, by labor category for </a:t>
            </a:r>
          </a:p>
          <a:p>
            <a:endParaRPr lang="en-US" baseline="0" dirty="0" smtClean="0">
              <a:latin typeface="Times" pitchFamily="18" charset="0"/>
            </a:endParaRPr>
          </a:p>
          <a:p>
            <a:endParaRPr lang="en-US" baseline="0" dirty="0" smtClean="0">
              <a:latin typeface="Times" pitchFamily="18" charset="0"/>
            </a:endParaRPr>
          </a:p>
          <a:p>
            <a:r>
              <a:rPr lang="en-US" baseline="0" dirty="0" smtClean="0">
                <a:latin typeface="Times" pitchFamily="18" charset="0"/>
              </a:rPr>
              <a:t>,  </a:t>
            </a:r>
            <a:endParaRPr lang="en-US" dirty="0" smtClean="0">
              <a:latin typeface="Times"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pPr defTabSz="912983"/>
            <a:fld id="{0D58F06A-990E-42E8-A797-876C118F8381}" type="slidenum">
              <a:rPr lang="en-US" smtClean="0">
                <a:latin typeface="Times" pitchFamily="18" charset="0"/>
              </a:rPr>
              <a:pPr defTabSz="912983"/>
              <a:t>41</a:t>
            </a:fld>
            <a:endParaRPr lang="en-US" dirty="0" smtClean="0">
              <a:latin typeface="Times"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smtClean="0"/>
              <a:t>Conditional Attachment </a:t>
            </a:r>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r>
              <a:rPr lang="en-US" dirty="0" smtClean="0">
                <a:latin typeface="Times" pitchFamily="18" charset="0"/>
              </a:rPr>
              <a:t>A quality compensation plan is necessary to ensure the government</a:t>
            </a:r>
            <a:r>
              <a:rPr lang="en-US" baseline="0" dirty="0" smtClean="0">
                <a:latin typeface="Times" pitchFamily="18" charset="0"/>
              </a:rPr>
              <a:t> that you can attract and retain qualified personnel for services offered under your contract. </a:t>
            </a:r>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r>
              <a:rPr lang="en-US" dirty="0" smtClean="0">
                <a:latin typeface="Times" pitchFamily="18" charset="0"/>
              </a:rPr>
              <a:t>Submit a total compensation plan setting forth salaries and fringe benefits proposed for the professional employees who will work under the contract. </a:t>
            </a:r>
          </a:p>
          <a:p>
            <a:pPr>
              <a:buFontTx/>
              <a:buChar char="•"/>
            </a:pPr>
            <a:endParaRPr lang="en-US" dirty="0" smtClean="0">
              <a:latin typeface="Times" pitchFamily="18" charset="0"/>
            </a:endParaRPr>
          </a:p>
          <a:p>
            <a:pPr>
              <a:buFontTx/>
              <a:buChar char="•"/>
            </a:pPr>
            <a:r>
              <a:rPr lang="en-US" dirty="0" smtClean="0">
                <a:latin typeface="Times" pitchFamily="18" charset="0"/>
              </a:rPr>
              <a:t>Must provide proof of completion of the Veterans’ Employment &amp; Training Service (VETS)-100 Federal Contracting Program Reporting – see instructions in Item 11 on FBO.  Annual report due by September 30—report online at http://vets.dol.gov/vets100</a:t>
            </a:r>
          </a:p>
          <a:p>
            <a:pPr>
              <a:buFontTx/>
              <a:buChar char="•"/>
            </a:pPr>
            <a:endParaRPr lang="en-US" dirty="0" smtClean="0">
              <a:latin typeface="Times" pitchFamily="18" charset="0"/>
            </a:endParaRPr>
          </a:p>
          <a:p>
            <a:pPr>
              <a:buFontTx/>
              <a:buChar char="•"/>
            </a:pPr>
            <a:r>
              <a:rPr lang="en-US" dirty="0" smtClean="0">
                <a:latin typeface="Times" pitchFamily="18" charset="0"/>
              </a:rPr>
              <a:t>If offering professional services per FAR 52.222-46 (see instructions in Item 11 on FBO), you must submit a Professional Compensation Plan. Submission of general compensation practices – often printed in an employee handbook would be sufficient.</a:t>
            </a:r>
          </a:p>
          <a:p>
            <a:endParaRPr lang="en-US" dirty="0" smtClean="0">
              <a:latin typeface="Times" pitchFamily="18" charset="0"/>
            </a:endParaRPr>
          </a:p>
          <a:p>
            <a:pPr>
              <a:buFontTx/>
              <a:buChar char="•"/>
            </a:pPr>
            <a:endParaRPr lang="en-US" dirty="0" smtClean="0">
              <a:latin typeface="Times"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pPr defTabSz="912983"/>
            <a:fld id="{1A3C07E4-1449-4842-BF85-DF7C1B394019}" type="slidenum">
              <a:rPr lang="en-US" smtClean="0">
                <a:latin typeface="Times" pitchFamily="18" charset="0"/>
              </a:rPr>
              <a:pPr defTabSz="912983"/>
              <a:t>42</a:t>
            </a:fld>
            <a:endParaRPr lang="en-US" dirty="0" smtClean="0">
              <a:latin typeface="Times"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b="1" dirty="0" smtClean="0">
                <a:latin typeface="Times" pitchFamily="18" charset="0"/>
              </a:rPr>
              <a:t>Corporate Experience - </a:t>
            </a:r>
            <a:r>
              <a:rPr lang="en-US" dirty="0" smtClean="0">
                <a:latin typeface="Times" pitchFamily="18" charset="0"/>
              </a:rPr>
              <a:t>Narrative description of corporate experience for all proposed SIN offered. </a:t>
            </a:r>
          </a:p>
          <a:p>
            <a:endParaRPr lang="en-US" dirty="0" smtClean="0">
              <a:latin typeface="Times" pitchFamily="18" charset="0"/>
            </a:endParaRPr>
          </a:p>
          <a:p>
            <a:r>
              <a:rPr lang="en-US" dirty="0" smtClean="0">
                <a:latin typeface="Times" pitchFamily="18" charset="0"/>
              </a:rPr>
              <a:t> For each SIN offered provide the type of products and/or professional services procured by either Government or Commercial entity for a minimum of 2 years</a:t>
            </a:r>
            <a:r>
              <a:rPr lang="en-US" b="1" dirty="0" smtClean="0">
                <a:latin typeface="Times" pitchFamily="18" charset="0"/>
                <a:cs typeface="Times New Roman" pitchFamily="18" charset="0"/>
              </a:rPr>
              <a:t> </a:t>
            </a:r>
          </a:p>
          <a:p>
            <a:endParaRPr lang="en-US" b="1" dirty="0" smtClean="0">
              <a:latin typeface="Times" pitchFamily="18" charset="0"/>
              <a:cs typeface="Times New Roman" pitchFamily="18" charset="0"/>
            </a:endParaRPr>
          </a:p>
          <a:p>
            <a:r>
              <a:rPr lang="en-US" b="1" dirty="0" smtClean="0">
                <a:latin typeface="Times" pitchFamily="18" charset="0"/>
                <a:cs typeface="Times New Roman" pitchFamily="18" charset="0"/>
              </a:rPr>
              <a:t>See File 13 – Sample</a:t>
            </a:r>
            <a:r>
              <a:rPr lang="en-US" b="1" baseline="0" dirty="0" smtClean="0">
                <a:latin typeface="Times" pitchFamily="18" charset="0"/>
                <a:cs typeface="Times New Roman" pitchFamily="18" charset="0"/>
              </a:rPr>
              <a:t> Labor Category Matrix – for specific information required </a:t>
            </a:r>
            <a:r>
              <a:rPr lang="en-US" b="1" dirty="0" smtClean="0">
                <a:latin typeface="Times" pitchFamily="18" charset="0"/>
                <a:cs typeface="Times New Roman" pitchFamily="18" charset="0"/>
              </a:rPr>
              <a:t/>
            </a:r>
            <a:br>
              <a:rPr lang="en-US" b="1" dirty="0" smtClean="0">
                <a:latin typeface="Times" pitchFamily="18" charset="0"/>
                <a:cs typeface="Times New Roman" pitchFamily="18" charset="0"/>
              </a:rPr>
            </a:br>
            <a:endParaRPr lang="en-US" b="1" dirty="0" smtClean="0">
              <a:latin typeface="Times" pitchFamily="18" charset="0"/>
              <a:cs typeface="Times New Roman" pitchFamily="18" charset="0"/>
            </a:endParaRPr>
          </a:p>
          <a:p>
            <a:endParaRPr lang="en-US" dirty="0" smtClean="0">
              <a:latin typeface="Times"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defTabSz="912983"/>
            <a:fld id="{83468A78-6F46-4D33-93D4-C235FF29875A}" type="slidenum">
              <a:rPr lang="en-US" smtClean="0">
                <a:latin typeface="Times" pitchFamily="18" charset="0"/>
              </a:rPr>
              <a:pPr defTabSz="912983"/>
              <a:t>43</a:t>
            </a:fld>
            <a:endParaRPr lang="en-US" dirty="0" smtClean="0">
              <a:latin typeface="Times"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a:buFontTx/>
              <a:buChar char="•"/>
            </a:pPr>
            <a:r>
              <a:rPr lang="en-US" dirty="0" err="1" smtClean="0">
                <a:latin typeface="Times" pitchFamily="18" charset="0"/>
              </a:rPr>
              <a:t>Offerors</a:t>
            </a:r>
            <a:r>
              <a:rPr lang="en-US" baseline="0" dirty="0" smtClean="0">
                <a:latin typeface="Times" pitchFamily="18" charset="0"/>
              </a:rPr>
              <a:t> need to advise the Contracting if they seek any waivers or take exception to any contract terms and conditions.</a:t>
            </a:r>
          </a:p>
          <a:p>
            <a:pPr>
              <a:buFontTx/>
              <a:buChar char="•"/>
            </a:pPr>
            <a:endParaRPr lang="en-US" baseline="0" dirty="0" smtClean="0">
              <a:latin typeface="Times" pitchFamily="18" charset="0"/>
            </a:endParaRPr>
          </a:p>
          <a:p>
            <a:pPr>
              <a:buFontTx/>
              <a:buChar char="•"/>
            </a:pPr>
            <a:r>
              <a:rPr lang="en-US" baseline="0" dirty="0" smtClean="0">
                <a:latin typeface="Times" pitchFamily="18" charset="0"/>
              </a:rPr>
              <a:t>This information should be spelled out in their cover letter.</a:t>
            </a:r>
          </a:p>
          <a:p>
            <a:pPr>
              <a:buFontTx/>
              <a:buChar char="•"/>
            </a:pPr>
            <a:endParaRPr lang="en-US" baseline="0" dirty="0" smtClean="0">
              <a:latin typeface="Times" pitchFamily="18" charset="0"/>
            </a:endParaRPr>
          </a:p>
          <a:p>
            <a:pPr>
              <a:buFontTx/>
              <a:buChar char="•"/>
            </a:pPr>
            <a:r>
              <a:rPr lang="en-US" baseline="0" dirty="0" smtClean="0">
                <a:latin typeface="Times" pitchFamily="18" charset="0"/>
              </a:rPr>
              <a:t>If such changes affect the terms and conditions found in the GSA Schedule pricelist these exceptions need to be noted.</a:t>
            </a:r>
          </a:p>
          <a:p>
            <a:pPr>
              <a:buFontTx/>
              <a:buChar char="•"/>
            </a:pPr>
            <a:endParaRPr lang="en-US" baseline="0" dirty="0" smtClean="0">
              <a:latin typeface="Times" pitchFamily="18" charset="0"/>
            </a:endParaRPr>
          </a:p>
          <a:p>
            <a:pPr>
              <a:buFontTx/>
              <a:buChar char="•"/>
            </a:pPr>
            <a:r>
              <a:rPr lang="en-US" baseline="0" dirty="0" smtClean="0">
                <a:latin typeface="Times" pitchFamily="18" charset="0"/>
              </a:rPr>
              <a:t>Be advised that any exceptions or waivers request will likely result in a delay of your award. </a:t>
            </a:r>
          </a:p>
          <a:p>
            <a:pPr>
              <a:buFontTx/>
              <a:buChar char="•"/>
            </a:pPr>
            <a:endParaRPr lang="en-US" baseline="0" dirty="0" smtClean="0">
              <a:latin typeface="Times" pitchFamily="18" charset="0"/>
            </a:endParaRPr>
          </a:p>
          <a:p>
            <a:pPr>
              <a:buFontTx/>
              <a:buChar char="•"/>
            </a:pPr>
            <a:r>
              <a:rPr lang="en-US" baseline="0" dirty="0" smtClean="0">
                <a:latin typeface="Times" pitchFamily="18" charset="0"/>
              </a:rPr>
              <a:t>NOTE: Such changes need to be reviewed by the contracting officer and GSA”s legal counsel.</a:t>
            </a:r>
            <a:endParaRPr lang="en-US" dirty="0" smtClean="0">
              <a:latin typeface="Times"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defTabSz="912983"/>
            <a:fld id="{19D5C045-FABB-441F-9569-9ACDB2B52BC1}" type="slidenum">
              <a:rPr lang="en-US" smtClean="0">
                <a:latin typeface="Times" pitchFamily="18" charset="0"/>
              </a:rPr>
              <a:pPr defTabSz="912983"/>
              <a:t>44</a:t>
            </a:fld>
            <a:endParaRPr lang="en-US" dirty="0" smtClean="0">
              <a:latin typeface="Times"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r>
              <a:rPr lang="en-US" dirty="0" smtClean="0">
                <a:latin typeface="Times" pitchFamily="18" charset="0"/>
              </a:rPr>
              <a:t>Details see following slides</a:t>
            </a:r>
            <a:endParaRPr lang="en-US" baseline="0" dirty="0" smtClean="0">
              <a:latin typeface="Times" pitchFamily="18" charset="0"/>
            </a:endParaRPr>
          </a:p>
          <a:p>
            <a:endParaRPr lang="en-US" dirty="0" smtClean="0">
              <a:latin typeface="Times"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pPr defTabSz="912983"/>
            <a:fld id="{2B3FFD80-688E-4E41-BB54-2286E93962A6}" type="slidenum">
              <a:rPr lang="en-US" smtClean="0">
                <a:latin typeface="Times" pitchFamily="18" charset="0"/>
              </a:rPr>
              <a:pPr defTabSz="912983"/>
              <a:t>45</a:t>
            </a:fld>
            <a:endParaRPr lang="en-US" dirty="0" smtClean="0">
              <a:latin typeface="Times"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a:buFontTx/>
              <a:buChar char="•"/>
            </a:pPr>
            <a:r>
              <a:rPr lang="en-US" smtClean="0">
                <a:latin typeface="Times" pitchFamily="18" charset="0"/>
              </a:rPr>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pPr defTabSz="912983"/>
            <a:fld id="{5E76D6A1-397A-4777-8D90-41CB083DDC2A}" type="slidenum">
              <a:rPr lang="en-US" smtClean="0">
                <a:latin typeface="Times" pitchFamily="18" charset="0"/>
              </a:rPr>
              <a:pPr defTabSz="912983"/>
              <a:t>46</a:t>
            </a:fld>
            <a:endParaRPr lang="en-US" dirty="0" smtClean="0">
              <a:latin typeface="Times"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a:buFontTx/>
              <a:buChar char="•"/>
            </a:pPr>
            <a:r>
              <a:rPr lang="en-US" smtClean="0">
                <a:latin typeface="Times" pitchFamily="18" charset="0"/>
              </a:rPr>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pPr defTabSz="912983"/>
            <a:fld id="{EC3F981E-4003-4952-B0AD-A1917BE47ED4}" type="slidenum">
              <a:rPr lang="en-US" smtClean="0">
                <a:latin typeface="Times" pitchFamily="18" charset="0"/>
              </a:rPr>
              <a:pPr defTabSz="912983"/>
              <a:t>47</a:t>
            </a:fld>
            <a:endParaRPr lang="en-US" dirty="0" smtClean="0">
              <a:latin typeface="Times"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a:buFontTx/>
              <a:buChar char="•"/>
            </a:pPr>
            <a:r>
              <a:rPr lang="en-US" smtClean="0">
                <a:latin typeface="Times" pitchFamily="18" charset="0"/>
              </a:rPr>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pPr defTabSz="912983"/>
            <a:fld id="{F02BA244-6E0A-4DC7-9A09-ECAE5CB68A4D}" type="slidenum">
              <a:rPr lang="en-US" smtClean="0">
                <a:latin typeface="Times" pitchFamily="18" charset="0"/>
              </a:rPr>
              <a:pPr defTabSz="912983"/>
              <a:t>48</a:t>
            </a:fld>
            <a:endParaRPr lang="en-US" dirty="0" smtClean="0">
              <a:latin typeface="Times"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smtClean="0">
              <a:latin typeface="Times"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pPr defTabSz="912983"/>
            <a:fld id="{4F324FAA-174E-4494-92D9-353618AB1C4E}" type="slidenum">
              <a:rPr lang="en-US" smtClean="0">
                <a:latin typeface="Times" pitchFamily="18" charset="0"/>
              </a:rPr>
              <a:pPr defTabSz="912983"/>
              <a:t>49</a:t>
            </a:fld>
            <a:endParaRPr lang="en-US" dirty="0" smtClean="0">
              <a:latin typeface="Times"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smtClean="0">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lIns="91398" tIns="45697" rIns="91398" bIns="45697"/>
          <a:lstStyle/>
          <a:p>
            <a:pPr>
              <a:buFontTx/>
              <a:buChar char="•"/>
            </a:pPr>
            <a:r>
              <a:rPr lang="en-US" dirty="0" smtClean="0">
                <a:latin typeface="Times" pitchFamily="18" charset="0"/>
              </a:rPr>
              <a:t>To deliver our mission of “great government through technology”, we have four service delivery channels.  We will work with our customers to determine which contracts will meet their requirements</a:t>
            </a:r>
          </a:p>
          <a:p>
            <a:pPr>
              <a:buFontTx/>
              <a:buChar char="•"/>
            </a:pPr>
            <a:endParaRPr lang="en-US" dirty="0" smtClean="0">
              <a:latin typeface="Times" pitchFamily="18" charset="0"/>
            </a:endParaRPr>
          </a:p>
          <a:p>
            <a:pPr>
              <a:buFontTx/>
              <a:buChar char="•"/>
            </a:pPr>
            <a:r>
              <a:rPr lang="en-US" dirty="0" smtClean="0">
                <a:latin typeface="Times" pitchFamily="18" charset="0"/>
              </a:rPr>
              <a:t>4 major channels</a:t>
            </a:r>
          </a:p>
          <a:p>
            <a:pPr>
              <a:buFontTx/>
              <a:buNone/>
            </a:pPr>
            <a:endParaRPr lang="en-US" dirty="0" smtClean="0">
              <a:latin typeface="Times" pitchFamily="18" charset="0"/>
            </a:endParaRPr>
          </a:p>
          <a:p>
            <a:pPr>
              <a:buFontTx/>
              <a:buChar char="•"/>
            </a:pPr>
            <a:r>
              <a:rPr lang="en-US" dirty="0" smtClean="0">
                <a:latin typeface="Times" pitchFamily="18" charset="0"/>
              </a:rPr>
              <a:t>Network Services develops and manages programs that provide</a:t>
            </a:r>
            <a:r>
              <a:rPr lang="en-US" baseline="0" dirty="0" smtClean="0">
                <a:latin typeface="Times" pitchFamily="18" charset="0"/>
              </a:rPr>
              <a:t> for the current and future telecommunications requirements of federal agencies and departments.   The Network Services Office is w</a:t>
            </a:r>
            <a:r>
              <a:rPr lang="en-US" dirty="0" smtClean="0">
                <a:latin typeface="Times" pitchFamily="18" charset="0"/>
              </a:rPr>
              <a:t>here government can go to meet all of their connectivity needs.  We have solutions that will provide the background for tomorrow’s technology.  Network</a:t>
            </a:r>
            <a:r>
              <a:rPr lang="en-US" baseline="0" dirty="0" smtClean="0">
                <a:latin typeface="Times" pitchFamily="18" charset="0"/>
              </a:rPr>
              <a:t> Services Contracts include: </a:t>
            </a:r>
            <a:r>
              <a:rPr lang="en-US" baseline="0" dirty="0" err="1" smtClean="0">
                <a:latin typeface="Times" pitchFamily="18" charset="0"/>
              </a:rPr>
              <a:t>Networx</a:t>
            </a:r>
            <a:r>
              <a:rPr lang="en-US" baseline="0" dirty="0" smtClean="0">
                <a:latin typeface="Times" pitchFamily="18" charset="0"/>
              </a:rPr>
              <a:t>, SATCOM II, CONNECTIONS,  CONNECTIONS II, </a:t>
            </a:r>
            <a:endParaRPr lang="en-US" dirty="0" smtClean="0">
              <a:latin typeface="Times" pitchFamily="18" charset="0"/>
            </a:endParaRPr>
          </a:p>
          <a:p>
            <a:pPr>
              <a:buFontTx/>
              <a:buChar char="•"/>
            </a:pPr>
            <a:endParaRPr lang="en-US" dirty="0" smtClean="0">
              <a:latin typeface="Times" pitchFamily="18" charset="0"/>
            </a:endParaRPr>
          </a:p>
          <a:p>
            <a:pPr>
              <a:buFontTx/>
              <a:buChar char="•"/>
            </a:pPr>
            <a:r>
              <a:rPr lang="en-US" dirty="0" smtClean="0">
                <a:latin typeface="Times" pitchFamily="18" charset="0"/>
              </a:rPr>
              <a:t>And …our GWACs program; a comprehensive and flexible suite of multiple-award, indefinite delivery, indefinite quantity contracts that help agencies meet their technology requirements through a customized set of solutions.</a:t>
            </a:r>
          </a:p>
          <a:p>
            <a:pPr>
              <a:buFontTx/>
              <a:buChar char="•"/>
            </a:pPr>
            <a:endParaRPr lang="en-US" dirty="0" smtClean="0">
              <a:latin typeface="Times" pitchFamily="18" charset="0"/>
            </a:endParaRPr>
          </a:p>
          <a:p>
            <a:pPr>
              <a:buFontTx/>
              <a:buChar char="•"/>
            </a:pPr>
            <a:r>
              <a:rPr lang="en-US" dirty="0" smtClean="0">
                <a:latin typeface="Times" pitchFamily="18" charset="0"/>
              </a:rPr>
              <a:t>We also have the OIO - where we develop and manage strategic solutions</a:t>
            </a:r>
            <a:r>
              <a:rPr lang="en-US" baseline="0" dirty="0" smtClean="0">
                <a:latin typeface="Times" pitchFamily="18" charset="0"/>
              </a:rPr>
              <a:t> for </a:t>
            </a:r>
            <a:r>
              <a:rPr lang="en-US" dirty="0" smtClean="0">
                <a:latin typeface="Times" pitchFamily="18" charset="0"/>
              </a:rPr>
              <a:t>“good for government programs” such as </a:t>
            </a:r>
            <a:r>
              <a:rPr lang="en-US" dirty="0" err="1" smtClean="0">
                <a:latin typeface="Times" pitchFamily="18" charset="0"/>
              </a:rPr>
              <a:t>SmartBUY</a:t>
            </a:r>
            <a:r>
              <a:rPr lang="en-US" dirty="0" smtClean="0">
                <a:latin typeface="Times" pitchFamily="18" charset="0"/>
              </a:rPr>
              <a:t>.</a:t>
            </a:r>
          </a:p>
          <a:p>
            <a:pPr lvl="1">
              <a:buFontTx/>
              <a:buChar char="•"/>
            </a:pPr>
            <a:r>
              <a:rPr lang="en-US" dirty="0" err="1" smtClean="0">
                <a:latin typeface="Times" pitchFamily="18" charset="0"/>
              </a:rPr>
              <a:t>SmartBUY</a:t>
            </a:r>
            <a:r>
              <a:rPr lang="en-US" dirty="0" smtClean="0">
                <a:latin typeface="Times" pitchFamily="18" charset="0"/>
              </a:rPr>
              <a:t> is a blanket</a:t>
            </a:r>
            <a:r>
              <a:rPr lang="en-US" baseline="0" dirty="0" smtClean="0">
                <a:latin typeface="Times" pitchFamily="18" charset="0"/>
              </a:rPr>
              <a:t> purchase agreement for software that leverages the governments purchasing poser for software  </a:t>
            </a:r>
            <a:endParaRPr lang="en-US" dirty="0" smtClean="0">
              <a:latin typeface="Times" pitchFamily="18" charset="0"/>
            </a:endParaRPr>
          </a:p>
          <a:p>
            <a:pPr>
              <a:buFontTx/>
              <a:buChar char="•"/>
            </a:pPr>
            <a:endParaRPr lang="en-US" dirty="0" smtClean="0">
              <a:latin typeface="Times" pitchFamily="18" charset="0"/>
            </a:endParaRPr>
          </a:p>
          <a:p>
            <a:pPr>
              <a:buFontTx/>
              <a:buChar char="•"/>
            </a:pPr>
            <a:r>
              <a:rPr lang="en-US" dirty="0" smtClean="0">
                <a:latin typeface="Times" pitchFamily="18" charset="0"/>
              </a:rPr>
              <a:t>Supporting this structure is Assisted Acquisition Services (AAS). </a:t>
            </a:r>
          </a:p>
          <a:p>
            <a:pPr>
              <a:buFontTx/>
              <a:buChar char="•"/>
            </a:pPr>
            <a:endParaRPr lang="en-US" dirty="0" smtClean="0">
              <a:latin typeface="Times" pitchFamily="18" charset="0"/>
            </a:endParaRPr>
          </a:p>
          <a:p>
            <a:pPr>
              <a:buFontTx/>
              <a:buChar char="•"/>
            </a:pPr>
            <a:r>
              <a:rPr lang="en-US" dirty="0" smtClean="0">
                <a:latin typeface="Times" pitchFamily="18" charset="0"/>
              </a:rPr>
              <a:t>Using these delivery channels, ITS can help government acquire virtually anything IT, anywhere.</a:t>
            </a:r>
          </a:p>
          <a:p>
            <a:pPr>
              <a:buFontTx/>
              <a:buChar char="•"/>
            </a:pPr>
            <a:endParaRPr lang="en-US" dirty="0" smtClean="0">
              <a:latin typeface="Times" pitchFamily="18" charset="0"/>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Times" pitchFamily="18" charset="0"/>
              </a:rPr>
              <a:t>We have set up these contract vehicles to make acquisitions, faster (less risky), cheaper, and easier</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dirty="0" smtClean="0">
              <a:latin typeface="Times" pitchFamily="18" charset="0"/>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Times" pitchFamily="18" charset="0"/>
              </a:rPr>
              <a:t>Supporting</a:t>
            </a:r>
            <a:r>
              <a:rPr lang="en-US" baseline="0" dirty="0" smtClean="0">
                <a:latin typeface="Times" pitchFamily="18" charset="0"/>
              </a:rPr>
              <a:t> this structure is Assisted Acquisition Services (AAS)</a:t>
            </a:r>
            <a:endParaRPr lang="en-US" dirty="0" smtClean="0">
              <a:latin typeface="Times" pitchFamily="18" charset="0"/>
            </a:endParaRP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dirty="0" smtClean="0">
              <a:latin typeface="Times" pitchFamily="18" charset="0"/>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Times" pitchFamily="18" charset="0"/>
              </a:rPr>
              <a:t>Today’s presentation will deal with the IT Schedule 70 and</a:t>
            </a:r>
            <a:r>
              <a:rPr lang="en-US" baseline="0" dirty="0" smtClean="0">
                <a:latin typeface="Times" pitchFamily="18" charset="0"/>
              </a:rPr>
              <a:t> how to go about preparing an offer</a:t>
            </a:r>
            <a:endParaRPr lang="en-US" dirty="0" smtClean="0">
              <a:latin typeface="Times" pitchFamily="18" charset="0"/>
            </a:endParaRP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dirty="0" smtClean="0">
              <a:latin typeface="Times" pitchFamily="18" charset="0"/>
            </a:endParaRP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dirty="0" smtClean="0">
              <a:latin typeface="Times" pitchFamily="18" charset="0"/>
            </a:endParaRPr>
          </a:p>
          <a:p>
            <a:pPr>
              <a:buFontTx/>
              <a:buChar char="•"/>
            </a:pPr>
            <a:endParaRPr lang="en-US" dirty="0" smtClean="0">
              <a:latin typeface="Times" pitchFamily="18" charset="0"/>
            </a:endParaRPr>
          </a:p>
          <a:p>
            <a:pPr>
              <a:buFontTx/>
              <a:buChar char="•"/>
            </a:pPr>
            <a:endParaRPr lang="en-US" dirty="0" smtClean="0">
              <a:latin typeface="Times" pitchFamily="18" charset="0"/>
            </a:endParaRPr>
          </a:p>
          <a:p>
            <a:pPr>
              <a:buFontTx/>
              <a:buChar char="•"/>
            </a:pPr>
            <a:endParaRPr lang="en-US" dirty="0" smtClean="0">
              <a:latin typeface="Times" pitchFamily="18" charset="0"/>
            </a:endParaRPr>
          </a:p>
        </p:txBody>
      </p:sp>
      <p:sp>
        <p:nvSpPr>
          <p:cNvPr id="142340" name="Slide Number Placeholder 3"/>
          <p:cNvSpPr txBox="1">
            <a:spLocks noGrp="1"/>
          </p:cNvSpPr>
          <p:nvPr/>
        </p:nvSpPr>
        <p:spPr bwMode="auto">
          <a:xfrm>
            <a:off x="3885903" y="8685893"/>
            <a:ext cx="2972097" cy="458107"/>
          </a:xfrm>
          <a:prstGeom prst="rect">
            <a:avLst/>
          </a:prstGeom>
          <a:noFill/>
          <a:ln w="9525">
            <a:noFill/>
            <a:miter lim="800000"/>
            <a:headEnd/>
            <a:tailEnd/>
          </a:ln>
        </p:spPr>
        <p:txBody>
          <a:bodyPr lIns="91398" tIns="45697" rIns="91398" bIns="45697" anchor="b"/>
          <a:lstStyle/>
          <a:p>
            <a:pPr algn="r" defTabSz="909979" eaLnBrk="0" hangingPunct="0"/>
            <a:fld id="{9D9CBA0B-1541-46C7-90A9-A8DEF7F54939}" type="slidenum">
              <a:rPr lang="en-US" sz="1100">
                <a:solidFill>
                  <a:schemeClr val="tx1"/>
                </a:solidFill>
                <a:latin typeface="Times" pitchFamily="18" charset="0"/>
              </a:rPr>
              <a:pPr algn="r" defTabSz="909979" eaLnBrk="0" hangingPunct="0"/>
              <a:t>5</a:t>
            </a:fld>
            <a:endParaRPr lang="en-US" sz="1100" dirty="0">
              <a:solidFill>
                <a:schemeClr val="tx1"/>
              </a:solidFill>
              <a:latin typeface="Times"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pPr defTabSz="912983"/>
            <a:fld id="{BBCD6E6F-46CD-4B74-AA72-F85CEE4EDC88}" type="slidenum">
              <a:rPr lang="en-US" smtClean="0">
                <a:latin typeface="Times" pitchFamily="18" charset="0"/>
              </a:rPr>
              <a:pPr defTabSz="912983"/>
              <a:t>50</a:t>
            </a:fld>
            <a:endParaRPr lang="en-US" dirty="0" smtClean="0">
              <a:latin typeface="Times"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r>
              <a:rPr lang="en-US" smtClean="0">
                <a:latin typeface="Times" pitchFamily="18" charset="0"/>
              </a:rPr>
              <a:t>This is the process once you submit your offer all the way through the award.</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defTabSz="912983"/>
            <a:fld id="{67A8F96E-BABB-4C7D-B0E8-C47D72629C80}" type="slidenum">
              <a:rPr lang="en-US" smtClean="0">
                <a:latin typeface="Times" pitchFamily="18" charset="0"/>
              </a:rPr>
              <a:pPr defTabSz="912983"/>
              <a:t>51</a:t>
            </a:fld>
            <a:endParaRPr lang="en-US" dirty="0" smtClean="0">
              <a:latin typeface="Times"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r>
              <a:rPr lang="en-US" dirty="0" smtClean="0">
                <a:latin typeface="Times" pitchFamily="18" charset="0"/>
              </a:rPr>
              <a:t>Marketing Express Document is available from www.gsa.gov/itcenterlibrary</a:t>
            </a:r>
          </a:p>
          <a:p>
            <a:endParaRPr lang="en-US" dirty="0" smtClean="0">
              <a:latin typeface="Times" pitchFamily="18" charset="0"/>
            </a:endParaRPr>
          </a:p>
          <a:p>
            <a:r>
              <a:rPr lang="en-US" dirty="0" smtClean="0">
                <a:latin typeface="Times" pitchFamily="18" charset="0"/>
              </a:rPr>
              <a:t>Note: Sales requirement- $25,000 for the First two years and then $25,000 for each year after.</a:t>
            </a:r>
          </a:p>
          <a:p>
            <a:endParaRPr lang="en-US" dirty="0" smtClean="0">
              <a:latin typeface="Times" pitchFamily="18" charset="0"/>
            </a:endParaRPr>
          </a:p>
          <a:p>
            <a:r>
              <a:rPr lang="en-US" dirty="0" smtClean="0">
                <a:latin typeface="Times" pitchFamily="18" charset="0"/>
              </a:rPr>
              <a:t>Industrial Funding Fee (IFF) </a:t>
            </a:r>
          </a:p>
          <a:p>
            <a:pPr lvl="1"/>
            <a:r>
              <a:rPr lang="en-US" b="1" dirty="0" smtClean="0">
                <a:latin typeface="Times" pitchFamily="18" charset="0"/>
              </a:rPr>
              <a:t>The IFF must be added to your GSA Schedule negotiated price</a:t>
            </a:r>
          </a:p>
          <a:p>
            <a:pPr lvl="2"/>
            <a:r>
              <a:rPr lang="en-US" dirty="0" smtClean="0">
                <a:latin typeface="Times" pitchFamily="18" charset="0"/>
              </a:rPr>
              <a:t>Covers GSA’s cost of operating the Schedules program </a:t>
            </a:r>
          </a:p>
          <a:p>
            <a:pPr lvl="2"/>
            <a:r>
              <a:rPr lang="en-US" dirty="0" smtClean="0">
                <a:latin typeface="Times" pitchFamily="18" charset="0"/>
              </a:rPr>
              <a:t>0.75% of Sales must be reported and paid quarterly</a:t>
            </a:r>
          </a:p>
          <a:p>
            <a:pPr lvl="2"/>
            <a:r>
              <a:rPr lang="en-US" dirty="0" smtClean="0">
                <a:latin typeface="Times" pitchFamily="18" charset="0"/>
              </a:rPr>
              <a:t>Reference GSAM clause 552.238-74</a:t>
            </a:r>
          </a:p>
          <a:p>
            <a:pPr lvl="2"/>
            <a:endParaRPr lang="en-US" dirty="0" smtClean="0">
              <a:latin typeface="Times" pitchFamily="18" charset="0"/>
            </a:endParaRPr>
          </a:p>
          <a:p>
            <a:r>
              <a:rPr lang="en-US" dirty="0" smtClean="0">
                <a:latin typeface="Times" pitchFamily="18" charset="0"/>
              </a:rPr>
              <a:t>Posting and Distribution of Authorized Schedule Pricelist</a:t>
            </a:r>
          </a:p>
          <a:p>
            <a:endParaRPr lang="en-US" dirty="0" smtClean="0">
              <a:latin typeface="Times" pitchFamily="18" charset="0"/>
            </a:endParaRPr>
          </a:p>
          <a:p>
            <a:r>
              <a:rPr lang="en-US" dirty="0" smtClean="0">
                <a:latin typeface="Times" pitchFamily="18" charset="0"/>
              </a:rPr>
              <a:t>Products and Services to be uploaded to GSA </a:t>
            </a:r>
            <a:r>
              <a:rPr lang="en-US" i="1" dirty="0" smtClean="0">
                <a:latin typeface="Times" pitchFamily="18" charset="0"/>
              </a:rPr>
              <a:t>Advantage!</a:t>
            </a:r>
            <a:r>
              <a:rPr lang="en-US" sz="900" i="1" baseline="30000" dirty="0" smtClean="0">
                <a:latin typeface="Times" pitchFamily="18" charset="0"/>
                <a:cs typeface="Arial" charset="0"/>
              </a:rPr>
              <a:t>®</a:t>
            </a:r>
            <a:r>
              <a:rPr lang="en-US" dirty="0" smtClean="0">
                <a:latin typeface="Times" pitchFamily="18" charset="0"/>
              </a:rPr>
              <a:t> 6 months after award. </a:t>
            </a:r>
          </a:p>
          <a:p>
            <a:endParaRPr lang="en-US" dirty="0" smtClean="0">
              <a:latin typeface="Times" pitchFamily="18" charset="0"/>
            </a:endParaRPr>
          </a:p>
          <a:p>
            <a:r>
              <a:rPr lang="en-US" dirty="0" smtClean="0">
                <a:latin typeface="Times" pitchFamily="18" charset="0"/>
              </a:rPr>
              <a:t>Please be Responsive to your CS/CO with </a:t>
            </a:r>
            <a:r>
              <a:rPr lang="en-US" b="1" i="1" u="sng" dirty="0" smtClean="0">
                <a:latin typeface="Times" pitchFamily="18" charset="0"/>
              </a:rPr>
              <a:t>any</a:t>
            </a:r>
            <a:r>
              <a:rPr lang="en-US" dirty="0" smtClean="0">
                <a:latin typeface="Times" pitchFamily="18" charset="0"/>
              </a:rPr>
              <a:t> changes.</a:t>
            </a:r>
          </a:p>
          <a:p>
            <a:endParaRPr lang="en-US" dirty="0" smtClean="0">
              <a:latin typeface="Times" pitchFamily="18" charset="0"/>
            </a:endParaRPr>
          </a:p>
          <a:p>
            <a:r>
              <a:rPr lang="en-US" sz="1100" dirty="0" smtClean="0"/>
              <a:t> Funds MAS Program</a:t>
            </a:r>
          </a:p>
          <a:p>
            <a:r>
              <a:rPr lang="en-US" sz="1100" dirty="0" smtClean="0"/>
              <a:t> Fee paid by purchasers; passed through vendor to GSA</a:t>
            </a:r>
          </a:p>
          <a:p>
            <a:r>
              <a:rPr lang="en-US" sz="1100" dirty="0" smtClean="0"/>
              <a:t> Included in published price</a:t>
            </a:r>
          </a:p>
          <a:p>
            <a:r>
              <a:rPr lang="en-US" sz="1100" dirty="0" smtClean="0"/>
              <a:t> Teammates each pay own IFF</a:t>
            </a:r>
          </a:p>
          <a:p>
            <a:r>
              <a:rPr lang="en-US" sz="1100" dirty="0" smtClean="0"/>
              <a:t> Significant room for error</a:t>
            </a:r>
          </a:p>
          <a:p>
            <a:endParaRPr lang="en-US" sz="1100" dirty="0" smtClean="0"/>
          </a:p>
          <a:p>
            <a:r>
              <a:rPr lang="en-US" sz="1100" b="1" dirty="0" smtClean="0"/>
              <a:t>Know the external environment</a:t>
            </a:r>
          </a:p>
          <a:p>
            <a:r>
              <a:rPr lang="en-US" sz="1100" dirty="0" smtClean="0"/>
              <a:t>– GSA</a:t>
            </a:r>
          </a:p>
          <a:p>
            <a:r>
              <a:rPr lang="en-US" sz="1100" dirty="0" smtClean="0"/>
              <a:t>	•Contracting Officer – develop a relationship</a:t>
            </a:r>
          </a:p>
          <a:p>
            <a:endParaRPr lang="en-US" sz="1100" dirty="0" smtClean="0"/>
          </a:p>
          <a:p>
            <a:r>
              <a:rPr lang="en-US" sz="1100" dirty="0" smtClean="0"/>
              <a:t>	• Schedule Center – go to the industry days, meet the director, what is the chain for your CO, attend their Industry Government Councils  (IGC)</a:t>
            </a:r>
          </a:p>
          <a:p>
            <a:endParaRPr lang="en-US" sz="1100" dirty="0" smtClean="0"/>
          </a:p>
          <a:p>
            <a:r>
              <a:rPr lang="en-US" sz="1100" dirty="0" smtClean="0"/>
              <a:t>• Acquisition Management/Policy group – look for them – they’re smart and they listen</a:t>
            </a:r>
          </a:p>
          <a:p>
            <a:endParaRPr lang="en-US" sz="1100" dirty="0" smtClean="0"/>
          </a:p>
          <a:p>
            <a:r>
              <a:rPr lang="en-US" sz="1100" dirty="0" smtClean="0"/>
              <a:t>• Assisted Acquisition Services – they sell to the customers (FEDSIM and Regions)</a:t>
            </a:r>
          </a:p>
          <a:p>
            <a:endParaRPr lang="en-US" sz="1100" dirty="0" smtClean="0"/>
          </a:p>
          <a:p>
            <a:r>
              <a:rPr lang="en-US" sz="1100" dirty="0" smtClean="0"/>
              <a:t>• Vendor Support Center – training, newsletters, sales data, publications</a:t>
            </a:r>
            <a:endParaRPr lang="en-US" sz="1400" dirty="0" smtClean="0">
              <a:latin typeface="Times"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pPr defTabSz="912983"/>
            <a:fld id="{03E6B04A-2E76-42DF-AD7A-319E22528084}" type="slidenum">
              <a:rPr lang="en-US" smtClean="0">
                <a:latin typeface="Times" pitchFamily="18" charset="0"/>
              </a:rPr>
              <a:pPr defTabSz="912983"/>
              <a:t>52</a:t>
            </a:fld>
            <a:endParaRPr lang="en-US" dirty="0" smtClean="0">
              <a:latin typeface="Times"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lIns="89974" tIns="44987" rIns="89974" bIns="44987"/>
          <a:lstStyle/>
          <a:p>
            <a:pPr>
              <a:buFontTx/>
              <a:buChar char="•"/>
            </a:pPr>
            <a:r>
              <a:rPr lang="en-US" smtClean="0">
                <a:latin typeface="Times" pitchFamily="18" charset="0"/>
              </a:rPr>
              <a:t> Some helpful websites to Bookmark.</a:t>
            </a:r>
            <a:endParaRPr lang="en-US" smtClean="0">
              <a:solidFill>
                <a:srgbClr val="FF6600"/>
              </a:solidFill>
              <a:latin typeface="Times"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pPr defTabSz="912983"/>
            <a:fld id="{31945A1F-3C22-454A-A677-EA2614BCFC11}" type="slidenum">
              <a:rPr lang="en-US" smtClean="0">
                <a:latin typeface="Times" pitchFamily="18" charset="0"/>
              </a:rPr>
              <a:pPr defTabSz="912983"/>
              <a:t>53</a:t>
            </a:fld>
            <a:endParaRPr lang="en-US" dirty="0" smtClean="0">
              <a:latin typeface="Times"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r>
              <a:rPr lang="en-US" smtClean="0">
                <a:latin typeface="Times" pitchFamily="18" charset="0"/>
              </a:rPr>
              <a:t>Some more Helpful Websites.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pPr defTabSz="912983"/>
            <a:fld id="{564ED4BB-B7AC-4016-AB87-804D57671274}" type="slidenum">
              <a:rPr lang="en-US" smtClean="0">
                <a:latin typeface="Times" pitchFamily="18" charset="0"/>
              </a:rPr>
              <a:pPr defTabSz="912983"/>
              <a:t>54</a:t>
            </a:fld>
            <a:endParaRPr lang="en-US" dirty="0" smtClean="0">
              <a:latin typeface="Times"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r>
              <a:rPr lang="en-US" smtClean="0">
                <a:latin typeface="Times" pitchFamily="18" charset="0"/>
              </a:rPr>
              <a:t>Some more Helpful Websites.</a:t>
            </a:r>
          </a:p>
          <a:p>
            <a:endParaRPr lang="en-US" smtClean="0">
              <a:latin typeface="Times" pitchFamily="18" charset="0"/>
            </a:endParaRPr>
          </a:p>
          <a:p>
            <a:r>
              <a:rPr lang="en-US" smtClean="0">
                <a:latin typeface="Times" pitchFamily="18" charset="0"/>
              </a:rPr>
              <a:t>www.gsa.gov/vendorsupportcenter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pPr defTabSz="912983"/>
            <a:fld id="{FE765427-C275-49AB-BDBD-EBC5DE0C91B0}" type="slidenum">
              <a:rPr lang="en-US" smtClean="0">
                <a:latin typeface="Times" pitchFamily="18" charset="0"/>
              </a:rPr>
              <a:pPr defTabSz="912983"/>
              <a:t>55</a:t>
            </a:fld>
            <a:endParaRPr lang="en-US" dirty="0" smtClean="0">
              <a:latin typeface="Times"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r>
              <a:rPr lang="en-US" sz="1100" dirty="0" smtClean="0"/>
              <a:t>Today’s Challenges</a:t>
            </a:r>
          </a:p>
          <a:p>
            <a:endParaRPr lang="en-US" sz="1100" dirty="0" smtClean="0"/>
          </a:p>
          <a:p>
            <a:r>
              <a:rPr lang="en-US" sz="1100" dirty="0" smtClean="0"/>
              <a:t>• Contracting Officers’ workload has increased.</a:t>
            </a:r>
          </a:p>
          <a:p>
            <a:endParaRPr lang="en-US" sz="1100" dirty="0" smtClean="0"/>
          </a:p>
          <a:p>
            <a:r>
              <a:rPr lang="en-US" sz="1100" dirty="0" smtClean="0"/>
              <a:t>• Number of GSA contractors has increased.</a:t>
            </a:r>
          </a:p>
          <a:p>
            <a:endParaRPr lang="en-US" sz="1100" dirty="0" smtClean="0"/>
          </a:p>
          <a:p>
            <a:r>
              <a:rPr lang="en-US" sz="1100" dirty="0" smtClean="0"/>
              <a:t>• Number of contract extensions has increased.</a:t>
            </a:r>
          </a:p>
          <a:p>
            <a:endParaRPr lang="en-US" sz="1100" dirty="0" smtClean="0"/>
          </a:p>
          <a:p>
            <a:r>
              <a:rPr lang="en-US" sz="1100" dirty="0" smtClean="0"/>
              <a:t>• Number of contract modifications has increased.</a:t>
            </a:r>
          </a:p>
          <a:p>
            <a:endParaRPr lang="en-US" sz="1100" dirty="0" smtClean="0"/>
          </a:p>
          <a:p>
            <a:r>
              <a:rPr lang="en-US" sz="1100" dirty="0" smtClean="0"/>
              <a:t>• Number of warranted COs has decreased.</a:t>
            </a:r>
          </a:p>
          <a:p>
            <a:endParaRPr lang="en-US" sz="1100" dirty="0" smtClean="0"/>
          </a:p>
          <a:p>
            <a:r>
              <a:rPr lang="en-US" sz="1100" dirty="0" smtClean="0"/>
              <a:t>• Twenty year contracts will expire in 2011.</a:t>
            </a:r>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889125" y="550863"/>
            <a:ext cx="3087688" cy="2317750"/>
          </a:xfrm>
          <a:ln/>
        </p:spPr>
      </p:sp>
      <p:sp>
        <p:nvSpPr>
          <p:cNvPr id="122883" name="Rectangle 3"/>
          <p:cNvSpPr>
            <a:spLocks noGrp="1" noChangeArrowheads="1"/>
          </p:cNvSpPr>
          <p:nvPr>
            <p:ph type="body" idx="1"/>
          </p:nvPr>
        </p:nvSpPr>
        <p:spPr>
          <a:xfrm>
            <a:off x="915294" y="2877156"/>
            <a:ext cx="5027414" cy="6061226"/>
          </a:xfrm>
          <a:noFill/>
          <a:ln/>
        </p:spPr>
        <p:txBody>
          <a:bodyPr/>
          <a:lstStyle/>
          <a:p>
            <a:endParaRPr lang="en-US" smtClean="0">
              <a:latin typeface="Times"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pPr defTabSz="912983"/>
            <a:fld id="{6E24DEAC-CC12-40DA-ACFF-8B74DF22EFC0}" type="slidenum">
              <a:rPr lang="en-US" smtClean="0">
                <a:latin typeface="Times" pitchFamily="18" charset="0"/>
              </a:rPr>
              <a:pPr defTabSz="912983"/>
              <a:t>57</a:t>
            </a:fld>
            <a:endParaRPr lang="en-US" dirty="0" smtClean="0">
              <a:latin typeface="Times" pitchFamily="18" charset="0"/>
            </a:endParaRPr>
          </a:p>
        </p:txBody>
      </p:sp>
      <p:sp>
        <p:nvSpPr>
          <p:cNvPr id="123907" name="Rectangle 2"/>
          <p:cNvSpPr>
            <a:spLocks noGrp="1" noRot="1" noChangeAspect="1" noChangeArrowheads="1" noTextEdit="1"/>
          </p:cNvSpPr>
          <p:nvPr>
            <p:ph type="sldImg"/>
          </p:nvPr>
        </p:nvSpPr>
        <p:spPr>
          <a:xfrm>
            <a:off x="1144588" y="685800"/>
            <a:ext cx="4572000" cy="3430588"/>
          </a:xfrm>
          <a:ln/>
        </p:spPr>
      </p:sp>
      <p:sp>
        <p:nvSpPr>
          <p:cNvPr id="123908" name="Rectangle 3"/>
          <p:cNvSpPr>
            <a:spLocks noGrp="1" noChangeArrowheads="1"/>
          </p:cNvSpPr>
          <p:nvPr>
            <p:ph type="body" idx="1"/>
          </p:nvPr>
        </p:nvSpPr>
        <p:spPr>
          <a:xfrm>
            <a:off x="913805" y="4342191"/>
            <a:ext cx="5030391" cy="4115405"/>
          </a:xfrm>
          <a:noFill/>
          <a:ln/>
        </p:spPr>
        <p:txBody>
          <a:bodyPr/>
          <a:lstStyle/>
          <a:p>
            <a:r>
              <a:rPr lang="en-US" smtClean="0">
                <a:latin typeface="Times" pitchFamily="18" charset="0"/>
              </a:rPr>
              <a:t>508 Notes:  Picture of audience clapping their hands.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defTabSz="912983"/>
            <a:fld id="{CD54393C-A827-46AB-8E8C-0F76085CDDB3}" type="slidenum">
              <a:rPr lang="en-US" smtClean="0">
                <a:latin typeface="Times" pitchFamily="18" charset="0"/>
              </a:rPr>
              <a:pPr defTabSz="912983"/>
              <a:t>6</a:t>
            </a:fld>
            <a:endParaRPr lang="en-US" dirty="0" smtClean="0">
              <a:latin typeface="Times"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dirty="0" smtClean="0">
              <a:latin typeface="Times" pitchFamily="18" charset="0"/>
            </a:endParaRPr>
          </a:p>
          <a:p>
            <a:endParaRPr lang="en-US" sz="1100" dirty="0" smtClean="0"/>
          </a:p>
          <a:p>
            <a:r>
              <a:rPr lang="en-US" sz="1100" b="1" dirty="0" smtClean="0"/>
              <a:t>Obtaining Your GSA Contract</a:t>
            </a:r>
          </a:p>
          <a:p>
            <a:endParaRPr lang="en-US" sz="1100" dirty="0" smtClean="0"/>
          </a:p>
          <a:p>
            <a:r>
              <a:rPr lang="en-US" sz="1100" dirty="0" smtClean="0"/>
              <a:t>Be Methodical &amp; Strategic in Your Preparation</a:t>
            </a:r>
          </a:p>
          <a:p>
            <a:endParaRPr lang="en-US" sz="1100" dirty="0" smtClean="0"/>
          </a:p>
          <a:p>
            <a:r>
              <a:rPr lang="en-US" sz="1100" dirty="0" smtClean="0"/>
              <a:t>Prior to submission, GSA does not know who you are.</a:t>
            </a:r>
          </a:p>
          <a:p>
            <a:endParaRPr lang="en-US" sz="1100" dirty="0" smtClean="0"/>
          </a:p>
          <a:p>
            <a:endParaRPr lang="en-US" sz="1100" dirty="0" smtClean="0"/>
          </a:p>
          <a:p>
            <a:r>
              <a:rPr lang="en-US" sz="1100" dirty="0" smtClean="0"/>
              <a:t>Your solicitation response (your offer) should mirror your commercial business model and the information included in the offer must be accurate, current complete</a:t>
            </a:r>
          </a:p>
          <a:p>
            <a:endParaRPr lang="en-US" sz="1100" dirty="0" smtClean="0"/>
          </a:p>
          <a:p>
            <a:r>
              <a:rPr lang="en-US" sz="1100" b="1" dirty="0" smtClean="0"/>
              <a:t>Obtaining Your GSA Contract</a:t>
            </a:r>
          </a:p>
          <a:p>
            <a:endParaRPr lang="en-US" sz="1100" b="1" dirty="0" smtClean="0"/>
          </a:p>
          <a:p>
            <a:r>
              <a:rPr lang="en-US" sz="1100" dirty="0" smtClean="0"/>
              <a:t>Develop a Strategy!</a:t>
            </a:r>
          </a:p>
          <a:p>
            <a:endParaRPr lang="en-US" sz="1100" dirty="0" smtClean="0"/>
          </a:p>
          <a:p>
            <a:r>
              <a:rPr lang="en-US" sz="1100" dirty="0" smtClean="0"/>
              <a:t>A GSA proposal submission is more than just filling out paperwork. </a:t>
            </a:r>
          </a:p>
          <a:p>
            <a:endParaRPr lang="en-US" sz="1100" dirty="0" smtClean="0"/>
          </a:p>
          <a:p>
            <a:r>
              <a:rPr lang="en-US" sz="1100" dirty="0" smtClean="0"/>
              <a:t>It’s part of a Company’s strategic business plan, a reflection of a Company’s plan to enter or increase its  presence in the Federal and/or State and Local marketplaces.</a:t>
            </a:r>
          </a:p>
          <a:p>
            <a:endParaRPr lang="en-US" sz="1100" dirty="0" smtClean="0"/>
          </a:p>
          <a:p>
            <a:r>
              <a:rPr lang="en-US" sz="1100" dirty="0" smtClean="0"/>
              <a:t>Contractors must fully disclose commercial business practice for the services or products offered to the government, but emphasize standard commercial practices and negotiate with</a:t>
            </a:r>
          </a:p>
          <a:p>
            <a:r>
              <a:rPr lang="en-US" sz="1100" dirty="0" smtClean="0"/>
              <a:t>GSA based on business norms. </a:t>
            </a:r>
          </a:p>
          <a:p>
            <a:endParaRPr lang="en-US" sz="1100" dirty="0" smtClean="0"/>
          </a:p>
          <a:p>
            <a:r>
              <a:rPr lang="en-US" sz="1100" dirty="0" smtClean="0"/>
              <a:t>Do you have a system in place to deal effectively with a GSA  audit?</a:t>
            </a:r>
          </a:p>
          <a:p>
            <a:endParaRPr lang="en-US" sz="1100" dirty="0" smtClean="0"/>
          </a:p>
          <a:p>
            <a:r>
              <a:rPr lang="en-US" sz="1100" dirty="0" smtClean="0"/>
              <a:t>Your organization must be able to track GSA-only sales and pay GSA its IFF on time by contract and by Special Item Number (“SIN”).</a:t>
            </a:r>
          </a:p>
          <a:p>
            <a:endParaRPr lang="en-US" sz="1100" dirty="0" smtClean="0"/>
          </a:p>
          <a:p>
            <a:r>
              <a:rPr lang="en-US" sz="1100" dirty="0" smtClean="0"/>
              <a:t>GSA requires you to make timely IFF payments.</a:t>
            </a:r>
          </a:p>
          <a:p>
            <a:endParaRPr lang="en-US" sz="1100" dirty="0" smtClean="0"/>
          </a:p>
          <a:p>
            <a:r>
              <a:rPr lang="en-US" sz="1100" b="1" dirty="0" smtClean="0"/>
              <a:t>Anticipated Time Frames </a:t>
            </a:r>
          </a:p>
          <a:p>
            <a:r>
              <a:rPr lang="en-US" sz="1100" dirty="0" smtClean="0"/>
              <a:t>• 2 to 3 months to collect, compile, and finalize an effective proposal</a:t>
            </a:r>
          </a:p>
          <a:p>
            <a:endParaRPr lang="en-US" sz="1100" dirty="0" smtClean="0"/>
          </a:p>
          <a:p>
            <a:r>
              <a:rPr lang="en-US" sz="1100" dirty="0" smtClean="0"/>
              <a:t>• 2 to 3 months for GSA to review and finalize the award</a:t>
            </a:r>
          </a:p>
          <a:p>
            <a:endParaRPr lang="en-US" sz="1100" dirty="0" smtClean="0"/>
          </a:p>
          <a:p>
            <a:endParaRPr lang="en-US" sz="1100" dirty="0" smtClean="0"/>
          </a:p>
          <a:p>
            <a:endParaRPr lang="en-US" sz="1100" dirty="0" smtClean="0"/>
          </a:p>
          <a:p>
            <a:pPr>
              <a:buFontTx/>
              <a:buChar char="•"/>
            </a:pPr>
            <a:endParaRPr lang="en-US" dirty="0" smtClean="0">
              <a:latin typeface="Times"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12983"/>
            <a:fld id="{5A06DE80-174E-4950-965B-57BDE35492E4}" type="slidenum">
              <a:rPr lang="en-US" smtClean="0">
                <a:latin typeface="Times" pitchFamily="18" charset="0"/>
              </a:rPr>
              <a:pPr defTabSz="912983"/>
              <a:t>7</a:t>
            </a:fld>
            <a:endParaRPr lang="en-US" dirty="0" smtClean="0">
              <a:latin typeface="Times"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dirty="0" smtClean="0">
              <a:latin typeface="Times" pitchFamily="18" charset="0"/>
            </a:endParaRPr>
          </a:p>
          <a:p>
            <a:r>
              <a:rPr lang="en-US" dirty="0" smtClean="0">
                <a:latin typeface="Times" pitchFamily="18" charset="0"/>
              </a:rPr>
              <a:t>This is why you’re here to get a Schedule 70 contract</a:t>
            </a:r>
            <a:r>
              <a:rPr lang="en-US" baseline="0" dirty="0" smtClean="0">
                <a:latin typeface="Times" pitchFamily="18" charset="0"/>
              </a:rPr>
              <a:t> and your piece of the pie.</a:t>
            </a:r>
          </a:p>
          <a:p>
            <a:endParaRPr lang="en-US" baseline="0" dirty="0" smtClean="0">
              <a:latin typeface="Times" pitchFamily="18" charset="0"/>
            </a:endParaRPr>
          </a:p>
          <a:p>
            <a:pPr eaLnBrk="1" hangingPunct="1"/>
            <a:r>
              <a:rPr lang="en-US" dirty="0" smtClean="0"/>
              <a:t>Total 	FY10</a:t>
            </a:r>
            <a:r>
              <a:rPr lang="en-US" baseline="0" dirty="0" smtClean="0"/>
              <a:t> $16.2 Billion	 DOWN from $16.4B in FY09</a:t>
            </a:r>
          </a:p>
          <a:p>
            <a:pPr eaLnBrk="1" hangingPunct="1"/>
            <a:endParaRPr lang="en-US" baseline="0" dirty="0" smtClean="0"/>
          </a:p>
          <a:p>
            <a:pPr eaLnBrk="1" hangingPunct="1"/>
            <a:r>
              <a:rPr lang="en-US" baseline="0" dirty="0" smtClean="0"/>
              <a:t>Software	 FY10 $2.4B	 	 UP  from $1.9B in FY09	</a:t>
            </a:r>
          </a:p>
          <a:p>
            <a:pPr eaLnBrk="1" hangingPunct="1"/>
            <a:endParaRPr lang="en-US" baseline="0" dirty="0" smtClean="0"/>
          </a:p>
          <a:p>
            <a:pPr eaLnBrk="1" hangingPunct="1"/>
            <a:r>
              <a:rPr lang="en-US" baseline="0" dirty="0" smtClean="0"/>
              <a:t>Hardware 	FY10 $2.6B		DOWN from $3.4B in FY09</a:t>
            </a:r>
          </a:p>
          <a:p>
            <a:pPr eaLnBrk="1" hangingPunct="1"/>
            <a:endParaRPr lang="en-US" baseline="0" dirty="0" smtClean="0"/>
          </a:p>
          <a:p>
            <a:pPr eaLnBrk="1" hangingPunct="1"/>
            <a:r>
              <a:rPr lang="en-US" baseline="0" dirty="0" smtClean="0"/>
              <a:t>Services	FY10 $11.1B		UP from $11.03B in FY09</a:t>
            </a:r>
            <a:endParaRPr lang="en-US" baseline="0" dirty="0" smtClean="0">
              <a:latin typeface="Times" pitchFamily="18" charset="0"/>
            </a:endParaRPr>
          </a:p>
          <a:p>
            <a:endParaRPr lang="en-US" baseline="0" dirty="0" smtClean="0">
              <a:latin typeface="Times" pitchFamily="18" charset="0"/>
            </a:endParaRPr>
          </a:p>
          <a:p>
            <a:endParaRPr lang="en-US" baseline="0" dirty="0" smtClean="0">
              <a:latin typeface="Times" pitchFamily="18" charset="0"/>
            </a:endParaRPr>
          </a:p>
          <a:p>
            <a:endParaRPr lang="en-US" dirty="0" smtClean="0">
              <a:latin typeface="Times" pitchFamily="18" charset="0"/>
            </a:endParaRPr>
          </a:p>
          <a:p>
            <a:pPr>
              <a:lnSpc>
                <a:spcPct val="90000"/>
              </a:lnSpc>
            </a:pPr>
            <a:r>
              <a:rPr lang="en-US" sz="1800" dirty="0" smtClean="0">
                <a:latin typeface="Times New Roman" pitchFamily="18" charset="0"/>
                <a:cs typeface="Times New Roman" pitchFamily="18" charset="0"/>
              </a:rPr>
              <a:t>More than 4,700 vendors currently on schedule</a:t>
            </a:r>
          </a:p>
          <a:p>
            <a:pPr>
              <a:lnSpc>
                <a:spcPct val="90000"/>
              </a:lnSpc>
            </a:pPr>
            <a:endParaRPr lang="en-US" sz="1800" dirty="0" smtClean="0">
              <a:latin typeface="Times New Roman" pitchFamily="18" charset="0"/>
              <a:cs typeface="Times New Roman" pitchFamily="18" charset="0"/>
            </a:endParaRPr>
          </a:p>
          <a:p>
            <a:pPr lvl="1"/>
            <a:r>
              <a:rPr lang="en-US" sz="1400" dirty="0" smtClean="0">
                <a:latin typeface="Times New Roman" pitchFamily="18" charset="0"/>
                <a:cs typeface="Times New Roman" pitchFamily="18" charset="0"/>
              </a:rPr>
              <a:t>80%-85% of  IT Schedule 70 contracts are held by small businesses</a:t>
            </a:r>
          </a:p>
          <a:p>
            <a:pPr lvl="1"/>
            <a:endParaRPr lang="en-US" sz="1400" dirty="0" smtClean="0">
              <a:latin typeface="Times New Roman" pitchFamily="18" charset="0"/>
              <a:cs typeface="Times New Roman" pitchFamily="18" charset="0"/>
            </a:endParaRPr>
          </a:p>
          <a:p>
            <a:pPr lvl="1"/>
            <a:r>
              <a:rPr lang="en-US" sz="1400" dirty="0" smtClean="0">
                <a:latin typeface="Times New Roman" pitchFamily="18" charset="0"/>
                <a:cs typeface="Times New Roman" pitchFamily="18" charset="0"/>
              </a:rPr>
              <a:t>More than 40% of schedule sales are made by small businesses</a:t>
            </a:r>
          </a:p>
          <a:p>
            <a:pPr lvl="1"/>
            <a:endParaRPr lang="en-US" sz="1400" dirty="0" smtClean="0">
              <a:latin typeface="Times New Roman" pitchFamily="18" charset="0"/>
              <a:cs typeface="Times New Roman" pitchFamily="18" charset="0"/>
            </a:endParaRPr>
          </a:p>
          <a:p>
            <a:pPr lvl="1"/>
            <a:r>
              <a:rPr lang="en-US" sz="1400" dirty="0" smtClean="0">
                <a:latin typeface="Times New Roman" pitchFamily="18" charset="0"/>
                <a:cs typeface="Times New Roman" pitchFamily="18" charset="0"/>
              </a:rPr>
              <a:t>Small Business Administration’s statutory government-wide</a:t>
            </a:r>
            <a:r>
              <a:rPr lang="en-US" sz="1400" baseline="0" dirty="0" smtClean="0">
                <a:latin typeface="Times New Roman" pitchFamily="18" charset="0"/>
                <a:cs typeface="Times New Roman" pitchFamily="18" charset="0"/>
              </a:rPr>
              <a:t>  procurement goals:</a:t>
            </a:r>
          </a:p>
          <a:p>
            <a:pPr lvl="1"/>
            <a:endParaRPr lang="en-US" sz="1400" baseline="0" dirty="0" smtClean="0">
              <a:latin typeface="Times New Roman" pitchFamily="18" charset="0"/>
              <a:cs typeface="Times New Roman" pitchFamily="18" charset="0"/>
            </a:endParaRPr>
          </a:p>
          <a:p>
            <a:pPr lvl="1"/>
            <a:r>
              <a:rPr lang="en-US" sz="1400" baseline="0" dirty="0" smtClean="0">
                <a:latin typeface="Times New Roman" pitchFamily="18" charset="0"/>
                <a:cs typeface="Times New Roman" pitchFamily="18" charset="0"/>
              </a:rPr>
              <a:t>23%  	- Small Business</a:t>
            </a:r>
          </a:p>
          <a:p>
            <a:pPr lvl="1"/>
            <a:endParaRPr lang="en-US" sz="1400" baseline="0" dirty="0" smtClean="0">
              <a:latin typeface="Times New Roman" pitchFamily="18" charset="0"/>
              <a:cs typeface="Times New Roman" pitchFamily="18" charset="0"/>
            </a:endParaRPr>
          </a:p>
          <a:p>
            <a:pPr lvl="1"/>
            <a:r>
              <a:rPr lang="en-US" sz="1400" baseline="0" dirty="0" smtClean="0">
                <a:latin typeface="Times New Roman" pitchFamily="18" charset="0"/>
                <a:cs typeface="Times New Roman" pitchFamily="18" charset="0"/>
              </a:rPr>
              <a:t>  5% 	- Small Disadvantaged Business (prime &amp; subcontractors)</a:t>
            </a:r>
          </a:p>
          <a:p>
            <a:pPr lvl="1"/>
            <a:endParaRPr lang="en-US" sz="1400" baseline="0" dirty="0" smtClean="0">
              <a:latin typeface="Times New Roman" pitchFamily="18" charset="0"/>
              <a:cs typeface="Times New Roman" pitchFamily="18" charset="0"/>
            </a:endParaRPr>
          </a:p>
          <a:p>
            <a:pPr lvl="1"/>
            <a:r>
              <a:rPr lang="en-US" dirty="0" smtClean="0">
                <a:latin typeface="Times" pitchFamily="18" charset="0"/>
              </a:rPr>
              <a:t>  5%	- Woman Owned Small Business </a:t>
            </a:r>
            <a:r>
              <a:rPr lang="en-US" sz="1200" baseline="0" dirty="0" smtClean="0">
                <a:latin typeface="Times New Roman" pitchFamily="18" charset="0"/>
                <a:cs typeface="Times New Roman" pitchFamily="18" charset="0"/>
              </a:rPr>
              <a:t>(prime &amp; subcontractors)</a:t>
            </a:r>
          </a:p>
          <a:p>
            <a:pPr lvl="1"/>
            <a:endParaRPr lang="en-US" sz="1200" baseline="0" dirty="0" smtClean="0">
              <a:latin typeface="Times New Roman" pitchFamily="18" charset="0"/>
              <a:cs typeface="Times New Roman" pitchFamily="18" charset="0"/>
            </a:endParaRPr>
          </a:p>
          <a:p>
            <a:pPr lvl="1"/>
            <a:r>
              <a:rPr lang="en-US" sz="1200" baseline="0" dirty="0" smtClean="0">
                <a:latin typeface="Times New Roman" pitchFamily="18" charset="0"/>
                <a:cs typeface="Times New Roman" pitchFamily="18" charset="0"/>
              </a:rPr>
              <a:t>  3%	- </a:t>
            </a:r>
            <a:r>
              <a:rPr lang="en-US" sz="1200" baseline="0" dirty="0" err="1" smtClean="0">
                <a:latin typeface="Times New Roman" pitchFamily="18" charset="0"/>
                <a:cs typeface="Times New Roman" pitchFamily="18" charset="0"/>
              </a:rPr>
              <a:t>HUBZone</a:t>
            </a:r>
            <a:r>
              <a:rPr lang="en-US" sz="1200" baseline="0" dirty="0" smtClean="0">
                <a:latin typeface="Times New Roman" pitchFamily="18" charset="0"/>
                <a:cs typeface="Times New Roman" pitchFamily="18" charset="0"/>
              </a:rPr>
              <a:t> businesses	(prime &amp; subcontractors)</a:t>
            </a:r>
          </a:p>
          <a:p>
            <a:pPr lvl="1"/>
            <a:endParaRPr lang="en-US" sz="1200" baseline="0" dirty="0" smtClean="0">
              <a:latin typeface="Times New Roman" pitchFamily="18" charset="0"/>
              <a:cs typeface="Times New Roman" pitchFamily="18" charset="0"/>
            </a:endParaRPr>
          </a:p>
          <a:p>
            <a:pPr lvl="1"/>
            <a:r>
              <a:rPr lang="en-US" sz="1200" baseline="0" dirty="0" smtClean="0">
                <a:latin typeface="Times New Roman" pitchFamily="18" charset="0"/>
                <a:cs typeface="Times New Roman" pitchFamily="18" charset="0"/>
              </a:rPr>
              <a:t>  3% 	- Service Disabled veteran-owned small businesses (SDVOSBs) (prime &amp; subcontractors)</a:t>
            </a:r>
          </a:p>
          <a:p>
            <a:pPr lvl="1"/>
            <a:endParaRPr lang="en-US" dirty="0" smtClean="0">
              <a:latin typeface="Times" pitchFamily="18" charset="0"/>
            </a:endParaRPr>
          </a:p>
          <a:p>
            <a:endParaRPr lang="en-US" dirty="0" smtClean="0">
              <a:latin typeface="Times" pitchFamily="18" charset="0"/>
            </a:endParaRPr>
          </a:p>
          <a:p>
            <a:endParaRPr lang="en-US" dirty="0" smtClean="0">
              <a:latin typeface="Times"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defTabSz="912983"/>
            <a:fld id="{1B79958D-1FA2-4548-BA84-43F5A58DFCC1}" type="slidenum">
              <a:rPr lang="en-US" smtClean="0">
                <a:latin typeface="Times" pitchFamily="18" charset="0"/>
              </a:rPr>
              <a:pPr defTabSz="912983"/>
              <a:t>8</a:t>
            </a:fld>
            <a:endParaRPr lang="en-US" dirty="0" smtClean="0">
              <a:latin typeface="Times"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sz="1600" dirty="0" smtClean="0">
                <a:latin typeface="Times" pitchFamily="18" charset="0"/>
              </a:rPr>
              <a:t>Schedule 70 revolves around 3 basic groups:</a:t>
            </a:r>
          </a:p>
          <a:p>
            <a:pPr lvl="1">
              <a:buFontTx/>
              <a:buChar char="•"/>
            </a:pPr>
            <a:r>
              <a:rPr lang="en-US" sz="1600" dirty="0" smtClean="0">
                <a:latin typeface="Times" pitchFamily="18" charset="0"/>
              </a:rPr>
              <a:t>Hardware</a:t>
            </a:r>
          </a:p>
          <a:p>
            <a:pPr lvl="1">
              <a:buFontTx/>
              <a:buChar char="•"/>
            </a:pPr>
            <a:r>
              <a:rPr lang="en-US" sz="1600" dirty="0" smtClean="0">
                <a:latin typeface="Times" pitchFamily="18" charset="0"/>
              </a:rPr>
              <a:t>Software</a:t>
            </a:r>
          </a:p>
          <a:p>
            <a:pPr lvl="1">
              <a:buFontTx/>
              <a:buChar char="•"/>
            </a:pPr>
            <a:r>
              <a:rPr lang="en-US" sz="1600" dirty="0" smtClean="0">
                <a:latin typeface="Times" pitchFamily="18" charset="0"/>
              </a:rPr>
              <a:t>Services</a:t>
            </a:r>
          </a:p>
          <a:p>
            <a:endParaRPr lang="en-US" sz="1600" dirty="0" smtClean="0">
              <a:latin typeface="Times" pitchFamily="18" charset="0"/>
            </a:endParaRPr>
          </a:p>
          <a:p>
            <a:endParaRPr lang="en-US" sz="1600" dirty="0" smtClean="0">
              <a:latin typeface="Times" pitchFamily="18" charset="0"/>
            </a:endParaRPr>
          </a:p>
          <a:p>
            <a:r>
              <a:rPr lang="en-US" sz="1600" dirty="0" smtClean="0">
                <a:latin typeface="Times" pitchFamily="18" charset="0"/>
              </a:rPr>
              <a:t>SINs are the a product and services categories within a Schedule Contract</a:t>
            </a:r>
          </a:p>
          <a:p>
            <a:endParaRPr lang="en-US" sz="1600" dirty="0" smtClean="0">
              <a:latin typeface="Times" pitchFamily="18" charset="0"/>
            </a:endParaRPr>
          </a:p>
          <a:p>
            <a:r>
              <a:rPr lang="en-US" sz="1600" dirty="0" smtClean="0">
                <a:latin typeface="Times" pitchFamily="18" charset="0"/>
              </a:rPr>
              <a:t>Schedule</a:t>
            </a:r>
            <a:r>
              <a:rPr lang="en-US" sz="1600" baseline="0" dirty="0" smtClean="0">
                <a:latin typeface="Times" pitchFamily="18" charset="0"/>
              </a:rPr>
              <a:t> 70 has 22 sins </a:t>
            </a:r>
            <a:endParaRPr lang="en-US" sz="1600" dirty="0" smtClean="0">
              <a:latin typeface="Times" pitchFamily="18" charset="0"/>
            </a:endParaRPr>
          </a:p>
          <a:p>
            <a:endParaRPr lang="en-US" sz="1600" dirty="0" smtClean="0">
              <a:latin typeface="Times" pitchFamily="18" charset="0"/>
            </a:endParaRPr>
          </a:p>
          <a:p>
            <a:r>
              <a:rPr lang="en-US" sz="1600" dirty="0" smtClean="0">
                <a:latin typeface="Times" pitchFamily="18" charset="0"/>
              </a:rPr>
              <a:t>They are also referred to as “Categories”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912983"/>
            <a:fld id="{86784DBC-C343-4B0A-B8A1-8AC1C3C15216}" type="slidenum">
              <a:rPr lang="en-US" smtClean="0">
                <a:latin typeface="Times" pitchFamily="18" charset="0"/>
              </a:rPr>
              <a:pPr defTabSz="912983"/>
              <a:t>9</a:t>
            </a:fld>
            <a:endParaRPr lang="en-US" dirty="0" smtClean="0">
              <a:latin typeface="Times"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dirty="0" smtClean="0">
                <a:latin typeface="Times" pitchFamily="18" charset="0"/>
              </a:rPr>
              <a:t>Define HSPD-12 Process </a:t>
            </a:r>
          </a:p>
          <a:p>
            <a:endParaRPr lang="en-US" dirty="0" smtClean="0">
              <a:latin typeface="Times" pitchFamily="18" charset="0"/>
            </a:endParaRPr>
          </a:p>
          <a:p>
            <a:endParaRPr lang="en-US" dirty="0" smtClean="0">
              <a:latin typeface="Times" pitchFamily="18" charset="0"/>
            </a:endParaRPr>
          </a:p>
          <a:p>
            <a:r>
              <a:rPr lang="en-US" dirty="0" smtClean="0">
                <a:latin typeface="Times" pitchFamily="18" charset="0"/>
              </a:rPr>
              <a:t>Homeland Security Presidential Directive 12 (HS PD-12), “Policy for a Common Identification Standard for Federal Employees and Contractors” establishes the requirement for a mandatory Government-wide standard for secure and reliable forms of identification issued by the Federal Government to its employees and contractor employees assigned to Government contracts in order to enhance security, increase Government efficiency, reduce identity fraud, and protect personal privacy </a:t>
            </a:r>
          </a:p>
          <a:p>
            <a:endParaRPr lang="en-US" dirty="0" smtClean="0">
              <a:latin typeface="Times" pitchFamily="18" charset="0"/>
            </a:endParaRPr>
          </a:p>
          <a:p>
            <a:r>
              <a:rPr lang="en-US" sz="1400" b="1" dirty="0" smtClean="0">
                <a:latin typeface="Times" pitchFamily="18" charset="0"/>
              </a:rPr>
              <a:t>Detailed descriptions</a:t>
            </a:r>
            <a:r>
              <a:rPr lang="en-US" sz="1400" b="1" baseline="0" dirty="0" smtClean="0">
                <a:latin typeface="Times" pitchFamily="18" charset="0"/>
              </a:rPr>
              <a:t> of SINS 132-60A – 132-60F can be found on pages 17 – 21 of the solicitation</a:t>
            </a:r>
          </a:p>
          <a:p>
            <a:endParaRPr lang="en-US" sz="1400" b="1" baseline="0" dirty="0" smtClean="0">
              <a:latin typeface="Times" pitchFamily="18" charset="0"/>
            </a:endParaRPr>
          </a:p>
          <a:p>
            <a:endParaRPr lang="en-US" sz="1400" b="1" dirty="0" smtClean="0">
              <a:latin typeface="Times" pitchFamily="18" charset="0"/>
            </a:endParaRPr>
          </a:p>
          <a:p>
            <a:endParaRPr lang="en-US" dirty="0" smtClean="0">
              <a:latin typeface="Times" pitchFamily="18" charset="0"/>
            </a:endParaRPr>
          </a:p>
          <a:p>
            <a:endParaRPr lang="en-US" sz="1600" dirty="0" smtClean="0">
              <a:latin typeface="Times" pitchFamily="18" charset="0"/>
            </a:endParaRPr>
          </a:p>
          <a:p>
            <a:endParaRPr lang="en-US" sz="1600" dirty="0"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51" descr="USGSA-11197_FAS_PPT"/>
          <p:cNvPicPr>
            <a:picLocks noChangeAspect="1" noChangeArrowheads="1"/>
          </p:cNvPicPr>
          <p:nvPr userDrawn="1"/>
        </p:nvPicPr>
        <p:blipFill>
          <a:blip r:embed="rId2" cstate="print"/>
          <a:srcRect/>
          <a:stretch>
            <a:fillRect/>
          </a:stretch>
        </p:blipFill>
        <p:spPr bwMode="auto">
          <a:xfrm>
            <a:off x="0" y="1981200"/>
            <a:ext cx="9144000" cy="4876800"/>
          </a:xfrm>
          <a:prstGeom prst="rect">
            <a:avLst/>
          </a:prstGeom>
          <a:noFill/>
          <a:ln w="9525">
            <a:noFill/>
            <a:miter lim="800000"/>
            <a:headEnd/>
            <a:tailEnd/>
          </a:ln>
        </p:spPr>
      </p:pic>
      <p:sp>
        <p:nvSpPr>
          <p:cNvPr id="3" name="Rectangle 52"/>
          <p:cNvSpPr>
            <a:spLocks noChangeArrowheads="1"/>
          </p:cNvSpPr>
          <p:nvPr userDrawn="1"/>
        </p:nvSpPr>
        <p:spPr bwMode="auto">
          <a:xfrm>
            <a:off x="0" y="1066800"/>
            <a:ext cx="9144000" cy="685800"/>
          </a:xfrm>
          <a:prstGeom prst="rect">
            <a:avLst/>
          </a:prstGeom>
          <a:solidFill>
            <a:srgbClr val="990033"/>
          </a:solidFill>
          <a:ln w="9525">
            <a:noFill/>
            <a:miter lim="800000"/>
            <a:headEnd/>
            <a:tailEnd/>
          </a:ln>
          <a:effectLst/>
        </p:spPr>
        <p:txBody>
          <a:bodyPr wrap="none" anchor="ctr"/>
          <a:lstStyle/>
          <a:p>
            <a:pPr marL="404813" eaLnBrk="0" hangingPunct="0">
              <a:defRPr/>
            </a:pPr>
            <a:r>
              <a:rPr lang="en-US" sz="3200" dirty="0">
                <a:solidFill>
                  <a:srgbClr val="FFFFFF"/>
                </a:solidFill>
                <a:effectLst>
                  <a:outerShdw blurRad="38100" dist="38100" dir="2700000" algn="tl">
                    <a:srgbClr val="000000"/>
                  </a:outerShdw>
                </a:effectLst>
                <a:latin typeface="Arial"/>
                <a:ea typeface="ヒラギノ角ゴ Pro W3" pitchFamily="1" charset="-128"/>
              </a:rPr>
              <a:t> Integrated Technology Services</a:t>
            </a:r>
          </a:p>
        </p:txBody>
      </p:sp>
      <p:sp>
        <p:nvSpPr>
          <p:cNvPr id="4" name="Text Box 55"/>
          <p:cNvSpPr txBox="1">
            <a:spLocks noChangeArrowheads="1"/>
          </p:cNvSpPr>
          <p:nvPr userDrawn="1"/>
        </p:nvSpPr>
        <p:spPr bwMode="auto">
          <a:xfrm>
            <a:off x="4394200" y="533400"/>
            <a:ext cx="4445000" cy="304800"/>
          </a:xfrm>
          <a:prstGeom prst="rect">
            <a:avLst/>
          </a:prstGeom>
          <a:noFill/>
          <a:ln w="9525">
            <a:noFill/>
            <a:miter lim="800000"/>
            <a:headEnd/>
            <a:tailEnd/>
          </a:ln>
          <a:effectLst/>
        </p:spPr>
        <p:txBody>
          <a:bodyPr wrap="none" lIns="0" rIns="0"/>
          <a:lstStyle/>
          <a:p>
            <a:pPr algn="r" eaLnBrk="0" hangingPunct="0">
              <a:defRPr/>
            </a:pPr>
            <a:r>
              <a:rPr lang="en-US" sz="1400" b="1" dirty="0">
                <a:solidFill>
                  <a:srgbClr val="4C4C4C"/>
                </a:solidFill>
                <a:latin typeface="Arial"/>
                <a:ea typeface="ヒラギノ角ゴ Pro W3" pitchFamily="1" charset="-128"/>
              </a:rPr>
              <a:t>U.S. General Services Administration</a:t>
            </a:r>
            <a:endParaRPr lang="en-US" dirty="0">
              <a:solidFill>
                <a:srgbClr val="000000"/>
              </a:solidFill>
              <a:latin typeface="Franklin Gothic Medium" pitchFamily="34" charset="0"/>
              <a:ea typeface="ヒラギノ角ゴ Pro W3" pitchFamily="1" charset="-128"/>
            </a:endParaRPr>
          </a:p>
        </p:txBody>
      </p:sp>
      <p:sp>
        <p:nvSpPr>
          <p:cNvPr id="5" name="Rectangle 58"/>
          <p:cNvSpPr>
            <a:spLocks noChangeArrowheads="1"/>
          </p:cNvSpPr>
          <p:nvPr userDrawn="1"/>
        </p:nvSpPr>
        <p:spPr bwMode="auto">
          <a:xfrm>
            <a:off x="0" y="1752600"/>
            <a:ext cx="9144000" cy="228600"/>
          </a:xfrm>
          <a:prstGeom prst="rect">
            <a:avLst/>
          </a:prstGeom>
          <a:solidFill>
            <a:srgbClr val="005390"/>
          </a:solidFill>
          <a:ln w="9525">
            <a:noFill/>
            <a:miter lim="800000"/>
            <a:headEnd/>
            <a:tailEnd/>
          </a:ln>
          <a:effectLst/>
        </p:spPr>
        <p:txBody>
          <a:bodyPr wrap="none" anchor="ctr"/>
          <a:lstStyle/>
          <a:p>
            <a:pPr eaLnBrk="0" hangingPunct="0">
              <a:lnSpc>
                <a:spcPct val="80000"/>
              </a:lnSpc>
              <a:spcAft>
                <a:spcPct val="10000"/>
              </a:spcAft>
              <a:defRPr/>
            </a:pPr>
            <a:endParaRPr lang="en-US" dirty="0">
              <a:latin typeface="Arial"/>
            </a:endParaRPr>
          </a:p>
        </p:txBody>
      </p:sp>
      <p:pic>
        <p:nvPicPr>
          <p:cNvPr id="6" name="Picture 59"/>
          <p:cNvPicPr>
            <a:picLocks noChangeAspect="1" noChangeArrowheads="1"/>
          </p:cNvPicPr>
          <p:nvPr userDrawn="1"/>
        </p:nvPicPr>
        <p:blipFill>
          <a:blip r:embed="rId3" cstate="print"/>
          <a:srcRect/>
          <a:stretch>
            <a:fillRect/>
          </a:stretch>
        </p:blipFill>
        <p:spPr bwMode="auto">
          <a:xfrm>
            <a:off x="152400" y="152400"/>
            <a:ext cx="850900" cy="8540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6"/>
          <p:cNvSpPr>
            <a:spLocks noGrp="1" noChangeArrowheads="1"/>
          </p:cNvSpPr>
          <p:nvPr>
            <p:ph type="sldNum" sz="quarter" idx="10"/>
          </p:nvPr>
        </p:nvSpPr>
        <p:spPr>
          <a:ln/>
        </p:spPr>
        <p:txBody>
          <a:bodyPr/>
          <a:lstStyle>
            <a:lvl1pPr>
              <a:defRPr/>
            </a:lvl1pPr>
          </a:lstStyle>
          <a:p>
            <a:pPr>
              <a:defRPr/>
            </a:pPr>
            <a:fld id="{93DFC031-8FB2-48FB-9FB7-03FEFA5CE23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70638" y="1219200"/>
            <a:ext cx="1944687" cy="3644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1219200"/>
            <a:ext cx="5684838" cy="3644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6"/>
          <p:cNvSpPr>
            <a:spLocks noGrp="1" noChangeArrowheads="1"/>
          </p:cNvSpPr>
          <p:nvPr>
            <p:ph type="sldNum" sz="quarter" idx="10"/>
          </p:nvPr>
        </p:nvSpPr>
        <p:spPr>
          <a:ln/>
        </p:spPr>
        <p:txBody>
          <a:bodyPr/>
          <a:lstStyle>
            <a:lvl1pPr>
              <a:defRPr/>
            </a:lvl1pPr>
          </a:lstStyle>
          <a:p>
            <a:pPr>
              <a:defRPr/>
            </a:pPr>
            <a:fld id="{F2BDC03C-406E-4167-8FCE-19869B0D89E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33400" y="1219200"/>
            <a:ext cx="7781925" cy="364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6"/>
          <p:cNvSpPr>
            <a:spLocks noGrp="1" noChangeArrowheads="1"/>
          </p:cNvSpPr>
          <p:nvPr>
            <p:ph type="sldNum" sz="quarter" idx="10"/>
          </p:nvPr>
        </p:nvSpPr>
        <p:spPr>
          <a:ln/>
        </p:spPr>
        <p:txBody>
          <a:bodyPr/>
          <a:lstStyle>
            <a:lvl1pPr>
              <a:defRPr/>
            </a:lvl1pPr>
          </a:lstStyle>
          <a:p>
            <a:pPr>
              <a:defRPr/>
            </a:pPr>
            <a:fld id="{1849F0AC-86F8-4237-9E53-08C81755237E}"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7388225" cy="8223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209800"/>
            <a:ext cx="3738563" cy="2654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6763" y="2209800"/>
            <a:ext cx="3738562" cy="125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6763" y="3613150"/>
            <a:ext cx="3738562" cy="125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6"/>
          <p:cNvSpPr>
            <a:spLocks noGrp="1" noChangeArrowheads="1"/>
          </p:cNvSpPr>
          <p:nvPr>
            <p:ph type="sldNum" sz="quarter" idx="10"/>
          </p:nvPr>
        </p:nvSpPr>
        <p:spPr>
          <a:ln/>
        </p:spPr>
        <p:txBody>
          <a:bodyPr/>
          <a:lstStyle>
            <a:lvl1pPr>
              <a:defRPr/>
            </a:lvl1pPr>
          </a:lstStyle>
          <a:p>
            <a:pPr>
              <a:defRPr/>
            </a:pPr>
            <a:fld id="{6E6FED13-3B44-41B4-AB21-590A12949BB6}"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82563" y="1562100"/>
            <a:ext cx="8764587" cy="6413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3" y="2309813"/>
            <a:ext cx="8307387" cy="1954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3" y="4416425"/>
            <a:ext cx="8307387" cy="195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563" y="1562100"/>
            <a:ext cx="8764587" cy="6413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5613" y="2309813"/>
            <a:ext cx="8307387" cy="4062412"/>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6"/>
          <p:cNvSpPr>
            <a:spLocks noGrp="1" noChangeArrowheads="1"/>
          </p:cNvSpPr>
          <p:nvPr>
            <p:ph type="sldNum" sz="quarter" idx="10"/>
          </p:nvPr>
        </p:nvSpPr>
        <p:spPr>
          <a:ln/>
        </p:spPr>
        <p:txBody>
          <a:bodyPr/>
          <a:lstStyle>
            <a:lvl1pPr>
              <a:defRPr/>
            </a:lvl1pPr>
          </a:lstStyle>
          <a:p>
            <a:pPr>
              <a:defRPr/>
            </a:pPr>
            <a:fld id="{45BEACCD-06A3-42D9-A445-F4F4702ADF4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6"/>
          <p:cNvSpPr>
            <a:spLocks noGrp="1" noChangeArrowheads="1"/>
          </p:cNvSpPr>
          <p:nvPr>
            <p:ph type="sldNum" sz="quarter" idx="10"/>
          </p:nvPr>
        </p:nvSpPr>
        <p:spPr>
          <a:ln/>
        </p:spPr>
        <p:txBody>
          <a:bodyPr/>
          <a:lstStyle>
            <a:lvl1pPr>
              <a:defRPr/>
            </a:lvl1pPr>
          </a:lstStyle>
          <a:p>
            <a:pPr>
              <a:defRPr/>
            </a:pPr>
            <a:fld id="{77D7DBBD-E82C-4EB2-920C-B0846AA505D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209800"/>
            <a:ext cx="3738563" cy="265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6763" y="2209800"/>
            <a:ext cx="3738562" cy="265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6"/>
          <p:cNvSpPr>
            <a:spLocks noGrp="1" noChangeArrowheads="1"/>
          </p:cNvSpPr>
          <p:nvPr>
            <p:ph type="sldNum" sz="quarter" idx="10"/>
          </p:nvPr>
        </p:nvSpPr>
        <p:spPr>
          <a:ln/>
        </p:spPr>
        <p:txBody>
          <a:bodyPr/>
          <a:lstStyle>
            <a:lvl1pPr>
              <a:defRPr/>
            </a:lvl1pPr>
          </a:lstStyle>
          <a:p>
            <a:pPr>
              <a:defRPr/>
            </a:pPr>
            <a:fld id="{5777AB34-F980-47D4-AB94-6E052155681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6"/>
          <p:cNvSpPr>
            <a:spLocks noGrp="1" noChangeArrowheads="1"/>
          </p:cNvSpPr>
          <p:nvPr>
            <p:ph type="sldNum" sz="quarter" idx="10"/>
          </p:nvPr>
        </p:nvSpPr>
        <p:spPr>
          <a:ln/>
        </p:spPr>
        <p:txBody>
          <a:bodyPr/>
          <a:lstStyle>
            <a:lvl1pPr>
              <a:defRPr/>
            </a:lvl1pPr>
          </a:lstStyle>
          <a:p>
            <a:pPr>
              <a:defRPr/>
            </a:pPr>
            <a:fld id="{38D8F21B-9D06-42AE-BCA0-4D5387B2E2B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effectLst/>
              </a:defRPr>
            </a:lvl1pPr>
          </a:lstStyle>
          <a:p>
            <a:r>
              <a:rPr lang="en-US" smtClean="0"/>
              <a:t>Click to edit Master title style</a:t>
            </a:r>
            <a:endParaRPr lang="en-US"/>
          </a:p>
        </p:txBody>
      </p:sp>
      <p:sp>
        <p:nvSpPr>
          <p:cNvPr id="3" name="Rectangle 46"/>
          <p:cNvSpPr>
            <a:spLocks noGrp="1" noChangeArrowheads="1"/>
          </p:cNvSpPr>
          <p:nvPr>
            <p:ph type="sldNum" sz="quarter" idx="10"/>
          </p:nvPr>
        </p:nvSpPr>
        <p:spPr>
          <a:ln/>
        </p:spPr>
        <p:txBody>
          <a:bodyPr/>
          <a:lstStyle>
            <a:lvl1pPr>
              <a:defRPr/>
            </a:lvl1pPr>
          </a:lstStyle>
          <a:p>
            <a:pPr>
              <a:defRPr/>
            </a:pPr>
            <a:fld id="{E5BAE05C-2A8E-4BD8-A516-91EFFB62748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6"/>
          <p:cNvSpPr>
            <a:spLocks noGrp="1" noChangeArrowheads="1"/>
          </p:cNvSpPr>
          <p:nvPr>
            <p:ph type="sldNum" sz="quarter" idx="10"/>
          </p:nvPr>
        </p:nvSpPr>
        <p:spPr>
          <a:ln/>
        </p:spPr>
        <p:txBody>
          <a:bodyPr/>
          <a:lstStyle>
            <a:lvl1pPr>
              <a:defRPr/>
            </a:lvl1pPr>
          </a:lstStyle>
          <a:p>
            <a:pPr>
              <a:defRPr/>
            </a:pPr>
            <a:fld id="{BE778C72-78C8-4FDD-B7C6-939263BF680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6"/>
          <p:cNvSpPr>
            <a:spLocks noGrp="1" noChangeArrowheads="1"/>
          </p:cNvSpPr>
          <p:nvPr>
            <p:ph type="sldNum" sz="quarter" idx="10"/>
          </p:nvPr>
        </p:nvSpPr>
        <p:spPr>
          <a:ln/>
        </p:spPr>
        <p:txBody>
          <a:bodyPr/>
          <a:lstStyle>
            <a:lvl1pPr>
              <a:defRPr/>
            </a:lvl1pPr>
          </a:lstStyle>
          <a:p>
            <a:pPr>
              <a:defRPr/>
            </a:pPr>
            <a:fld id="{4AFBF201-1821-4122-B50B-AE2B4474364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6"/>
          <p:cNvSpPr>
            <a:spLocks noGrp="1" noChangeArrowheads="1"/>
          </p:cNvSpPr>
          <p:nvPr>
            <p:ph type="sldNum" sz="quarter" idx="10"/>
          </p:nvPr>
        </p:nvSpPr>
        <p:spPr>
          <a:ln/>
        </p:spPr>
        <p:txBody>
          <a:bodyPr/>
          <a:lstStyle>
            <a:lvl1pPr>
              <a:defRPr/>
            </a:lvl1pPr>
          </a:lstStyle>
          <a:p>
            <a:pPr>
              <a:defRPr/>
            </a:pPr>
            <a:fld id="{6507E44F-10B5-43BC-9B18-36BF2225ADB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904" name="Rectangle 32"/>
          <p:cNvSpPr>
            <a:spLocks noChangeArrowheads="1"/>
          </p:cNvSpPr>
          <p:nvPr/>
        </p:nvSpPr>
        <p:spPr bwMode="auto">
          <a:xfrm>
            <a:off x="0" y="838200"/>
            <a:ext cx="9144000" cy="5257800"/>
          </a:xfrm>
          <a:prstGeom prst="rect">
            <a:avLst/>
          </a:prstGeom>
          <a:solidFill>
            <a:schemeClr val="bg1"/>
          </a:solidFill>
          <a:ln w="9525">
            <a:noFill/>
            <a:miter lim="800000"/>
            <a:headEnd/>
            <a:tailEnd/>
          </a:ln>
          <a:effectLst/>
        </p:spPr>
        <p:txBody>
          <a:bodyPr wrap="none" anchor="ctr"/>
          <a:lstStyle/>
          <a:p>
            <a:pPr algn="ctr" eaLnBrk="0" hangingPunct="0">
              <a:defRPr/>
            </a:pPr>
            <a:endParaRPr lang="en-US" dirty="0">
              <a:solidFill>
                <a:srgbClr val="000000"/>
              </a:solidFill>
              <a:latin typeface="Times"/>
            </a:endParaRPr>
          </a:p>
        </p:txBody>
      </p:sp>
      <p:sp>
        <p:nvSpPr>
          <p:cNvPr id="6147" name="Rectangle 13"/>
          <p:cNvSpPr>
            <a:spLocks noGrp="1" noChangeArrowheads="1"/>
          </p:cNvSpPr>
          <p:nvPr>
            <p:ph type="body" idx="1"/>
          </p:nvPr>
        </p:nvSpPr>
        <p:spPr bwMode="auto">
          <a:xfrm>
            <a:off x="685800" y="2209800"/>
            <a:ext cx="7629525" cy="2654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7884" name="Rectangle 12"/>
          <p:cNvSpPr>
            <a:spLocks noGrp="1" noChangeArrowheads="1"/>
          </p:cNvSpPr>
          <p:nvPr>
            <p:ph type="title"/>
          </p:nvPr>
        </p:nvSpPr>
        <p:spPr bwMode="auto">
          <a:xfrm>
            <a:off x="533400" y="1219200"/>
            <a:ext cx="7388225" cy="822325"/>
          </a:xfrm>
          <a:prstGeom prst="rect">
            <a:avLst/>
          </a:prstGeom>
          <a:noFill/>
          <a:ln w="9525">
            <a:noFill/>
            <a:miter lim="800000"/>
            <a:headEnd/>
            <a:tailEnd/>
          </a:ln>
          <a:effectLst/>
        </p:spPr>
        <p:txBody>
          <a:bodyPr vert="horz" wrap="square" lIns="91440" tIns="182880" rIns="91440" bIns="182880" numCol="1" anchor="t" anchorCtr="0" compatLnSpc="1">
            <a:prstTxWarp prst="textNoShape">
              <a:avLst/>
            </a:prstTxWarp>
            <a:spAutoFit/>
          </a:bodyPr>
          <a:lstStyle/>
          <a:p>
            <a:pPr lvl="0"/>
            <a:r>
              <a:rPr lang="en-US" smtClean="0"/>
              <a:t>Click to edit Master title style</a:t>
            </a:r>
          </a:p>
        </p:txBody>
      </p:sp>
      <p:sp>
        <p:nvSpPr>
          <p:cNvPr id="207918" name="Rectangle 46"/>
          <p:cNvSpPr>
            <a:spLocks noGrp="1" noChangeArrowheads="1"/>
          </p:cNvSpPr>
          <p:nvPr>
            <p:ph type="sldNum" sz="quarter" idx="4"/>
          </p:nvPr>
        </p:nvSpPr>
        <p:spPr bwMode="auto">
          <a:xfrm>
            <a:off x="7086600" y="6477000"/>
            <a:ext cx="1905000" cy="25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00000"/>
              </a:lnSpc>
              <a:spcAft>
                <a:spcPct val="0"/>
              </a:spcAft>
              <a:defRPr sz="1200" b="1">
                <a:solidFill>
                  <a:srgbClr val="000000"/>
                </a:solidFill>
                <a:latin typeface="Arial" pitchFamily="34" charset="0"/>
                <a:ea typeface="ヒラギノ角ゴ Pro W3" pitchFamily="1" charset="-128"/>
              </a:defRPr>
            </a:lvl1pPr>
          </a:lstStyle>
          <a:p>
            <a:pPr>
              <a:defRPr/>
            </a:pPr>
            <a:fld id="{8D1DB3C7-8DB0-4832-9A28-9FE654D4C6DF}" type="slidenum">
              <a:rPr lang="en-US"/>
              <a:pPr>
                <a:defRPr/>
              </a:pPr>
              <a:t>‹#›</a:t>
            </a:fld>
            <a:endParaRPr lang="en-US" dirty="0"/>
          </a:p>
        </p:txBody>
      </p:sp>
      <p:sp>
        <p:nvSpPr>
          <p:cNvPr id="207935" name="Rectangle 63"/>
          <p:cNvSpPr>
            <a:spLocks noChangeArrowheads="1"/>
          </p:cNvSpPr>
          <p:nvPr/>
        </p:nvSpPr>
        <p:spPr bwMode="auto">
          <a:xfrm>
            <a:off x="0" y="701675"/>
            <a:ext cx="9144000" cy="420688"/>
          </a:xfrm>
          <a:prstGeom prst="rect">
            <a:avLst/>
          </a:prstGeom>
          <a:solidFill>
            <a:srgbClr val="A50021"/>
          </a:solidFill>
          <a:ln w="9525">
            <a:noFill/>
            <a:miter lim="800000"/>
            <a:headEnd/>
            <a:tailEnd/>
          </a:ln>
          <a:effectLst/>
        </p:spPr>
        <p:txBody>
          <a:bodyPr wrap="none" anchor="ctr"/>
          <a:lstStyle/>
          <a:p>
            <a:pPr marL="347663" eaLnBrk="0" hangingPunct="0">
              <a:defRPr/>
            </a:pPr>
            <a:r>
              <a:rPr lang="en-US" sz="2000" b="1" dirty="0">
                <a:solidFill>
                  <a:srgbClr val="FFFFFF"/>
                </a:solidFill>
                <a:latin typeface="Arial"/>
                <a:ea typeface="ヒラギノ角ゴ Pro W3" pitchFamily="1" charset="-128"/>
              </a:rPr>
              <a:t>Integrated Technology Services</a:t>
            </a:r>
            <a:endParaRPr lang="en-US" sz="2000" b="1" dirty="0">
              <a:solidFill>
                <a:srgbClr val="000000"/>
              </a:solidFill>
              <a:latin typeface="Franklin Gothic Medium" pitchFamily="34" charset="0"/>
              <a:ea typeface="ヒラギノ角ゴ Pro W3" pitchFamily="1" charset="-128"/>
            </a:endParaRPr>
          </a:p>
        </p:txBody>
      </p:sp>
      <p:pic>
        <p:nvPicPr>
          <p:cNvPr id="6151" name="Picture 64" descr="1239"/>
          <p:cNvPicPr>
            <a:picLocks noChangeAspect="1" noChangeArrowheads="1"/>
          </p:cNvPicPr>
          <p:nvPr/>
        </p:nvPicPr>
        <p:blipFill>
          <a:blip r:embed="rId17" cstate="print"/>
          <a:srcRect t="43367"/>
          <a:stretch>
            <a:fillRect/>
          </a:stretch>
        </p:blipFill>
        <p:spPr bwMode="auto">
          <a:xfrm>
            <a:off x="0" y="0"/>
            <a:ext cx="9144000"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10" r:id="rId1"/>
    <p:sldLayoutId id="2147484398" r:id="rId2"/>
    <p:sldLayoutId id="2147484399" r:id="rId3"/>
    <p:sldLayoutId id="2147484400" r:id="rId4"/>
    <p:sldLayoutId id="2147484401" r:id="rId5"/>
    <p:sldLayoutId id="2147484402" r:id="rId6"/>
    <p:sldLayoutId id="2147484403" r:id="rId7"/>
    <p:sldLayoutId id="2147484404" r:id="rId8"/>
    <p:sldLayoutId id="2147484405" r:id="rId9"/>
    <p:sldLayoutId id="2147484406" r:id="rId10"/>
    <p:sldLayoutId id="2147484407" r:id="rId11"/>
    <p:sldLayoutId id="2147484408" r:id="rId12"/>
    <p:sldLayoutId id="2147484409" r:id="rId13"/>
    <p:sldLayoutId id="2147484411" r:id="rId14"/>
    <p:sldLayoutId id="2147484412" r:id="rId15"/>
  </p:sldLayoutIdLst>
  <p:hf hdr="0" ftr="0" dt="0"/>
  <p:txStyles>
    <p:titleStyle>
      <a:lvl1pPr algn="l" rtl="0" eaLnBrk="0" fontAlgn="base" hangingPunct="0">
        <a:spcBef>
          <a:spcPct val="0"/>
        </a:spcBef>
        <a:spcAft>
          <a:spcPct val="0"/>
        </a:spcAft>
        <a:defRPr sz="3000" b="1">
          <a:solidFill>
            <a:srgbClr val="00539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000" b="1">
          <a:solidFill>
            <a:srgbClr val="005390"/>
          </a:solidFill>
          <a:effectLst>
            <a:outerShdw blurRad="38100" dist="38100" dir="2700000" algn="tl">
              <a:srgbClr val="C0C0C0"/>
            </a:outerShdw>
          </a:effectLst>
          <a:latin typeface="Arial" pitchFamily="34" charset="0"/>
        </a:defRPr>
      </a:lvl2pPr>
      <a:lvl3pPr algn="l" rtl="0" eaLnBrk="0" fontAlgn="base" hangingPunct="0">
        <a:spcBef>
          <a:spcPct val="0"/>
        </a:spcBef>
        <a:spcAft>
          <a:spcPct val="0"/>
        </a:spcAft>
        <a:defRPr sz="3000" b="1">
          <a:solidFill>
            <a:srgbClr val="005390"/>
          </a:solidFill>
          <a:effectLst>
            <a:outerShdw blurRad="38100" dist="38100" dir="2700000" algn="tl">
              <a:srgbClr val="C0C0C0"/>
            </a:outerShdw>
          </a:effectLst>
          <a:latin typeface="Arial" pitchFamily="34" charset="0"/>
        </a:defRPr>
      </a:lvl3pPr>
      <a:lvl4pPr algn="l" rtl="0" eaLnBrk="0" fontAlgn="base" hangingPunct="0">
        <a:spcBef>
          <a:spcPct val="0"/>
        </a:spcBef>
        <a:spcAft>
          <a:spcPct val="0"/>
        </a:spcAft>
        <a:defRPr sz="3000" b="1">
          <a:solidFill>
            <a:srgbClr val="005390"/>
          </a:solidFill>
          <a:effectLst>
            <a:outerShdw blurRad="38100" dist="38100" dir="2700000" algn="tl">
              <a:srgbClr val="C0C0C0"/>
            </a:outerShdw>
          </a:effectLst>
          <a:latin typeface="Arial" pitchFamily="34" charset="0"/>
        </a:defRPr>
      </a:lvl4pPr>
      <a:lvl5pPr algn="l" rtl="0" eaLnBrk="0" fontAlgn="base" hangingPunct="0">
        <a:spcBef>
          <a:spcPct val="0"/>
        </a:spcBef>
        <a:spcAft>
          <a:spcPct val="0"/>
        </a:spcAft>
        <a:defRPr sz="3000" b="1">
          <a:solidFill>
            <a:srgbClr val="005390"/>
          </a:solidFill>
          <a:effectLst>
            <a:outerShdw blurRad="38100" dist="38100" dir="2700000" algn="tl">
              <a:srgbClr val="C0C0C0"/>
            </a:outerShdw>
          </a:effectLst>
          <a:latin typeface="Arial" pitchFamily="34" charset="0"/>
        </a:defRPr>
      </a:lvl5pPr>
      <a:lvl6pPr marL="457200" algn="l" rtl="0" eaLnBrk="0" fontAlgn="base" hangingPunct="0">
        <a:spcBef>
          <a:spcPct val="0"/>
        </a:spcBef>
        <a:spcAft>
          <a:spcPct val="0"/>
        </a:spcAft>
        <a:defRPr sz="3000" b="1">
          <a:solidFill>
            <a:srgbClr val="005390"/>
          </a:solidFill>
          <a:effectLst>
            <a:outerShdw blurRad="38100" dist="38100" dir="2700000" algn="tl">
              <a:srgbClr val="C0C0C0"/>
            </a:outerShdw>
          </a:effectLst>
          <a:latin typeface="Arial" pitchFamily="34" charset="0"/>
        </a:defRPr>
      </a:lvl6pPr>
      <a:lvl7pPr marL="914400" algn="l" rtl="0" eaLnBrk="0" fontAlgn="base" hangingPunct="0">
        <a:spcBef>
          <a:spcPct val="0"/>
        </a:spcBef>
        <a:spcAft>
          <a:spcPct val="0"/>
        </a:spcAft>
        <a:defRPr sz="3000" b="1">
          <a:solidFill>
            <a:srgbClr val="005390"/>
          </a:solidFill>
          <a:effectLst>
            <a:outerShdw blurRad="38100" dist="38100" dir="2700000" algn="tl">
              <a:srgbClr val="C0C0C0"/>
            </a:outerShdw>
          </a:effectLst>
          <a:latin typeface="Arial" pitchFamily="34" charset="0"/>
        </a:defRPr>
      </a:lvl7pPr>
      <a:lvl8pPr marL="1371600" algn="l" rtl="0" eaLnBrk="0" fontAlgn="base" hangingPunct="0">
        <a:spcBef>
          <a:spcPct val="0"/>
        </a:spcBef>
        <a:spcAft>
          <a:spcPct val="0"/>
        </a:spcAft>
        <a:defRPr sz="3000" b="1">
          <a:solidFill>
            <a:srgbClr val="005390"/>
          </a:solidFill>
          <a:effectLst>
            <a:outerShdw blurRad="38100" dist="38100" dir="2700000" algn="tl">
              <a:srgbClr val="C0C0C0"/>
            </a:outerShdw>
          </a:effectLst>
          <a:latin typeface="Arial" pitchFamily="34" charset="0"/>
        </a:defRPr>
      </a:lvl8pPr>
      <a:lvl9pPr marL="1828800" algn="l" rtl="0" eaLnBrk="0" fontAlgn="base" hangingPunct="0">
        <a:spcBef>
          <a:spcPct val="0"/>
        </a:spcBef>
        <a:spcAft>
          <a:spcPct val="0"/>
        </a:spcAft>
        <a:defRPr sz="3000" b="1">
          <a:solidFill>
            <a:srgbClr val="005390"/>
          </a:solidFill>
          <a:effectLst>
            <a:outerShdw blurRad="38100" dist="38100" dir="2700000" algn="tl">
              <a:srgbClr val="C0C0C0"/>
            </a:outerShdw>
          </a:effectLst>
          <a:latin typeface="Arial" pitchFamily="34" charset="0"/>
        </a:defRPr>
      </a:lvl9pPr>
    </p:titleStyle>
    <p:bodyStyle>
      <a:lvl1pPr marL="342900" indent="-342900" algn="l" rtl="0" eaLnBrk="0" fontAlgn="base" hangingPunct="0">
        <a:spcBef>
          <a:spcPct val="20000"/>
        </a:spcBef>
        <a:spcAft>
          <a:spcPct val="0"/>
        </a:spcAft>
        <a:buClr>
          <a:srgbClr val="990033"/>
        </a:buClr>
        <a:buFont typeface="Wingdings" pitchFamily="2" charset="2"/>
        <a:buChar char="Ø"/>
        <a:defRPr sz="2400">
          <a:solidFill>
            <a:srgbClr val="000000"/>
          </a:solidFill>
          <a:latin typeface="+mn-lt"/>
          <a:ea typeface="+mn-ea"/>
          <a:cs typeface="+mn-cs"/>
        </a:defRPr>
      </a:lvl1pPr>
      <a:lvl2pPr marL="742950" indent="-220663" algn="l" rtl="0" eaLnBrk="0" fontAlgn="base" hangingPunct="0">
        <a:spcBef>
          <a:spcPct val="20000"/>
        </a:spcBef>
        <a:spcAft>
          <a:spcPct val="0"/>
        </a:spcAft>
        <a:buClr>
          <a:srgbClr val="990033"/>
        </a:buClr>
        <a:buFont typeface="Wingdings" pitchFamily="2" charset="2"/>
        <a:buChar char=""/>
        <a:defRPr sz="2400">
          <a:solidFill>
            <a:srgbClr val="000000"/>
          </a:solidFill>
          <a:latin typeface="+mn-lt"/>
        </a:defRPr>
      </a:lvl2pPr>
      <a:lvl3pPr marL="1143000" indent="-228600" algn="l" rtl="0" eaLnBrk="0" fontAlgn="base" hangingPunct="0">
        <a:spcBef>
          <a:spcPct val="20000"/>
        </a:spcBef>
        <a:spcAft>
          <a:spcPct val="0"/>
        </a:spcAft>
        <a:buClr>
          <a:srgbClr val="990033"/>
        </a:buClr>
        <a:buFont typeface="Arial" charset="0"/>
        <a:buChar char="–"/>
        <a:defRPr sz="2000">
          <a:solidFill>
            <a:srgbClr val="000000"/>
          </a:solidFill>
          <a:latin typeface="+mn-lt"/>
        </a:defRPr>
      </a:lvl3pPr>
      <a:lvl4pPr marL="1600200" indent="-228600" algn="l" rtl="0" eaLnBrk="0" fontAlgn="base" hangingPunct="0">
        <a:spcBef>
          <a:spcPct val="20000"/>
        </a:spcBef>
        <a:spcAft>
          <a:spcPct val="0"/>
        </a:spcAft>
        <a:buClr>
          <a:srgbClr val="990033"/>
        </a:buClr>
        <a:buFont typeface="Wingdings" pitchFamily="2" charset="2"/>
        <a:buChar char="§"/>
        <a:defRPr sz="2000">
          <a:solidFill>
            <a:srgbClr val="000000"/>
          </a:solidFill>
          <a:latin typeface="+mn-lt"/>
        </a:defRPr>
      </a:lvl4pPr>
      <a:lvl5pPr marL="2057400" indent="-228600" algn="l" rtl="0" eaLnBrk="0" fontAlgn="base" hangingPunct="0">
        <a:spcBef>
          <a:spcPct val="20000"/>
        </a:spcBef>
        <a:spcAft>
          <a:spcPct val="0"/>
        </a:spcAft>
        <a:buClr>
          <a:srgbClr val="990033"/>
        </a:buClr>
        <a:buFont typeface="Wingdings" pitchFamily="2" charset="2"/>
        <a:buChar char="ú"/>
        <a:defRPr sz="2000">
          <a:solidFill>
            <a:srgbClr val="000000"/>
          </a:solidFill>
          <a:latin typeface="+mn-lt"/>
        </a:defRPr>
      </a:lvl5pPr>
      <a:lvl6pPr marL="2514600" indent="-228600" algn="l" rtl="0" eaLnBrk="0" fontAlgn="base" hangingPunct="0">
        <a:spcBef>
          <a:spcPct val="20000"/>
        </a:spcBef>
        <a:spcAft>
          <a:spcPct val="0"/>
        </a:spcAft>
        <a:buClr>
          <a:srgbClr val="990033"/>
        </a:buClr>
        <a:buFont typeface="Wingdings" pitchFamily="2" charset="2"/>
        <a:buChar char="ú"/>
        <a:defRPr sz="2000">
          <a:solidFill>
            <a:srgbClr val="000000"/>
          </a:solidFill>
          <a:latin typeface="+mn-lt"/>
        </a:defRPr>
      </a:lvl6pPr>
      <a:lvl7pPr marL="2971800" indent="-228600" algn="l" rtl="0" eaLnBrk="0" fontAlgn="base" hangingPunct="0">
        <a:spcBef>
          <a:spcPct val="20000"/>
        </a:spcBef>
        <a:spcAft>
          <a:spcPct val="0"/>
        </a:spcAft>
        <a:buClr>
          <a:srgbClr val="990033"/>
        </a:buClr>
        <a:buFont typeface="Wingdings" pitchFamily="2" charset="2"/>
        <a:buChar char="ú"/>
        <a:defRPr sz="2000">
          <a:solidFill>
            <a:srgbClr val="000000"/>
          </a:solidFill>
          <a:latin typeface="+mn-lt"/>
        </a:defRPr>
      </a:lvl7pPr>
      <a:lvl8pPr marL="3429000" indent="-228600" algn="l" rtl="0" eaLnBrk="0" fontAlgn="base" hangingPunct="0">
        <a:spcBef>
          <a:spcPct val="20000"/>
        </a:spcBef>
        <a:spcAft>
          <a:spcPct val="0"/>
        </a:spcAft>
        <a:buClr>
          <a:srgbClr val="990033"/>
        </a:buClr>
        <a:buFont typeface="Wingdings" pitchFamily="2" charset="2"/>
        <a:buChar char="ú"/>
        <a:defRPr sz="2000">
          <a:solidFill>
            <a:srgbClr val="000000"/>
          </a:solidFill>
          <a:latin typeface="+mn-lt"/>
        </a:defRPr>
      </a:lvl8pPr>
      <a:lvl9pPr marL="3886200" indent="-228600" algn="l" rtl="0" eaLnBrk="0" fontAlgn="base" hangingPunct="0">
        <a:spcBef>
          <a:spcPct val="20000"/>
        </a:spcBef>
        <a:spcAft>
          <a:spcPct val="0"/>
        </a:spcAft>
        <a:buClr>
          <a:srgbClr val="990033"/>
        </a:buClr>
        <a:buFont typeface="Wingdings" pitchFamily="2" charset="2"/>
        <a:buChar char="ú"/>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hyperlink" Target="http://www.gov/schedule70"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457200" y="5638800"/>
            <a:ext cx="8305800" cy="1219200"/>
          </a:xfrm>
          <a:prstGeom prst="rect">
            <a:avLst/>
          </a:prstGeom>
          <a:noFill/>
          <a:ln w="9525">
            <a:noFill/>
            <a:miter lim="800000"/>
            <a:headEnd/>
            <a:tailEnd/>
          </a:ln>
          <a:effectLst>
            <a:outerShdw dist="35921" dir="2700000" algn="ctr" rotWithShape="0">
              <a:schemeClr val="tx2"/>
            </a:outerShdw>
          </a:effectLst>
        </p:spPr>
        <p:txBody>
          <a:bodyPr wrap="none" lIns="0" tIns="0" rIns="0" bIns="0"/>
          <a:lstStyle/>
          <a:p>
            <a:pPr>
              <a:spcBef>
                <a:spcPct val="150000"/>
              </a:spcBef>
            </a:pPr>
            <a:endParaRPr lang="en-US" sz="2000" b="1" dirty="0">
              <a:solidFill>
                <a:schemeClr val="bg1"/>
              </a:solidFill>
              <a:latin typeface="Tahoma" charset="0"/>
            </a:endParaRPr>
          </a:p>
        </p:txBody>
      </p:sp>
      <p:sp>
        <p:nvSpPr>
          <p:cNvPr id="3099" name="Rectangle 27"/>
          <p:cNvSpPr>
            <a:spLocks noChangeArrowheads="1"/>
          </p:cNvSpPr>
          <p:nvPr/>
        </p:nvSpPr>
        <p:spPr bwMode="auto">
          <a:xfrm>
            <a:off x="419100" y="3124200"/>
            <a:ext cx="8305800" cy="2362200"/>
          </a:xfrm>
          <a:prstGeom prst="rect">
            <a:avLst/>
          </a:prstGeom>
          <a:noFill/>
          <a:ln w="9525" algn="ctr">
            <a:noFill/>
            <a:miter lim="800000"/>
            <a:headEnd/>
            <a:tailEnd/>
          </a:ln>
          <a:effectLst>
            <a:outerShdw dist="35921" dir="2700000" algn="ctr" rotWithShape="0">
              <a:schemeClr val="tx2"/>
            </a:outerShdw>
          </a:effectLst>
        </p:spPr>
        <p:txBody>
          <a:bodyPr lIns="0" tIns="0" rIns="0" bIns="0"/>
          <a:lstStyle/>
          <a:p>
            <a:pPr>
              <a:spcBef>
                <a:spcPct val="150000"/>
              </a:spcBef>
              <a:defRPr/>
            </a:pPr>
            <a:r>
              <a:rPr lang="en-US" sz="3600" b="1" dirty="0">
                <a:solidFill>
                  <a:schemeClr val="bg1"/>
                </a:solidFill>
              </a:rPr>
              <a:t>How to Obtain a </a:t>
            </a:r>
            <a:br>
              <a:rPr lang="en-US" sz="3600" b="1" dirty="0">
                <a:solidFill>
                  <a:schemeClr val="bg1"/>
                </a:solidFill>
              </a:rPr>
            </a:br>
            <a:r>
              <a:rPr lang="en-US" sz="3600" b="1" dirty="0">
                <a:solidFill>
                  <a:schemeClr val="bg1"/>
                </a:solidFill>
              </a:rPr>
              <a:t>GSA IT Schedule 70 Contract</a:t>
            </a:r>
            <a:br>
              <a:rPr lang="en-US" sz="3600" b="1" dirty="0">
                <a:solidFill>
                  <a:schemeClr val="bg1"/>
                </a:solidFill>
              </a:rPr>
            </a:br>
            <a:r>
              <a:rPr lang="en-US" sz="3600" b="1" dirty="0">
                <a:solidFill>
                  <a:schemeClr val="bg1"/>
                </a:solidFill>
              </a:rPr>
              <a:t/>
            </a:r>
            <a:br>
              <a:rPr lang="en-US" sz="3600" b="1" dirty="0">
                <a:solidFill>
                  <a:schemeClr val="bg1"/>
                </a:solidFill>
              </a:rPr>
            </a:br>
            <a:endParaRPr lang="en-US" sz="3600" b="1"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6A843C92-09BD-4BC5-BBAA-C2264C7797DD}" type="slidenum">
              <a:rPr lang="en-US"/>
              <a:pPr>
                <a:defRPr/>
              </a:pPr>
              <a:t>10</a:t>
            </a:fld>
            <a:endParaRPr lang="en-US" dirty="0"/>
          </a:p>
        </p:txBody>
      </p:sp>
      <p:sp>
        <p:nvSpPr>
          <p:cNvPr id="20482" name="Rectangle 3"/>
          <p:cNvSpPr>
            <a:spLocks noChangeArrowheads="1"/>
          </p:cNvSpPr>
          <p:nvPr/>
        </p:nvSpPr>
        <p:spPr bwMode="auto">
          <a:xfrm>
            <a:off x="452438" y="1773238"/>
            <a:ext cx="8301037" cy="4475162"/>
          </a:xfrm>
          <a:prstGeom prst="rect">
            <a:avLst/>
          </a:prstGeom>
          <a:noFill/>
          <a:ln w="9525">
            <a:noFill/>
            <a:miter lim="800000"/>
            <a:headEnd/>
            <a:tailEnd/>
          </a:ln>
        </p:spPr>
        <p:txBody>
          <a:bodyPr/>
          <a:lstStyle/>
          <a:p>
            <a:pPr marL="342900" indent="-342900">
              <a:spcBef>
                <a:spcPct val="20000"/>
              </a:spcBef>
              <a:buFontTx/>
              <a:buChar char="•"/>
            </a:pPr>
            <a:r>
              <a:rPr lang="en-US" b="1">
                <a:solidFill>
                  <a:schemeClr val="tx1"/>
                </a:solidFill>
              </a:rPr>
              <a:t>Eligibility to Use GSA Sources of Supply:</a:t>
            </a:r>
            <a:r>
              <a:rPr lang="en-US">
                <a:solidFill>
                  <a:schemeClr val="tx1"/>
                </a:solidFill>
              </a:rPr>
              <a:t> </a:t>
            </a:r>
          </a:p>
          <a:p>
            <a:pPr marL="742950" lvl="1" indent="-285750">
              <a:spcBef>
                <a:spcPct val="45000"/>
              </a:spcBef>
              <a:buFontTx/>
              <a:buChar char="–"/>
            </a:pPr>
            <a:r>
              <a:rPr lang="en-US">
                <a:solidFill>
                  <a:schemeClr val="tx1"/>
                </a:solidFill>
              </a:rPr>
              <a:t>Executive Agencies and Activities</a:t>
            </a:r>
          </a:p>
          <a:p>
            <a:pPr marL="742950" lvl="1" indent="-285750">
              <a:spcBef>
                <a:spcPct val="20000"/>
              </a:spcBef>
              <a:buFontTx/>
              <a:buChar char="–"/>
            </a:pPr>
            <a:r>
              <a:rPr lang="en-US">
                <a:solidFill>
                  <a:schemeClr val="tx1"/>
                </a:solidFill>
              </a:rPr>
              <a:t>Other Federal Agencies</a:t>
            </a:r>
          </a:p>
          <a:p>
            <a:pPr marL="1143000" lvl="2" indent="-228600">
              <a:spcBef>
                <a:spcPct val="20000"/>
              </a:spcBef>
              <a:buFontTx/>
              <a:buChar char="•"/>
            </a:pPr>
            <a:r>
              <a:rPr lang="en-US" sz="2000">
                <a:solidFill>
                  <a:schemeClr val="tx1"/>
                </a:solidFill>
              </a:rPr>
              <a:t>Authorized Cost Reimbursable government Contractor (FAR Part 51)</a:t>
            </a:r>
          </a:p>
          <a:p>
            <a:pPr marL="742950" lvl="1" indent="-285750">
              <a:spcBef>
                <a:spcPct val="20000"/>
              </a:spcBef>
              <a:buFontTx/>
              <a:buChar char="–"/>
            </a:pPr>
            <a:r>
              <a:rPr lang="en-US">
                <a:solidFill>
                  <a:schemeClr val="tx1"/>
                </a:solidFill>
              </a:rPr>
              <a:t>A Mixed Ownership Government Corporation</a:t>
            </a:r>
          </a:p>
          <a:p>
            <a:pPr marL="742950" lvl="1" indent="-285750">
              <a:spcBef>
                <a:spcPct val="20000"/>
              </a:spcBef>
              <a:buFontTx/>
              <a:buChar char="–"/>
            </a:pPr>
            <a:r>
              <a:rPr lang="en-US">
                <a:solidFill>
                  <a:schemeClr val="tx1"/>
                </a:solidFill>
              </a:rPr>
              <a:t>The District of Columbia</a:t>
            </a:r>
          </a:p>
          <a:p>
            <a:pPr marL="742950" lvl="1" indent="-285750">
              <a:spcBef>
                <a:spcPct val="20000"/>
              </a:spcBef>
              <a:buFontTx/>
              <a:buChar char="–"/>
            </a:pPr>
            <a:r>
              <a:rPr lang="en-US">
                <a:solidFill>
                  <a:schemeClr val="tx1"/>
                </a:solidFill>
              </a:rPr>
              <a:t>Tribal Government, when authorized – 25 USC 450j(k)</a:t>
            </a:r>
          </a:p>
          <a:p>
            <a:pPr marL="742950" lvl="1" indent="-285750">
              <a:spcBef>
                <a:spcPct val="20000"/>
              </a:spcBef>
              <a:buFontTx/>
              <a:buChar char="–"/>
            </a:pPr>
            <a:r>
              <a:rPr lang="en-US">
                <a:solidFill>
                  <a:schemeClr val="tx1"/>
                </a:solidFill>
              </a:rPr>
              <a:t>An Activity or organization authorized by statute or regulation</a:t>
            </a:r>
          </a:p>
          <a:p>
            <a:pPr marL="1143000" lvl="2" indent="-228600">
              <a:spcBef>
                <a:spcPct val="20000"/>
              </a:spcBef>
              <a:buFontTx/>
              <a:buChar char="•"/>
            </a:pPr>
            <a:r>
              <a:rPr lang="en-US" sz="2000">
                <a:solidFill>
                  <a:schemeClr val="tx1"/>
                </a:solidFill>
              </a:rPr>
              <a:t>State and Local Government Entity (Certain Programs)</a:t>
            </a:r>
          </a:p>
          <a:p>
            <a:pPr marL="742950" lvl="1" indent="-285750">
              <a:spcBef>
                <a:spcPct val="20000"/>
              </a:spcBef>
              <a:buFontTx/>
              <a:buChar char="–"/>
            </a:pPr>
            <a:r>
              <a:rPr lang="en-US">
                <a:solidFill>
                  <a:schemeClr val="tx1"/>
                </a:solidFill>
              </a:rPr>
              <a:t>Qualified Non-Profit Agency – 40 USC 502(b)</a:t>
            </a:r>
          </a:p>
        </p:txBody>
      </p:sp>
      <p:sp>
        <p:nvSpPr>
          <p:cNvPr id="868357" name="Rectangle 5"/>
          <p:cNvSpPr>
            <a:spLocks noGrp="1" noChangeArrowheads="1"/>
          </p:cNvSpPr>
          <p:nvPr>
            <p:ph type="title"/>
          </p:nvPr>
        </p:nvSpPr>
        <p:spPr>
          <a:xfrm>
            <a:off x="304800" y="1008063"/>
            <a:ext cx="9144000" cy="861774"/>
          </a:xfrm>
        </p:spPr>
        <p:txBody>
          <a:bodyPr/>
          <a:lstStyle/>
          <a:p>
            <a:pPr>
              <a:defRPr/>
            </a:pPr>
            <a:r>
              <a:rPr lang="en-US" dirty="0" smtClean="0"/>
              <a:t>IT Schedule 70 Overview </a:t>
            </a:r>
            <a:r>
              <a:rPr lang="en-US" sz="2800" dirty="0" smtClean="0"/>
              <a:t>Cont.</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9620EF77-9221-4B86-9ED5-80FED2F182CE}" type="slidenum">
              <a:rPr lang="en-US"/>
              <a:pPr>
                <a:defRPr/>
              </a:pPr>
              <a:t>11</a:t>
            </a:fld>
            <a:endParaRPr lang="en-US" dirty="0"/>
          </a:p>
        </p:txBody>
      </p:sp>
      <p:sp>
        <p:nvSpPr>
          <p:cNvPr id="16386" name="Rectangle 15"/>
          <p:cNvSpPr>
            <a:spLocks noGrp="1" noChangeArrowheads="1"/>
          </p:cNvSpPr>
          <p:nvPr>
            <p:ph type="body" idx="1"/>
          </p:nvPr>
        </p:nvSpPr>
        <p:spPr>
          <a:xfrm>
            <a:off x="455613" y="1752600"/>
            <a:ext cx="8307387" cy="4724400"/>
          </a:xfrm>
          <a:noFill/>
        </p:spPr>
        <p:txBody>
          <a:bodyPr/>
          <a:lstStyle/>
          <a:p>
            <a:r>
              <a:rPr lang="en-US" smtClean="0"/>
              <a:t>Commercial Products, Software and Services Offering only - based on FAR part 12</a:t>
            </a:r>
          </a:p>
          <a:p>
            <a:endParaRPr lang="en-US" sz="1800" smtClean="0"/>
          </a:p>
          <a:p>
            <a:r>
              <a:rPr lang="en-US" smtClean="0"/>
              <a:t>Open Solicitation – offers can be submitted at any time</a:t>
            </a:r>
          </a:p>
          <a:p>
            <a:endParaRPr lang="en-US" sz="1800" smtClean="0"/>
          </a:p>
          <a:p>
            <a:r>
              <a:rPr lang="en-US" smtClean="0"/>
              <a:t>Indefinite Delivery, Indefinite Quantity (IDIQ) </a:t>
            </a:r>
          </a:p>
          <a:p>
            <a:endParaRPr lang="en-US" sz="1800" smtClean="0"/>
          </a:p>
          <a:p>
            <a:r>
              <a:rPr lang="en-US" smtClean="0"/>
              <a:t>“Evergreen Contract”</a:t>
            </a:r>
          </a:p>
          <a:p>
            <a:pPr lvl="1"/>
            <a:r>
              <a:rPr lang="en-US" sz="2000" smtClean="0"/>
              <a:t>A five-year base period, plus</a:t>
            </a:r>
          </a:p>
          <a:p>
            <a:pPr lvl="1"/>
            <a:r>
              <a:rPr lang="en-US" sz="2000" smtClean="0"/>
              <a:t>Three five-year option periods</a:t>
            </a:r>
          </a:p>
          <a:p>
            <a:endParaRPr lang="en-US" sz="1800" smtClean="0"/>
          </a:p>
          <a:p>
            <a:r>
              <a:rPr lang="en-US" smtClean="0"/>
              <a:t>Economic Price Adjustment (EPA) provisions</a:t>
            </a:r>
          </a:p>
          <a:p>
            <a:endParaRPr lang="en-US" smtClean="0"/>
          </a:p>
        </p:txBody>
      </p:sp>
      <p:sp>
        <p:nvSpPr>
          <p:cNvPr id="5" name="Rectangle 2"/>
          <p:cNvSpPr>
            <a:spLocks noGrp="1" noChangeArrowheads="1"/>
          </p:cNvSpPr>
          <p:nvPr>
            <p:ph type="title"/>
          </p:nvPr>
        </p:nvSpPr>
        <p:spPr>
          <a:xfrm>
            <a:off x="311150" y="1012825"/>
            <a:ext cx="7388225" cy="861774"/>
          </a:xfrm>
        </p:spPr>
        <p:txBody>
          <a:bodyPr/>
          <a:lstStyle/>
          <a:p>
            <a:pPr>
              <a:defRPr/>
            </a:pPr>
            <a:r>
              <a:rPr lang="en-US" dirty="0" smtClean="0"/>
              <a:t>IT Schedule 70 Overview </a:t>
            </a:r>
            <a:r>
              <a:rPr lang="en-US" sz="2800" dirty="0" smtClean="0"/>
              <a:t>Cont.</a:t>
            </a:r>
            <a:r>
              <a:rPr lang="en-US" dirty="0" smtClean="0"/>
              <a:t> </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10"/>
          </p:nvPr>
        </p:nvSpPr>
        <p:spPr>
          <a:ln/>
        </p:spPr>
        <p:txBody>
          <a:bodyPr/>
          <a:lstStyle/>
          <a:p>
            <a:pPr>
              <a:defRPr/>
            </a:pPr>
            <a:fld id="{7F015666-FE96-4AF9-A636-46B46D6004CD}" type="slidenum">
              <a:rPr lang="en-US"/>
              <a:pPr>
                <a:defRPr/>
              </a:pPr>
              <a:t>12</a:t>
            </a:fld>
            <a:endParaRPr lang="en-US" dirty="0"/>
          </a:p>
        </p:txBody>
      </p:sp>
      <p:sp>
        <p:nvSpPr>
          <p:cNvPr id="17410" name="Rectangle 3"/>
          <p:cNvSpPr>
            <a:spLocks noGrp="1" noChangeArrowheads="1"/>
          </p:cNvSpPr>
          <p:nvPr>
            <p:ph type="body" idx="1"/>
          </p:nvPr>
        </p:nvSpPr>
        <p:spPr>
          <a:xfrm>
            <a:off x="455613" y="1905000"/>
            <a:ext cx="8250237" cy="4572000"/>
          </a:xfrm>
        </p:spPr>
        <p:txBody>
          <a:bodyPr/>
          <a:lstStyle/>
          <a:p>
            <a:r>
              <a:rPr lang="en-US" smtClean="0"/>
              <a:t>No Head-to-Head competition for obtaining a  MAS contract, negotiated on Contractor’s Commercial Practices and Most Favored Customer (MFC) Pricing</a:t>
            </a:r>
          </a:p>
          <a:p>
            <a:endParaRPr lang="en-US" smtClean="0"/>
          </a:p>
          <a:p>
            <a:r>
              <a:rPr lang="en-US" smtClean="0"/>
              <a:t>Ordering agency makes selection based on “Best Value”; not limited to lowest price</a:t>
            </a:r>
          </a:p>
          <a:p>
            <a:endParaRPr lang="en-US" smtClean="0"/>
          </a:p>
          <a:p>
            <a:r>
              <a:rPr lang="en-US" smtClean="0"/>
              <a:t>Direct Vendor to Customer Relationship </a:t>
            </a:r>
          </a:p>
          <a:p>
            <a:endParaRPr lang="en-US" smtClean="0"/>
          </a:p>
          <a:p>
            <a:r>
              <a:rPr lang="en-US" smtClean="0"/>
              <a:t>Mandatory acceptance of credit card for payments equal to or less than the micro-purchase ($3K) threshold</a:t>
            </a:r>
          </a:p>
        </p:txBody>
      </p:sp>
      <p:sp>
        <p:nvSpPr>
          <p:cNvPr id="4" name="Rectangle 2"/>
          <p:cNvSpPr txBox="1">
            <a:spLocks noChangeArrowheads="1"/>
          </p:cNvSpPr>
          <p:nvPr/>
        </p:nvSpPr>
        <p:spPr bwMode="auto">
          <a:xfrm>
            <a:off x="311150" y="1012825"/>
            <a:ext cx="7388225" cy="861774"/>
          </a:xfrm>
          <a:prstGeom prst="rect">
            <a:avLst/>
          </a:prstGeom>
          <a:noFill/>
          <a:ln w="9525">
            <a:noFill/>
            <a:miter lim="800000"/>
            <a:headEnd/>
            <a:tailEnd/>
          </a:ln>
          <a:effectLst/>
        </p:spPr>
        <p:txBody>
          <a:bodyPr tIns="182880" bIns="182880">
            <a:spAutoFit/>
          </a:bodyPr>
          <a:lstStyle/>
          <a:p>
            <a:pPr eaLnBrk="0" hangingPunct="0">
              <a:defRPr/>
            </a:pPr>
            <a:r>
              <a:rPr lang="en-US" sz="3000" b="1" dirty="0" smtClean="0">
                <a:solidFill>
                  <a:srgbClr val="005390"/>
                </a:solidFill>
                <a:effectLst>
                  <a:outerShdw blurRad="38100" dist="38100" dir="2700000" algn="tl">
                    <a:srgbClr val="C0C0C0"/>
                  </a:outerShdw>
                </a:effectLst>
                <a:latin typeface="+mj-lt"/>
                <a:ea typeface="+mj-ea"/>
                <a:cs typeface="+mj-cs"/>
              </a:rPr>
              <a:t>IT Schedule 70 Overview Cont.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46"/>
          <p:cNvSpPr>
            <a:spLocks noGrp="1" noChangeArrowheads="1"/>
          </p:cNvSpPr>
          <p:nvPr>
            <p:ph type="sldNum" sz="quarter" idx="10"/>
          </p:nvPr>
        </p:nvSpPr>
        <p:spPr>
          <a:ln/>
        </p:spPr>
        <p:txBody>
          <a:bodyPr/>
          <a:lstStyle/>
          <a:p>
            <a:pPr>
              <a:defRPr/>
            </a:pPr>
            <a:fld id="{6F64CFCE-03AC-4ADF-A7CB-7AAE6BC526F4}" type="slidenum">
              <a:rPr lang="en-US"/>
              <a:pPr>
                <a:defRPr/>
              </a:pPr>
              <a:t>13</a:t>
            </a:fld>
            <a:endParaRPr lang="en-US" dirty="0"/>
          </a:p>
        </p:txBody>
      </p:sp>
      <p:sp>
        <p:nvSpPr>
          <p:cNvPr id="19458" name="AutoShape 23"/>
          <p:cNvSpPr>
            <a:spLocks noChangeArrowheads="1"/>
          </p:cNvSpPr>
          <p:nvPr/>
        </p:nvSpPr>
        <p:spPr bwMode="auto">
          <a:xfrm>
            <a:off x="2260600" y="2590800"/>
            <a:ext cx="4495800" cy="3403600"/>
          </a:xfrm>
          <a:prstGeom prst="triangle">
            <a:avLst>
              <a:gd name="adj" fmla="val 50000"/>
            </a:avLst>
          </a:prstGeom>
          <a:noFill/>
          <a:ln w="38100">
            <a:solidFill>
              <a:srgbClr val="CC3300"/>
            </a:solidFill>
            <a:prstDash val="dash"/>
            <a:miter lim="800000"/>
            <a:headEnd/>
            <a:tailEnd/>
          </a:ln>
        </p:spPr>
        <p:txBody>
          <a:bodyPr wrap="none" anchor="ctr"/>
          <a:lstStyle/>
          <a:p>
            <a:pPr algn="ctr"/>
            <a:r>
              <a:rPr lang="en-US">
                <a:solidFill>
                  <a:schemeClr val="tx1"/>
                </a:solidFill>
              </a:rPr>
              <a:t>Relationship</a:t>
            </a:r>
          </a:p>
        </p:txBody>
      </p:sp>
      <p:sp>
        <p:nvSpPr>
          <p:cNvPr id="19459" name="Oval 24"/>
          <p:cNvSpPr>
            <a:spLocks noChangeArrowheads="1"/>
          </p:cNvSpPr>
          <p:nvPr/>
        </p:nvSpPr>
        <p:spPr bwMode="auto">
          <a:xfrm>
            <a:off x="2197100" y="5867400"/>
            <a:ext cx="177800" cy="203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460" name="Oval 25"/>
          <p:cNvSpPr>
            <a:spLocks noChangeArrowheads="1"/>
          </p:cNvSpPr>
          <p:nvPr/>
        </p:nvSpPr>
        <p:spPr bwMode="auto">
          <a:xfrm>
            <a:off x="6629400" y="5854700"/>
            <a:ext cx="177800" cy="203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462" name="Line 29"/>
          <p:cNvSpPr>
            <a:spLocks noChangeShapeType="1"/>
          </p:cNvSpPr>
          <p:nvPr/>
        </p:nvSpPr>
        <p:spPr bwMode="auto">
          <a:xfrm>
            <a:off x="4572000" y="2705100"/>
            <a:ext cx="2108200" cy="3149600"/>
          </a:xfrm>
          <a:prstGeom prst="line">
            <a:avLst/>
          </a:prstGeom>
          <a:noFill/>
          <a:ln w="57150">
            <a:solidFill>
              <a:srgbClr val="013C88"/>
            </a:solidFill>
            <a:round/>
            <a:headEnd type="triangle" w="med" len="med"/>
            <a:tailEnd type="triangle" w="med" len="med"/>
          </a:ln>
        </p:spPr>
        <p:txBody>
          <a:bodyPr/>
          <a:lstStyle/>
          <a:p>
            <a:endParaRPr lang="en-US"/>
          </a:p>
        </p:txBody>
      </p:sp>
      <p:sp>
        <p:nvSpPr>
          <p:cNvPr id="19463" name="Text Box 30"/>
          <p:cNvSpPr txBox="1">
            <a:spLocks noChangeArrowheads="1"/>
          </p:cNvSpPr>
          <p:nvPr/>
        </p:nvSpPr>
        <p:spPr bwMode="auto">
          <a:xfrm>
            <a:off x="3213100" y="2019300"/>
            <a:ext cx="2400300" cy="581025"/>
          </a:xfrm>
          <a:prstGeom prst="rect">
            <a:avLst/>
          </a:prstGeom>
          <a:noFill/>
          <a:ln w="9525">
            <a:noFill/>
            <a:miter lim="800000"/>
            <a:headEnd/>
            <a:tailEnd/>
          </a:ln>
        </p:spPr>
        <p:txBody>
          <a:bodyPr>
            <a:spAutoFit/>
          </a:bodyPr>
          <a:lstStyle/>
          <a:p>
            <a:pPr algn="ctr">
              <a:spcBef>
                <a:spcPct val="50000"/>
              </a:spcBef>
            </a:pPr>
            <a:r>
              <a:rPr lang="en-US" sz="1600" b="1">
                <a:solidFill>
                  <a:schemeClr val="tx1"/>
                </a:solidFill>
              </a:rPr>
              <a:t>Contracting Officer(s) (GSA)</a:t>
            </a:r>
          </a:p>
        </p:txBody>
      </p:sp>
      <p:sp>
        <p:nvSpPr>
          <p:cNvPr id="19464" name="Text Box 31"/>
          <p:cNvSpPr txBox="1">
            <a:spLocks noChangeArrowheads="1"/>
          </p:cNvSpPr>
          <p:nvPr/>
        </p:nvSpPr>
        <p:spPr bwMode="auto">
          <a:xfrm>
            <a:off x="6451600" y="5588000"/>
            <a:ext cx="2476500" cy="581025"/>
          </a:xfrm>
          <a:prstGeom prst="rect">
            <a:avLst/>
          </a:prstGeom>
          <a:noFill/>
          <a:ln w="9525">
            <a:noFill/>
            <a:miter lim="800000"/>
            <a:headEnd/>
            <a:tailEnd/>
          </a:ln>
        </p:spPr>
        <p:txBody>
          <a:bodyPr>
            <a:spAutoFit/>
          </a:bodyPr>
          <a:lstStyle/>
          <a:p>
            <a:pPr algn="ctr">
              <a:spcBef>
                <a:spcPct val="50000"/>
              </a:spcBef>
            </a:pPr>
            <a:r>
              <a:rPr lang="en-US" sz="1600" b="1">
                <a:solidFill>
                  <a:schemeClr val="tx1"/>
                </a:solidFill>
              </a:rPr>
              <a:t>Awarded Schedule Contractor</a:t>
            </a:r>
          </a:p>
        </p:txBody>
      </p:sp>
      <p:sp>
        <p:nvSpPr>
          <p:cNvPr id="19465" name="Oval 32"/>
          <p:cNvSpPr>
            <a:spLocks noChangeArrowheads="1"/>
          </p:cNvSpPr>
          <p:nvPr/>
        </p:nvSpPr>
        <p:spPr bwMode="auto">
          <a:xfrm>
            <a:off x="4419600" y="2540000"/>
            <a:ext cx="177800" cy="203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467" name="Text Box 34"/>
          <p:cNvSpPr txBox="1">
            <a:spLocks noChangeArrowheads="1"/>
          </p:cNvSpPr>
          <p:nvPr/>
        </p:nvSpPr>
        <p:spPr bwMode="auto">
          <a:xfrm>
            <a:off x="241300" y="5689600"/>
            <a:ext cx="2133600" cy="581025"/>
          </a:xfrm>
          <a:prstGeom prst="rect">
            <a:avLst/>
          </a:prstGeom>
          <a:noFill/>
          <a:ln w="9525">
            <a:noFill/>
            <a:miter lim="800000"/>
            <a:headEnd/>
            <a:tailEnd/>
          </a:ln>
        </p:spPr>
        <p:txBody>
          <a:bodyPr>
            <a:spAutoFit/>
          </a:bodyPr>
          <a:lstStyle/>
          <a:p>
            <a:pPr algn="ctr">
              <a:spcBef>
                <a:spcPct val="50000"/>
              </a:spcBef>
            </a:pPr>
            <a:r>
              <a:rPr lang="en-US" sz="1600" b="1">
                <a:solidFill>
                  <a:schemeClr val="tx1"/>
                </a:solidFill>
              </a:rPr>
              <a:t>Federal, State or Local Customer</a:t>
            </a:r>
          </a:p>
        </p:txBody>
      </p:sp>
      <p:grpSp>
        <p:nvGrpSpPr>
          <p:cNvPr id="23" name="Group 22" descr="A triangle image displaying the The IT Schedule 70 Overview"/>
          <p:cNvGrpSpPr/>
          <p:nvPr/>
        </p:nvGrpSpPr>
        <p:grpSpPr>
          <a:xfrm>
            <a:off x="2717800" y="2065338"/>
            <a:ext cx="3594100" cy="3910012"/>
            <a:chOff x="2717800" y="2065338"/>
            <a:chExt cx="3594100" cy="3910012"/>
          </a:xfrm>
        </p:grpSpPr>
        <p:sp>
          <p:nvSpPr>
            <p:cNvPr id="19461" name="Text Box 28"/>
            <p:cNvSpPr txBox="1">
              <a:spLocks noChangeArrowheads="1"/>
            </p:cNvSpPr>
            <p:nvPr/>
          </p:nvSpPr>
          <p:spPr bwMode="auto">
            <a:xfrm rot="3436648">
              <a:off x="4229100" y="4102100"/>
              <a:ext cx="3314700" cy="336550"/>
            </a:xfrm>
            <a:prstGeom prst="rect">
              <a:avLst/>
            </a:prstGeom>
            <a:noFill/>
            <a:ln w="9525">
              <a:noFill/>
              <a:miter lim="800000"/>
              <a:headEnd/>
              <a:tailEnd/>
            </a:ln>
          </p:spPr>
          <p:txBody>
            <a:bodyPr>
              <a:spAutoFit/>
            </a:bodyPr>
            <a:lstStyle/>
            <a:p>
              <a:pPr>
                <a:spcBef>
                  <a:spcPct val="50000"/>
                </a:spcBef>
              </a:pPr>
              <a:r>
                <a:rPr lang="en-US" sz="1600" dirty="0">
                  <a:solidFill>
                    <a:schemeClr val="tx1"/>
                  </a:solidFill>
                </a:rPr>
                <a:t>Primary Contract Relationship</a:t>
              </a:r>
            </a:p>
          </p:txBody>
        </p:sp>
        <p:sp>
          <p:nvSpPr>
            <p:cNvPr id="19466" name="Text Box 33"/>
            <p:cNvSpPr txBox="1">
              <a:spLocks noChangeArrowheads="1"/>
            </p:cNvSpPr>
            <p:nvPr/>
          </p:nvSpPr>
          <p:spPr bwMode="auto">
            <a:xfrm>
              <a:off x="2717800" y="5638800"/>
              <a:ext cx="3594100" cy="336550"/>
            </a:xfrm>
            <a:prstGeom prst="rect">
              <a:avLst/>
            </a:prstGeom>
            <a:noFill/>
            <a:ln w="9525">
              <a:noFill/>
              <a:miter lim="800000"/>
              <a:headEnd/>
              <a:tailEnd/>
            </a:ln>
          </p:spPr>
          <p:txBody>
            <a:bodyPr>
              <a:spAutoFit/>
            </a:bodyPr>
            <a:lstStyle/>
            <a:p>
              <a:pPr>
                <a:spcBef>
                  <a:spcPct val="50000"/>
                </a:spcBef>
              </a:pPr>
              <a:r>
                <a:rPr lang="en-US" sz="1600" dirty="0">
                  <a:solidFill>
                    <a:schemeClr val="tx1"/>
                  </a:solidFill>
                </a:rPr>
                <a:t>Task Level/Order Based Relationship</a:t>
              </a:r>
            </a:p>
          </p:txBody>
        </p:sp>
        <p:sp>
          <p:nvSpPr>
            <p:cNvPr id="19468" name="Text Box 35"/>
            <p:cNvSpPr txBox="1">
              <a:spLocks noChangeArrowheads="1"/>
            </p:cNvSpPr>
            <p:nvPr/>
          </p:nvSpPr>
          <p:spPr bwMode="auto">
            <a:xfrm rot="-3414498">
              <a:off x="1536700" y="3694113"/>
              <a:ext cx="3594100" cy="336550"/>
            </a:xfrm>
            <a:prstGeom prst="rect">
              <a:avLst/>
            </a:prstGeom>
            <a:noFill/>
            <a:ln w="9525">
              <a:noFill/>
              <a:miter lim="800000"/>
              <a:headEnd/>
              <a:tailEnd/>
            </a:ln>
          </p:spPr>
          <p:txBody>
            <a:bodyPr>
              <a:spAutoFit/>
            </a:bodyPr>
            <a:lstStyle/>
            <a:p>
              <a:pPr>
                <a:spcBef>
                  <a:spcPct val="50000"/>
                </a:spcBef>
              </a:pPr>
              <a:r>
                <a:rPr lang="en-US" sz="1600" dirty="0">
                  <a:solidFill>
                    <a:schemeClr val="tx1"/>
                  </a:solidFill>
                </a:rPr>
                <a:t>Intergovernmental Relationship </a:t>
              </a:r>
            </a:p>
          </p:txBody>
        </p:sp>
      </p:grpSp>
      <p:sp>
        <p:nvSpPr>
          <p:cNvPr id="19469" name="Line 36"/>
          <p:cNvSpPr>
            <a:spLocks noChangeShapeType="1"/>
          </p:cNvSpPr>
          <p:nvPr/>
        </p:nvSpPr>
        <p:spPr bwMode="auto">
          <a:xfrm flipV="1">
            <a:off x="5283200" y="2501900"/>
            <a:ext cx="1422400" cy="635000"/>
          </a:xfrm>
          <a:prstGeom prst="line">
            <a:avLst/>
          </a:prstGeom>
          <a:noFill/>
          <a:ln w="19050">
            <a:solidFill>
              <a:schemeClr val="tx1"/>
            </a:solidFill>
            <a:prstDash val="dash"/>
            <a:round/>
            <a:headEnd type="arrow" w="med" len="med"/>
            <a:tailEnd/>
          </a:ln>
        </p:spPr>
        <p:txBody>
          <a:bodyPr/>
          <a:lstStyle/>
          <a:p>
            <a:endParaRPr lang="en-US"/>
          </a:p>
        </p:txBody>
      </p:sp>
      <p:sp>
        <p:nvSpPr>
          <p:cNvPr id="19470" name="Text Box 37"/>
          <p:cNvSpPr txBox="1">
            <a:spLocks noChangeArrowheads="1"/>
          </p:cNvSpPr>
          <p:nvPr/>
        </p:nvSpPr>
        <p:spPr bwMode="auto">
          <a:xfrm>
            <a:off x="6413500" y="2133600"/>
            <a:ext cx="2489200" cy="954088"/>
          </a:xfrm>
          <a:prstGeom prst="rect">
            <a:avLst/>
          </a:prstGeom>
          <a:noFill/>
          <a:ln w="9525">
            <a:noFill/>
            <a:miter lim="800000"/>
            <a:headEnd/>
            <a:tailEnd/>
          </a:ln>
        </p:spPr>
        <p:txBody>
          <a:bodyPr>
            <a:spAutoFit/>
          </a:bodyPr>
          <a:lstStyle/>
          <a:p>
            <a:pPr algn="ctr">
              <a:spcBef>
                <a:spcPct val="50000"/>
              </a:spcBef>
            </a:pPr>
            <a:r>
              <a:rPr lang="en-US" sz="1400">
                <a:solidFill>
                  <a:schemeClr val="tx1"/>
                </a:solidFill>
              </a:rPr>
              <a:t>Proposal, Award, Contract Administration (Sales Reporting, Modifications, Performance, Options), etc. </a:t>
            </a:r>
          </a:p>
        </p:txBody>
      </p:sp>
      <p:sp>
        <p:nvSpPr>
          <p:cNvPr id="19471" name="Text Box 39"/>
          <p:cNvSpPr txBox="1">
            <a:spLocks noChangeArrowheads="1"/>
          </p:cNvSpPr>
          <p:nvPr/>
        </p:nvSpPr>
        <p:spPr bwMode="auto">
          <a:xfrm>
            <a:off x="6616700" y="3441700"/>
            <a:ext cx="1955800" cy="1277938"/>
          </a:xfrm>
          <a:prstGeom prst="rect">
            <a:avLst/>
          </a:prstGeom>
          <a:noFill/>
          <a:ln w="9525">
            <a:noFill/>
            <a:miter lim="800000"/>
            <a:headEnd/>
            <a:tailEnd/>
          </a:ln>
        </p:spPr>
        <p:txBody>
          <a:bodyPr>
            <a:spAutoFit/>
          </a:bodyPr>
          <a:lstStyle/>
          <a:p>
            <a:pPr algn="ctr">
              <a:spcBef>
                <a:spcPct val="50000"/>
              </a:spcBef>
            </a:pPr>
            <a:r>
              <a:rPr lang="en-US" sz="1400">
                <a:solidFill>
                  <a:schemeClr val="tx1"/>
                </a:solidFill>
              </a:rPr>
              <a:t>Multiple Award Schedule (MAS)</a:t>
            </a:r>
          </a:p>
          <a:p>
            <a:pPr algn="ctr">
              <a:spcBef>
                <a:spcPct val="50000"/>
              </a:spcBef>
            </a:pPr>
            <a:r>
              <a:rPr lang="en-US" sz="1400">
                <a:solidFill>
                  <a:schemeClr val="tx1"/>
                </a:solidFill>
              </a:rPr>
              <a:t>Indefinite Delivery- Indefinite Quantity Contract (IDIQ)</a:t>
            </a:r>
          </a:p>
        </p:txBody>
      </p:sp>
      <p:sp>
        <p:nvSpPr>
          <p:cNvPr id="19472" name="Line 40"/>
          <p:cNvSpPr>
            <a:spLocks noChangeShapeType="1"/>
          </p:cNvSpPr>
          <p:nvPr/>
        </p:nvSpPr>
        <p:spPr bwMode="auto">
          <a:xfrm flipV="1">
            <a:off x="6108700" y="3962400"/>
            <a:ext cx="660400" cy="355600"/>
          </a:xfrm>
          <a:prstGeom prst="line">
            <a:avLst/>
          </a:prstGeom>
          <a:noFill/>
          <a:ln w="19050">
            <a:solidFill>
              <a:schemeClr val="tx1"/>
            </a:solidFill>
            <a:prstDash val="dash"/>
            <a:round/>
            <a:headEnd type="arrow" w="med" len="med"/>
            <a:tailEnd/>
          </a:ln>
        </p:spPr>
        <p:txBody>
          <a:bodyPr/>
          <a:lstStyle/>
          <a:p>
            <a:endParaRPr lang="en-US"/>
          </a:p>
        </p:txBody>
      </p:sp>
      <p:sp>
        <p:nvSpPr>
          <p:cNvPr id="19473" name="Text Box 41"/>
          <p:cNvSpPr txBox="1">
            <a:spLocks noChangeArrowheads="1"/>
          </p:cNvSpPr>
          <p:nvPr/>
        </p:nvSpPr>
        <p:spPr bwMode="auto">
          <a:xfrm>
            <a:off x="2730500" y="6007100"/>
            <a:ext cx="3594100" cy="336550"/>
          </a:xfrm>
          <a:prstGeom prst="rect">
            <a:avLst/>
          </a:prstGeom>
          <a:noFill/>
          <a:ln w="9525">
            <a:noFill/>
            <a:miter lim="800000"/>
            <a:headEnd/>
            <a:tailEnd/>
          </a:ln>
        </p:spPr>
        <p:txBody>
          <a:bodyPr>
            <a:spAutoFit/>
          </a:bodyPr>
          <a:lstStyle/>
          <a:p>
            <a:pPr algn="ctr">
              <a:spcBef>
                <a:spcPct val="50000"/>
              </a:spcBef>
            </a:pPr>
            <a:r>
              <a:rPr lang="en-US" sz="1600">
                <a:solidFill>
                  <a:schemeClr val="tx1"/>
                </a:solidFill>
              </a:rPr>
              <a:t>Specific Commercial Requirement(s)</a:t>
            </a:r>
          </a:p>
        </p:txBody>
      </p:sp>
      <p:sp>
        <p:nvSpPr>
          <p:cNvPr id="19474" name="Text Box 42"/>
          <p:cNvSpPr txBox="1">
            <a:spLocks noChangeArrowheads="1"/>
          </p:cNvSpPr>
          <p:nvPr/>
        </p:nvSpPr>
        <p:spPr bwMode="auto">
          <a:xfrm>
            <a:off x="330200" y="2832100"/>
            <a:ext cx="1955800" cy="954088"/>
          </a:xfrm>
          <a:prstGeom prst="rect">
            <a:avLst/>
          </a:prstGeom>
          <a:noFill/>
          <a:ln w="9525">
            <a:noFill/>
            <a:miter lim="800000"/>
            <a:headEnd/>
            <a:tailEnd/>
          </a:ln>
        </p:spPr>
        <p:txBody>
          <a:bodyPr>
            <a:spAutoFit/>
          </a:bodyPr>
          <a:lstStyle/>
          <a:p>
            <a:pPr algn="ctr">
              <a:spcBef>
                <a:spcPct val="50000"/>
              </a:spcBef>
            </a:pPr>
            <a:r>
              <a:rPr lang="en-US" sz="1400" dirty="0">
                <a:solidFill>
                  <a:schemeClr val="tx1"/>
                </a:solidFill>
              </a:rPr>
              <a:t>Customer Service, Training, Reporting, Regulations, Policy, etc.</a:t>
            </a:r>
          </a:p>
        </p:txBody>
      </p:sp>
      <p:sp>
        <p:nvSpPr>
          <p:cNvPr id="19475" name="Line 43"/>
          <p:cNvSpPr>
            <a:spLocks noChangeShapeType="1"/>
          </p:cNvSpPr>
          <p:nvPr/>
        </p:nvSpPr>
        <p:spPr bwMode="auto">
          <a:xfrm flipH="1" flipV="1">
            <a:off x="1790700" y="3556000"/>
            <a:ext cx="1181100" cy="584200"/>
          </a:xfrm>
          <a:prstGeom prst="line">
            <a:avLst/>
          </a:prstGeom>
          <a:noFill/>
          <a:ln w="19050">
            <a:solidFill>
              <a:schemeClr val="tx1"/>
            </a:solidFill>
            <a:prstDash val="dash"/>
            <a:round/>
            <a:headEnd type="arrow" w="med" len="med"/>
            <a:tailEnd/>
          </a:ln>
        </p:spPr>
        <p:txBody>
          <a:bodyPr/>
          <a:lstStyle/>
          <a:p>
            <a:endParaRPr lang="en-US"/>
          </a:p>
        </p:txBody>
      </p:sp>
      <p:sp>
        <p:nvSpPr>
          <p:cNvPr id="19476" name="Line 44"/>
          <p:cNvSpPr>
            <a:spLocks noChangeShapeType="1"/>
          </p:cNvSpPr>
          <p:nvPr/>
        </p:nvSpPr>
        <p:spPr bwMode="auto">
          <a:xfrm>
            <a:off x="2374900" y="5994400"/>
            <a:ext cx="4241800" cy="0"/>
          </a:xfrm>
          <a:prstGeom prst="line">
            <a:avLst/>
          </a:prstGeom>
          <a:noFill/>
          <a:ln w="57150">
            <a:solidFill>
              <a:schemeClr val="bg2"/>
            </a:solidFill>
            <a:round/>
            <a:headEnd type="triangle" w="med" len="med"/>
            <a:tailEnd type="triangle" w="med" len="med"/>
          </a:ln>
        </p:spPr>
        <p:txBody>
          <a:bodyPr/>
          <a:lstStyle/>
          <a:p>
            <a:endParaRPr lang="en-US"/>
          </a:p>
        </p:txBody>
      </p:sp>
      <p:sp>
        <p:nvSpPr>
          <p:cNvPr id="863277" name="Rectangle 45"/>
          <p:cNvSpPr>
            <a:spLocks noChangeArrowheads="1"/>
          </p:cNvSpPr>
          <p:nvPr/>
        </p:nvSpPr>
        <p:spPr bwMode="auto">
          <a:xfrm>
            <a:off x="228599" y="1157288"/>
            <a:ext cx="8424863" cy="641350"/>
          </a:xfrm>
          <a:prstGeom prst="rect">
            <a:avLst/>
          </a:prstGeom>
          <a:noFill/>
          <a:ln w="9525">
            <a:noFill/>
            <a:miter lim="800000"/>
            <a:headEnd/>
            <a:tailEnd/>
          </a:ln>
          <a:effectLst/>
        </p:spPr>
        <p:txBody>
          <a:bodyPr/>
          <a:lstStyle/>
          <a:p>
            <a:pPr>
              <a:defRPr/>
            </a:pPr>
            <a:r>
              <a:rPr lang="en-US" sz="3000" b="1" dirty="0" smtClean="0">
                <a:solidFill>
                  <a:srgbClr val="005390"/>
                </a:solidFill>
                <a:effectLst>
                  <a:outerShdw blurRad="38100" dist="38100" dir="2700000" algn="tl">
                    <a:srgbClr val="C0C0C0"/>
                  </a:outerShdw>
                </a:effectLst>
                <a:latin typeface="+mj-lt"/>
                <a:ea typeface="+mj-ea"/>
                <a:cs typeface="+mj-cs"/>
              </a:rPr>
              <a:t>IT Schedule 70 Overview Cont.</a:t>
            </a:r>
            <a:endParaRPr lang="en-US" sz="3000" b="1" dirty="0">
              <a:solidFill>
                <a:srgbClr val="005390"/>
              </a:solidFill>
              <a:effectLst>
                <a:outerShdw blurRad="38100" dist="38100" dir="2700000" algn="tl">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Grp="1" noChangeArrowheads="1"/>
          </p:cNvSpPr>
          <p:nvPr>
            <p:ph type="sldNum" sz="quarter" idx="10"/>
          </p:nvPr>
        </p:nvSpPr>
        <p:spPr>
          <a:ln/>
        </p:spPr>
        <p:txBody>
          <a:bodyPr/>
          <a:lstStyle/>
          <a:p>
            <a:pPr>
              <a:defRPr/>
            </a:pPr>
            <a:fld id="{C2A5039C-4110-4C62-9DD1-AE5942188BA8}" type="slidenum">
              <a:rPr lang="en-US"/>
              <a:pPr>
                <a:defRPr/>
              </a:pPr>
              <a:t>14</a:t>
            </a:fld>
            <a:endParaRPr lang="en-US" dirty="0"/>
          </a:p>
        </p:txBody>
      </p:sp>
      <p:sp>
        <p:nvSpPr>
          <p:cNvPr id="21506" name="Rectangle 34"/>
          <p:cNvSpPr>
            <a:spLocks noGrp="1" noChangeArrowheads="1"/>
          </p:cNvSpPr>
          <p:nvPr>
            <p:ph type="body" idx="1"/>
          </p:nvPr>
        </p:nvSpPr>
        <p:spPr>
          <a:xfrm>
            <a:off x="457200" y="1905000"/>
            <a:ext cx="8458200" cy="4572000"/>
          </a:xfrm>
        </p:spPr>
        <p:txBody>
          <a:bodyPr/>
          <a:lstStyle/>
          <a:p>
            <a:pPr>
              <a:lnSpc>
                <a:spcPct val="80000"/>
              </a:lnSpc>
            </a:pPr>
            <a:r>
              <a:rPr lang="en-US" b="1" dirty="0" smtClean="0"/>
              <a:t>Related State and Local Purchasing Programs</a:t>
            </a:r>
          </a:p>
          <a:p>
            <a:pPr>
              <a:lnSpc>
                <a:spcPct val="80000"/>
              </a:lnSpc>
            </a:pPr>
            <a:endParaRPr lang="en-US" b="1" dirty="0" smtClean="0"/>
          </a:p>
          <a:p>
            <a:pPr lvl="1">
              <a:lnSpc>
                <a:spcPct val="80000"/>
              </a:lnSpc>
            </a:pPr>
            <a:r>
              <a:rPr lang="en-US" sz="2000" b="1" dirty="0" smtClean="0"/>
              <a:t>Cooperative Purchasing Program</a:t>
            </a:r>
            <a:r>
              <a:rPr lang="en-US" sz="2000" dirty="0" smtClean="0"/>
              <a:t> </a:t>
            </a:r>
          </a:p>
          <a:p>
            <a:pPr lvl="2">
              <a:lnSpc>
                <a:spcPct val="80000"/>
              </a:lnSpc>
            </a:pPr>
            <a:r>
              <a:rPr lang="en-US" sz="1800" dirty="0" smtClean="0"/>
              <a:t>Authorizes State and Local Governments to purchase IT </a:t>
            </a:r>
            <a:r>
              <a:rPr lang="en-US" sz="1800" b="1" dirty="0" smtClean="0"/>
              <a:t>products and services</a:t>
            </a:r>
            <a:r>
              <a:rPr lang="en-US" sz="1800" dirty="0" smtClean="0"/>
              <a:t> (IT Schedule 70) as well as Law Enforcement, Security, Fire and First Response products and services (Schedule 84) at anytime </a:t>
            </a:r>
          </a:p>
          <a:p>
            <a:pPr lvl="1">
              <a:lnSpc>
                <a:spcPct val="80000"/>
              </a:lnSpc>
            </a:pPr>
            <a:r>
              <a:rPr lang="en-US" sz="2000" b="1" dirty="0" smtClean="0"/>
              <a:t>Disaster Recovery</a:t>
            </a:r>
            <a:r>
              <a:rPr lang="en-US" sz="2000" dirty="0" smtClean="0"/>
              <a:t> </a:t>
            </a:r>
            <a:r>
              <a:rPr lang="en-US" sz="2000" b="1" dirty="0" smtClean="0"/>
              <a:t>Purchasing Program</a:t>
            </a:r>
          </a:p>
          <a:p>
            <a:pPr lvl="2">
              <a:lnSpc>
                <a:spcPct val="80000"/>
              </a:lnSpc>
            </a:pPr>
            <a:r>
              <a:rPr lang="en-US" sz="1800" dirty="0" smtClean="0"/>
              <a:t>Authorizes State and Local Governments to purchase </a:t>
            </a:r>
            <a:r>
              <a:rPr lang="en-US" sz="1800" b="1" dirty="0" smtClean="0"/>
              <a:t>products and services</a:t>
            </a:r>
            <a:r>
              <a:rPr lang="en-US" sz="1800" dirty="0" smtClean="0"/>
              <a:t> from all Schedule </a:t>
            </a:r>
            <a:r>
              <a:rPr lang="en-US" sz="1800" b="1" dirty="0" smtClean="0"/>
              <a:t>only</a:t>
            </a:r>
            <a:r>
              <a:rPr lang="en-US" sz="1800" dirty="0" smtClean="0"/>
              <a:t> in the event that a National Disaster or an act of terrorism is declared by the President </a:t>
            </a:r>
          </a:p>
          <a:p>
            <a:pPr lvl="1">
              <a:lnSpc>
                <a:spcPct val="80000"/>
              </a:lnSpc>
              <a:buFontTx/>
              <a:buNone/>
            </a:pPr>
            <a:endParaRPr lang="en-US" sz="2000" dirty="0" smtClean="0"/>
          </a:p>
          <a:p>
            <a:pPr lvl="1">
              <a:lnSpc>
                <a:spcPct val="80000"/>
              </a:lnSpc>
            </a:pPr>
            <a:r>
              <a:rPr lang="en-US" sz="2000" b="1" dirty="0" smtClean="0"/>
              <a:t>1122 Counter Drug Purchasing Program</a:t>
            </a:r>
          </a:p>
          <a:p>
            <a:pPr lvl="2">
              <a:lnSpc>
                <a:spcPct val="80000"/>
              </a:lnSpc>
            </a:pPr>
            <a:r>
              <a:rPr lang="en-US" sz="1800" dirty="0" smtClean="0"/>
              <a:t>Authorizes State Law Enforcement to purchase certain </a:t>
            </a:r>
            <a:r>
              <a:rPr lang="en-US" sz="1800" b="1" dirty="0" smtClean="0"/>
              <a:t>products</a:t>
            </a:r>
            <a:r>
              <a:rPr lang="en-US" sz="1800" dirty="0" smtClean="0"/>
              <a:t> (Various Schedules) for the purposes of drug interdiction </a:t>
            </a:r>
            <a:r>
              <a:rPr lang="en-US" sz="2000" dirty="0" smtClean="0"/>
              <a:t>For details and for more information visit: www.gsa.gov/stateandlocal </a:t>
            </a:r>
          </a:p>
        </p:txBody>
      </p:sp>
      <p:sp>
        <p:nvSpPr>
          <p:cNvPr id="587808" name="Rectangle 32"/>
          <p:cNvSpPr>
            <a:spLocks noGrp="1" noChangeArrowheads="1"/>
          </p:cNvSpPr>
          <p:nvPr>
            <p:ph type="title"/>
          </p:nvPr>
        </p:nvSpPr>
        <p:spPr>
          <a:xfrm>
            <a:off x="311150" y="1017588"/>
            <a:ext cx="7388225" cy="861774"/>
          </a:xfrm>
        </p:spPr>
        <p:txBody>
          <a:bodyPr/>
          <a:lstStyle/>
          <a:p>
            <a:pPr>
              <a:defRPr/>
            </a:pPr>
            <a:r>
              <a:rPr lang="en-US" dirty="0" smtClean="0"/>
              <a:t>IT Schedule 70 Overview </a:t>
            </a:r>
            <a:r>
              <a:rPr lang="en-US" sz="2800" dirty="0" smtClean="0"/>
              <a:t>Cont.</a:t>
            </a:r>
            <a:r>
              <a:rPr lang="en-US" dirty="0" smtClean="0"/>
              <a:t> </a:t>
            </a:r>
            <a:endParaRPr lang="en-US" dirty="0"/>
          </a:p>
        </p:txBody>
      </p:sp>
      <p:pic>
        <p:nvPicPr>
          <p:cNvPr id="21508" name="Picture 25" descr="GSA's Cooperative Purchasing Program Logo"/>
          <p:cNvPicPr>
            <a:picLocks noChangeAspect="1" noChangeArrowheads="1"/>
          </p:cNvPicPr>
          <p:nvPr/>
        </p:nvPicPr>
        <p:blipFill>
          <a:blip r:embed="rId3" cstate="print"/>
          <a:srcRect/>
          <a:stretch>
            <a:fillRect/>
          </a:stretch>
        </p:blipFill>
        <p:spPr bwMode="auto">
          <a:xfrm>
            <a:off x="685800" y="2971800"/>
            <a:ext cx="685800" cy="338138"/>
          </a:xfrm>
          <a:prstGeom prst="rect">
            <a:avLst/>
          </a:prstGeom>
          <a:noFill/>
          <a:ln w="9525">
            <a:noFill/>
            <a:miter lim="800000"/>
            <a:headEnd/>
            <a:tailEnd/>
          </a:ln>
        </p:spPr>
      </p:pic>
      <p:pic>
        <p:nvPicPr>
          <p:cNvPr id="21509" name="Picture 35" descr="GSA's Disaster Recovery Program Logo"/>
          <p:cNvPicPr>
            <a:picLocks noChangeArrowheads="1"/>
          </p:cNvPicPr>
          <p:nvPr/>
        </p:nvPicPr>
        <p:blipFill>
          <a:blip r:embed="rId4" cstate="print"/>
          <a:srcRect r="4852" b="6773"/>
          <a:stretch>
            <a:fillRect/>
          </a:stretch>
        </p:blipFill>
        <p:spPr bwMode="auto">
          <a:xfrm>
            <a:off x="685800" y="4191000"/>
            <a:ext cx="685800" cy="381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10"/>
          </p:nvPr>
        </p:nvSpPr>
        <p:spPr>
          <a:ln/>
        </p:spPr>
        <p:txBody>
          <a:bodyPr/>
          <a:lstStyle/>
          <a:p>
            <a:pPr>
              <a:defRPr/>
            </a:pPr>
            <a:fld id="{C9CC8331-FD1F-4810-AFCF-547F8DEB1ABC}" type="slidenum">
              <a:rPr lang="en-US"/>
              <a:pPr>
                <a:defRPr/>
              </a:pPr>
              <a:t>15</a:t>
            </a:fld>
            <a:endParaRPr lang="en-US" dirty="0"/>
          </a:p>
        </p:txBody>
      </p:sp>
      <p:sp>
        <p:nvSpPr>
          <p:cNvPr id="861186" name="Rectangle 2"/>
          <p:cNvSpPr>
            <a:spLocks noGrp="1" noChangeArrowheads="1"/>
          </p:cNvSpPr>
          <p:nvPr>
            <p:ph type="title"/>
          </p:nvPr>
        </p:nvSpPr>
        <p:spPr>
          <a:xfrm>
            <a:off x="311150" y="1012825"/>
            <a:ext cx="7388225" cy="861774"/>
          </a:xfrm>
        </p:spPr>
        <p:txBody>
          <a:bodyPr/>
          <a:lstStyle/>
          <a:p>
            <a:pPr>
              <a:defRPr/>
            </a:pPr>
            <a:r>
              <a:rPr lang="en-US" dirty="0" smtClean="0"/>
              <a:t>IT Schedule 70 Overview </a:t>
            </a:r>
            <a:r>
              <a:rPr lang="en-US" sz="2800" dirty="0" smtClean="0"/>
              <a:t>Cont.</a:t>
            </a:r>
            <a:r>
              <a:rPr lang="en-US" dirty="0" smtClean="0"/>
              <a:t> </a:t>
            </a:r>
            <a:endParaRPr lang="en-US" dirty="0"/>
          </a:p>
        </p:txBody>
      </p:sp>
      <p:sp>
        <p:nvSpPr>
          <p:cNvPr id="18435" name="Rectangle 3"/>
          <p:cNvSpPr>
            <a:spLocks noGrp="1" noChangeArrowheads="1"/>
          </p:cNvSpPr>
          <p:nvPr>
            <p:ph type="body" idx="1"/>
          </p:nvPr>
        </p:nvSpPr>
        <p:spPr>
          <a:xfrm>
            <a:off x="455613" y="2309813"/>
            <a:ext cx="8688387" cy="4062412"/>
          </a:xfrm>
        </p:spPr>
        <p:txBody>
          <a:bodyPr/>
          <a:lstStyle/>
          <a:p>
            <a:r>
              <a:rPr lang="en-US" sz="2800" dirty="0" smtClean="0"/>
              <a:t>American Recovery and Reinvestment Act (ARRA)</a:t>
            </a:r>
          </a:p>
          <a:p>
            <a:pPr lvl="1"/>
            <a:r>
              <a:rPr lang="en-US" dirty="0" smtClean="0"/>
              <a:t>An effort to jumpstart our economy, create or save millions of jobs, modernize our nation's infrastructure, enhance energy independence, expand educational opportunities, preserve and improve affordable health care, provide tax relief, and protect those in greatest need. </a:t>
            </a:r>
          </a:p>
          <a:p>
            <a:pPr lvl="1"/>
            <a:endParaRPr lang="en-US" dirty="0" smtClean="0"/>
          </a:p>
          <a:p>
            <a:pPr lvl="1">
              <a:lnSpc>
                <a:spcPct val="80000"/>
              </a:lnSpc>
            </a:pPr>
            <a:endParaRPr lang="en-US" sz="1800" dirty="0" smtClean="0"/>
          </a:p>
          <a:p>
            <a:pPr lvl="1"/>
            <a:endParaRPr lang="en-US" dirty="0" smtClean="0"/>
          </a:p>
          <a:p>
            <a:pPr lvl="1"/>
            <a:endParaRPr lang="en-US" dirty="0" smtClean="0"/>
          </a:p>
        </p:txBody>
      </p:sp>
      <p:pic>
        <p:nvPicPr>
          <p:cNvPr id="18436" name="Picture 5" descr="An image of the Recovery Act Program logo."/>
          <p:cNvPicPr>
            <a:picLocks noChangeAspect="1" noChangeArrowheads="1"/>
          </p:cNvPicPr>
          <p:nvPr/>
        </p:nvPicPr>
        <p:blipFill>
          <a:blip r:embed="rId3" cstate="print"/>
          <a:srcRect/>
          <a:stretch>
            <a:fillRect/>
          </a:stretch>
        </p:blipFill>
        <p:spPr bwMode="auto">
          <a:xfrm>
            <a:off x="152400" y="2971800"/>
            <a:ext cx="838200" cy="762000"/>
          </a:xfrm>
          <a:prstGeom prst="rect">
            <a:avLst/>
          </a:prstGeom>
          <a:noFill/>
          <a:ln w="9525">
            <a:noFill/>
            <a:miter lim="800000"/>
            <a:headEnd/>
            <a:tailEnd/>
          </a:ln>
        </p:spPr>
      </p:pic>
      <p:pic>
        <p:nvPicPr>
          <p:cNvPr id="119810" name="Picture 2" descr="Indicates the contractor has accepted the terms, conditions, and reporting requirements of the American Recovery and Reinvestment Act (ARRA), and is eligible to fulfill ARRA orders"/>
          <p:cNvPicPr>
            <a:picLocks noChangeAspect="1" noChangeArrowheads="1"/>
          </p:cNvPicPr>
          <p:nvPr/>
        </p:nvPicPr>
        <p:blipFill>
          <a:blip r:embed="rId4" cstate="print"/>
          <a:srcRect/>
          <a:stretch>
            <a:fillRect/>
          </a:stretch>
        </p:blipFill>
        <p:spPr bwMode="auto">
          <a:xfrm>
            <a:off x="155575" y="-136525"/>
            <a:ext cx="238125" cy="123825"/>
          </a:xfrm>
          <a:prstGeom prst="rect">
            <a:avLst/>
          </a:prstGeom>
          <a:noFill/>
        </p:spPr>
      </p:pic>
      <p:pic>
        <p:nvPicPr>
          <p:cNvPr id="7" name="Picture 6" descr="The ARRA icon logo"/>
          <p:cNvPicPr>
            <a:picLocks noChangeAspect="1"/>
          </p:cNvPicPr>
          <p:nvPr/>
        </p:nvPicPr>
        <p:blipFill>
          <a:blip r:embed="rId5" cstate="print"/>
          <a:stretch>
            <a:fillRect/>
          </a:stretch>
        </p:blipFill>
        <p:spPr>
          <a:xfrm>
            <a:off x="228600" y="4114800"/>
            <a:ext cx="685800" cy="6096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BFD37C5D-E878-49B9-B679-F25D168389EE}" type="slidenum">
              <a:rPr lang="en-US"/>
              <a:pPr>
                <a:defRPr/>
              </a:pPr>
              <a:t>16</a:t>
            </a:fld>
            <a:endParaRPr lang="en-US" dirty="0"/>
          </a:p>
        </p:txBody>
      </p:sp>
      <p:sp>
        <p:nvSpPr>
          <p:cNvPr id="861186" name="Rectangle 2"/>
          <p:cNvSpPr>
            <a:spLocks noGrp="1" noChangeArrowheads="1"/>
          </p:cNvSpPr>
          <p:nvPr>
            <p:ph type="title"/>
          </p:nvPr>
        </p:nvSpPr>
        <p:spPr>
          <a:xfrm>
            <a:off x="228600" y="1143000"/>
            <a:ext cx="8504237" cy="830997"/>
          </a:xfrm>
        </p:spPr>
        <p:txBody>
          <a:bodyPr/>
          <a:lstStyle/>
          <a:p>
            <a:pPr>
              <a:defRPr/>
            </a:pPr>
            <a:r>
              <a:rPr lang="en-US" dirty="0" smtClean="0"/>
              <a:t>Obtaining the IT Schedule 70 Solicitation </a:t>
            </a:r>
            <a:endParaRPr lang="en-US" dirty="0"/>
          </a:p>
        </p:txBody>
      </p:sp>
      <p:graphicFrame>
        <p:nvGraphicFramePr>
          <p:cNvPr id="2050" name="Object 2"/>
          <p:cNvGraphicFramePr>
            <a:graphicFrameLocks noChangeAspect="1"/>
          </p:cNvGraphicFramePr>
          <p:nvPr>
            <p:ph idx="1"/>
          </p:nvPr>
        </p:nvGraphicFramePr>
        <p:xfrm>
          <a:off x="609600" y="2976563"/>
          <a:ext cx="7773988" cy="2967037"/>
        </p:xfrm>
        <a:graphic>
          <a:graphicData uri="http://schemas.openxmlformats.org/presentationml/2006/ole">
            <p:oleObj spid="_x0000_s2050" name="Visio" r:id="rId4" imgW="9124204" imgH="2785672" progId="">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1407A24C-E7E1-497E-AE07-DFA75525D99C}" type="slidenum">
              <a:rPr lang="en-US"/>
              <a:pPr>
                <a:defRPr/>
              </a:pPr>
              <a:t>17</a:t>
            </a:fld>
            <a:endParaRPr lang="en-US" dirty="0"/>
          </a:p>
        </p:txBody>
      </p:sp>
      <p:sp>
        <p:nvSpPr>
          <p:cNvPr id="256005" name="Rectangle 5"/>
          <p:cNvSpPr>
            <a:spLocks noGrp="1" noChangeArrowheads="1"/>
          </p:cNvSpPr>
          <p:nvPr>
            <p:ph type="title"/>
          </p:nvPr>
        </p:nvSpPr>
        <p:spPr>
          <a:xfrm>
            <a:off x="284162" y="1143000"/>
            <a:ext cx="8707437" cy="830997"/>
          </a:xfrm>
        </p:spPr>
        <p:txBody>
          <a:bodyPr/>
          <a:lstStyle/>
          <a:p>
            <a:pPr>
              <a:defRPr/>
            </a:pPr>
            <a:r>
              <a:rPr lang="en-US" sz="3000" dirty="0" smtClean="0">
                <a:effectLst>
                  <a:outerShdw blurRad="38100" dist="38100" dir="2700000" algn="tl">
                    <a:srgbClr val="C0C0C0"/>
                  </a:outerShdw>
                </a:effectLst>
              </a:rPr>
              <a:t>Obtaining the IT Schedule 70 Solicitation Cont.</a:t>
            </a:r>
            <a:endParaRPr lang="en-US" sz="3000" dirty="0">
              <a:effectLst>
                <a:outerShdw blurRad="38100" dist="38100" dir="2700000" algn="tl">
                  <a:srgbClr val="C0C0C0"/>
                </a:outerShdw>
              </a:effectLst>
            </a:endParaRPr>
          </a:p>
        </p:txBody>
      </p:sp>
      <p:sp>
        <p:nvSpPr>
          <p:cNvPr id="27651" name="Rectangle 3"/>
          <p:cNvSpPr>
            <a:spLocks noGrp="1" noChangeArrowheads="1"/>
          </p:cNvSpPr>
          <p:nvPr>
            <p:ph type="body" idx="4294967295"/>
          </p:nvPr>
        </p:nvSpPr>
        <p:spPr>
          <a:xfrm>
            <a:off x="0" y="2743200"/>
            <a:ext cx="8839200" cy="3810000"/>
          </a:xfrm>
          <a:noFill/>
        </p:spPr>
        <p:txBody>
          <a:bodyPr/>
          <a:lstStyle/>
          <a:p>
            <a:pPr algn="ctr">
              <a:buFontTx/>
              <a:buNone/>
            </a:pPr>
            <a:r>
              <a:rPr lang="en-US" dirty="0" smtClean="0"/>
              <a:t>The official site: </a:t>
            </a:r>
            <a:r>
              <a:rPr lang="en-US" dirty="0" err="1" smtClean="0"/>
              <a:t>FedBizOpps</a:t>
            </a:r>
            <a:r>
              <a:rPr lang="en-US" dirty="0" smtClean="0"/>
              <a:t> (FBO):     </a:t>
            </a:r>
          </a:p>
          <a:p>
            <a:pPr algn="ctr">
              <a:buFontTx/>
              <a:buNone/>
            </a:pPr>
            <a:r>
              <a:rPr lang="en-US" u="sng" dirty="0" smtClean="0">
                <a:solidFill>
                  <a:schemeClr val="tx1"/>
                </a:solidFill>
              </a:rPr>
              <a:t>www.fbo.gov</a:t>
            </a:r>
            <a:r>
              <a:rPr lang="en-US" dirty="0" smtClean="0">
                <a:solidFill>
                  <a:schemeClr val="tx1"/>
                </a:solidFill>
              </a:rPr>
              <a:t> </a:t>
            </a:r>
          </a:p>
          <a:p>
            <a:pPr algn="ctr">
              <a:buFontTx/>
              <a:buNone/>
            </a:pPr>
            <a:r>
              <a:rPr lang="en-US" dirty="0" smtClean="0">
                <a:solidFill>
                  <a:schemeClr val="tx1"/>
                </a:solidFill>
              </a:rPr>
              <a:t>Other Sources: </a:t>
            </a:r>
          </a:p>
          <a:p>
            <a:pPr algn="ctr">
              <a:buFontTx/>
              <a:buNone/>
            </a:pPr>
            <a:r>
              <a:rPr lang="en-US" sz="2000" u="sng" dirty="0" smtClean="0">
                <a:solidFill>
                  <a:schemeClr val="tx1"/>
                </a:solidFill>
              </a:rPr>
              <a:t>http</a:t>
            </a:r>
            <a:r>
              <a:rPr lang="en-US" sz="2000" u="sng" dirty="0" smtClean="0">
                <a:solidFill>
                  <a:schemeClr val="tx1"/>
                </a:solidFill>
              </a:rPr>
              <a:t>://www.gsaelibrary.gsa.gov </a:t>
            </a:r>
          </a:p>
          <a:p>
            <a:pPr algn="ctr">
              <a:buFontTx/>
              <a:buNone/>
            </a:pPr>
            <a:r>
              <a:rPr lang="en-US" sz="2000" u="sng" dirty="0" smtClean="0">
                <a:solidFill>
                  <a:schemeClr val="tx1"/>
                </a:solidFill>
              </a:rPr>
              <a:t>http://www.eoffer.gsa.gov</a:t>
            </a:r>
            <a:endParaRPr lang="en-US" sz="2000" dirty="0" smtClean="0">
              <a:solidFill>
                <a:schemeClr val="tx1"/>
              </a:solidFill>
            </a:endParaRPr>
          </a:p>
          <a:p>
            <a:pPr algn="ctr">
              <a:buFontTx/>
              <a:buNone/>
            </a:pPr>
            <a:r>
              <a:rPr lang="en-US" dirty="0" smtClean="0"/>
              <a:t>Search by Solicitation Number:</a:t>
            </a:r>
          </a:p>
          <a:p>
            <a:pPr algn="ctr">
              <a:buFontTx/>
              <a:buNone/>
            </a:pPr>
            <a:r>
              <a:rPr lang="en-US" dirty="0" smtClean="0">
                <a:solidFill>
                  <a:srgbClr val="CC0000"/>
                </a:solidFill>
              </a:rPr>
              <a:t>FCIS-JB-980001-B </a:t>
            </a:r>
            <a:endParaRPr lang="en-US" sz="4400" dirty="0" smtClean="0">
              <a:solidFill>
                <a:srgbClr val="33CC33"/>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DA66D224-ACE9-42CE-8597-4227B11F7961}" type="slidenum">
              <a:rPr lang="en-US"/>
              <a:pPr>
                <a:defRPr/>
              </a:pPr>
              <a:t>18</a:t>
            </a:fld>
            <a:endParaRPr lang="en-US" dirty="0"/>
          </a:p>
        </p:txBody>
      </p:sp>
      <p:sp>
        <p:nvSpPr>
          <p:cNvPr id="860162" name="Rectangle 2"/>
          <p:cNvSpPr>
            <a:spLocks noGrp="1" noChangeArrowheads="1"/>
          </p:cNvSpPr>
          <p:nvPr>
            <p:ph type="title"/>
          </p:nvPr>
        </p:nvSpPr>
        <p:spPr>
          <a:xfrm>
            <a:off x="250825" y="1066800"/>
            <a:ext cx="8664575" cy="830997"/>
          </a:xfrm>
        </p:spPr>
        <p:txBody>
          <a:bodyPr/>
          <a:lstStyle/>
          <a:p>
            <a:pPr>
              <a:defRPr/>
            </a:pPr>
            <a:r>
              <a:rPr lang="en-US" dirty="0" smtClean="0"/>
              <a:t>Obtaining the IT Schedule 70 Solicitation </a:t>
            </a:r>
            <a:r>
              <a:rPr lang="en-US" sz="2800" dirty="0" smtClean="0"/>
              <a:t>Cont.</a:t>
            </a:r>
            <a:endParaRPr lang="en-US" dirty="0" smtClean="0"/>
          </a:p>
        </p:txBody>
      </p:sp>
      <p:pic>
        <p:nvPicPr>
          <p:cNvPr id="28675" name="Picture 6" descr="A screen shot of the files pertaining to the IT Schedule 70 Solicitation.  "/>
          <p:cNvPicPr>
            <a:picLocks noChangeAspect="1" noChangeArrowheads="1"/>
          </p:cNvPicPr>
          <p:nvPr/>
        </p:nvPicPr>
        <p:blipFill>
          <a:blip r:embed="rId3" cstate="print"/>
          <a:srcRect l="972" t="28070" r="4858" b="18713"/>
          <a:stretch>
            <a:fillRect/>
          </a:stretch>
        </p:blipFill>
        <p:spPr bwMode="auto">
          <a:xfrm>
            <a:off x="228600" y="2362200"/>
            <a:ext cx="8685213" cy="40386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B59F2CB4-7CE4-40D4-B74B-06428964B0A3}" type="slidenum">
              <a:rPr lang="en-US"/>
              <a:pPr>
                <a:defRPr/>
              </a:pPr>
              <a:t>19</a:t>
            </a:fld>
            <a:endParaRPr lang="en-US" dirty="0"/>
          </a:p>
        </p:txBody>
      </p:sp>
      <p:sp>
        <p:nvSpPr>
          <p:cNvPr id="841732" name="Rectangle 4"/>
          <p:cNvSpPr>
            <a:spLocks noGrp="1" noChangeArrowheads="1"/>
          </p:cNvSpPr>
          <p:nvPr>
            <p:ph type="title"/>
          </p:nvPr>
        </p:nvSpPr>
        <p:spPr>
          <a:xfrm>
            <a:off x="234950" y="1371600"/>
            <a:ext cx="8223250" cy="943412"/>
          </a:xfrm>
        </p:spPr>
        <p:txBody>
          <a:bodyPr/>
          <a:lstStyle/>
          <a:p>
            <a:pPr>
              <a:defRPr/>
            </a:pPr>
            <a:r>
              <a:rPr lang="en-US" dirty="0" smtClean="0"/>
              <a:t>Preparing the IT Schedule 70 Solicitation </a:t>
            </a:r>
            <a:endParaRPr lang="en-US" dirty="0"/>
          </a:p>
        </p:txBody>
      </p:sp>
      <p:graphicFrame>
        <p:nvGraphicFramePr>
          <p:cNvPr id="3074" name="Object 2"/>
          <p:cNvGraphicFramePr>
            <a:graphicFrameLocks noChangeAspect="1"/>
          </p:cNvGraphicFramePr>
          <p:nvPr>
            <p:ph idx="1"/>
          </p:nvPr>
        </p:nvGraphicFramePr>
        <p:xfrm>
          <a:off x="460375" y="2822575"/>
          <a:ext cx="8302625" cy="3494088"/>
        </p:xfrm>
        <a:graphic>
          <a:graphicData uri="http://schemas.openxmlformats.org/presentationml/2006/ole">
            <p:oleObj spid="_x0000_s3074" name="Visio" r:id="rId4" imgW="9124204" imgH="2785672"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10"/>
          </p:nvPr>
        </p:nvSpPr>
        <p:spPr>
          <a:ln/>
        </p:spPr>
        <p:txBody>
          <a:bodyPr/>
          <a:lstStyle/>
          <a:p>
            <a:pPr>
              <a:defRPr/>
            </a:pPr>
            <a:fld id="{D6E312C8-B530-4088-9554-5F1C4FA21BC6}" type="slidenum">
              <a:rPr lang="en-US"/>
              <a:pPr>
                <a:defRPr/>
              </a:pPr>
              <a:t>2</a:t>
            </a:fld>
            <a:endParaRPr lang="en-US" dirty="0"/>
          </a:p>
        </p:txBody>
      </p:sp>
      <p:sp>
        <p:nvSpPr>
          <p:cNvPr id="11266" name="Slide Number Placeholder 1"/>
          <p:cNvSpPr txBox="1">
            <a:spLocks noGrp="1"/>
          </p:cNvSpPr>
          <p:nvPr/>
        </p:nvSpPr>
        <p:spPr bwMode="auto">
          <a:xfrm>
            <a:off x="7086600" y="6477000"/>
            <a:ext cx="1905000" cy="254000"/>
          </a:xfrm>
          <a:prstGeom prst="rect">
            <a:avLst/>
          </a:prstGeom>
          <a:noFill/>
          <a:ln w="9525">
            <a:noFill/>
            <a:miter lim="800000"/>
            <a:headEnd/>
            <a:tailEnd/>
          </a:ln>
        </p:spPr>
        <p:txBody>
          <a:bodyPr/>
          <a:lstStyle/>
          <a:p>
            <a:pPr algn="r" eaLnBrk="0" hangingPunct="0"/>
            <a:endParaRPr lang="en-US" sz="1200" b="1">
              <a:solidFill>
                <a:srgbClr val="000000"/>
              </a:solidFill>
              <a:ea typeface="ヒラギノ角ゴ Pro W3" pitchFamily="1" charset="-128"/>
            </a:endParaRPr>
          </a:p>
        </p:txBody>
      </p:sp>
      <p:sp>
        <p:nvSpPr>
          <p:cNvPr id="12291" name="Rectangle 2"/>
          <p:cNvSpPr txBox="1">
            <a:spLocks noChangeArrowheads="1"/>
          </p:cNvSpPr>
          <p:nvPr/>
        </p:nvSpPr>
        <p:spPr bwMode="auto">
          <a:xfrm>
            <a:off x="287338" y="1152525"/>
            <a:ext cx="7456487" cy="554038"/>
          </a:xfrm>
          <a:prstGeom prst="rect">
            <a:avLst/>
          </a:prstGeom>
          <a:noFill/>
          <a:ln w="9525">
            <a:noFill/>
            <a:miter lim="800000"/>
            <a:headEnd/>
            <a:tailEnd/>
          </a:ln>
        </p:spPr>
        <p:txBody>
          <a:bodyPr>
            <a:spAutoFit/>
          </a:bodyPr>
          <a:lstStyle/>
          <a:p>
            <a:pPr>
              <a:defRPr/>
            </a:pPr>
            <a:r>
              <a:rPr lang="en-US" sz="3000" b="1" dirty="0">
                <a:solidFill>
                  <a:srgbClr val="005390"/>
                </a:solidFill>
                <a:effectLst>
                  <a:outerShdw blurRad="38100" dist="38100" dir="2700000" algn="tl">
                    <a:srgbClr val="000000">
                      <a:alpha val="43137"/>
                    </a:srgbClr>
                  </a:outerShdw>
                </a:effectLst>
              </a:rPr>
              <a:t>Agenda</a:t>
            </a:r>
            <a:endParaRPr lang="en-US" sz="3000" b="1" i="1" dirty="0">
              <a:solidFill>
                <a:srgbClr val="005390"/>
              </a:solidFill>
              <a:effectLst>
                <a:outerShdw blurRad="38100" dist="38100" dir="2700000" algn="tl">
                  <a:srgbClr val="000000">
                    <a:alpha val="43137"/>
                  </a:srgbClr>
                </a:outerShdw>
              </a:effectLst>
            </a:endParaRPr>
          </a:p>
        </p:txBody>
      </p:sp>
      <p:graphicFrame>
        <p:nvGraphicFramePr>
          <p:cNvPr id="6" name="Group 3"/>
          <p:cNvGraphicFramePr>
            <a:graphicFrameLocks noGrp="1"/>
          </p:cNvGraphicFramePr>
          <p:nvPr/>
        </p:nvGraphicFramePr>
        <p:xfrm>
          <a:off x="381000" y="1828797"/>
          <a:ext cx="8153400" cy="4820417"/>
        </p:xfrm>
        <a:graphic>
          <a:graphicData uri="http://schemas.openxmlformats.org/drawingml/2006/table">
            <a:tbl>
              <a:tblPr/>
              <a:tblGrid>
                <a:gridCol w="8153400"/>
              </a:tblGrid>
              <a:tr h="441669">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587750" algn="r"/>
                        </a:tabLst>
                        <a:defRPr/>
                      </a:pPr>
                      <a:r>
                        <a:rPr lang="en-US" sz="1600" b="0" dirty="0" smtClean="0">
                          <a:latin typeface="+mn-lt"/>
                        </a:rPr>
                        <a:t>Useful</a:t>
                      </a:r>
                      <a:r>
                        <a:rPr lang="en-US" sz="1600" b="0" baseline="0" dirty="0" smtClean="0">
                          <a:latin typeface="+mn-lt"/>
                        </a:rPr>
                        <a:t> Terms &amp; Cast of Characters</a:t>
                      </a:r>
                      <a:endParaRPr lang="en-US" sz="1600" b="0" dirty="0" smtClean="0">
                        <a:latin typeface="+mn-lt"/>
                      </a:endParaRPr>
                    </a:p>
                  </a:txBody>
                  <a:tcPr marL="0" marR="0" marT="54000" marB="54000" anchor="ctr" horzOverflow="overflow">
                    <a:lnL>
                      <a:noFill/>
                    </a:lnL>
                    <a:lnR>
                      <a:noFill/>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a:noFill/>
                    </a:lnTlToBr>
                    <a:lnBlToTr>
                      <a:noFill/>
                    </a:lnBlToTr>
                    <a:noFill/>
                  </a:tcPr>
                </a:tc>
              </a:tr>
              <a:tr h="415113">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1600" dirty="0" smtClean="0"/>
                        <a:t>Great Government Through Technology</a:t>
                      </a:r>
                      <a:endParaRPr lang="en-US" sz="1600" dirty="0"/>
                    </a:p>
                  </a:txBody>
                  <a:tcPr marL="0" marR="0" marT="54000" marB="54000" anchor="ctr" horzOverflow="overflow">
                    <a:lnL>
                      <a:noFill/>
                    </a:lnL>
                    <a:lnR>
                      <a:noFill/>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a:noFill/>
                    </a:lnTlToBr>
                    <a:lnBlToTr>
                      <a:noFill/>
                    </a:lnBlToTr>
                    <a:noFill/>
                  </a:tcPr>
                </a:tc>
              </a:tr>
              <a:tr h="441669">
                <a:tc>
                  <a:txBody>
                    <a:bodyPr/>
                    <a:lstStyle/>
                    <a:p>
                      <a:pPr>
                        <a:lnSpc>
                          <a:spcPct val="80000"/>
                        </a:lnSpc>
                      </a:pPr>
                      <a:r>
                        <a:rPr lang="en-US" sz="1600" dirty="0" smtClean="0"/>
                        <a:t>ITS Portfolio</a:t>
                      </a:r>
                      <a:r>
                        <a:rPr lang="en-US" sz="1600" baseline="0" dirty="0" smtClean="0"/>
                        <a:t> Delivery Channels </a:t>
                      </a:r>
                      <a:endParaRPr lang="en-US" sz="1600" dirty="0"/>
                    </a:p>
                  </a:txBody>
                  <a:tcPr marL="0" marR="0" marT="54000" marB="54000" anchor="ctr" horzOverflow="overflow">
                    <a:lnL>
                      <a:noFill/>
                    </a:lnL>
                    <a:lnR>
                      <a:noFill/>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a:noFill/>
                    </a:lnTlToBr>
                    <a:lnBlToTr>
                      <a:noFill/>
                    </a:lnBlToTr>
                    <a:noFill/>
                  </a:tcPr>
                </a:tc>
              </a:tr>
              <a:tr h="441669">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600" dirty="0" smtClean="0"/>
                        <a:t>IT Schedule 70 Overview</a:t>
                      </a:r>
                      <a:endParaRPr lang="en-US" sz="1600" dirty="0"/>
                    </a:p>
                  </a:txBody>
                  <a:tcPr marL="0" marR="0" marT="54000" marB="54000" anchor="ctr" horzOverflow="overflow">
                    <a:lnL>
                      <a:noFill/>
                    </a:lnL>
                    <a:lnR>
                      <a:noFill/>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a:noFill/>
                    </a:lnTlToBr>
                    <a:lnBlToTr>
                      <a:noFill/>
                    </a:lnBlToTr>
                    <a:noFill/>
                  </a:tcPr>
                </a:tc>
              </a:tr>
              <a:tr h="441669">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600" dirty="0" smtClean="0"/>
                        <a:t>Obtaining the IT Schedule 70 Solicitation</a:t>
                      </a:r>
                      <a:endParaRPr lang="en-US" sz="1600" dirty="0"/>
                    </a:p>
                  </a:txBody>
                  <a:tcPr marL="0" marR="0" marT="54000" marB="54000" anchor="ctr" horzOverflow="overflow">
                    <a:lnL>
                      <a:noFill/>
                    </a:lnL>
                    <a:lnR>
                      <a:noFill/>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a:noFill/>
                    </a:lnTlToBr>
                    <a:lnBlToTr>
                      <a:noFill/>
                    </a:lnBlToTr>
                    <a:noFill/>
                  </a:tcPr>
                </a:tc>
              </a:tr>
              <a:tr h="441669">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600" dirty="0" smtClean="0"/>
                        <a:t>Preparing the IT Schedule 70 Solicitation</a:t>
                      </a:r>
                      <a:endParaRPr lang="en-US" sz="1600" dirty="0"/>
                    </a:p>
                  </a:txBody>
                  <a:tcPr marL="0" marR="0" marT="54000" marB="54000" anchor="ctr" horzOverflow="overflow">
                    <a:lnL>
                      <a:noFill/>
                    </a:lnL>
                    <a:lnR>
                      <a:noFill/>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a:noFill/>
                    </a:lnTlToBr>
                    <a:lnBlToTr>
                      <a:noFill/>
                    </a:lnBlToTr>
                    <a:noFill/>
                  </a:tcPr>
                </a:tc>
              </a:tr>
              <a:tr h="478328">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600" dirty="0" smtClean="0"/>
                        <a:t>Evaluation Factors for Contract Award</a:t>
                      </a:r>
                    </a:p>
                    <a:p>
                      <a:pPr marL="0" marR="0" indent="0" algn="l" defTabSz="914400" rtl="0" eaLnBrk="1" fontAlgn="auto" latinLnBrk="0" hangingPunct="1">
                        <a:lnSpc>
                          <a:spcPct val="80000"/>
                        </a:lnSpc>
                        <a:spcBef>
                          <a:spcPts val="0"/>
                        </a:spcBef>
                        <a:spcAft>
                          <a:spcPts val="0"/>
                        </a:spcAft>
                        <a:buClrTx/>
                        <a:buSzTx/>
                        <a:buFontTx/>
                        <a:buNone/>
                        <a:tabLst/>
                        <a:defRPr/>
                      </a:pPr>
                      <a:endParaRPr lang="en-US" sz="1600" dirty="0"/>
                    </a:p>
                  </a:txBody>
                  <a:tcPr marL="0" marR="0" marT="54000" marB="54000" anchor="ctr" horzOverflow="overflow">
                    <a:lnL>
                      <a:noFill/>
                    </a:lnL>
                    <a:lnR>
                      <a:noFill/>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a:noFill/>
                    </a:lnTlToBr>
                    <a:lnBlToTr>
                      <a:noFill/>
                    </a:lnBlToTr>
                    <a:noFill/>
                  </a:tcPr>
                </a:tc>
              </a:tr>
              <a:tr h="441669">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600" dirty="0" smtClean="0"/>
                        <a:t>Submission</a:t>
                      </a:r>
                      <a:r>
                        <a:rPr lang="en-US" sz="1600" baseline="0" dirty="0" smtClean="0"/>
                        <a:t> of Offer</a:t>
                      </a:r>
                      <a:endParaRPr lang="en-US" sz="1600" dirty="0"/>
                    </a:p>
                  </a:txBody>
                  <a:tcPr marL="0" marR="0" marT="54000" marB="54000" anchor="ctr" horzOverflow="overflow">
                    <a:lnL>
                      <a:noFill/>
                    </a:lnL>
                    <a:lnR>
                      <a:noFill/>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a:noFill/>
                    </a:lnTlToBr>
                    <a:lnBlToTr>
                      <a:noFill/>
                    </a:lnBlToTr>
                    <a:noFill/>
                  </a:tcPr>
                </a:tc>
              </a:tr>
              <a:tr h="373808">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600" dirty="0" smtClean="0"/>
                        <a:t>Post Award Overview</a:t>
                      </a:r>
                      <a:endParaRPr lang="en-US" sz="1600" dirty="0"/>
                    </a:p>
                  </a:txBody>
                  <a:tcPr marL="0" marR="0" marT="54000" marB="54000" anchor="ctr" horzOverflow="overflow">
                    <a:lnL>
                      <a:noFill/>
                    </a:lnL>
                    <a:lnR>
                      <a:noFill/>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a:noFill/>
                    </a:lnTlToBr>
                    <a:lnBlToTr>
                      <a:noFill/>
                    </a:lnBlToTr>
                    <a:noFill/>
                  </a:tcPr>
                </a:tc>
              </a:tr>
              <a:tr h="441669">
                <a:tc>
                  <a:txBody>
                    <a:bodyPr/>
                    <a:lstStyle/>
                    <a:p>
                      <a:pPr>
                        <a:lnSpc>
                          <a:spcPct val="80000"/>
                        </a:lnSpc>
                      </a:pPr>
                      <a:r>
                        <a:rPr lang="en-US" sz="1600" dirty="0" smtClean="0"/>
                        <a:t>Helpful Websites</a:t>
                      </a:r>
                      <a:endParaRPr lang="en-US" sz="1600" dirty="0"/>
                    </a:p>
                  </a:txBody>
                  <a:tcPr marL="0" marR="0" marT="54000" marB="54000" anchor="ctr" horzOverflow="overflow">
                    <a:lnL>
                      <a:noFill/>
                    </a:lnL>
                    <a:lnR>
                      <a:noFill/>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a:noFill/>
                    </a:lnTlToBr>
                    <a:lnBlToTr>
                      <a:noFill/>
                    </a:lnBlToTr>
                    <a:noFill/>
                  </a:tcPr>
                </a:tc>
              </a:tr>
              <a:tr h="441669">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587750" algn="r"/>
                        </a:tabLst>
                        <a:defRPr/>
                      </a:pPr>
                      <a:r>
                        <a:rPr lang="en-US" sz="1600" b="0" dirty="0" smtClean="0">
                          <a:latin typeface="+mn-lt"/>
                        </a:rPr>
                        <a:t>Questions</a:t>
                      </a:r>
                    </a:p>
                  </a:txBody>
                  <a:tcPr marL="0" marR="0" marT="54000" marB="54000" anchor="ctr" horzOverflow="overflow">
                    <a:lnL>
                      <a:noFill/>
                    </a:lnL>
                    <a:lnR>
                      <a:noFill/>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EBAF0D12-2725-497E-B669-2DA982035B1F}" type="slidenum">
              <a:rPr lang="en-US"/>
              <a:pPr>
                <a:defRPr/>
              </a:pPr>
              <a:t>20</a:t>
            </a:fld>
            <a:endParaRPr lang="en-US" dirty="0"/>
          </a:p>
        </p:txBody>
      </p:sp>
      <p:sp>
        <p:nvSpPr>
          <p:cNvPr id="708616" name="Rectangle 8"/>
          <p:cNvSpPr>
            <a:spLocks noGrp="1" noChangeArrowheads="1"/>
          </p:cNvSpPr>
          <p:nvPr>
            <p:ph type="title"/>
          </p:nvPr>
        </p:nvSpPr>
        <p:spPr>
          <a:xfrm>
            <a:off x="228600" y="1219200"/>
            <a:ext cx="8623300" cy="830997"/>
          </a:xfrm>
        </p:spPr>
        <p:txBody>
          <a:bodyPr/>
          <a:lstStyle/>
          <a:p>
            <a:pPr>
              <a:defRPr/>
            </a:pPr>
            <a:r>
              <a:rPr lang="en-US" dirty="0" smtClean="0"/>
              <a:t>Preparing the IT Schedule 70 Solicitation </a:t>
            </a:r>
            <a:r>
              <a:rPr lang="en-US" sz="2800" dirty="0" smtClean="0"/>
              <a:t>Cont.</a:t>
            </a:r>
            <a:r>
              <a:rPr lang="en-US" dirty="0" smtClean="0"/>
              <a:t> </a:t>
            </a:r>
            <a:endParaRPr lang="en-US" dirty="0"/>
          </a:p>
        </p:txBody>
      </p:sp>
      <p:sp>
        <p:nvSpPr>
          <p:cNvPr id="29699" name="Rectangle 9"/>
          <p:cNvSpPr>
            <a:spLocks noGrp="1" noChangeArrowheads="1"/>
          </p:cNvSpPr>
          <p:nvPr>
            <p:ph type="body" idx="1"/>
          </p:nvPr>
        </p:nvSpPr>
        <p:spPr>
          <a:xfrm>
            <a:off x="455613" y="2309813"/>
            <a:ext cx="8307387" cy="4291012"/>
          </a:xfrm>
        </p:spPr>
        <p:txBody>
          <a:bodyPr/>
          <a:lstStyle/>
          <a:p>
            <a:r>
              <a:rPr lang="en-US" sz="2800" u="sng" dirty="0" smtClean="0"/>
              <a:t>Important Documents to Read and Understand</a:t>
            </a:r>
            <a:r>
              <a:rPr lang="en-US" sz="2800" dirty="0" smtClean="0"/>
              <a:t>:</a:t>
            </a:r>
          </a:p>
          <a:p>
            <a:pPr lvl="1"/>
            <a:r>
              <a:rPr lang="en-US" dirty="0" smtClean="0"/>
              <a:t>“Read Me First” Document </a:t>
            </a:r>
            <a:r>
              <a:rPr lang="en-US" sz="2000" dirty="0" smtClean="0"/>
              <a:t>(Document 1)</a:t>
            </a:r>
          </a:p>
          <a:p>
            <a:pPr lvl="1"/>
            <a:r>
              <a:rPr lang="en-US" dirty="0" smtClean="0"/>
              <a:t>Read the entire Solicitation </a:t>
            </a:r>
            <a:r>
              <a:rPr lang="en-US" sz="2000" dirty="0" smtClean="0"/>
              <a:t>(Document 2)</a:t>
            </a:r>
          </a:p>
          <a:p>
            <a:pPr>
              <a:spcBef>
                <a:spcPct val="60000"/>
              </a:spcBef>
            </a:pPr>
            <a:r>
              <a:rPr lang="en-US" sz="2800" u="sng" dirty="0" smtClean="0"/>
              <a:t>A </a:t>
            </a:r>
            <a:r>
              <a:rPr lang="en-US" sz="2800" b="1" u="sng" dirty="0" smtClean="0">
                <a:solidFill>
                  <a:srgbClr val="800000"/>
                </a:solidFill>
              </a:rPr>
              <a:t>Complete Offer</a:t>
            </a:r>
            <a:r>
              <a:rPr lang="en-US" sz="2800" u="sng" dirty="0" smtClean="0"/>
              <a:t> Includes</a:t>
            </a:r>
            <a:r>
              <a:rPr lang="en-US" sz="2800" dirty="0" smtClean="0"/>
              <a:t>:</a:t>
            </a:r>
          </a:p>
          <a:p>
            <a:pPr lvl="1"/>
            <a:r>
              <a:rPr lang="en-US" dirty="0" smtClean="0"/>
              <a:t>Vendor Response Document </a:t>
            </a:r>
            <a:r>
              <a:rPr lang="en-US" sz="2000" dirty="0" smtClean="0"/>
              <a:t>(Document 3)</a:t>
            </a:r>
          </a:p>
          <a:p>
            <a:pPr lvl="1"/>
            <a:r>
              <a:rPr lang="en-US" dirty="0" smtClean="0"/>
              <a:t>Signed SF1449 </a:t>
            </a:r>
            <a:r>
              <a:rPr lang="en-US" sz="2000" dirty="0" smtClean="0"/>
              <a:t>(Document 4)</a:t>
            </a:r>
          </a:p>
          <a:p>
            <a:pPr lvl="1"/>
            <a:r>
              <a:rPr lang="en-US" dirty="0" smtClean="0"/>
              <a:t>GSA Required Attachments </a:t>
            </a:r>
            <a:r>
              <a:rPr lang="en-US" sz="2000" dirty="0" smtClean="0"/>
              <a:t>(Various Documents)</a:t>
            </a:r>
          </a:p>
          <a:p>
            <a:pPr lvl="1"/>
            <a:r>
              <a:rPr lang="en-US" dirty="0" err="1" smtClean="0"/>
              <a:t>Offeror’s</a:t>
            </a:r>
            <a:r>
              <a:rPr lang="en-US" dirty="0" smtClean="0"/>
              <a:t> Conditional Attachments </a:t>
            </a:r>
            <a:r>
              <a:rPr lang="en-US" sz="2000" dirty="0" smtClean="0"/>
              <a:t>(Various Documents)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7910483F-2B16-4523-8E33-8B8128999F31}" type="slidenum">
              <a:rPr lang="en-US"/>
              <a:pPr>
                <a:defRPr/>
              </a:pPr>
              <a:t>21</a:t>
            </a:fld>
            <a:endParaRPr lang="en-US" dirty="0"/>
          </a:p>
        </p:txBody>
      </p:sp>
      <p:sp>
        <p:nvSpPr>
          <p:cNvPr id="505870" name="Rectangle 14"/>
          <p:cNvSpPr>
            <a:spLocks noGrp="1" noChangeArrowheads="1"/>
          </p:cNvSpPr>
          <p:nvPr>
            <p:ph type="title"/>
          </p:nvPr>
        </p:nvSpPr>
        <p:spPr>
          <a:xfrm>
            <a:off x="152400" y="1012825"/>
            <a:ext cx="8991600" cy="1323439"/>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Vendor </a:t>
            </a:r>
            <a:r>
              <a:rPr lang="en-US" dirty="0"/>
              <a:t>Response Document</a:t>
            </a:r>
          </a:p>
        </p:txBody>
      </p:sp>
      <p:sp>
        <p:nvSpPr>
          <p:cNvPr id="30723" name="Rectangle 16"/>
          <p:cNvSpPr>
            <a:spLocks noGrp="1" noChangeArrowheads="1"/>
          </p:cNvSpPr>
          <p:nvPr>
            <p:ph type="body" idx="1"/>
          </p:nvPr>
        </p:nvSpPr>
        <p:spPr>
          <a:xfrm>
            <a:off x="455613" y="2362200"/>
            <a:ext cx="8307387" cy="4010025"/>
          </a:xfrm>
        </p:spPr>
        <p:txBody>
          <a:bodyPr/>
          <a:lstStyle/>
          <a:p>
            <a:pPr>
              <a:lnSpc>
                <a:spcPct val="90000"/>
              </a:lnSpc>
            </a:pPr>
            <a:r>
              <a:rPr lang="en-US" smtClean="0"/>
              <a:t>Provides overall instructions for preparing your offer</a:t>
            </a:r>
          </a:p>
          <a:p>
            <a:pPr>
              <a:lnSpc>
                <a:spcPct val="90000"/>
              </a:lnSpc>
            </a:pPr>
            <a:r>
              <a:rPr lang="en-US" smtClean="0"/>
              <a:t>Establishes the following for your offer:</a:t>
            </a:r>
          </a:p>
          <a:p>
            <a:pPr lvl="1">
              <a:lnSpc>
                <a:spcPct val="90000"/>
              </a:lnSpc>
            </a:pPr>
            <a:r>
              <a:rPr lang="en-US" sz="2000" smtClean="0"/>
              <a:t>Points of Contact</a:t>
            </a:r>
          </a:p>
          <a:p>
            <a:pPr lvl="1">
              <a:lnSpc>
                <a:spcPct val="90000"/>
              </a:lnSpc>
            </a:pPr>
            <a:r>
              <a:rPr lang="en-US" sz="2000" smtClean="0"/>
              <a:t>Authorized Negotiators</a:t>
            </a:r>
          </a:p>
          <a:p>
            <a:pPr lvl="1">
              <a:lnSpc>
                <a:spcPct val="90000"/>
              </a:lnSpc>
            </a:pPr>
            <a:r>
              <a:rPr lang="en-US" sz="2000" smtClean="0"/>
              <a:t>Selected SINs</a:t>
            </a:r>
          </a:p>
          <a:p>
            <a:pPr lvl="1">
              <a:lnSpc>
                <a:spcPct val="90000"/>
              </a:lnSpc>
            </a:pPr>
            <a:r>
              <a:rPr lang="en-US" sz="2000" smtClean="0"/>
              <a:t>Offeror Responses</a:t>
            </a:r>
          </a:p>
          <a:p>
            <a:pPr lvl="2">
              <a:lnSpc>
                <a:spcPct val="90000"/>
              </a:lnSpc>
            </a:pPr>
            <a:r>
              <a:rPr lang="en-US" sz="1800" smtClean="0"/>
              <a:t>Contract Clauses</a:t>
            </a:r>
          </a:p>
          <a:p>
            <a:pPr lvl="2">
              <a:lnSpc>
                <a:spcPct val="90000"/>
              </a:lnSpc>
            </a:pPr>
            <a:r>
              <a:rPr lang="en-US" sz="1800" smtClean="0"/>
              <a:t>Solicitation Provisions</a:t>
            </a:r>
          </a:p>
          <a:p>
            <a:pPr>
              <a:lnSpc>
                <a:spcPct val="90000"/>
              </a:lnSpc>
            </a:pPr>
            <a:r>
              <a:rPr lang="en-US" smtClean="0"/>
              <a:t>Provides a list of required and conditional attachments</a:t>
            </a:r>
          </a:p>
          <a:p>
            <a:pPr>
              <a:lnSpc>
                <a:spcPct val="90000"/>
              </a:lnSpc>
            </a:pPr>
            <a:r>
              <a:rPr lang="en-US" smtClean="0"/>
              <a:t>The Vendor Response Document is included in the Solicitation Package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D79EC86C-5C59-418F-BF7E-E3709FA61EE2}" type="slidenum">
              <a:rPr lang="en-US"/>
              <a:pPr>
                <a:defRPr/>
              </a:pPr>
              <a:t>22</a:t>
            </a:fld>
            <a:endParaRPr lang="en-US" dirty="0"/>
          </a:p>
        </p:txBody>
      </p:sp>
      <p:sp>
        <p:nvSpPr>
          <p:cNvPr id="650260" name="Rectangle 20"/>
          <p:cNvSpPr>
            <a:spLocks noGrp="1" noChangeArrowheads="1"/>
          </p:cNvSpPr>
          <p:nvPr>
            <p:ph type="title"/>
          </p:nvPr>
        </p:nvSpPr>
        <p:spPr>
          <a:xfrm>
            <a:off x="152400" y="1022350"/>
            <a:ext cx="8764588" cy="1323439"/>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GSA </a:t>
            </a:r>
            <a:r>
              <a:rPr lang="en-US" dirty="0"/>
              <a:t>Required Attachments</a:t>
            </a:r>
          </a:p>
        </p:txBody>
      </p:sp>
      <p:sp>
        <p:nvSpPr>
          <p:cNvPr id="31747" name="Rectangle 21"/>
          <p:cNvSpPr>
            <a:spLocks noGrp="1" noChangeArrowheads="1"/>
          </p:cNvSpPr>
          <p:nvPr>
            <p:ph type="body" idx="1"/>
          </p:nvPr>
        </p:nvSpPr>
        <p:spPr>
          <a:xfrm>
            <a:off x="457200" y="2209800"/>
            <a:ext cx="7629525" cy="2654300"/>
          </a:xfrm>
        </p:spPr>
        <p:txBody>
          <a:bodyPr/>
          <a:lstStyle/>
          <a:p>
            <a:r>
              <a:rPr lang="en-US" sz="2000" dirty="0" smtClean="0"/>
              <a:t>Commercial Pricelist</a:t>
            </a:r>
          </a:p>
          <a:p>
            <a:r>
              <a:rPr lang="en-US" sz="2000" dirty="0" smtClean="0"/>
              <a:t>Production Point</a:t>
            </a:r>
          </a:p>
          <a:p>
            <a:r>
              <a:rPr lang="en-US" sz="2000" dirty="0" smtClean="0"/>
              <a:t>Descriptive Literature</a:t>
            </a:r>
          </a:p>
          <a:p>
            <a:r>
              <a:rPr lang="en-US" sz="2000" dirty="0" smtClean="0"/>
              <a:t>Offered Pricing</a:t>
            </a:r>
          </a:p>
          <a:p>
            <a:r>
              <a:rPr lang="en-US" sz="2000" dirty="0" smtClean="0"/>
              <a:t>Proposed EPA Mechanism (including supporting documentation)</a:t>
            </a:r>
          </a:p>
          <a:p>
            <a:r>
              <a:rPr lang="en-US" sz="2000" dirty="0" smtClean="0"/>
              <a:t>Organization Structure</a:t>
            </a:r>
          </a:p>
          <a:p>
            <a:r>
              <a:rPr lang="en-US" sz="2000" dirty="0" smtClean="0"/>
              <a:t>Discounting Policies</a:t>
            </a:r>
          </a:p>
          <a:p>
            <a:r>
              <a:rPr lang="en-US" sz="2000" dirty="0" smtClean="0"/>
              <a:t>Copy of Online Representations &amp; Certifications Application (ORCA) Record</a:t>
            </a:r>
          </a:p>
          <a:p>
            <a:r>
              <a:rPr lang="en-US" sz="2000" dirty="0" smtClean="0"/>
              <a:t>Copy of Central Contractor Registry (CCR) Record</a:t>
            </a:r>
          </a:p>
          <a:p>
            <a:r>
              <a:rPr lang="en-US" sz="2000" dirty="0" smtClean="0"/>
              <a:t>Past Performance Evaluation Report (D&amp;B)</a:t>
            </a:r>
          </a:p>
          <a:p>
            <a:r>
              <a:rPr lang="en-US" sz="2000" dirty="0" smtClean="0"/>
              <a:t>Commercial Sales Practices Format (CSP-1)</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BC1CBB80-6E2F-4134-9133-64A975584787}" type="slidenum">
              <a:rPr lang="en-US"/>
              <a:pPr>
                <a:defRPr/>
              </a:pPr>
              <a:t>23</a:t>
            </a:fld>
            <a:endParaRPr lang="en-US" dirty="0"/>
          </a:p>
        </p:txBody>
      </p:sp>
      <p:sp>
        <p:nvSpPr>
          <p:cNvPr id="695304" name="Rectangle 8"/>
          <p:cNvSpPr>
            <a:spLocks noGrp="1" noChangeArrowheads="1"/>
          </p:cNvSpPr>
          <p:nvPr>
            <p:ph type="title"/>
          </p:nvPr>
        </p:nvSpPr>
        <p:spPr>
          <a:xfrm>
            <a:off x="195263" y="1022350"/>
            <a:ext cx="8948737" cy="1292662"/>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a:t>
            </a:r>
            <a:r>
              <a:rPr lang="en-US" dirty="0"/>
              <a:t>Commercial Pricelist</a:t>
            </a:r>
          </a:p>
        </p:txBody>
      </p:sp>
      <p:sp>
        <p:nvSpPr>
          <p:cNvPr id="32771" name="Rectangle 9"/>
          <p:cNvSpPr>
            <a:spLocks noGrp="1" noChangeArrowheads="1"/>
          </p:cNvSpPr>
          <p:nvPr>
            <p:ph type="body" idx="1"/>
          </p:nvPr>
        </p:nvSpPr>
        <p:spPr>
          <a:xfrm>
            <a:off x="457200" y="2209800"/>
            <a:ext cx="7629525" cy="2654300"/>
          </a:xfrm>
        </p:spPr>
        <p:txBody>
          <a:bodyPr/>
          <a:lstStyle/>
          <a:p>
            <a:pPr>
              <a:lnSpc>
                <a:spcPct val="80000"/>
              </a:lnSpc>
            </a:pPr>
            <a:r>
              <a:rPr lang="en-US" smtClean="0"/>
              <a:t>Offeror must provide a copy of their Commercial Pricelist</a:t>
            </a:r>
          </a:p>
          <a:p>
            <a:pPr lvl="1">
              <a:lnSpc>
                <a:spcPct val="80000"/>
              </a:lnSpc>
            </a:pPr>
            <a:r>
              <a:rPr lang="en-US" sz="2000" smtClean="0"/>
              <a:t>Catalog</a:t>
            </a:r>
          </a:p>
          <a:p>
            <a:pPr lvl="1">
              <a:lnSpc>
                <a:spcPct val="80000"/>
              </a:lnSpc>
            </a:pPr>
            <a:r>
              <a:rPr lang="en-US" sz="2000" smtClean="0"/>
              <a:t>Other Pricelist</a:t>
            </a:r>
          </a:p>
          <a:p>
            <a:pPr lvl="2">
              <a:lnSpc>
                <a:spcPct val="80000"/>
              </a:lnSpc>
            </a:pPr>
            <a:r>
              <a:rPr lang="en-US" sz="1800" smtClean="0"/>
              <a:t>If excerpted from another document, reference source document</a:t>
            </a:r>
          </a:p>
          <a:p>
            <a:pPr>
              <a:lnSpc>
                <a:spcPct val="80000"/>
              </a:lnSpc>
            </a:pPr>
            <a:r>
              <a:rPr lang="en-US" smtClean="0"/>
              <a:t>If no Commercial Pricelist is available, (e.g. for Professional Services), provide data to substantiate rates, including:</a:t>
            </a:r>
          </a:p>
          <a:p>
            <a:pPr lvl="1">
              <a:lnSpc>
                <a:spcPct val="80000"/>
              </a:lnSpc>
            </a:pPr>
            <a:r>
              <a:rPr lang="en-US" sz="2000" smtClean="0"/>
              <a:t>Labor Category</a:t>
            </a:r>
          </a:p>
          <a:p>
            <a:pPr lvl="1">
              <a:lnSpc>
                <a:spcPct val="80000"/>
              </a:lnSpc>
            </a:pPr>
            <a:r>
              <a:rPr lang="en-US" sz="2000" smtClean="0"/>
              <a:t>Experience Qualifications</a:t>
            </a:r>
          </a:p>
          <a:p>
            <a:pPr lvl="1">
              <a:lnSpc>
                <a:spcPct val="80000"/>
              </a:lnSpc>
            </a:pPr>
            <a:r>
              <a:rPr lang="en-US" sz="2000" smtClean="0"/>
              <a:t>Functional Responsibility</a:t>
            </a:r>
          </a:p>
          <a:p>
            <a:pPr lvl="1">
              <a:lnSpc>
                <a:spcPct val="80000"/>
              </a:lnSpc>
            </a:pPr>
            <a:r>
              <a:rPr lang="en-US" sz="2000" smtClean="0"/>
              <a:t>Educational Requirements</a:t>
            </a:r>
          </a:p>
          <a:p>
            <a:pPr lvl="1">
              <a:lnSpc>
                <a:spcPct val="80000"/>
              </a:lnSpc>
            </a:pPr>
            <a:r>
              <a:rPr lang="en-US" sz="2000" smtClean="0"/>
              <a:t>Contract Number</a:t>
            </a:r>
          </a:p>
          <a:p>
            <a:pPr lvl="1">
              <a:lnSpc>
                <a:spcPct val="80000"/>
              </a:lnSpc>
            </a:pPr>
            <a:r>
              <a:rPr lang="en-US" sz="2000" smtClean="0"/>
              <a:t>Billing Rate</a:t>
            </a:r>
          </a:p>
          <a:p>
            <a:pPr>
              <a:lnSpc>
                <a:spcPct val="80000"/>
              </a:lnSpc>
              <a:buFontTx/>
              <a:buNone/>
            </a:pPr>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D0CA6429-72C2-485D-B4E6-0C5FCF7D6CF8}" type="slidenum">
              <a:rPr lang="en-US"/>
              <a:pPr>
                <a:defRPr/>
              </a:pPr>
              <a:t>24</a:t>
            </a:fld>
            <a:endParaRPr lang="en-US" dirty="0"/>
          </a:p>
        </p:txBody>
      </p:sp>
      <p:sp>
        <p:nvSpPr>
          <p:cNvPr id="712708" name="Rectangle 4"/>
          <p:cNvSpPr>
            <a:spLocks noGrp="1" noChangeArrowheads="1"/>
          </p:cNvSpPr>
          <p:nvPr>
            <p:ph type="title"/>
          </p:nvPr>
        </p:nvSpPr>
        <p:spPr>
          <a:xfrm>
            <a:off x="239713" y="1022350"/>
            <a:ext cx="8675688" cy="1292662"/>
          </a:xfrm>
        </p:spPr>
        <p:txBody>
          <a:bodyPr/>
          <a:lstStyle/>
          <a:p>
            <a:pPr>
              <a:defRPr/>
            </a:pPr>
            <a:r>
              <a:rPr lang="en-US" dirty="0" smtClean="0"/>
              <a:t>Preparing the IT Schedule 70 Solicitation</a:t>
            </a:r>
            <a:r>
              <a:rPr lang="en-US" sz="2800" dirty="0" smtClean="0"/>
              <a:t> Cont.</a:t>
            </a:r>
            <a:r>
              <a:rPr lang="en-US" dirty="0" smtClean="0"/>
              <a:t> </a:t>
            </a:r>
            <a:br>
              <a:rPr lang="en-US" dirty="0" smtClean="0"/>
            </a:br>
            <a:r>
              <a:rPr lang="en-US" dirty="0" smtClean="0"/>
              <a:t>– </a:t>
            </a:r>
            <a:r>
              <a:rPr lang="en-US" dirty="0"/>
              <a:t>Production Point</a:t>
            </a:r>
          </a:p>
        </p:txBody>
      </p:sp>
      <p:sp>
        <p:nvSpPr>
          <p:cNvPr id="33795" name="Rectangle 5"/>
          <p:cNvSpPr>
            <a:spLocks noGrp="1" noChangeArrowheads="1"/>
          </p:cNvSpPr>
          <p:nvPr>
            <p:ph type="body" idx="1"/>
          </p:nvPr>
        </p:nvSpPr>
        <p:spPr>
          <a:xfrm>
            <a:off x="457200" y="2362200"/>
            <a:ext cx="7629525" cy="2501900"/>
          </a:xfrm>
        </p:spPr>
        <p:txBody>
          <a:bodyPr/>
          <a:lstStyle/>
          <a:p>
            <a:r>
              <a:rPr lang="en-US" dirty="0" smtClean="0"/>
              <a:t>List where your offered products are manufactured</a:t>
            </a:r>
          </a:p>
          <a:p>
            <a:endParaRPr lang="en-US" dirty="0" smtClean="0"/>
          </a:p>
          <a:p>
            <a:r>
              <a:rPr lang="en-US" dirty="0" smtClean="0"/>
              <a:t>May be included in your Commercial Price List</a:t>
            </a:r>
          </a:p>
          <a:p>
            <a:endParaRPr lang="en-US" dirty="0" smtClean="0"/>
          </a:p>
          <a:p>
            <a:r>
              <a:rPr lang="en-US" dirty="0" smtClean="0"/>
              <a:t>Included as well in Letters of Supply</a:t>
            </a:r>
          </a:p>
          <a:p>
            <a:endParaRPr lang="en-US" dirty="0" smtClean="0"/>
          </a:p>
          <a:p>
            <a:r>
              <a:rPr lang="en-US" dirty="0" smtClean="0"/>
              <a:t>Not applicable for Services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10"/>
          </p:nvPr>
        </p:nvSpPr>
        <p:spPr>
          <a:ln/>
        </p:spPr>
        <p:txBody>
          <a:bodyPr/>
          <a:lstStyle/>
          <a:p>
            <a:pPr>
              <a:defRPr/>
            </a:pPr>
            <a:fld id="{D05DAFFF-A061-44C3-B086-CAF63545C4F1}" type="slidenum">
              <a:rPr lang="en-US"/>
              <a:pPr>
                <a:defRPr/>
              </a:pPr>
              <a:t>25</a:t>
            </a:fld>
            <a:endParaRPr lang="en-US" dirty="0"/>
          </a:p>
        </p:txBody>
      </p:sp>
      <p:sp>
        <p:nvSpPr>
          <p:cNvPr id="714758" name="Rectangle 6"/>
          <p:cNvSpPr>
            <a:spLocks noGrp="1" noChangeArrowheads="1"/>
          </p:cNvSpPr>
          <p:nvPr>
            <p:ph type="title"/>
          </p:nvPr>
        </p:nvSpPr>
        <p:spPr>
          <a:xfrm>
            <a:off x="228600" y="1022350"/>
            <a:ext cx="8764588" cy="1323439"/>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Descriptive </a:t>
            </a:r>
            <a:r>
              <a:rPr lang="en-US" dirty="0"/>
              <a:t>Literature</a:t>
            </a:r>
          </a:p>
        </p:txBody>
      </p:sp>
      <p:sp>
        <p:nvSpPr>
          <p:cNvPr id="34819" name="Rectangle 7"/>
          <p:cNvSpPr>
            <a:spLocks noGrp="1" noChangeArrowheads="1"/>
          </p:cNvSpPr>
          <p:nvPr>
            <p:ph type="body" idx="1"/>
          </p:nvPr>
        </p:nvSpPr>
        <p:spPr>
          <a:xfrm>
            <a:off x="457200" y="2362200"/>
            <a:ext cx="7629525" cy="2501900"/>
          </a:xfrm>
        </p:spPr>
        <p:txBody>
          <a:bodyPr/>
          <a:lstStyle/>
          <a:p>
            <a:r>
              <a:rPr lang="en-US" dirty="0" smtClean="0"/>
              <a:t>Samples of Marketing Materials</a:t>
            </a:r>
          </a:p>
          <a:p>
            <a:pPr lvl="1"/>
            <a:r>
              <a:rPr lang="en-US" dirty="0" smtClean="0"/>
              <a:t>Promotional Literature</a:t>
            </a:r>
          </a:p>
          <a:p>
            <a:pPr lvl="1"/>
            <a:r>
              <a:rPr lang="en-US" dirty="0" smtClean="0"/>
              <a:t>Brochures</a:t>
            </a:r>
          </a:p>
          <a:p>
            <a:pPr lvl="1"/>
            <a:r>
              <a:rPr lang="en-US" dirty="0" smtClean="0"/>
              <a:t>Product Descriptions</a:t>
            </a:r>
          </a:p>
          <a:p>
            <a:pPr lvl="1"/>
            <a:r>
              <a:rPr lang="en-US" dirty="0" smtClean="0"/>
              <a:t>Services Descriptions</a:t>
            </a:r>
          </a:p>
        </p:txBody>
      </p:sp>
      <p:pic>
        <p:nvPicPr>
          <p:cNvPr id="34820" name="Picture 5" descr="This is a clipart picture of a stack of documents."/>
          <p:cNvPicPr>
            <a:picLocks noChangeAspect="1" noChangeArrowheads="1"/>
          </p:cNvPicPr>
          <p:nvPr/>
        </p:nvPicPr>
        <p:blipFill>
          <a:blip r:embed="rId3" cstate="print"/>
          <a:srcRect/>
          <a:stretch>
            <a:fillRect/>
          </a:stretch>
        </p:blipFill>
        <p:spPr bwMode="auto">
          <a:xfrm>
            <a:off x="5562600" y="4343400"/>
            <a:ext cx="2282825" cy="15446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0F10D399-D675-4C8D-A8E6-419E166BBF39}" type="slidenum">
              <a:rPr lang="en-US"/>
              <a:pPr>
                <a:defRPr/>
              </a:pPr>
              <a:t>26</a:t>
            </a:fld>
            <a:endParaRPr lang="en-US" dirty="0"/>
          </a:p>
        </p:txBody>
      </p:sp>
      <p:sp>
        <p:nvSpPr>
          <p:cNvPr id="716806" name="Rectangle 6"/>
          <p:cNvSpPr>
            <a:spLocks noGrp="1" noChangeArrowheads="1"/>
          </p:cNvSpPr>
          <p:nvPr>
            <p:ph type="title"/>
          </p:nvPr>
        </p:nvSpPr>
        <p:spPr>
          <a:xfrm>
            <a:off x="284163" y="1022350"/>
            <a:ext cx="8859837" cy="1292662"/>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Proposed </a:t>
            </a:r>
            <a:r>
              <a:rPr lang="en-US" dirty="0"/>
              <a:t>Pricelist</a:t>
            </a:r>
          </a:p>
        </p:txBody>
      </p:sp>
      <p:sp>
        <p:nvSpPr>
          <p:cNvPr id="35843" name="Rectangle 7"/>
          <p:cNvSpPr>
            <a:spLocks noGrp="1" noChangeArrowheads="1"/>
          </p:cNvSpPr>
          <p:nvPr>
            <p:ph type="body" idx="1"/>
          </p:nvPr>
        </p:nvSpPr>
        <p:spPr>
          <a:xfrm>
            <a:off x="455613" y="2233613"/>
            <a:ext cx="8307387" cy="4548187"/>
          </a:xfrm>
        </p:spPr>
        <p:txBody>
          <a:bodyPr/>
          <a:lstStyle/>
          <a:p>
            <a:r>
              <a:rPr lang="en-US" smtClean="0"/>
              <a:t>Offered Pricing package should include: </a:t>
            </a:r>
            <a:r>
              <a:rPr lang="en-US" sz="2000" smtClean="0"/>
              <a:t>(Document 08)</a:t>
            </a:r>
          </a:p>
          <a:p>
            <a:pPr lvl="1">
              <a:spcBef>
                <a:spcPct val="15000"/>
              </a:spcBef>
            </a:pPr>
            <a:r>
              <a:rPr lang="en-US" sz="1800" smtClean="0"/>
              <a:t>Pricelist Cover Page and Table of Contents</a:t>
            </a:r>
          </a:p>
          <a:p>
            <a:pPr lvl="1">
              <a:spcBef>
                <a:spcPct val="15000"/>
              </a:spcBef>
            </a:pPr>
            <a:r>
              <a:rPr lang="en-US" sz="1800" smtClean="0"/>
              <a:t>Information for Ordering Activities</a:t>
            </a:r>
          </a:p>
          <a:p>
            <a:pPr lvl="1">
              <a:spcBef>
                <a:spcPct val="15000"/>
              </a:spcBef>
            </a:pPr>
            <a:r>
              <a:rPr lang="en-US" sz="1800" smtClean="0"/>
              <a:t>Terms and Conditions Applicable to Specific SINs under IT Schedule 70</a:t>
            </a:r>
          </a:p>
          <a:p>
            <a:pPr lvl="1">
              <a:spcBef>
                <a:spcPct val="15000"/>
              </a:spcBef>
            </a:pPr>
            <a:r>
              <a:rPr lang="en-US" sz="1800" smtClean="0"/>
              <a:t>Any descriptive information relating to the equipment and/or software offered</a:t>
            </a:r>
          </a:p>
          <a:p>
            <a:pPr lvl="1">
              <a:spcBef>
                <a:spcPct val="15000"/>
              </a:spcBef>
            </a:pPr>
            <a:r>
              <a:rPr lang="en-US" sz="1800" smtClean="0"/>
              <a:t>Products and Services Pricelist - should include, at a minimum, the following:</a:t>
            </a:r>
          </a:p>
          <a:p>
            <a:pPr lvl="2">
              <a:spcBef>
                <a:spcPct val="0"/>
              </a:spcBef>
            </a:pPr>
            <a:r>
              <a:rPr lang="en-US" sz="1400" smtClean="0"/>
              <a:t>Brand Name, Model and/or Catalog Number (as applicable)</a:t>
            </a:r>
          </a:p>
          <a:p>
            <a:pPr lvl="2">
              <a:spcBef>
                <a:spcPct val="0"/>
              </a:spcBef>
            </a:pPr>
            <a:r>
              <a:rPr lang="en-US" sz="1400" smtClean="0"/>
              <a:t>Brief description of item</a:t>
            </a:r>
          </a:p>
          <a:p>
            <a:pPr lvl="2">
              <a:spcBef>
                <a:spcPct val="0"/>
              </a:spcBef>
            </a:pPr>
            <a:r>
              <a:rPr lang="en-US" sz="1400" smtClean="0"/>
              <a:t>Negotiated unit price (NET PRICE) for the product or service</a:t>
            </a:r>
          </a:p>
          <a:p>
            <a:pPr lvl="1">
              <a:spcBef>
                <a:spcPct val="15000"/>
              </a:spcBef>
            </a:pPr>
            <a:r>
              <a:rPr lang="en-US" sz="1800" smtClean="0"/>
              <a:t>Blanket Purchase Agreements (BPAs)</a:t>
            </a:r>
          </a:p>
          <a:p>
            <a:pPr lvl="1">
              <a:spcBef>
                <a:spcPct val="15000"/>
              </a:spcBef>
            </a:pPr>
            <a:r>
              <a:rPr lang="en-US" sz="1800" smtClean="0"/>
              <a:t>Contractor Team Arrangements</a:t>
            </a:r>
          </a:p>
          <a:p>
            <a:pPr lvl="1">
              <a:spcBef>
                <a:spcPct val="15000"/>
              </a:spcBef>
            </a:pPr>
            <a:r>
              <a:rPr lang="en-US" sz="1800" smtClean="0"/>
              <a:t>List of Service and Distribution Points, as applicable</a:t>
            </a:r>
          </a:p>
          <a:p>
            <a:pPr lvl="1">
              <a:spcBef>
                <a:spcPct val="15000"/>
              </a:spcBef>
            </a:pPr>
            <a:r>
              <a:rPr lang="en-US" sz="1800" smtClean="0"/>
              <a:t>List of Participating Dealers, as applicable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36DD4921-B642-4455-BFCE-4FF2DABBF00E}" type="slidenum">
              <a:rPr lang="en-US"/>
              <a:pPr>
                <a:defRPr/>
              </a:pPr>
              <a:t>27</a:t>
            </a:fld>
            <a:endParaRPr lang="en-US" dirty="0"/>
          </a:p>
        </p:txBody>
      </p:sp>
      <p:sp>
        <p:nvSpPr>
          <p:cNvPr id="718856" name="Rectangle 8"/>
          <p:cNvSpPr>
            <a:spLocks noGrp="1" noChangeArrowheads="1"/>
          </p:cNvSpPr>
          <p:nvPr>
            <p:ph type="title"/>
          </p:nvPr>
        </p:nvSpPr>
        <p:spPr>
          <a:xfrm>
            <a:off x="222250" y="1022350"/>
            <a:ext cx="8921750" cy="1292662"/>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a:t>
            </a:r>
            <a:r>
              <a:rPr lang="en-US" dirty="0"/>
              <a:t>Proposed EPA Mechanism</a:t>
            </a:r>
          </a:p>
        </p:txBody>
      </p:sp>
      <p:sp>
        <p:nvSpPr>
          <p:cNvPr id="36867" name="Rectangle 9"/>
          <p:cNvSpPr>
            <a:spLocks noGrp="1" noChangeArrowheads="1"/>
          </p:cNvSpPr>
          <p:nvPr>
            <p:ph type="body" idx="1"/>
          </p:nvPr>
        </p:nvSpPr>
        <p:spPr>
          <a:xfrm>
            <a:off x="457200" y="2209800"/>
            <a:ext cx="7629525" cy="2654300"/>
          </a:xfrm>
        </p:spPr>
        <p:txBody>
          <a:bodyPr/>
          <a:lstStyle/>
          <a:p>
            <a:r>
              <a:rPr lang="en-US" sz="2800" smtClean="0"/>
              <a:t>Pricing </a:t>
            </a:r>
            <a:r>
              <a:rPr lang="en-US" sz="2800" u="sng" smtClean="0"/>
              <a:t>WITH</a:t>
            </a:r>
            <a:r>
              <a:rPr lang="en-US" sz="2800" smtClean="0"/>
              <a:t> an Established Commercial Pricelist</a:t>
            </a:r>
          </a:p>
          <a:p>
            <a:pPr lvl="1"/>
            <a:r>
              <a:rPr lang="en-US" smtClean="0"/>
              <a:t>Clause 552.216-70 applies</a:t>
            </a:r>
          </a:p>
          <a:p>
            <a:pPr lvl="1"/>
            <a:r>
              <a:rPr lang="en-US" smtClean="0"/>
              <a:t>Adjustments to prices can be based on reissuance of commercial pricelist</a:t>
            </a:r>
          </a:p>
          <a:p>
            <a:pPr lvl="1"/>
            <a:r>
              <a:rPr lang="en-US" smtClean="0"/>
              <a:t>Limited to 3 increases per 12 month period</a:t>
            </a:r>
          </a:p>
          <a:p>
            <a:pPr lvl="1"/>
            <a:r>
              <a:rPr lang="en-US" smtClean="0"/>
              <a:t>Cannot exceed 10% per 12 month period</a:t>
            </a:r>
          </a:p>
          <a:p>
            <a:pPr lvl="1"/>
            <a:r>
              <a:rPr lang="en-US" smtClean="0"/>
              <a:t>Cannot be requested in the first 12 month period</a:t>
            </a:r>
          </a:p>
          <a:p>
            <a:pPr lvl="1"/>
            <a:r>
              <a:rPr lang="en-US" smtClean="0"/>
              <a:t>Documentation for EPA request is required</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7C274288-498C-48C0-9E14-7FFF4C2C796D}" type="slidenum">
              <a:rPr lang="en-US"/>
              <a:pPr>
                <a:defRPr/>
              </a:pPr>
              <a:t>28</a:t>
            </a:fld>
            <a:endParaRPr lang="en-US" dirty="0"/>
          </a:p>
        </p:txBody>
      </p:sp>
      <p:sp>
        <p:nvSpPr>
          <p:cNvPr id="754692" name="Rectangle 4"/>
          <p:cNvSpPr>
            <a:spLocks noGrp="1" noChangeArrowheads="1"/>
          </p:cNvSpPr>
          <p:nvPr>
            <p:ph type="title"/>
          </p:nvPr>
        </p:nvSpPr>
        <p:spPr>
          <a:xfrm>
            <a:off x="247650" y="1025525"/>
            <a:ext cx="8896350" cy="1292662"/>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a:t>
            </a:r>
            <a:r>
              <a:rPr lang="en-US" dirty="0"/>
              <a:t>Proposed EPA </a:t>
            </a:r>
            <a:r>
              <a:rPr lang="en-US" dirty="0" smtClean="0"/>
              <a:t>Mechanism</a:t>
            </a:r>
            <a:endParaRPr lang="en-US" dirty="0"/>
          </a:p>
        </p:txBody>
      </p:sp>
      <p:sp>
        <p:nvSpPr>
          <p:cNvPr id="37891" name="Rectangle 5"/>
          <p:cNvSpPr>
            <a:spLocks noGrp="1" noChangeArrowheads="1"/>
          </p:cNvSpPr>
          <p:nvPr>
            <p:ph type="body" idx="1"/>
          </p:nvPr>
        </p:nvSpPr>
        <p:spPr>
          <a:xfrm>
            <a:off x="457200" y="2362200"/>
            <a:ext cx="7629525" cy="4191000"/>
          </a:xfrm>
        </p:spPr>
        <p:txBody>
          <a:bodyPr/>
          <a:lstStyle/>
          <a:p>
            <a:pPr>
              <a:lnSpc>
                <a:spcPct val="80000"/>
              </a:lnSpc>
            </a:pPr>
            <a:r>
              <a:rPr lang="en-US" sz="2800" dirty="0" smtClean="0"/>
              <a:t>Pricing </a:t>
            </a:r>
            <a:r>
              <a:rPr lang="en-US" sz="2800" u="sng" dirty="0" smtClean="0"/>
              <a:t>WITHOUT</a:t>
            </a:r>
            <a:r>
              <a:rPr lang="en-US" sz="2800" dirty="0" smtClean="0"/>
              <a:t> an Established Commercial Pricelist</a:t>
            </a:r>
          </a:p>
          <a:p>
            <a:pPr lvl="1">
              <a:lnSpc>
                <a:spcPct val="80000"/>
              </a:lnSpc>
            </a:pPr>
            <a:r>
              <a:rPr lang="en-US" dirty="0" smtClean="0"/>
              <a:t>Clause I-FSS-969 applies</a:t>
            </a:r>
          </a:p>
          <a:p>
            <a:pPr lvl="1">
              <a:lnSpc>
                <a:spcPct val="80000"/>
              </a:lnSpc>
            </a:pPr>
            <a:r>
              <a:rPr lang="en-US" dirty="0" smtClean="0"/>
              <a:t>Two Types of EPAs:</a:t>
            </a:r>
          </a:p>
          <a:p>
            <a:pPr lvl="2">
              <a:lnSpc>
                <a:spcPct val="80000"/>
              </a:lnSpc>
            </a:pPr>
            <a:r>
              <a:rPr lang="en-US" dirty="0" smtClean="0"/>
              <a:t>EPAs based on escalation rates negotiated prior to contract award which results in fixed price for term of contract</a:t>
            </a:r>
          </a:p>
          <a:p>
            <a:pPr lvl="2">
              <a:lnSpc>
                <a:spcPct val="80000"/>
              </a:lnSpc>
            </a:pPr>
            <a:r>
              <a:rPr lang="en-US" dirty="0" smtClean="0"/>
              <a:t>EPAs based on agreed-upon market indicator prior to award which results in contract modification</a:t>
            </a:r>
          </a:p>
          <a:p>
            <a:pPr lvl="1">
              <a:lnSpc>
                <a:spcPct val="80000"/>
              </a:lnSpc>
            </a:pPr>
            <a:r>
              <a:rPr lang="en-US" dirty="0" smtClean="0"/>
              <a:t>Limited to 3 increases per 12 month period</a:t>
            </a:r>
          </a:p>
          <a:p>
            <a:pPr lvl="1">
              <a:lnSpc>
                <a:spcPct val="80000"/>
              </a:lnSpc>
            </a:pPr>
            <a:r>
              <a:rPr lang="en-US" dirty="0" smtClean="0"/>
              <a:t>Cannot be requested in the first 12 month period</a:t>
            </a:r>
          </a:p>
          <a:p>
            <a:pPr lvl="1">
              <a:lnSpc>
                <a:spcPct val="80000"/>
              </a:lnSpc>
            </a:pPr>
            <a:r>
              <a:rPr lang="en-US" dirty="0" smtClean="0"/>
              <a:t>Proposed EPA Mechanism is required</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10"/>
          </p:nvPr>
        </p:nvSpPr>
        <p:spPr>
          <a:ln/>
        </p:spPr>
        <p:txBody>
          <a:bodyPr/>
          <a:lstStyle/>
          <a:p>
            <a:pPr>
              <a:defRPr/>
            </a:pPr>
            <a:fld id="{6DD389EF-AC3B-48FD-B36B-7679E69460B7}" type="slidenum">
              <a:rPr lang="en-US"/>
              <a:pPr>
                <a:defRPr/>
              </a:pPr>
              <a:t>29</a:t>
            </a:fld>
            <a:endParaRPr lang="en-US" dirty="0"/>
          </a:p>
        </p:txBody>
      </p:sp>
      <p:sp>
        <p:nvSpPr>
          <p:cNvPr id="720903" name="Rectangle 7"/>
          <p:cNvSpPr>
            <a:spLocks noGrp="1" noChangeArrowheads="1"/>
          </p:cNvSpPr>
          <p:nvPr>
            <p:ph type="title"/>
          </p:nvPr>
        </p:nvSpPr>
        <p:spPr>
          <a:xfrm>
            <a:off x="187325" y="1025525"/>
            <a:ext cx="8728075" cy="1323439"/>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Organization </a:t>
            </a:r>
            <a:r>
              <a:rPr lang="en-US" dirty="0"/>
              <a:t>Structure</a:t>
            </a:r>
          </a:p>
        </p:txBody>
      </p:sp>
      <p:sp>
        <p:nvSpPr>
          <p:cNvPr id="38915" name="Rectangle 8"/>
          <p:cNvSpPr>
            <a:spLocks noGrp="1" noChangeArrowheads="1"/>
          </p:cNvSpPr>
          <p:nvPr>
            <p:ph type="body" idx="1"/>
          </p:nvPr>
        </p:nvSpPr>
        <p:spPr>
          <a:xfrm>
            <a:off x="457200" y="2286000"/>
            <a:ext cx="7629525" cy="3581400"/>
          </a:xfrm>
        </p:spPr>
        <p:txBody>
          <a:bodyPr/>
          <a:lstStyle/>
          <a:p>
            <a:r>
              <a:rPr lang="en-US" dirty="0" smtClean="0"/>
              <a:t>Describe management and the organizational structure of company</a:t>
            </a:r>
          </a:p>
          <a:p>
            <a:endParaRPr lang="en-US" dirty="0" smtClean="0"/>
          </a:p>
          <a:p>
            <a:r>
              <a:rPr lang="en-US" dirty="0" smtClean="0"/>
              <a:t>The </a:t>
            </a:r>
            <a:r>
              <a:rPr lang="en-US" dirty="0" err="1" smtClean="0"/>
              <a:t>Offeror</a:t>
            </a:r>
            <a:r>
              <a:rPr lang="en-US" dirty="0" smtClean="0"/>
              <a:t> shall address the following:</a:t>
            </a:r>
          </a:p>
          <a:p>
            <a:pPr lvl="1"/>
            <a:r>
              <a:rPr lang="en-US" dirty="0" smtClean="0"/>
              <a:t>History and overview of the organization;</a:t>
            </a:r>
          </a:p>
          <a:p>
            <a:pPr lvl="1"/>
            <a:r>
              <a:rPr lang="en-US" dirty="0" smtClean="0"/>
              <a:t>Organizational Chart; and</a:t>
            </a:r>
          </a:p>
          <a:p>
            <a:pPr lvl="1"/>
            <a:r>
              <a:rPr lang="en-US" dirty="0" smtClean="0"/>
              <a:t>Financial Statement/Annual Report</a:t>
            </a:r>
            <a:br>
              <a:rPr lang="en-US" dirty="0" smtClean="0"/>
            </a:br>
            <a:r>
              <a:rPr lang="en-US" dirty="0" smtClean="0"/>
              <a:t/>
            </a:r>
            <a:br>
              <a:rPr lang="en-US" dirty="0" smtClean="0"/>
            </a:br>
            <a:endParaRPr lang="en-US" b="1" dirty="0" smtClean="0"/>
          </a:p>
        </p:txBody>
      </p:sp>
      <p:pic>
        <p:nvPicPr>
          <p:cNvPr id="38916" name="Picture 6" descr="This is a clipart picture of a Organizational Chart."/>
          <p:cNvPicPr>
            <a:picLocks noChangeAspect="1" noChangeArrowheads="1"/>
          </p:cNvPicPr>
          <p:nvPr/>
        </p:nvPicPr>
        <p:blipFill>
          <a:blip r:embed="rId3" cstate="print"/>
          <a:srcRect/>
          <a:stretch>
            <a:fillRect/>
          </a:stretch>
        </p:blipFill>
        <p:spPr bwMode="auto">
          <a:xfrm>
            <a:off x="6781800" y="4495800"/>
            <a:ext cx="1828800" cy="182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370E8404-76D0-45E4-AEC4-C9034BC77B3A}" type="slidenum">
              <a:rPr lang="en-US"/>
              <a:pPr>
                <a:defRPr/>
              </a:pPr>
              <a:t>3</a:t>
            </a:fld>
            <a:endParaRPr lang="en-US" dirty="0"/>
          </a:p>
        </p:txBody>
      </p:sp>
      <p:sp>
        <p:nvSpPr>
          <p:cNvPr id="15362" name="Rectangle 3"/>
          <p:cNvSpPr>
            <a:spLocks noGrp="1" noChangeArrowheads="1"/>
          </p:cNvSpPr>
          <p:nvPr>
            <p:ph type="body" idx="1"/>
          </p:nvPr>
        </p:nvSpPr>
        <p:spPr>
          <a:xfrm>
            <a:off x="496888" y="1600200"/>
            <a:ext cx="8713787" cy="4824413"/>
          </a:xfrm>
          <a:noFill/>
        </p:spPr>
        <p:txBody>
          <a:bodyPr/>
          <a:lstStyle/>
          <a:p>
            <a:pPr>
              <a:lnSpc>
                <a:spcPct val="80000"/>
              </a:lnSpc>
              <a:buNone/>
            </a:pPr>
            <a:endParaRPr lang="en-US" sz="2000" b="1" dirty="0" smtClean="0"/>
          </a:p>
          <a:p>
            <a:pPr lvl="1">
              <a:lnSpc>
                <a:spcPct val="80000"/>
              </a:lnSpc>
            </a:pPr>
            <a:r>
              <a:rPr lang="en-US" sz="1800" dirty="0" smtClean="0"/>
              <a:t>FAS  	  Federal Acquisition Service</a:t>
            </a:r>
          </a:p>
          <a:p>
            <a:pPr lvl="1">
              <a:lnSpc>
                <a:spcPct val="80000"/>
              </a:lnSpc>
            </a:pPr>
            <a:r>
              <a:rPr lang="en-US" sz="1800" dirty="0" smtClean="0"/>
              <a:t>ITS	  Integrated Technology Service</a:t>
            </a:r>
          </a:p>
          <a:p>
            <a:pPr lvl="1">
              <a:lnSpc>
                <a:spcPct val="80000"/>
              </a:lnSpc>
            </a:pPr>
            <a:r>
              <a:rPr lang="en-US" sz="1800" dirty="0" smtClean="0"/>
              <a:t>FSS	  Federal Supply Schedules</a:t>
            </a:r>
          </a:p>
          <a:p>
            <a:pPr lvl="1">
              <a:lnSpc>
                <a:spcPct val="80000"/>
              </a:lnSpc>
            </a:pPr>
            <a:r>
              <a:rPr lang="en-US" sz="1800" dirty="0" smtClean="0"/>
              <a:t>MAS	  Multiple Award Schedules</a:t>
            </a:r>
          </a:p>
          <a:p>
            <a:pPr lvl="1">
              <a:lnSpc>
                <a:spcPct val="80000"/>
              </a:lnSpc>
            </a:pPr>
            <a:r>
              <a:rPr lang="en-US" sz="1800" dirty="0" smtClean="0"/>
              <a:t>IDIQ	  Indefinite Delivery Indefinite Quantity</a:t>
            </a:r>
          </a:p>
          <a:p>
            <a:pPr lvl="1">
              <a:lnSpc>
                <a:spcPct val="80000"/>
              </a:lnSpc>
            </a:pPr>
            <a:r>
              <a:rPr lang="en-US" sz="1800" dirty="0" smtClean="0"/>
              <a:t>NAICS	  North American Industrial Classification System</a:t>
            </a:r>
          </a:p>
          <a:p>
            <a:pPr lvl="1">
              <a:lnSpc>
                <a:spcPct val="80000"/>
              </a:lnSpc>
            </a:pPr>
            <a:r>
              <a:rPr lang="en-US" sz="1800" dirty="0" smtClean="0"/>
              <a:t>SIN	  Special Item Number</a:t>
            </a:r>
          </a:p>
          <a:p>
            <a:pPr lvl="1">
              <a:lnSpc>
                <a:spcPct val="80000"/>
              </a:lnSpc>
            </a:pPr>
            <a:r>
              <a:rPr lang="en-US" sz="1800" dirty="0" smtClean="0"/>
              <a:t>FSG/FSC	  Federal Supply Group/Federal Supply Code</a:t>
            </a:r>
          </a:p>
          <a:p>
            <a:pPr lvl="1">
              <a:lnSpc>
                <a:spcPct val="80000"/>
              </a:lnSpc>
            </a:pPr>
            <a:r>
              <a:rPr lang="en-US" sz="1800" dirty="0" smtClean="0"/>
              <a:t>ORCA	  Online Representations and Certification Application</a:t>
            </a:r>
          </a:p>
          <a:p>
            <a:pPr lvl="1">
              <a:lnSpc>
                <a:spcPct val="80000"/>
              </a:lnSpc>
            </a:pPr>
            <a:r>
              <a:rPr lang="en-US" sz="1800" dirty="0" smtClean="0"/>
              <a:t>DUNS	  Data Universal Numbering System</a:t>
            </a:r>
          </a:p>
          <a:p>
            <a:pPr lvl="1">
              <a:lnSpc>
                <a:spcPct val="80000"/>
              </a:lnSpc>
            </a:pPr>
            <a:r>
              <a:rPr lang="en-US" sz="1800" dirty="0" smtClean="0"/>
              <a:t>CCR	  Central Contractor Registration</a:t>
            </a:r>
          </a:p>
          <a:p>
            <a:pPr lvl="1">
              <a:lnSpc>
                <a:spcPct val="80000"/>
              </a:lnSpc>
            </a:pPr>
            <a:r>
              <a:rPr lang="en-US" sz="1800" dirty="0" smtClean="0"/>
              <a:t>FBO	  Federal Business Opportunities (</a:t>
            </a:r>
            <a:r>
              <a:rPr lang="en-US" sz="1800" dirty="0" err="1" smtClean="0"/>
              <a:t>FedBizOpps</a:t>
            </a:r>
            <a:r>
              <a:rPr lang="en-US" sz="1800" dirty="0" smtClean="0"/>
              <a:t>)</a:t>
            </a:r>
          </a:p>
          <a:p>
            <a:pPr lvl="1">
              <a:lnSpc>
                <a:spcPct val="80000"/>
              </a:lnSpc>
            </a:pPr>
            <a:r>
              <a:rPr lang="en-US" sz="1800" dirty="0" smtClean="0"/>
              <a:t>PCO           Procuring Contracting Officer</a:t>
            </a:r>
          </a:p>
          <a:p>
            <a:pPr lvl="1">
              <a:lnSpc>
                <a:spcPct val="80000"/>
              </a:lnSpc>
            </a:pPr>
            <a:r>
              <a:rPr lang="en-US" sz="1800" dirty="0" smtClean="0"/>
              <a:t>ACO	  Administrative Contracting Officer </a:t>
            </a:r>
          </a:p>
          <a:p>
            <a:pPr lvl="1">
              <a:lnSpc>
                <a:spcPct val="80000"/>
              </a:lnSpc>
            </a:pPr>
            <a:r>
              <a:rPr lang="en-US" sz="1800" dirty="0" smtClean="0"/>
              <a:t>IOA	  Industrial Operations Analyst</a:t>
            </a:r>
          </a:p>
        </p:txBody>
      </p:sp>
      <p:sp>
        <p:nvSpPr>
          <p:cNvPr id="5" name="Rectangle 2"/>
          <p:cNvSpPr>
            <a:spLocks noGrp="1" noChangeArrowheads="1"/>
          </p:cNvSpPr>
          <p:nvPr>
            <p:ph type="title"/>
          </p:nvPr>
        </p:nvSpPr>
        <p:spPr>
          <a:xfrm>
            <a:off x="311150" y="1012825"/>
            <a:ext cx="7388225" cy="891334"/>
          </a:xfrm>
        </p:spPr>
        <p:txBody>
          <a:bodyPr/>
          <a:lstStyle/>
          <a:p>
            <a:pPr lvl="0" eaLnBrk="1" hangingPunct="1">
              <a:lnSpc>
                <a:spcPct val="106000"/>
              </a:lnSpc>
              <a:tabLst>
                <a:tab pos="3587750" algn="r"/>
              </a:tabLst>
              <a:defRPr/>
            </a:pPr>
            <a:r>
              <a:rPr lang="en-US" sz="3200" b="0" dirty="0" smtClean="0"/>
              <a:t>Useful Terms &amp; Cast of Characters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E57A646C-50A4-4091-9298-565AA83F61F4}" type="slidenum">
              <a:rPr lang="en-US"/>
              <a:pPr>
                <a:defRPr/>
              </a:pPr>
              <a:t>30</a:t>
            </a:fld>
            <a:endParaRPr lang="en-US" dirty="0"/>
          </a:p>
        </p:txBody>
      </p:sp>
      <p:sp>
        <p:nvSpPr>
          <p:cNvPr id="710662" name="Rectangle 6"/>
          <p:cNvSpPr>
            <a:spLocks noGrp="1" noChangeArrowheads="1"/>
          </p:cNvSpPr>
          <p:nvPr>
            <p:ph type="title"/>
          </p:nvPr>
        </p:nvSpPr>
        <p:spPr>
          <a:xfrm>
            <a:off x="142875" y="1023938"/>
            <a:ext cx="8696325" cy="1292662"/>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a:t>
            </a:r>
            <a:r>
              <a:rPr lang="en-US" dirty="0"/>
              <a:t>ORCA Registration</a:t>
            </a:r>
          </a:p>
        </p:txBody>
      </p:sp>
      <p:sp>
        <p:nvSpPr>
          <p:cNvPr id="39939" name="Rectangle 7"/>
          <p:cNvSpPr>
            <a:spLocks noGrp="1" noChangeArrowheads="1"/>
          </p:cNvSpPr>
          <p:nvPr>
            <p:ph type="body" idx="1"/>
          </p:nvPr>
        </p:nvSpPr>
        <p:spPr>
          <a:xfrm>
            <a:off x="457200" y="2438400"/>
            <a:ext cx="7629525" cy="3581400"/>
          </a:xfrm>
        </p:spPr>
        <p:txBody>
          <a:bodyPr/>
          <a:lstStyle/>
          <a:p>
            <a:r>
              <a:rPr lang="en-US" dirty="0" smtClean="0"/>
              <a:t>Proof of registration for Online Representations &amp; Certifications Application (ORCA) </a:t>
            </a:r>
          </a:p>
          <a:p>
            <a:pPr lvl="1"/>
            <a:r>
              <a:rPr lang="en-US" dirty="0" smtClean="0"/>
              <a:t>http://orca.bpn.gov </a:t>
            </a:r>
          </a:p>
          <a:p>
            <a:pPr lvl="1"/>
            <a:r>
              <a:rPr lang="en-US" dirty="0" smtClean="0"/>
              <a:t>Online paperless collection point for       Representations &amp; Certifications </a:t>
            </a:r>
          </a:p>
          <a:p>
            <a:pPr lvl="1"/>
            <a:r>
              <a:rPr lang="en-US" dirty="0" smtClean="0"/>
              <a:t>Annual completion/updates required</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956C9BBF-1EAF-4691-A582-4A42B62EF122}" type="slidenum">
              <a:rPr lang="en-US"/>
              <a:pPr>
                <a:defRPr/>
              </a:pPr>
              <a:t>31</a:t>
            </a:fld>
            <a:endParaRPr lang="en-US" dirty="0"/>
          </a:p>
        </p:txBody>
      </p:sp>
      <p:sp>
        <p:nvSpPr>
          <p:cNvPr id="447500" name="Rectangle 12"/>
          <p:cNvSpPr>
            <a:spLocks noGrp="1" noChangeArrowheads="1"/>
          </p:cNvSpPr>
          <p:nvPr>
            <p:ph type="title"/>
          </p:nvPr>
        </p:nvSpPr>
        <p:spPr>
          <a:xfrm>
            <a:off x="142875" y="1023938"/>
            <a:ext cx="8696325" cy="1292662"/>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Central Contractor Registration </a:t>
            </a:r>
            <a:endParaRPr lang="en-US" dirty="0"/>
          </a:p>
        </p:txBody>
      </p:sp>
      <p:sp>
        <p:nvSpPr>
          <p:cNvPr id="40963" name="Rectangle 13"/>
          <p:cNvSpPr>
            <a:spLocks noGrp="1" noChangeArrowheads="1"/>
          </p:cNvSpPr>
          <p:nvPr>
            <p:ph type="body" idx="1"/>
          </p:nvPr>
        </p:nvSpPr>
        <p:spPr>
          <a:xfrm>
            <a:off x="457200" y="2362200"/>
            <a:ext cx="8153400" cy="3048000"/>
          </a:xfrm>
        </p:spPr>
        <p:txBody>
          <a:bodyPr/>
          <a:lstStyle/>
          <a:p>
            <a:r>
              <a:rPr lang="en-US" dirty="0" smtClean="0"/>
              <a:t>Proof of registration for Central Contractor Registration (CCR)</a:t>
            </a:r>
          </a:p>
          <a:p>
            <a:pPr lvl="1"/>
            <a:r>
              <a:rPr lang="en-US" dirty="0" smtClean="0"/>
              <a:t>www.ccr.gov </a:t>
            </a:r>
          </a:p>
          <a:p>
            <a:pPr lvl="1"/>
            <a:endParaRPr lang="en-US" dirty="0" smtClean="0"/>
          </a:p>
          <a:p>
            <a:pPr lvl="1"/>
            <a:r>
              <a:rPr lang="en-US" dirty="0" smtClean="0"/>
              <a:t>CCR collects, validates, stores, and disseminates data in support of agency acquisition missions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B081E240-89F7-4093-951F-25395A8FAC29}" type="slidenum">
              <a:rPr lang="en-US"/>
              <a:pPr>
                <a:defRPr/>
              </a:pPr>
              <a:t>32</a:t>
            </a:fld>
            <a:endParaRPr lang="en-US" dirty="0"/>
          </a:p>
        </p:txBody>
      </p:sp>
      <p:sp>
        <p:nvSpPr>
          <p:cNvPr id="809986" name="Rectangle 2"/>
          <p:cNvSpPr>
            <a:spLocks noGrp="1" noChangeArrowheads="1"/>
          </p:cNvSpPr>
          <p:nvPr>
            <p:ph type="title"/>
          </p:nvPr>
        </p:nvSpPr>
        <p:spPr>
          <a:xfrm>
            <a:off x="152400" y="1022350"/>
            <a:ext cx="8764588" cy="1323439"/>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a:t>
            </a:r>
            <a:r>
              <a:rPr lang="en-US" dirty="0"/>
              <a:t>Past Performance Evaluation Report (D&amp;B)</a:t>
            </a:r>
          </a:p>
        </p:txBody>
      </p:sp>
      <p:sp>
        <p:nvSpPr>
          <p:cNvPr id="41987" name="Rectangle 3"/>
          <p:cNvSpPr>
            <a:spLocks noGrp="1" noChangeArrowheads="1"/>
          </p:cNvSpPr>
          <p:nvPr>
            <p:ph type="body" idx="1"/>
          </p:nvPr>
        </p:nvSpPr>
        <p:spPr>
          <a:xfrm>
            <a:off x="457200" y="2298700"/>
            <a:ext cx="7629525" cy="3873500"/>
          </a:xfrm>
        </p:spPr>
        <p:txBody>
          <a:bodyPr/>
          <a:lstStyle/>
          <a:p>
            <a:r>
              <a:rPr lang="en-US" dirty="0" smtClean="0"/>
              <a:t>Request a Past Performance Evaluation report from D&amp;B Open Ratings, Inc. </a:t>
            </a:r>
            <a:r>
              <a:rPr lang="en-US" sz="1800" dirty="0" smtClean="0"/>
              <a:t>(</a:t>
            </a:r>
            <a:r>
              <a:rPr lang="en-US" sz="1800" b="1" dirty="0" smtClean="0"/>
              <a:t>Document 06</a:t>
            </a:r>
            <a:r>
              <a:rPr lang="en-US" sz="1800" dirty="0" smtClean="0"/>
              <a:t>)</a:t>
            </a:r>
          </a:p>
          <a:p>
            <a:pPr lvl="1"/>
            <a:r>
              <a:rPr lang="en-US" dirty="0" smtClean="0"/>
              <a:t>www.ppereports.com</a:t>
            </a:r>
          </a:p>
          <a:p>
            <a:r>
              <a:rPr lang="en-US" dirty="0" smtClean="0"/>
              <a:t>Report is sent directly to Requestor/</a:t>
            </a:r>
            <a:r>
              <a:rPr lang="en-US" dirty="0" err="1" smtClean="0"/>
              <a:t>Offeror</a:t>
            </a:r>
            <a:endParaRPr lang="en-US" dirty="0" smtClean="0"/>
          </a:p>
          <a:p>
            <a:r>
              <a:rPr lang="en-US" dirty="0" smtClean="0"/>
              <a:t>Request copy to be sent to GSA via e-mail at:</a:t>
            </a:r>
          </a:p>
          <a:p>
            <a:pPr lvl="1"/>
            <a:r>
              <a:rPr lang="en-US" dirty="0" smtClean="0"/>
              <a:t>it.center@gsa.gov</a:t>
            </a:r>
          </a:p>
          <a:p>
            <a:r>
              <a:rPr lang="en-US" dirty="0" smtClean="0"/>
              <a:t>To ensure GSA receives a report, send a copy with the offer</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310E5832-9952-4EC9-8AA4-5F10FCCE8D71}" type="slidenum">
              <a:rPr lang="en-US"/>
              <a:pPr>
                <a:defRPr/>
              </a:pPr>
              <a:t>33</a:t>
            </a:fld>
            <a:endParaRPr lang="en-US" dirty="0"/>
          </a:p>
        </p:txBody>
      </p:sp>
      <p:sp>
        <p:nvSpPr>
          <p:cNvPr id="346122" name="Rectangle 10"/>
          <p:cNvSpPr>
            <a:spLocks noGrp="1" noChangeArrowheads="1"/>
          </p:cNvSpPr>
          <p:nvPr>
            <p:ph type="title"/>
          </p:nvPr>
        </p:nvSpPr>
        <p:spPr>
          <a:xfrm>
            <a:off x="161925" y="1025525"/>
            <a:ext cx="8764588" cy="1323439"/>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Commercial </a:t>
            </a:r>
            <a:r>
              <a:rPr lang="en-US" dirty="0"/>
              <a:t>Sales Practices Format (CSP-1)</a:t>
            </a:r>
          </a:p>
        </p:txBody>
      </p:sp>
      <p:sp>
        <p:nvSpPr>
          <p:cNvPr id="43011" name="Rectangle 11"/>
          <p:cNvSpPr>
            <a:spLocks noGrp="1" noChangeArrowheads="1"/>
          </p:cNvSpPr>
          <p:nvPr>
            <p:ph type="body" idx="1"/>
          </p:nvPr>
        </p:nvSpPr>
        <p:spPr>
          <a:xfrm>
            <a:off x="457200" y="2209800"/>
            <a:ext cx="7629525" cy="4114800"/>
          </a:xfrm>
        </p:spPr>
        <p:txBody>
          <a:bodyPr/>
          <a:lstStyle/>
          <a:p>
            <a:r>
              <a:rPr lang="en-US" sz="2800" dirty="0" smtClean="0"/>
              <a:t>The CSP-1 template is included in the Solicitation Package </a:t>
            </a:r>
            <a:r>
              <a:rPr lang="en-US" sz="2000" dirty="0" smtClean="0"/>
              <a:t>(Document 09)</a:t>
            </a:r>
          </a:p>
          <a:p>
            <a:pPr lvl="1"/>
            <a:r>
              <a:rPr lang="en-US" dirty="0" smtClean="0"/>
              <a:t>Sales to the general public – 12-month period</a:t>
            </a:r>
          </a:p>
          <a:p>
            <a:pPr lvl="1"/>
            <a:r>
              <a:rPr lang="en-US" dirty="0" smtClean="0"/>
              <a:t>Projected Sales under this contract</a:t>
            </a:r>
          </a:p>
          <a:p>
            <a:pPr lvl="1"/>
            <a:r>
              <a:rPr lang="en-US" dirty="0" smtClean="0"/>
              <a:t>Discounting Policies  </a:t>
            </a:r>
          </a:p>
          <a:p>
            <a:pPr lvl="1"/>
            <a:r>
              <a:rPr lang="en-US" dirty="0" smtClean="0"/>
              <a:t>Matrix of Customers and Discounts</a:t>
            </a:r>
          </a:p>
          <a:p>
            <a:pPr lvl="1"/>
            <a:r>
              <a:rPr lang="en-US" dirty="0" smtClean="0"/>
              <a:t>Written Discounting Policies provided as narrative portion of the Commercial Sales Practices Format (CSP-1)</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0" name="Rectangle 4"/>
          <p:cNvSpPr>
            <a:spLocks noGrp="1" noChangeArrowheads="1"/>
          </p:cNvSpPr>
          <p:nvPr>
            <p:ph type="title"/>
          </p:nvPr>
        </p:nvSpPr>
        <p:spPr>
          <a:xfrm>
            <a:off x="152400" y="1022350"/>
            <a:ext cx="8764588" cy="1323439"/>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a:t>
            </a:r>
            <a:r>
              <a:rPr lang="en-US" dirty="0" err="1"/>
              <a:t>Offeror’s</a:t>
            </a:r>
            <a:r>
              <a:rPr lang="en-US" dirty="0"/>
              <a:t> Conditional Attachments</a:t>
            </a:r>
          </a:p>
        </p:txBody>
      </p:sp>
      <p:sp>
        <p:nvSpPr>
          <p:cNvPr id="44035" name="Rectangle 103"/>
          <p:cNvSpPr>
            <a:spLocks noGrp="1" noChangeArrowheads="1"/>
          </p:cNvSpPr>
          <p:nvPr>
            <p:ph type="body" sz="half" idx="1"/>
          </p:nvPr>
        </p:nvSpPr>
        <p:spPr>
          <a:xfrm>
            <a:off x="457200" y="2209800"/>
            <a:ext cx="8307388" cy="533400"/>
          </a:xfrm>
        </p:spPr>
        <p:txBody>
          <a:bodyPr/>
          <a:lstStyle/>
          <a:p>
            <a:pPr>
              <a:lnSpc>
                <a:spcPct val="80000"/>
              </a:lnSpc>
            </a:pPr>
            <a:r>
              <a:rPr lang="en-US" sz="1800" u="sng" smtClean="0"/>
              <a:t>Conditional</a:t>
            </a:r>
            <a:r>
              <a:rPr lang="en-US" sz="1800" smtClean="0"/>
              <a:t> Attachments may be </a:t>
            </a:r>
            <a:r>
              <a:rPr lang="en-US" sz="1800" u="sng" smtClean="0"/>
              <a:t>REQUIRED</a:t>
            </a:r>
            <a:r>
              <a:rPr lang="en-US" sz="1800" smtClean="0"/>
              <a:t> depending on the size of your company and/or the SINs offered by your company.</a:t>
            </a:r>
          </a:p>
        </p:txBody>
      </p:sp>
      <p:graphicFrame>
        <p:nvGraphicFramePr>
          <p:cNvPr id="700548" name="Group 132"/>
          <p:cNvGraphicFramePr>
            <a:graphicFrameLocks noGrp="1"/>
          </p:cNvGraphicFramePr>
          <p:nvPr>
            <p:ph sz="half" idx="2"/>
          </p:nvPr>
        </p:nvGraphicFramePr>
        <p:xfrm>
          <a:off x="457200" y="2743200"/>
          <a:ext cx="8077200" cy="3992880"/>
        </p:xfrm>
        <a:graphic>
          <a:graphicData uri="http://schemas.openxmlformats.org/drawingml/2006/table">
            <a:tbl>
              <a:tblPr/>
              <a:tblGrid>
                <a:gridCol w="3408363"/>
                <a:gridCol w="4668837"/>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Attachment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Who Must Submit?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Subcontracting Plan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Large Businesses with expected sales &gt;$650K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Letters of Supply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Resellers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Dealer/Reseller Spreadsheet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Resellers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Professional Services Experience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Professional Service Providers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Labor Category Descriptions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Professional Service Providers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Authorized Dealer(s) Information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Resellers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Training Course Descriptions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Professional Service Providers – Classroom Training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Compensation Plan for Professional Employees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Professional Service Providers with expected sales &gt;$650K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Solicitation Exceptions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Any Offeror Taking Exception with any of the Applicable Terms and Conditions, FAR Clauses, or GSAR Clauses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Pricing Support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Any Offeror Wishing to Provide Additional Pricing Information in Support of the Pricing Proposal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75" name="Slide Number Placeholder 2"/>
          <p:cNvSpPr txBox="1">
            <a:spLocks noGrp="1"/>
          </p:cNvSpPr>
          <p:nvPr/>
        </p:nvSpPr>
        <p:spPr bwMode="auto">
          <a:xfrm>
            <a:off x="7086600" y="6477000"/>
            <a:ext cx="1905000" cy="254000"/>
          </a:xfrm>
          <a:prstGeom prst="rect">
            <a:avLst/>
          </a:prstGeom>
          <a:noFill/>
          <a:ln w="9525">
            <a:noFill/>
            <a:miter lim="800000"/>
            <a:headEnd/>
            <a:tailEnd/>
          </a:ln>
        </p:spPr>
        <p:txBody>
          <a:bodyPr/>
          <a:lstStyle/>
          <a:p>
            <a:pPr algn="r" eaLnBrk="0" hangingPunct="0"/>
            <a:fld id="{24D8CCB0-4BE2-4950-8FB4-936462A5DA1A}" type="slidenum">
              <a:rPr lang="en-US" sz="1200" b="1">
                <a:solidFill>
                  <a:schemeClr val="tx1"/>
                </a:solidFill>
                <a:ea typeface="ヒラギノ角ゴ Pro W3" pitchFamily="1" charset="-128"/>
              </a:rPr>
              <a:pPr algn="r" eaLnBrk="0" hangingPunct="0"/>
              <a:t>34</a:t>
            </a:fld>
            <a:endParaRPr lang="en-US" sz="1200" b="1">
              <a:solidFill>
                <a:schemeClr val="tx1"/>
              </a:solidFill>
              <a:ea typeface="ヒラギノ角ゴ Pro W3" pitchFamily="1" charset="-128"/>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5AF21E04-878C-4536-8EA0-7A66AB711AAC}" type="slidenum">
              <a:rPr lang="en-US"/>
              <a:pPr>
                <a:defRPr/>
              </a:pPr>
              <a:t>35</a:t>
            </a:fld>
            <a:endParaRPr lang="en-US" dirty="0"/>
          </a:p>
        </p:txBody>
      </p:sp>
      <p:sp>
        <p:nvSpPr>
          <p:cNvPr id="450579" name="Rectangle 19"/>
          <p:cNvSpPr>
            <a:spLocks noGrp="1" noChangeArrowheads="1"/>
          </p:cNvSpPr>
          <p:nvPr>
            <p:ph type="title"/>
          </p:nvPr>
        </p:nvSpPr>
        <p:spPr>
          <a:xfrm>
            <a:off x="152400" y="1025525"/>
            <a:ext cx="8764588" cy="1785104"/>
          </a:xfrm>
        </p:spPr>
        <p:txBody>
          <a:bodyPr/>
          <a:lstStyle/>
          <a:p>
            <a:pPr>
              <a:defRPr/>
            </a:pPr>
            <a:r>
              <a:rPr lang="en-US" dirty="0" smtClean="0"/>
              <a:t>Preparing the IT Schedule 70 Solicitation </a:t>
            </a:r>
            <a:r>
              <a:rPr lang="en-US" sz="2800" dirty="0" smtClean="0"/>
              <a:t>Cont.</a:t>
            </a:r>
            <a:r>
              <a:rPr lang="en-US" dirty="0" smtClean="0"/>
              <a:t> </a:t>
            </a:r>
            <a:br>
              <a:rPr lang="en-US" dirty="0" smtClean="0"/>
            </a:br>
            <a:r>
              <a:rPr lang="en-US" dirty="0" smtClean="0"/>
              <a:t> – Small Business </a:t>
            </a:r>
            <a:r>
              <a:rPr lang="en-US" dirty="0"/>
              <a:t>Subcontracting Plan </a:t>
            </a:r>
            <a:br>
              <a:rPr lang="en-US" dirty="0"/>
            </a:br>
            <a:endParaRPr lang="en-US" dirty="0"/>
          </a:p>
        </p:txBody>
      </p:sp>
      <p:sp>
        <p:nvSpPr>
          <p:cNvPr id="45059" name="Rectangle 20"/>
          <p:cNvSpPr>
            <a:spLocks noGrp="1" noChangeArrowheads="1"/>
          </p:cNvSpPr>
          <p:nvPr>
            <p:ph type="body" idx="1"/>
          </p:nvPr>
        </p:nvSpPr>
        <p:spPr/>
        <p:txBody>
          <a:bodyPr/>
          <a:lstStyle/>
          <a:p>
            <a:r>
              <a:rPr lang="en-US" sz="2800" dirty="0" smtClean="0"/>
              <a:t>Large Business with projected sales &gt;$650K</a:t>
            </a:r>
          </a:p>
          <a:p>
            <a:endParaRPr lang="en-US" sz="1400" dirty="0" smtClean="0"/>
          </a:p>
          <a:p>
            <a:r>
              <a:rPr lang="en-US" sz="2800" dirty="0" smtClean="0"/>
              <a:t>Outlines your company’s:</a:t>
            </a:r>
          </a:p>
          <a:p>
            <a:pPr lvl="1"/>
            <a:r>
              <a:rPr lang="en-US" dirty="0" smtClean="0"/>
              <a:t>Small Business Subcontracting Goals</a:t>
            </a:r>
          </a:p>
          <a:p>
            <a:pPr lvl="1"/>
            <a:r>
              <a:rPr lang="en-US" dirty="0" smtClean="0"/>
              <a:t>Reporting Requirements</a:t>
            </a:r>
          </a:p>
          <a:p>
            <a:pPr lvl="1"/>
            <a:r>
              <a:rPr lang="en-US" dirty="0" smtClean="0"/>
              <a:t>Recordkeeping Requirements</a:t>
            </a:r>
          </a:p>
          <a:p>
            <a:endParaRPr lang="en-US" sz="1200" dirty="0" smtClean="0"/>
          </a:p>
          <a:p>
            <a:r>
              <a:rPr lang="en-US" sz="2800" dirty="0" smtClean="0"/>
              <a:t>The Subcontracting Model Plan is provided as an Attachment in the Solicitation Package     </a:t>
            </a:r>
            <a:r>
              <a:rPr lang="en-US" sz="2000" dirty="0" smtClean="0"/>
              <a:t>(Document 07)</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349B325D-03B2-4B39-BA9F-655F4FCF39A7}" type="slidenum">
              <a:rPr lang="en-US"/>
              <a:pPr>
                <a:defRPr/>
              </a:pPr>
              <a:t>36</a:t>
            </a:fld>
            <a:endParaRPr lang="en-US" dirty="0"/>
          </a:p>
        </p:txBody>
      </p:sp>
      <p:sp>
        <p:nvSpPr>
          <p:cNvPr id="660492" name="Rectangle 12"/>
          <p:cNvSpPr>
            <a:spLocks noGrp="1" noChangeArrowheads="1"/>
          </p:cNvSpPr>
          <p:nvPr>
            <p:ph type="title"/>
          </p:nvPr>
        </p:nvSpPr>
        <p:spPr>
          <a:xfrm>
            <a:off x="152400" y="1016000"/>
            <a:ext cx="8991600" cy="1323439"/>
          </a:xfrm>
        </p:spPr>
        <p:txBody>
          <a:bodyPr/>
          <a:lstStyle/>
          <a:p>
            <a:pPr>
              <a:defRPr/>
            </a:pPr>
            <a:r>
              <a:rPr lang="en-US" dirty="0" smtClean="0"/>
              <a:t>Preparing the IT Schedule 70 Solicitation </a:t>
            </a:r>
            <a:r>
              <a:rPr lang="en-US" sz="3200" dirty="0" smtClean="0"/>
              <a:t>Cont.</a:t>
            </a:r>
            <a:r>
              <a:rPr lang="en-US" dirty="0" smtClean="0"/>
              <a:t> </a:t>
            </a:r>
            <a:br>
              <a:rPr lang="en-US" dirty="0" smtClean="0"/>
            </a:br>
            <a:r>
              <a:rPr lang="en-US" dirty="0" smtClean="0"/>
              <a:t>– </a:t>
            </a:r>
            <a:r>
              <a:rPr lang="en-US" dirty="0"/>
              <a:t>Dealer/Reseller Spreadsheet</a:t>
            </a:r>
          </a:p>
        </p:txBody>
      </p:sp>
      <p:sp>
        <p:nvSpPr>
          <p:cNvPr id="47107" name="Rectangle 14"/>
          <p:cNvSpPr>
            <a:spLocks noGrp="1" noChangeArrowheads="1"/>
          </p:cNvSpPr>
          <p:nvPr>
            <p:ph type="body" idx="1"/>
          </p:nvPr>
        </p:nvSpPr>
        <p:spPr>
          <a:xfrm>
            <a:off x="457200" y="2374900"/>
            <a:ext cx="7629525" cy="2654300"/>
          </a:xfrm>
        </p:spPr>
        <p:txBody>
          <a:bodyPr/>
          <a:lstStyle/>
          <a:p>
            <a:r>
              <a:rPr lang="en-US" smtClean="0"/>
              <a:t>Required by all Offerors who are dealers/ resellers offering other manufacturer’s products</a:t>
            </a:r>
          </a:p>
          <a:p>
            <a:endParaRPr lang="en-US" smtClean="0"/>
          </a:p>
          <a:p>
            <a:r>
              <a:rPr lang="en-US" smtClean="0"/>
              <a:t>Demonstrate accurate and complete pricing information on manufacturer, dealer/reseller and GSA proposal</a:t>
            </a:r>
          </a:p>
          <a:p>
            <a:endParaRPr lang="en-US" smtClean="0"/>
          </a:p>
          <a:p>
            <a:r>
              <a:rPr lang="en-US" smtClean="0"/>
              <a:t>The Template is provided as an attachment in the Solicitation Package </a:t>
            </a:r>
            <a:r>
              <a:rPr lang="en-US" sz="1800" smtClean="0"/>
              <a:t>(Document 11)</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8AF98D5D-1A65-409B-800B-317086957D1D}" type="slidenum">
              <a:rPr lang="en-US"/>
              <a:pPr>
                <a:defRPr/>
              </a:pPr>
              <a:t>37</a:t>
            </a:fld>
            <a:endParaRPr lang="en-US" dirty="0"/>
          </a:p>
        </p:txBody>
      </p:sp>
      <p:sp>
        <p:nvSpPr>
          <p:cNvPr id="733191" name="Rectangle 7"/>
          <p:cNvSpPr>
            <a:spLocks noGrp="1" noChangeArrowheads="1"/>
          </p:cNvSpPr>
          <p:nvPr>
            <p:ph type="title"/>
          </p:nvPr>
        </p:nvSpPr>
        <p:spPr>
          <a:xfrm>
            <a:off x="182563" y="1025525"/>
            <a:ext cx="8961437" cy="1323439"/>
          </a:xfrm>
        </p:spPr>
        <p:txBody>
          <a:bodyPr/>
          <a:lstStyle/>
          <a:p>
            <a:pPr>
              <a:defRPr/>
            </a:pPr>
            <a:r>
              <a:rPr lang="en-US" dirty="0" smtClean="0"/>
              <a:t>Preparing the IT Schedule 70 Solicitation </a:t>
            </a:r>
            <a:r>
              <a:rPr lang="en-US" sz="3200" dirty="0" smtClean="0"/>
              <a:t>Cont.</a:t>
            </a:r>
            <a:r>
              <a:rPr lang="en-US" dirty="0" smtClean="0"/>
              <a:t> </a:t>
            </a:r>
            <a:br>
              <a:rPr lang="en-US" dirty="0" smtClean="0"/>
            </a:br>
            <a:r>
              <a:rPr lang="en-US" dirty="0" smtClean="0"/>
              <a:t>– </a:t>
            </a:r>
            <a:r>
              <a:rPr lang="en-US" dirty="0"/>
              <a:t>Authorized Dealer(s) Information</a:t>
            </a:r>
          </a:p>
        </p:txBody>
      </p:sp>
      <p:sp>
        <p:nvSpPr>
          <p:cNvPr id="50179" name="Rectangle 8"/>
          <p:cNvSpPr>
            <a:spLocks noGrp="1" noChangeArrowheads="1"/>
          </p:cNvSpPr>
          <p:nvPr>
            <p:ph type="body" idx="1"/>
          </p:nvPr>
        </p:nvSpPr>
        <p:spPr>
          <a:xfrm>
            <a:off x="447675" y="2984500"/>
            <a:ext cx="7629525" cy="2654300"/>
          </a:xfrm>
        </p:spPr>
        <p:txBody>
          <a:bodyPr/>
          <a:lstStyle/>
          <a:p>
            <a:r>
              <a:rPr lang="en-US" smtClean="0"/>
              <a:t>Required by all Offerors Providing Products</a:t>
            </a:r>
          </a:p>
          <a:p>
            <a:endParaRPr lang="en-US" smtClean="0"/>
          </a:p>
          <a:p>
            <a:r>
              <a:rPr lang="en-US" smtClean="0"/>
              <a:t>List of all Authorized Dealers for products offered</a:t>
            </a:r>
          </a:p>
          <a:p>
            <a:endParaRPr lang="en-US" smtClean="0"/>
          </a:p>
          <a:p>
            <a:r>
              <a:rPr lang="en-US" smtClean="0"/>
              <a:t>You Must Keep this </a:t>
            </a:r>
            <a:r>
              <a:rPr lang="en-US" smtClean="0">
                <a:solidFill>
                  <a:srgbClr val="CC3300"/>
                </a:solidFill>
              </a:rPr>
              <a:t>Up-to-Date</a:t>
            </a:r>
            <a:r>
              <a:rPr lang="en-US" smtClean="0"/>
              <a:t>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0552703D-3643-48C6-BAB9-2A93C0848961}" type="slidenum">
              <a:rPr lang="en-US"/>
              <a:pPr>
                <a:defRPr/>
              </a:pPr>
              <a:t>38</a:t>
            </a:fld>
            <a:endParaRPr lang="en-US" dirty="0"/>
          </a:p>
        </p:txBody>
      </p:sp>
      <p:sp>
        <p:nvSpPr>
          <p:cNvPr id="776194" name="Rectangle 2"/>
          <p:cNvSpPr>
            <a:spLocks noGrp="1" noChangeArrowheads="1"/>
          </p:cNvSpPr>
          <p:nvPr>
            <p:ph type="title"/>
          </p:nvPr>
        </p:nvSpPr>
        <p:spPr>
          <a:xfrm>
            <a:off x="152400" y="1025525"/>
            <a:ext cx="8991600" cy="1323439"/>
          </a:xfrm>
        </p:spPr>
        <p:txBody>
          <a:bodyPr/>
          <a:lstStyle/>
          <a:p>
            <a:pPr>
              <a:defRPr/>
            </a:pPr>
            <a:r>
              <a:rPr lang="en-US" dirty="0" smtClean="0"/>
              <a:t>Preparing the IT Schedule 70 Solicitation </a:t>
            </a:r>
            <a:r>
              <a:rPr lang="en-US" sz="3200" dirty="0" smtClean="0"/>
              <a:t>Cont.</a:t>
            </a:r>
            <a:r>
              <a:rPr lang="en-US" dirty="0" smtClean="0"/>
              <a:t> </a:t>
            </a:r>
            <a:br>
              <a:rPr lang="en-US" dirty="0" smtClean="0"/>
            </a:br>
            <a:r>
              <a:rPr lang="en-US" dirty="0" smtClean="0"/>
              <a:t>– </a:t>
            </a:r>
            <a:r>
              <a:rPr lang="en-US" dirty="0"/>
              <a:t>Letter of Supply</a:t>
            </a:r>
          </a:p>
        </p:txBody>
      </p:sp>
      <p:sp>
        <p:nvSpPr>
          <p:cNvPr id="46083" name="Rectangle 3"/>
          <p:cNvSpPr>
            <a:spLocks noGrp="1" noChangeArrowheads="1"/>
          </p:cNvSpPr>
          <p:nvPr>
            <p:ph type="body" idx="1"/>
          </p:nvPr>
        </p:nvSpPr>
        <p:spPr>
          <a:xfrm>
            <a:off x="455613" y="2362200"/>
            <a:ext cx="8307387" cy="4010025"/>
          </a:xfrm>
        </p:spPr>
        <p:txBody>
          <a:bodyPr/>
          <a:lstStyle/>
          <a:p>
            <a:r>
              <a:rPr lang="en-US" smtClean="0"/>
              <a:t>Required by all Offerors who are dealers/ resellers offering other manufacturer’s products</a:t>
            </a:r>
          </a:p>
          <a:p>
            <a:r>
              <a:rPr lang="en-US" smtClean="0"/>
              <a:t>Demonstrate source of supply</a:t>
            </a:r>
          </a:p>
          <a:p>
            <a:r>
              <a:rPr lang="en-US" smtClean="0"/>
              <a:t>Submit letters of supply on company’s letterhead</a:t>
            </a:r>
          </a:p>
          <a:p>
            <a:r>
              <a:rPr lang="en-US" smtClean="0"/>
              <a:t>Signed by corporate company official</a:t>
            </a:r>
          </a:p>
          <a:p>
            <a:r>
              <a:rPr lang="en-US" smtClean="0"/>
              <a:t>The Letter of Supply Template is included in the Solicitation Package </a:t>
            </a:r>
            <a:r>
              <a:rPr lang="en-US" sz="1800" smtClean="0"/>
              <a:t>(Document 14)</a:t>
            </a:r>
          </a:p>
          <a:p>
            <a:pPr>
              <a:buFontTx/>
              <a:buNone/>
            </a:pPr>
            <a:r>
              <a:rPr lang="en-US" sz="1800" smtClean="0"/>
              <a:t> </a:t>
            </a:r>
            <a:endParaRPr lang="en-US" sz="200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CBE97B47-450A-43A3-96D4-A0B935E1F47A}" type="slidenum">
              <a:rPr lang="en-US"/>
              <a:pPr>
                <a:defRPr/>
              </a:pPr>
              <a:t>39</a:t>
            </a:fld>
            <a:endParaRPr lang="en-US" dirty="0"/>
          </a:p>
        </p:txBody>
      </p:sp>
      <p:sp>
        <p:nvSpPr>
          <p:cNvPr id="735238" name="Rectangle 6"/>
          <p:cNvSpPr>
            <a:spLocks noGrp="1" noChangeArrowheads="1"/>
          </p:cNvSpPr>
          <p:nvPr>
            <p:ph type="title"/>
          </p:nvPr>
        </p:nvSpPr>
        <p:spPr>
          <a:xfrm>
            <a:off x="182563" y="1025525"/>
            <a:ext cx="8961437" cy="1323439"/>
          </a:xfrm>
        </p:spPr>
        <p:txBody>
          <a:bodyPr/>
          <a:lstStyle/>
          <a:p>
            <a:pPr>
              <a:defRPr/>
            </a:pPr>
            <a:r>
              <a:rPr lang="en-US" dirty="0" smtClean="0"/>
              <a:t>Preparing the IT Schedule 70 Solicitation </a:t>
            </a:r>
            <a:r>
              <a:rPr lang="en-US" sz="3200" dirty="0" smtClean="0"/>
              <a:t>Cont. </a:t>
            </a:r>
            <a:r>
              <a:rPr lang="en-US" dirty="0" smtClean="0"/>
              <a:t/>
            </a:r>
            <a:br>
              <a:rPr lang="en-US" dirty="0" smtClean="0"/>
            </a:br>
            <a:r>
              <a:rPr lang="en-US" dirty="0" smtClean="0"/>
              <a:t>– </a:t>
            </a:r>
            <a:r>
              <a:rPr lang="en-US" dirty="0"/>
              <a:t>Training Course Descriptions for SIN 132-50</a:t>
            </a:r>
          </a:p>
        </p:txBody>
      </p:sp>
      <p:sp>
        <p:nvSpPr>
          <p:cNvPr id="51203" name="Rectangle 7"/>
          <p:cNvSpPr>
            <a:spLocks noGrp="1" noChangeArrowheads="1"/>
          </p:cNvSpPr>
          <p:nvPr>
            <p:ph type="body" idx="1"/>
          </p:nvPr>
        </p:nvSpPr>
        <p:spPr>
          <a:xfrm>
            <a:off x="457200" y="2451100"/>
            <a:ext cx="7629525" cy="2654300"/>
          </a:xfrm>
        </p:spPr>
        <p:txBody>
          <a:bodyPr/>
          <a:lstStyle/>
          <a:p>
            <a:r>
              <a:rPr lang="en-US" sz="2000" smtClean="0"/>
              <a:t>Required by all Offerors Providing IT Classroom Training as a Service</a:t>
            </a:r>
          </a:p>
          <a:p>
            <a:endParaRPr lang="en-US" sz="2000" smtClean="0"/>
          </a:p>
          <a:p>
            <a:r>
              <a:rPr lang="en-US" sz="2000" smtClean="0"/>
              <a:t>A formal catalog or a written descriptions of class offerings </a:t>
            </a:r>
          </a:p>
          <a:p>
            <a:endParaRPr lang="en-US" sz="2000" smtClean="0"/>
          </a:p>
          <a:p>
            <a:r>
              <a:rPr lang="en-US" sz="2000" smtClean="0"/>
              <a:t>Length of course</a:t>
            </a:r>
          </a:p>
          <a:p>
            <a:endParaRPr lang="en-US" sz="2000" smtClean="0"/>
          </a:p>
          <a:p>
            <a:r>
              <a:rPr lang="en-US" sz="2000" smtClean="0"/>
              <a:t>Location </a:t>
            </a:r>
            <a:r>
              <a:rPr lang="en-US" smtClean="0"/>
              <a:t>(Contractor or Customer site)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46"/>
          <p:cNvSpPr>
            <a:spLocks noGrp="1" noChangeArrowheads="1"/>
          </p:cNvSpPr>
          <p:nvPr>
            <p:ph type="sldNum" sz="quarter" idx="10"/>
          </p:nvPr>
        </p:nvSpPr>
        <p:spPr>
          <a:ln/>
        </p:spPr>
        <p:txBody>
          <a:bodyPr/>
          <a:lstStyle/>
          <a:p>
            <a:pPr>
              <a:defRPr/>
            </a:pPr>
            <a:fld id="{A0857D13-98EF-4F04-ABBD-FD38BC08BEB7}" type="slidenum">
              <a:rPr lang="en-US"/>
              <a:pPr>
                <a:defRPr/>
              </a:pPr>
              <a:t>4</a:t>
            </a:fld>
            <a:endParaRPr lang="en-US" dirty="0"/>
          </a:p>
        </p:txBody>
      </p:sp>
      <p:sp>
        <p:nvSpPr>
          <p:cNvPr id="12290" name="Slide Number Placeholder 2"/>
          <p:cNvSpPr txBox="1">
            <a:spLocks noGrp="1"/>
          </p:cNvSpPr>
          <p:nvPr/>
        </p:nvSpPr>
        <p:spPr bwMode="auto">
          <a:xfrm>
            <a:off x="7086600" y="6477000"/>
            <a:ext cx="1905000" cy="254000"/>
          </a:xfrm>
          <a:prstGeom prst="rect">
            <a:avLst/>
          </a:prstGeom>
          <a:noFill/>
          <a:ln w="9525">
            <a:noFill/>
            <a:miter lim="800000"/>
            <a:headEnd/>
            <a:tailEnd/>
          </a:ln>
        </p:spPr>
        <p:txBody>
          <a:bodyPr/>
          <a:lstStyle/>
          <a:p>
            <a:pPr algn="r" eaLnBrk="0" hangingPunct="0"/>
            <a:endParaRPr lang="en-US" sz="1200" b="1">
              <a:solidFill>
                <a:srgbClr val="000000"/>
              </a:solidFill>
              <a:ea typeface="ヒラギノ角ゴ Pro W3" pitchFamily="1" charset="-128"/>
              <a:cs typeface="Arial" charset="0"/>
            </a:endParaRPr>
          </a:p>
        </p:txBody>
      </p:sp>
      <p:sp>
        <p:nvSpPr>
          <p:cNvPr id="12291" name="Slide Number Placeholder 2"/>
          <p:cNvSpPr txBox="1">
            <a:spLocks noGrp="1"/>
          </p:cNvSpPr>
          <p:nvPr/>
        </p:nvSpPr>
        <p:spPr bwMode="auto">
          <a:xfrm>
            <a:off x="7086600" y="6477000"/>
            <a:ext cx="1905000" cy="254000"/>
          </a:xfrm>
          <a:prstGeom prst="rect">
            <a:avLst/>
          </a:prstGeom>
          <a:noFill/>
          <a:ln w="9525">
            <a:noFill/>
            <a:miter lim="800000"/>
            <a:headEnd/>
            <a:tailEnd/>
          </a:ln>
        </p:spPr>
        <p:txBody>
          <a:bodyPr/>
          <a:lstStyle/>
          <a:p>
            <a:pPr algn="r" eaLnBrk="0" hangingPunct="0"/>
            <a:endParaRPr lang="en-US" sz="1200" b="1">
              <a:solidFill>
                <a:schemeClr val="tx1"/>
              </a:solidFill>
              <a:ea typeface="ヒラギノ角ゴ Pro W3" pitchFamily="1" charset="-128"/>
            </a:endParaRPr>
          </a:p>
        </p:txBody>
      </p:sp>
      <p:grpSp>
        <p:nvGrpSpPr>
          <p:cNvPr id="12292" name="Group 26" descr="A chart displaying IT Offerings."/>
          <p:cNvGrpSpPr>
            <a:grpSpLocks/>
          </p:cNvGrpSpPr>
          <p:nvPr/>
        </p:nvGrpSpPr>
        <p:grpSpPr bwMode="auto">
          <a:xfrm>
            <a:off x="304800" y="2057400"/>
            <a:ext cx="8534400" cy="4343400"/>
            <a:chOff x="228600" y="2590800"/>
            <a:chExt cx="8534400" cy="3810000"/>
          </a:xfrm>
        </p:grpSpPr>
        <p:sp>
          <p:nvSpPr>
            <p:cNvPr id="4" name="Arc 2"/>
            <p:cNvSpPr>
              <a:spLocks/>
            </p:cNvSpPr>
            <p:nvPr/>
          </p:nvSpPr>
          <p:spPr bwMode="auto">
            <a:xfrm>
              <a:off x="2362200" y="3200400"/>
              <a:ext cx="5486400" cy="2438400"/>
            </a:xfrm>
            <a:custGeom>
              <a:avLst/>
              <a:gdLst>
                <a:gd name="T0" fmla="*/ 0 w 43200"/>
                <a:gd name="T1" fmla="*/ 2147483647 h 21715"/>
                <a:gd name="T2" fmla="*/ 2147483647 w 43200"/>
                <a:gd name="T3" fmla="*/ 2147483647 h 21715"/>
                <a:gd name="T4" fmla="*/ 2147483647 w 43200"/>
                <a:gd name="T5" fmla="*/ 2147483647 h 21715"/>
                <a:gd name="T6" fmla="*/ 0 60000 65536"/>
                <a:gd name="T7" fmla="*/ 0 60000 65536"/>
                <a:gd name="T8" fmla="*/ 0 60000 65536"/>
                <a:gd name="T9" fmla="*/ 0 w 43200"/>
                <a:gd name="T10" fmla="*/ 0 h 21715"/>
                <a:gd name="T11" fmla="*/ 43200 w 43200"/>
                <a:gd name="T12" fmla="*/ 21715 h 21715"/>
              </a:gdLst>
              <a:ahLst/>
              <a:cxnLst>
                <a:cxn ang="T6">
                  <a:pos x="T0" y="T1"/>
                </a:cxn>
                <a:cxn ang="T7">
                  <a:pos x="T2" y="T3"/>
                </a:cxn>
                <a:cxn ang="T8">
                  <a:pos x="T4" y="T5"/>
                </a:cxn>
              </a:cxnLst>
              <a:rect l="T9" t="T10" r="T11" b="T12"/>
              <a:pathLst>
                <a:path w="43200" h="21715" fill="none" extrusionOk="0">
                  <a:moveTo>
                    <a:pt x="0" y="21714"/>
                  </a:moveTo>
                  <a:cubicBezTo>
                    <a:pt x="0" y="21676"/>
                    <a:pt x="0" y="21638"/>
                    <a:pt x="0" y="21600"/>
                  </a:cubicBezTo>
                  <a:cubicBezTo>
                    <a:pt x="0" y="9670"/>
                    <a:pt x="9670" y="0"/>
                    <a:pt x="21600" y="0"/>
                  </a:cubicBezTo>
                  <a:cubicBezTo>
                    <a:pt x="33529" y="-1"/>
                    <a:pt x="43199" y="9670"/>
                    <a:pt x="43200" y="21599"/>
                  </a:cubicBezTo>
                </a:path>
                <a:path w="43200" h="21715" stroke="0" extrusionOk="0">
                  <a:moveTo>
                    <a:pt x="0" y="21714"/>
                  </a:moveTo>
                  <a:cubicBezTo>
                    <a:pt x="0" y="21676"/>
                    <a:pt x="0" y="21638"/>
                    <a:pt x="0" y="21600"/>
                  </a:cubicBezTo>
                  <a:cubicBezTo>
                    <a:pt x="0" y="9670"/>
                    <a:pt x="9670" y="0"/>
                    <a:pt x="21600" y="0"/>
                  </a:cubicBezTo>
                  <a:cubicBezTo>
                    <a:pt x="33529" y="-1"/>
                    <a:pt x="43199" y="9670"/>
                    <a:pt x="43200" y="21599"/>
                  </a:cubicBezTo>
                  <a:lnTo>
                    <a:pt x="21600" y="21600"/>
                  </a:lnTo>
                  <a:close/>
                </a:path>
              </a:pathLst>
            </a:custGeom>
            <a:noFill/>
            <a:ln w="1016000">
              <a:solidFill>
                <a:srgbClr val="002060"/>
              </a:solidFill>
              <a:round/>
              <a:headEnd/>
              <a:tailEnd/>
            </a:ln>
          </p:spPr>
          <p:txBody>
            <a:bodyPr wrap="none" lIns="0" tIns="0" rIns="0" bIns="0" anchor="ctr"/>
            <a:lstStyle/>
            <a:p>
              <a:pPr algn="ctr" fontAlgn="auto">
                <a:spcBef>
                  <a:spcPct val="20000"/>
                </a:spcBef>
                <a:spcAft>
                  <a:spcPts val="0"/>
                </a:spcAft>
                <a:defRPr/>
              </a:pPr>
              <a:endParaRPr lang="en-GB" altLang="ja-JP" sz="2000" b="1" kern="0" dirty="0">
                <a:solidFill>
                  <a:srgbClr val="C00000"/>
                </a:solidFill>
                <a:latin typeface="Arial"/>
                <a:ea typeface="ＭＳ Ｐゴシック" pitchFamily="50" charset="-128"/>
              </a:endParaRPr>
            </a:p>
            <a:p>
              <a:pPr algn="ctr" fontAlgn="auto">
                <a:spcBef>
                  <a:spcPct val="20000"/>
                </a:spcBef>
                <a:spcAft>
                  <a:spcPts val="0"/>
                </a:spcAft>
                <a:defRPr/>
              </a:pPr>
              <a:r>
                <a:rPr lang="en-GB" altLang="ja-JP" b="1" kern="0" dirty="0">
                  <a:solidFill>
                    <a:srgbClr val="000000"/>
                  </a:solidFill>
                  <a:latin typeface="Arial"/>
                  <a:ea typeface="ＭＳ Ｐゴシック" pitchFamily="50" charset="-128"/>
                </a:rPr>
                <a:t>ITS</a:t>
              </a:r>
              <a:endParaRPr lang="en-GB" altLang="ja-JP" sz="2800" b="1" kern="0" dirty="0">
                <a:solidFill>
                  <a:srgbClr val="000000"/>
                </a:solidFill>
                <a:latin typeface="Arial"/>
                <a:ea typeface="ＭＳ Ｐゴシック" pitchFamily="50" charset="-128"/>
              </a:endParaRPr>
            </a:p>
            <a:p>
              <a:pPr algn="ctr" fontAlgn="auto">
                <a:spcBef>
                  <a:spcPts val="0"/>
                </a:spcBef>
                <a:spcAft>
                  <a:spcPts val="0"/>
                </a:spcAft>
                <a:defRPr/>
              </a:pPr>
              <a:r>
                <a:rPr lang="en-GB" altLang="ja-JP" sz="2000" b="1" i="1" kern="0" dirty="0">
                  <a:solidFill>
                    <a:srgbClr val="000000"/>
                  </a:solidFill>
                  <a:latin typeface="Arial"/>
                  <a:ea typeface="ＭＳ Ｐゴシック" pitchFamily="50" charset="-128"/>
                </a:rPr>
                <a:t>“Great Government </a:t>
              </a:r>
            </a:p>
            <a:p>
              <a:pPr algn="ctr" fontAlgn="auto">
                <a:spcBef>
                  <a:spcPts val="0"/>
                </a:spcBef>
                <a:spcAft>
                  <a:spcPts val="0"/>
                </a:spcAft>
                <a:defRPr/>
              </a:pPr>
              <a:r>
                <a:rPr lang="en-GB" altLang="ja-JP" sz="2000" b="1" i="1" kern="0" dirty="0">
                  <a:solidFill>
                    <a:srgbClr val="000000"/>
                  </a:solidFill>
                  <a:latin typeface="Arial"/>
                  <a:ea typeface="ＭＳ Ｐゴシック" pitchFamily="50" charset="-128"/>
                </a:rPr>
                <a:t>through Technology”</a:t>
              </a:r>
            </a:p>
          </p:txBody>
        </p:sp>
        <p:grpSp>
          <p:nvGrpSpPr>
            <p:cNvPr id="12295" name="Group 4"/>
            <p:cNvGrpSpPr>
              <a:grpSpLocks/>
            </p:cNvGrpSpPr>
            <p:nvPr/>
          </p:nvGrpSpPr>
          <p:grpSpPr bwMode="auto">
            <a:xfrm>
              <a:off x="1511300" y="2647950"/>
              <a:ext cx="7175500" cy="2805113"/>
              <a:chOff x="1301928" y="2557463"/>
              <a:chExt cx="8003265" cy="2805112"/>
            </a:xfrm>
          </p:grpSpPr>
          <p:sp>
            <p:nvSpPr>
              <p:cNvPr id="6" name="Oval 5"/>
              <p:cNvSpPr>
                <a:spLocks noChangeArrowheads="1"/>
              </p:cNvSpPr>
              <p:nvPr/>
            </p:nvSpPr>
            <p:spPr bwMode="gray">
              <a:xfrm>
                <a:off x="1301928" y="4593766"/>
                <a:ext cx="1968746" cy="768809"/>
              </a:xfrm>
              <a:prstGeom prst="ellipse">
                <a:avLst/>
              </a:prstGeom>
              <a:solidFill>
                <a:schemeClr val="accent3">
                  <a:lumMod val="95000"/>
                </a:schemeClr>
              </a:solidFill>
              <a:ln w="12700" algn="ctr">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 tIns="18000" rIns="18000" bIns="18000" anchor="ctr" anchorCtr="1"/>
              <a:lstStyle/>
              <a:p>
                <a:pPr algn="ctr">
                  <a:lnSpc>
                    <a:spcPct val="90000"/>
                  </a:lnSpc>
                  <a:spcBef>
                    <a:spcPts val="0"/>
                  </a:spcBef>
                  <a:buClr>
                    <a:srgbClr val="002776"/>
                  </a:buClr>
                  <a:buFont typeface="Wingdings 2" pitchFamily="18" charset="2"/>
                  <a:buNone/>
                  <a:defRPr/>
                </a:pPr>
                <a:r>
                  <a:rPr lang="en-GB" sz="1400" b="1" kern="0" dirty="0">
                    <a:solidFill>
                      <a:srgbClr val="002776"/>
                    </a:solidFill>
                    <a:latin typeface="Arial" pitchFamily="34" charset="0"/>
                    <a:ea typeface="ＭＳ Ｐゴシック" pitchFamily="50" charset="-128"/>
                  </a:rPr>
                  <a:t>Computer Systems &amp; Hardware</a:t>
                </a:r>
              </a:p>
            </p:txBody>
          </p:sp>
          <p:sp>
            <p:nvSpPr>
              <p:cNvPr id="7" name="Oval 6"/>
              <p:cNvSpPr>
                <a:spLocks noChangeArrowheads="1"/>
              </p:cNvSpPr>
              <p:nvPr/>
            </p:nvSpPr>
            <p:spPr bwMode="gray">
              <a:xfrm>
                <a:off x="1695022" y="3741162"/>
                <a:ext cx="1968746" cy="794904"/>
              </a:xfrm>
              <a:prstGeom prst="ellipse">
                <a:avLst/>
              </a:prstGeom>
              <a:solidFill>
                <a:schemeClr val="accent3">
                  <a:lumMod val="95000"/>
                </a:schemeClr>
              </a:solidFill>
              <a:ln w="12700" algn="ctr">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 tIns="18000" rIns="18000" bIns="18000" anchor="ctr" anchorCtr="1"/>
              <a:lstStyle/>
              <a:p>
                <a:pPr algn="ctr">
                  <a:lnSpc>
                    <a:spcPct val="106000"/>
                  </a:lnSpc>
                  <a:spcBef>
                    <a:spcPct val="20000"/>
                  </a:spcBef>
                  <a:buClr>
                    <a:srgbClr val="002776"/>
                  </a:buClr>
                  <a:defRPr/>
                </a:pPr>
                <a:r>
                  <a:rPr lang="en-GB" sz="1400" b="1" kern="0" dirty="0">
                    <a:solidFill>
                      <a:srgbClr val="002776"/>
                    </a:solidFill>
                    <a:latin typeface="Arial" pitchFamily="34" charset="0"/>
                    <a:ea typeface="ＭＳ Ｐゴシック" pitchFamily="50" charset="-128"/>
                  </a:rPr>
                  <a:t>Software &amp; Applications</a:t>
                </a:r>
              </a:p>
            </p:txBody>
          </p:sp>
          <p:sp>
            <p:nvSpPr>
              <p:cNvPr id="9" name="Oval 8"/>
              <p:cNvSpPr>
                <a:spLocks noChangeArrowheads="1"/>
              </p:cNvSpPr>
              <p:nvPr/>
            </p:nvSpPr>
            <p:spPr bwMode="gray">
              <a:xfrm flipH="1">
                <a:off x="6075447" y="3039591"/>
                <a:ext cx="1968746" cy="672457"/>
              </a:xfrm>
              <a:prstGeom prst="ellipse">
                <a:avLst/>
              </a:prstGeom>
              <a:solidFill>
                <a:schemeClr val="accent3">
                  <a:lumMod val="95000"/>
                </a:schemeClr>
              </a:solidFill>
              <a:ln w="12700" algn="ctr">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 tIns="18000" rIns="18000" bIns="18000" anchor="ctr" anchorCtr="1"/>
              <a:lstStyle/>
              <a:p>
                <a:pPr algn="ctr">
                  <a:lnSpc>
                    <a:spcPct val="106000"/>
                  </a:lnSpc>
                  <a:spcBef>
                    <a:spcPct val="20000"/>
                  </a:spcBef>
                  <a:buClr>
                    <a:srgbClr val="002776"/>
                  </a:buClr>
                  <a:defRPr/>
                </a:pPr>
                <a:r>
                  <a:rPr lang="en-GB" sz="1400" b="1" kern="0" dirty="0">
                    <a:solidFill>
                      <a:srgbClr val="002776"/>
                    </a:solidFill>
                    <a:latin typeface="Arial" pitchFamily="34" charset="0"/>
                    <a:ea typeface="ＭＳ Ｐゴシック" pitchFamily="50" charset="-128"/>
                  </a:rPr>
                  <a:t>Satellite Services</a:t>
                </a:r>
              </a:p>
            </p:txBody>
          </p:sp>
          <p:sp>
            <p:nvSpPr>
              <p:cNvPr id="10" name="Oval 9"/>
              <p:cNvSpPr>
                <a:spLocks noChangeArrowheads="1"/>
              </p:cNvSpPr>
              <p:nvPr/>
            </p:nvSpPr>
            <p:spPr bwMode="gray">
              <a:xfrm flipH="1">
                <a:off x="4361684" y="2557463"/>
                <a:ext cx="1968746" cy="722640"/>
              </a:xfrm>
              <a:prstGeom prst="ellipse">
                <a:avLst/>
              </a:prstGeom>
              <a:solidFill>
                <a:schemeClr val="accent3">
                  <a:lumMod val="95000"/>
                </a:schemeClr>
              </a:solidFill>
              <a:ln w="12700" algn="ctr">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 tIns="18000" rIns="18000" bIns="18000" anchor="ctr" anchorCtr="1"/>
              <a:lstStyle/>
              <a:p>
                <a:pPr algn="ctr">
                  <a:lnSpc>
                    <a:spcPct val="106000"/>
                  </a:lnSpc>
                  <a:spcBef>
                    <a:spcPct val="20000"/>
                  </a:spcBef>
                  <a:buClr>
                    <a:srgbClr val="002776"/>
                  </a:buClr>
                  <a:defRPr/>
                </a:pPr>
                <a:r>
                  <a:rPr lang="en-GB" sz="1400" b="1" kern="0" dirty="0">
                    <a:solidFill>
                      <a:srgbClr val="002776"/>
                    </a:solidFill>
                    <a:latin typeface="Arial" pitchFamily="34" charset="0"/>
                    <a:ea typeface="ＭＳ Ｐゴシック" pitchFamily="50" charset="-128"/>
                  </a:rPr>
                  <a:t>Internet Services</a:t>
                </a:r>
              </a:p>
            </p:txBody>
          </p:sp>
          <p:sp>
            <p:nvSpPr>
              <p:cNvPr id="11" name="Oval 10"/>
              <p:cNvSpPr>
                <a:spLocks noChangeArrowheads="1"/>
              </p:cNvSpPr>
              <p:nvPr/>
            </p:nvSpPr>
            <p:spPr bwMode="gray">
              <a:xfrm flipH="1">
                <a:off x="2590728" y="3033713"/>
                <a:ext cx="1966742" cy="728662"/>
              </a:xfrm>
              <a:prstGeom prst="ellipse">
                <a:avLst/>
              </a:prstGeom>
              <a:solidFill>
                <a:schemeClr val="accent3">
                  <a:lumMod val="95000"/>
                </a:schemeClr>
              </a:solidFill>
              <a:ln w="12700" algn="ctr">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 tIns="18000" rIns="18000" bIns="18000" anchor="ctr" anchorCtr="1"/>
              <a:lstStyle/>
              <a:p>
                <a:pPr algn="ctr">
                  <a:lnSpc>
                    <a:spcPct val="106000"/>
                  </a:lnSpc>
                  <a:spcBef>
                    <a:spcPct val="20000"/>
                  </a:spcBef>
                  <a:buClr>
                    <a:srgbClr val="002776"/>
                  </a:buClr>
                  <a:defRPr/>
                </a:pPr>
                <a:r>
                  <a:rPr lang="en-GB" sz="1400" b="1" kern="0" dirty="0">
                    <a:solidFill>
                      <a:srgbClr val="002776"/>
                    </a:solidFill>
                    <a:latin typeface="Arial" pitchFamily="34" charset="0"/>
                    <a:ea typeface="ＭＳ Ｐゴシック" pitchFamily="50" charset="-128"/>
                  </a:rPr>
                  <a:t>Data Centers &amp; Storage</a:t>
                </a:r>
              </a:p>
            </p:txBody>
          </p:sp>
          <p:sp>
            <p:nvSpPr>
              <p:cNvPr id="12" name="Oval 11"/>
              <p:cNvSpPr>
                <a:spLocks noChangeArrowheads="1"/>
              </p:cNvSpPr>
              <p:nvPr/>
            </p:nvSpPr>
            <p:spPr bwMode="gray">
              <a:xfrm>
                <a:off x="7010376" y="3795923"/>
                <a:ext cx="2039838" cy="726655"/>
              </a:xfrm>
              <a:prstGeom prst="ellipse">
                <a:avLst/>
              </a:prstGeom>
              <a:solidFill>
                <a:schemeClr val="accent3">
                  <a:lumMod val="95000"/>
                </a:schemeClr>
              </a:solidFill>
              <a:ln w="12700" algn="ctr">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 tIns="18000" rIns="18000" bIns="18000" anchor="ctr" anchorCtr="1"/>
              <a:lstStyle/>
              <a:p>
                <a:pPr algn="ctr">
                  <a:lnSpc>
                    <a:spcPct val="90000"/>
                  </a:lnSpc>
                  <a:spcBef>
                    <a:spcPts val="0"/>
                  </a:spcBef>
                  <a:buClr>
                    <a:srgbClr val="002776"/>
                  </a:buClr>
                  <a:defRPr/>
                </a:pPr>
                <a:r>
                  <a:rPr lang="en-GB" sz="1300" b="1" kern="0" dirty="0">
                    <a:solidFill>
                      <a:srgbClr val="002776"/>
                    </a:solidFill>
                    <a:latin typeface="Arial" pitchFamily="34" charset="0"/>
                    <a:ea typeface="ＭＳ Ｐゴシック" pitchFamily="50" charset="-128"/>
                  </a:rPr>
                  <a:t>Communication Networks &amp; Services</a:t>
                </a:r>
              </a:p>
            </p:txBody>
          </p:sp>
          <p:sp>
            <p:nvSpPr>
              <p:cNvPr id="13" name="Oval 12"/>
              <p:cNvSpPr>
                <a:spLocks noChangeArrowheads="1"/>
              </p:cNvSpPr>
              <p:nvPr/>
            </p:nvSpPr>
            <p:spPr bwMode="gray">
              <a:xfrm>
                <a:off x="7336446" y="4633912"/>
                <a:ext cx="1968747" cy="728663"/>
              </a:xfrm>
              <a:prstGeom prst="ellipse">
                <a:avLst/>
              </a:prstGeom>
              <a:solidFill>
                <a:schemeClr val="accent3">
                  <a:lumMod val="95000"/>
                </a:schemeClr>
              </a:solidFill>
              <a:ln w="12700" algn="ctr">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 tIns="18000" rIns="18000" bIns="18000" anchor="ctr" anchorCtr="1"/>
              <a:lstStyle/>
              <a:p>
                <a:pPr algn="ctr">
                  <a:lnSpc>
                    <a:spcPct val="106000"/>
                  </a:lnSpc>
                  <a:spcBef>
                    <a:spcPct val="20000"/>
                  </a:spcBef>
                  <a:buClr>
                    <a:srgbClr val="002776"/>
                  </a:buClr>
                  <a:defRPr/>
                </a:pPr>
                <a:r>
                  <a:rPr lang="en-GB" sz="1400" b="1" kern="0" dirty="0">
                    <a:solidFill>
                      <a:srgbClr val="002776"/>
                    </a:solidFill>
                    <a:latin typeface="Arial" pitchFamily="34" charset="0"/>
                    <a:ea typeface="ＭＳ Ｐゴシック" pitchFamily="50" charset="-128"/>
                  </a:rPr>
                  <a:t>Professional IT Services</a:t>
                </a:r>
              </a:p>
            </p:txBody>
          </p:sp>
        </p:grpSp>
        <p:grpSp>
          <p:nvGrpSpPr>
            <p:cNvPr id="12296" name="Group 21"/>
            <p:cNvGrpSpPr>
              <a:grpSpLocks/>
            </p:cNvGrpSpPr>
            <p:nvPr/>
          </p:nvGrpSpPr>
          <p:grpSpPr bwMode="auto">
            <a:xfrm>
              <a:off x="1828800" y="5562600"/>
              <a:ext cx="6546850" cy="638175"/>
              <a:chOff x="1846203" y="5603875"/>
              <a:chExt cx="6784534" cy="638175"/>
            </a:xfrm>
          </p:grpSpPr>
          <p:sp>
            <p:nvSpPr>
              <p:cNvPr id="23" name="Rectangle 13"/>
              <p:cNvSpPr>
                <a:spLocks noChangeArrowheads="1"/>
              </p:cNvSpPr>
              <p:nvPr/>
            </p:nvSpPr>
            <p:spPr bwMode="auto">
              <a:xfrm>
                <a:off x="1846203" y="5603875"/>
                <a:ext cx="6784534" cy="638175"/>
              </a:xfrm>
              <a:prstGeom prst="rect">
                <a:avLst/>
              </a:prstGeom>
              <a:solidFill>
                <a:schemeClr val="bg2">
                  <a:lumMod val="60000"/>
                  <a:lumOff val="40000"/>
                </a:schemeClr>
              </a:solidFill>
              <a:ln w="6350" algn="ctr">
                <a:solidFill>
                  <a:schemeClr val="accent2">
                    <a:lumMod val="50000"/>
                  </a:schemeClr>
                </a:solidFill>
                <a:miter lim="800000"/>
                <a:headEnd/>
                <a:tailEnd/>
              </a:ln>
            </p:spPr>
            <p:txBody>
              <a:bodyPr tIns="91440" bIns="91440" anchor="ctr"/>
              <a:lstStyle/>
              <a:p>
                <a:pPr algn="ctr">
                  <a:spcBef>
                    <a:spcPct val="20000"/>
                  </a:spcBef>
                  <a:defRPr/>
                </a:pPr>
                <a:endParaRPr lang="en-GB" altLang="ja-JP" sz="1400" b="1" kern="0" dirty="0">
                  <a:solidFill>
                    <a:srgbClr val="FFFFFF"/>
                  </a:solidFill>
                  <a:latin typeface="Arial" pitchFamily="34" charset="0"/>
                  <a:ea typeface="ＭＳ Ｐゴシック" charset="-128"/>
                </a:endParaRPr>
              </a:p>
            </p:txBody>
          </p:sp>
          <p:sp>
            <p:nvSpPr>
              <p:cNvPr id="24" name="Rectangle 23"/>
              <p:cNvSpPr/>
              <p:nvPr/>
            </p:nvSpPr>
            <p:spPr>
              <a:xfrm>
                <a:off x="2005782" y="5708650"/>
                <a:ext cx="1577683" cy="457200"/>
              </a:xfrm>
              <a:prstGeom prst="rect">
                <a:avLst/>
              </a:prstGeom>
              <a:solidFill>
                <a:srgbClr val="FFFFFF"/>
              </a:solidFill>
              <a:ln w="25400" cap="flat" cmpd="sng" algn="ctr">
                <a:solidFill>
                  <a:schemeClr val="accent2">
                    <a:lumMod val="50000"/>
                  </a:schemeClr>
                </a:solidFill>
                <a:prstDash val="solid"/>
              </a:ln>
              <a:effectLst/>
            </p:spPr>
            <p:txBody>
              <a:bodyPr lIns="45720" rIns="45720" anchor="ctr"/>
              <a:lstStyle/>
              <a:p>
                <a:pPr algn="ctr">
                  <a:defRPr/>
                </a:pPr>
                <a:r>
                  <a:rPr lang="en-US" sz="1400" b="1" kern="0" dirty="0">
                    <a:solidFill>
                      <a:srgbClr val="990000"/>
                    </a:solidFill>
                    <a:latin typeface="Arial" pitchFamily="34" charset="0"/>
                  </a:rPr>
                  <a:t>Cybersecurity</a:t>
                </a:r>
              </a:p>
            </p:txBody>
          </p:sp>
          <p:sp>
            <p:nvSpPr>
              <p:cNvPr id="25" name="Rectangle 24"/>
              <p:cNvSpPr/>
              <p:nvPr/>
            </p:nvSpPr>
            <p:spPr>
              <a:xfrm>
                <a:off x="3662431" y="5703888"/>
                <a:ext cx="1577684" cy="457200"/>
              </a:xfrm>
              <a:prstGeom prst="rect">
                <a:avLst/>
              </a:prstGeom>
              <a:solidFill>
                <a:srgbClr val="FFFFFF"/>
              </a:solidFill>
              <a:ln w="25400" cap="flat" cmpd="sng" algn="ctr">
                <a:solidFill>
                  <a:schemeClr val="accent2">
                    <a:lumMod val="50000"/>
                  </a:schemeClr>
                </a:solidFill>
                <a:prstDash val="solid"/>
              </a:ln>
              <a:effectLst/>
            </p:spPr>
            <p:txBody>
              <a:bodyPr lIns="45720" rIns="45720" anchor="ctr"/>
              <a:lstStyle/>
              <a:p>
                <a:pPr algn="ctr">
                  <a:defRPr/>
                </a:pPr>
                <a:r>
                  <a:rPr lang="en-US" sz="1400" b="1" kern="0" dirty="0">
                    <a:solidFill>
                      <a:srgbClr val="990000"/>
                    </a:solidFill>
                    <a:latin typeface="Arial" pitchFamily="34" charset="0"/>
                  </a:rPr>
                  <a:t>Sustainability</a:t>
                </a:r>
              </a:p>
            </p:txBody>
          </p:sp>
          <p:sp>
            <p:nvSpPr>
              <p:cNvPr id="26" name="Rectangle 25"/>
              <p:cNvSpPr/>
              <p:nvPr/>
            </p:nvSpPr>
            <p:spPr>
              <a:xfrm>
                <a:off x="5320727" y="5703888"/>
                <a:ext cx="1579329" cy="457200"/>
              </a:xfrm>
              <a:prstGeom prst="rect">
                <a:avLst/>
              </a:prstGeom>
              <a:solidFill>
                <a:srgbClr val="FFFFFF"/>
              </a:solidFill>
              <a:ln w="25400" cap="flat" cmpd="sng" algn="ctr">
                <a:solidFill>
                  <a:schemeClr val="accent2">
                    <a:lumMod val="50000"/>
                  </a:schemeClr>
                </a:solidFill>
                <a:prstDash val="solid"/>
              </a:ln>
              <a:effectLst/>
            </p:spPr>
            <p:txBody>
              <a:bodyPr lIns="45720" rIns="45720" anchor="ctr"/>
              <a:lstStyle/>
              <a:p>
                <a:pPr algn="ctr">
                  <a:defRPr/>
                </a:pPr>
                <a:r>
                  <a:rPr lang="en-US" sz="1400" b="1" kern="0" dirty="0">
                    <a:solidFill>
                      <a:srgbClr val="990000"/>
                    </a:solidFill>
                    <a:latin typeface="Arial" pitchFamily="34" charset="0"/>
                  </a:rPr>
                  <a:t>Socioeconomic</a:t>
                </a:r>
              </a:p>
            </p:txBody>
          </p:sp>
          <p:sp>
            <p:nvSpPr>
              <p:cNvPr id="29" name="Rectangle 28"/>
              <p:cNvSpPr/>
              <p:nvPr/>
            </p:nvSpPr>
            <p:spPr>
              <a:xfrm>
                <a:off x="6979022" y="5703888"/>
                <a:ext cx="1579329" cy="457200"/>
              </a:xfrm>
              <a:prstGeom prst="rect">
                <a:avLst/>
              </a:prstGeom>
              <a:solidFill>
                <a:srgbClr val="FFFFFF"/>
              </a:solidFill>
              <a:ln w="25400" cap="flat" cmpd="sng" algn="ctr">
                <a:solidFill>
                  <a:schemeClr val="accent2">
                    <a:lumMod val="50000"/>
                  </a:schemeClr>
                </a:solidFill>
                <a:prstDash val="solid"/>
              </a:ln>
              <a:effectLst/>
            </p:spPr>
            <p:txBody>
              <a:bodyPr lIns="45720" rIns="45720" anchor="ctr"/>
              <a:lstStyle/>
              <a:p>
                <a:pPr algn="ctr">
                  <a:defRPr/>
                </a:pPr>
                <a:r>
                  <a:rPr lang="en-US" sz="1400" b="1" kern="0" dirty="0">
                    <a:solidFill>
                      <a:srgbClr val="990000"/>
                    </a:solidFill>
                    <a:latin typeface="Arial" pitchFamily="34" charset="0"/>
                  </a:rPr>
                  <a:t>Wireless &amp;</a:t>
                </a:r>
              </a:p>
              <a:p>
                <a:pPr algn="ctr">
                  <a:defRPr/>
                </a:pPr>
                <a:r>
                  <a:rPr lang="en-US" sz="1400" b="1" kern="0" dirty="0">
                    <a:solidFill>
                      <a:srgbClr val="990000"/>
                    </a:solidFill>
                    <a:latin typeface="Arial" pitchFamily="34" charset="0"/>
                  </a:rPr>
                  <a:t>Mobility</a:t>
                </a:r>
              </a:p>
            </p:txBody>
          </p:sp>
        </p:grpSp>
        <p:sp>
          <p:nvSpPr>
            <p:cNvPr id="22" name="TextBox 21"/>
            <p:cNvSpPr txBox="1"/>
            <p:nvPr/>
          </p:nvSpPr>
          <p:spPr>
            <a:xfrm>
              <a:off x="304800" y="3119438"/>
              <a:ext cx="2209800" cy="430212"/>
            </a:xfrm>
            <a:prstGeom prst="rect">
              <a:avLst/>
            </a:prstGeom>
            <a:noFill/>
          </p:spPr>
          <p:txBody>
            <a:bodyPr>
              <a:spAutoFit/>
            </a:bodyPr>
            <a:lstStyle/>
            <a:p>
              <a:pPr>
                <a:defRPr/>
              </a:pPr>
              <a:r>
                <a:rPr lang="en-US" sz="2200" b="1" kern="0" dirty="0">
                  <a:solidFill>
                    <a:srgbClr val="002776"/>
                  </a:solidFill>
                  <a:latin typeface="Arial"/>
                  <a:ea typeface="ＭＳ Ｐゴシック" pitchFamily="50" charset="-128"/>
                </a:rPr>
                <a:t>IT Offerings</a:t>
              </a:r>
            </a:p>
          </p:txBody>
        </p:sp>
        <p:sp>
          <p:nvSpPr>
            <p:cNvPr id="12298" name="TextBox 38"/>
            <p:cNvSpPr txBox="1">
              <a:spLocks noChangeArrowheads="1"/>
            </p:cNvSpPr>
            <p:nvPr/>
          </p:nvSpPr>
          <p:spPr bwMode="auto">
            <a:xfrm>
              <a:off x="304800" y="5540514"/>
              <a:ext cx="2133600" cy="707886"/>
            </a:xfrm>
            <a:prstGeom prst="rect">
              <a:avLst/>
            </a:prstGeom>
            <a:noFill/>
            <a:ln w="9525">
              <a:noFill/>
              <a:miter lim="800000"/>
              <a:headEnd/>
              <a:tailEnd/>
            </a:ln>
          </p:spPr>
          <p:txBody>
            <a:bodyPr>
              <a:spAutoFit/>
            </a:bodyPr>
            <a:lstStyle/>
            <a:p>
              <a:r>
                <a:rPr lang="en-US" sz="2000" b="1">
                  <a:solidFill>
                    <a:srgbClr val="C00000"/>
                  </a:solidFill>
                </a:rPr>
                <a:t>Strategic</a:t>
              </a:r>
            </a:p>
            <a:p>
              <a:r>
                <a:rPr lang="en-US" sz="2000" b="1">
                  <a:solidFill>
                    <a:srgbClr val="C00000"/>
                  </a:solidFill>
                </a:rPr>
                <a:t>Solutions</a:t>
              </a:r>
            </a:p>
          </p:txBody>
        </p:sp>
        <p:sp>
          <p:nvSpPr>
            <p:cNvPr id="12299" name="Rectangle 29"/>
            <p:cNvSpPr>
              <a:spLocks noChangeArrowheads="1"/>
            </p:cNvSpPr>
            <p:nvPr/>
          </p:nvSpPr>
          <p:spPr bwMode="auto">
            <a:xfrm>
              <a:off x="228600" y="2590800"/>
              <a:ext cx="8534400" cy="3810000"/>
            </a:xfrm>
            <a:prstGeom prst="rect">
              <a:avLst/>
            </a:prstGeom>
            <a:noFill/>
            <a:ln w="19050" algn="ctr">
              <a:solidFill>
                <a:srgbClr val="000000"/>
              </a:solidFill>
              <a:round/>
              <a:headEnd/>
              <a:tailEnd/>
            </a:ln>
          </p:spPr>
          <p:txBody>
            <a:bodyPr/>
            <a:lstStyle/>
            <a:p>
              <a:pPr algn="ctr" eaLnBrk="0" hangingPunct="0">
                <a:lnSpc>
                  <a:spcPct val="80000"/>
                </a:lnSpc>
                <a:spcAft>
                  <a:spcPct val="10000"/>
                </a:spcAft>
              </a:pPr>
              <a:endParaRPr lang="en-US"/>
            </a:p>
          </p:txBody>
        </p:sp>
      </p:grpSp>
      <p:sp>
        <p:nvSpPr>
          <p:cNvPr id="28" name="Title 1"/>
          <p:cNvSpPr txBox="1">
            <a:spLocks/>
          </p:cNvSpPr>
          <p:nvPr/>
        </p:nvSpPr>
        <p:spPr bwMode="auto">
          <a:xfrm>
            <a:off x="304800" y="1330087"/>
            <a:ext cx="8686800" cy="738664"/>
          </a:xfrm>
          <a:prstGeom prst="rect">
            <a:avLst/>
          </a:prstGeom>
          <a:noFill/>
          <a:ln w="9525">
            <a:noFill/>
            <a:miter lim="800000"/>
            <a:headEnd/>
            <a:tailEnd/>
          </a:ln>
          <a:effectLst/>
        </p:spPr>
        <p:txBody>
          <a:bodyPr tIns="182880" bIns="182880" anchor="ctr">
            <a:spAutoFit/>
          </a:bodyPr>
          <a:lstStyle/>
          <a:p>
            <a:pPr eaLnBrk="0" hangingPunct="0">
              <a:defRPr/>
            </a:pPr>
            <a:r>
              <a:rPr lang="en-US" b="1" dirty="0" smtClean="0">
                <a:solidFill>
                  <a:srgbClr val="005390"/>
                </a:solidFill>
                <a:effectLst>
                  <a:outerShdw blurRad="38100" dist="38100" dir="2700000" algn="tl">
                    <a:srgbClr val="C0C0C0"/>
                  </a:outerShdw>
                </a:effectLst>
              </a:rPr>
              <a:t>Great Government Through Technology  </a:t>
            </a:r>
            <a:endParaRPr lang="en-US" b="1" dirty="0">
              <a:solidFill>
                <a:srgbClr val="00539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4C03F706-DE89-4471-B34D-431B7DFBE169}" type="slidenum">
              <a:rPr lang="en-US"/>
              <a:pPr>
                <a:defRPr/>
              </a:pPr>
              <a:t>40</a:t>
            </a:fld>
            <a:endParaRPr lang="en-US" dirty="0"/>
          </a:p>
        </p:txBody>
      </p:sp>
      <p:sp>
        <p:nvSpPr>
          <p:cNvPr id="731142" name="Rectangle 6"/>
          <p:cNvSpPr>
            <a:spLocks noGrp="1" noChangeArrowheads="1"/>
          </p:cNvSpPr>
          <p:nvPr>
            <p:ph type="title"/>
          </p:nvPr>
        </p:nvSpPr>
        <p:spPr>
          <a:xfrm>
            <a:off x="152400" y="1017588"/>
            <a:ext cx="8991600" cy="1323439"/>
          </a:xfrm>
        </p:spPr>
        <p:txBody>
          <a:bodyPr/>
          <a:lstStyle/>
          <a:p>
            <a:pPr>
              <a:defRPr/>
            </a:pPr>
            <a:r>
              <a:rPr lang="en-US" dirty="0" smtClean="0"/>
              <a:t>Preparing the IT Schedule 70 Solicitation </a:t>
            </a:r>
            <a:r>
              <a:rPr lang="en-US" sz="3200" dirty="0" smtClean="0"/>
              <a:t>Cont. </a:t>
            </a:r>
            <a:r>
              <a:rPr lang="en-US" dirty="0" smtClean="0"/>
              <a:t/>
            </a:r>
            <a:br>
              <a:rPr lang="en-US" dirty="0" smtClean="0"/>
            </a:br>
            <a:r>
              <a:rPr lang="en-US" dirty="0" smtClean="0"/>
              <a:t>– </a:t>
            </a:r>
            <a:r>
              <a:rPr lang="en-US" dirty="0"/>
              <a:t>Labor Category </a:t>
            </a:r>
            <a:r>
              <a:rPr lang="en-US" dirty="0" smtClean="0"/>
              <a:t>Descriptions</a:t>
            </a:r>
            <a:endParaRPr lang="en-US" dirty="0"/>
          </a:p>
        </p:txBody>
      </p:sp>
      <p:sp>
        <p:nvSpPr>
          <p:cNvPr id="49155" name="Rectangle 7"/>
          <p:cNvSpPr>
            <a:spLocks noGrp="1" noChangeArrowheads="1"/>
          </p:cNvSpPr>
          <p:nvPr>
            <p:ph type="body" idx="1"/>
          </p:nvPr>
        </p:nvSpPr>
        <p:spPr>
          <a:xfrm>
            <a:off x="457200" y="2590800"/>
            <a:ext cx="7629525" cy="3429000"/>
          </a:xfrm>
        </p:spPr>
        <p:txBody>
          <a:bodyPr/>
          <a:lstStyle/>
          <a:p>
            <a:r>
              <a:rPr lang="en-US" dirty="0" smtClean="0"/>
              <a:t>Required by all </a:t>
            </a:r>
            <a:r>
              <a:rPr lang="en-US" dirty="0" err="1" smtClean="0"/>
              <a:t>Offerors</a:t>
            </a:r>
            <a:r>
              <a:rPr lang="en-US" dirty="0" smtClean="0"/>
              <a:t> Providing IT Professional Services (132-51 &amp; 132-60A)</a:t>
            </a:r>
          </a:p>
          <a:p>
            <a:pPr>
              <a:buFontTx/>
              <a:buNone/>
            </a:pPr>
            <a:endParaRPr lang="en-US" sz="1200" dirty="0" smtClean="0"/>
          </a:p>
          <a:p>
            <a:r>
              <a:rPr lang="en-US" dirty="0" smtClean="0"/>
              <a:t>Labor Category Descriptions  </a:t>
            </a:r>
          </a:p>
          <a:p>
            <a:pPr lvl="1"/>
            <a:r>
              <a:rPr lang="en-US" dirty="0" smtClean="0"/>
              <a:t>Title of labor category</a:t>
            </a:r>
          </a:p>
          <a:p>
            <a:pPr lvl="1"/>
            <a:r>
              <a:rPr lang="en-US" dirty="0" smtClean="0"/>
              <a:t>Functional responsibility performed</a:t>
            </a:r>
          </a:p>
          <a:p>
            <a:pPr lvl="1"/>
            <a:r>
              <a:rPr lang="en-US" dirty="0" smtClean="0"/>
              <a:t>Qualifications</a:t>
            </a:r>
          </a:p>
          <a:p>
            <a:pPr lvl="1"/>
            <a:r>
              <a:rPr lang="en-US" dirty="0" smtClean="0"/>
              <a:t>Education required</a:t>
            </a:r>
          </a:p>
          <a:p>
            <a:endParaRPr 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CD7DBFBF-2307-4AF2-87B3-5E31E8F95815}" type="slidenum">
              <a:rPr lang="en-US"/>
              <a:pPr>
                <a:defRPr/>
              </a:pPr>
              <a:t>41</a:t>
            </a:fld>
            <a:endParaRPr lang="en-US" dirty="0"/>
          </a:p>
        </p:txBody>
      </p:sp>
      <p:sp>
        <p:nvSpPr>
          <p:cNvPr id="448541" name="Rectangle 29"/>
          <p:cNvSpPr>
            <a:spLocks noGrp="1" noChangeArrowheads="1"/>
          </p:cNvSpPr>
          <p:nvPr>
            <p:ph type="title"/>
          </p:nvPr>
        </p:nvSpPr>
        <p:spPr>
          <a:xfrm>
            <a:off x="182563" y="1025525"/>
            <a:ext cx="8961437" cy="1785104"/>
          </a:xfrm>
        </p:spPr>
        <p:txBody>
          <a:bodyPr/>
          <a:lstStyle/>
          <a:p>
            <a:pPr>
              <a:defRPr/>
            </a:pPr>
            <a:r>
              <a:rPr lang="en-US" dirty="0" smtClean="0"/>
              <a:t>Preparing the IT Schedule 70 Solicitation </a:t>
            </a:r>
            <a:r>
              <a:rPr lang="en-US" sz="3200" dirty="0" smtClean="0"/>
              <a:t>Cont.</a:t>
            </a:r>
            <a:r>
              <a:rPr lang="en-US" dirty="0" smtClean="0"/>
              <a:t> </a:t>
            </a:r>
            <a:br>
              <a:rPr lang="en-US" dirty="0" smtClean="0"/>
            </a:br>
            <a:r>
              <a:rPr lang="en-US" dirty="0" smtClean="0"/>
              <a:t>– </a:t>
            </a:r>
            <a:r>
              <a:rPr lang="en-US" dirty="0"/>
              <a:t>Compensation Plan for </a:t>
            </a:r>
            <a:r>
              <a:rPr lang="en-US" dirty="0" smtClean="0"/>
              <a:t/>
            </a:r>
            <a:br>
              <a:rPr lang="en-US" dirty="0" smtClean="0"/>
            </a:br>
            <a:r>
              <a:rPr lang="en-US" dirty="0" smtClean="0"/>
              <a:t>     Professional Employees</a:t>
            </a:r>
            <a:endParaRPr lang="en-US" dirty="0"/>
          </a:p>
        </p:txBody>
      </p:sp>
      <p:sp>
        <p:nvSpPr>
          <p:cNvPr id="52227" name="Rectangle 31"/>
          <p:cNvSpPr>
            <a:spLocks noGrp="1" noChangeArrowheads="1"/>
          </p:cNvSpPr>
          <p:nvPr>
            <p:ph type="body" idx="1"/>
          </p:nvPr>
        </p:nvSpPr>
        <p:spPr>
          <a:xfrm>
            <a:off x="457200" y="2895600"/>
            <a:ext cx="8458200" cy="3657600"/>
          </a:xfrm>
        </p:spPr>
        <p:txBody>
          <a:bodyPr/>
          <a:lstStyle/>
          <a:p>
            <a:r>
              <a:rPr lang="en-US" sz="2000" dirty="0" smtClean="0"/>
              <a:t>Required by all </a:t>
            </a:r>
            <a:r>
              <a:rPr lang="en-US" sz="2000" dirty="0" err="1" smtClean="0"/>
              <a:t>Offerors</a:t>
            </a:r>
            <a:r>
              <a:rPr lang="en-US" sz="2000" dirty="0" smtClean="0"/>
              <a:t> Providing IT Professional Services per FAR 52.222-46 (132-51 &amp; 132.60A)</a:t>
            </a:r>
          </a:p>
          <a:p>
            <a:r>
              <a:rPr lang="en-US" sz="2000" dirty="0" smtClean="0"/>
              <a:t>Reflects a sound management approach and understanding of the contract requirements</a:t>
            </a:r>
          </a:p>
          <a:p>
            <a:r>
              <a:rPr lang="en-US" sz="2000" dirty="0" smtClean="0"/>
              <a:t>Your plan will be considered in terms of:</a:t>
            </a:r>
          </a:p>
          <a:p>
            <a:pPr lvl="1"/>
            <a:r>
              <a:rPr lang="en-US" sz="1800" dirty="0" smtClean="0"/>
              <a:t>its impact upon recruiting and retention;</a:t>
            </a:r>
          </a:p>
          <a:p>
            <a:pPr lvl="1"/>
            <a:r>
              <a:rPr lang="en-US" sz="1800" dirty="0" smtClean="0"/>
              <a:t>its realism; and</a:t>
            </a:r>
          </a:p>
          <a:p>
            <a:pPr lvl="1"/>
            <a:r>
              <a:rPr lang="en-US" sz="1800" dirty="0" smtClean="0"/>
              <a:t>its consistency with a total plan for compensation</a:t>
            </a:r>
          </a:p>
          <a:p>
            <a:r>
              <a:rPr lang="en-US" sz="2000" dirty="0" smtClean="0"/>
              <a:t>May submit general compensation practices from </a:t>
            </a:r>
            <a:r>
              <a:rPr lang="en-US" sz="2000" dirty="0" err="1" smtClean="0"/>
              <a:t>Offeror’s</a:t>
            </a:r>
            <a:r>
              <a:rPr lang="en-US" sz="2000" dirty="0" smtClean="0"/>
              <a:t> Employee Handbook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FEA806FE-B82D-4F87-BA3A-C90EBC275020}" type="slidenum">
              <a:rPr lang="en-US"/>
              <a:pPr>
                <a:defRPr/>
              </a:pPr>
              <a:t>42</a:t>
            </a:fld>
            <a:endParaRPr lang="en-US" dirty="0"/>
          </a:p>
        </p:txBody>
      </p:sp>
      <p:sp>
        <p:nvSpPr>
          <p:cNvPr id="729092" name="Rectangle 4"/>
          <p:cNvSpPr>
            <a:spLocks noGrp="1" noChangeArrowheads="1"/>
          </p:cNvSpPr>
          <p:nvPr>
            <p:ph type="title"/>
          </p:nvPr>
        </p:nvSpPr>
        <p:spPr>
          <a:xfrm>
            <a:off x="152400" y="1025525"/>
            <a:ext cx="8991600" cy="1323439"/>
          </a:xfrm>
        </p:spPr>
        <p:txBody>
          <a:bodyPr/>
          <a:lstStyle/>
          <a:p>
            <a:pPr>
              <a:defRPr/>
            </a:pPr>
            <a:r>
              <a:rPr lang="en-US" dirty="0" smtClean="0"/>
              <a:t>Preparing the IT Schedule 70 Solicitation </a:t>
            </a:r>
            <a:r>
              <a:rPr lang="en-US" sz="3200" dirty="0" smtClean="0"/>
              <a:t>Cont.</a:t>
            </a:r>
            <a:r>
              <a:rPr lang="en-US" dirty="0" smtClean="0"/>
              <a:t> </a:t>
            </a:r>
            <a:br>
              <a:rPr lang="en-US" dirty="0" smtClean="0"/>
            </a:br>
            <a:r>
              <a:rPr lang="en-US" dirty="0" smtClean="0"/>
              <a:t> – </a:t>
            </a:r>
            <a:r>
              <a:rPr lang="en-US" dirty="0"/>
              <a:t>Past Performance</a:t>
            </a:r>
          </a:p>
        </p:txBody>
      </p:sp>
      <p:sp>
        <p:nvSpPr>
          <p:cNvPr id="48131" name="Rectangle 5"/>
          <p:cNvSpPr>
            <a:spLocks noGrp="1" noChangeArrowheads="1"/>
          </p:cNvSpPr>
          <p:nvPr>
            <p:ph type="body" idx="1"/>
          </p:nvPr>
        </p:nvSpPr>
        <p:spPr>
          <a:xfrm>
            <a:off x="455613" y="2286000"/>
            <a:ext cx="8307387" cy="4391025"/>
          </a:xfrm>
        </p:spPr>
        <p:txBody>
          <a:bodyPr/>
          <a:lstStyle/>
          <a:p>
            <a:pPr>
              <a:spcBef>
                <a:spcPct val="40000"/>
              </a:spcBef>
            </a:pPr>
            <a:r>
              <a:rPr lang="en-US" dirty="0" smtClean="0"/>
              <a:t>Required by all </a:t>
            </a:r>
            <a:r>
              <a:rPr lang="en-US" dirty="0" err="1" smtClean="0"/>
              <a:t>Offerors</a:t>
            </a:r>
            <a:r>
              <a:rPr lang="en-US" dirty="0" smtClean="0"/>
              <a:t> Providing IT Professional Services (132-51 &amp; 132.60A)</a:t>
            </a:r>
          </a:p>
          <a:p>
            <a:pPr>
              <a:spcBef>
                <a:spcPct val="40000"/>
              </a:spcBef>
            </a:pPr>
            <a:r>
              <a:rPr lang="en-US" dirty="0" smtClean="0"/>
              <a:t>Provide the following information:</a:t>
            </a:r>
          </a:p>
          <a:p>
            <a:pPr lvl="1">
              <a:spcBef>
                <a:spcPct val="40000"/>
              </a:spcBef>
            </a:pPr>
            <a:r>
              <a:rPr lang="en-US" sz="2000" dirty="0" smtClean="0"/>
              <a:t>Project/Contract Name</a:t>
            </a:r>
          </a:p>
          <a:p>
            <a:pPr lvl="1">
              <a:spcBef>
                <a:spcPct val="40000"/>
              </a:spcBef>
            </a:pPr>
            <a:r>
              <a:rPr lang="en-US" sz="2000" dirty="0" smtClean="0"/>
              <a:t>Project Description</a:t>
            </a:r>
          </a:p>
          <a:p>
            <a:pPr lvl="1">
              <a:spcBef>
                <a:spcPct val="40000"/>
              </a:spcBef>
            </a:pPr>
            <a:r>
              <a:rPr lang="en-US" sz="2000" dirty="0" smtClean="0"/>
              <a:t>Dollar Amount of Contract</a:t>
            </a:r>
          </a:p>
          <a:p>
            <a:pPr lvl="1">
              <a:spcBef>
                <a:spcPct val="40000"/>
              </a:spcBef>
            </a:pPr>
            <a:r>
              <a:rPr lang="en-US" sz="2000" dirty="0" smtClean="0"/>
              <a:t>Project Duration</a:t>
            </a:r>
          </a:p>
          <a:p>
            <a:pPr lvl="1">
              <a:spcBef>
                <a:spcPct val="40000"/>
              </a:spcBef>
            </a:pPr>
            <a:r>
              <a:rPr lang="en-US" sz="2000" dirty="0" smtClean="0"/>
              <a:t>Point of Contact and Telephone Number</a:t>
            </a:r>
          </a:p>
          <a:p>
            <a:pPr>
              <a:spcBef>
                <a:spcPct val="40000"/>
              </a:spcBef>
            </a:pPr>
            <a:r>
              <a:rPr lang="en-US" dirty="0" smtClean="0"/>
              <a:t>The Sample Labor Category Matrix included in the Solicitation Package </a:t>
            </a:r>
            <a:r>
              <a:rPr lang="en-US" sz="1800" dirty="0" smtClean="0"/>
              <a:t>(Document 13)</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E5FDB492-2915-448D-A84D-30A03E32BDBD}" type="slidenum">
              <a:rPr lang="en-US"/>
              <a:pPr>
                <a:defRPr/>
              </a:pPr>
              <a:t>43</a:t>
            </a:fld>
            <a:endParaRPr lang="en-US" dirty="0"/>
          </a:p>
        </p:txBody>
      </p:sp>
      <p:sp>
        <p:nvSpPr>
          <p:cNvPr id="738308" name="Rectangle 4"/>
          <p:cNvSpPr>
            <a:spLocks noGrp="1" noChangeArrowheads="1"/>
          </p:cNvSpPr>
          <p:nvPr>
            <p:ph type="title"/>
          </p:nvPr>
        </p:nvSpPr>
        <p:spPr>
          <a:xfrm>
            <a:off x="182563" y="1035050"/>
            <a:ext cx="8961437" cy="1323439"/>
          </a:xfrm>
        </p:spPr>
        <p:txBody>
          <a:bodyPr/>
          <a:lstStyle/>
          <a:p>
            <a:pPr>
              <a:defRPr/>
            </a:pPr>
            <a:r>
              <a:rPr lang="en-US" dirty="0" smtClean="0"/>
              <a:t>Preparing the IT Schedule 70 Solicitation </a:t>
            </a:r>
            <a:r>
              <a:rPr lang="en-US" sz="3200" dirty="0" smtClean="0"/>
              <a:t>Cont.</a:t>
            </a:r>
            <a:r>
              <a:rPr lang="en-US" dirty="0" smtClean="0"/>
              <a:t> </a:t>
            </a:r>
            <a:br>
              <a:rPr lang="en-US" dirty="0" smtClean="0"/>
            </a:br>
            <a:r>
              <a:rPr lang="en-US" dirty="0" smtClean="0"/>
              <a:t> – </a:t>
            </a:r>
            <a:r>
              <a:rPr lang="en-US" dirty="0"/>
              <a:t>Solicitation </a:t>
            </a:r>
            <a:r>
              <a:rPr lang="en-US" dirty="0" smtClean="0"/>
              <a:t>Exceptions/Waivers/Deviations</a:t>
            </a:r>
            <a:endParaRPr lang="en-US" dirty="0"/>
          </a:p>
        </p:txBody>
      </p:sp>
      <p:sp>
        <p:nvSpPr>
          <p:cNvPr id="53251" name="Rectangle 5"/>
          <p:cNvSpPr>
            <a:spLocks noGrp="1" noChangeArrowheads="1"/>
          </p:cNvSpPr>
          <p:nvPr>
            <p:ph type="body" idx="1"/>
          </p:nvPr>
        </p:nvSpPr>
        <p:spPr>
          <a:xfrm>
            <a:off x="457200" y="2527300"/>
            <a:ext cx="7629525" cy="2654300"/>
          </a:xfrm>
        </p:spPr>
        <p:txBody>
          <a:bodyPr/>
          <a:lstStyle/>
          <a:p>
            <a:r>
              <a:rPr lang="en-US" sz="2000" dirty="0" smtClean="0"/>
              <a:t>May be submitted by any </a:t>
            </a:r>
            <a:r>
              <a:rPr lang="en-US" sz="2000" dirty="0" err="1" smtClean="0"/>
              <a:t>Offeror</a:t>
            </a:r>
            <a:r>
              <a:rPr lang="en-US" sz="2000" dirty="0" smtClean="0"/>
              <a:t> taking exception with one or more of the following portions of the Solicitation:</a:t>
            </a:r>
          </a:p>
          <a:p>
            <a:pPr lvl="1"/>
            <a:r>
              <a:rPr lang="en-US" sz="2000" dirty="0" smtClean="0"/>
              <a:t>FAR Clauses</a:t>
            </a:r>
          </a:p>
          <a:p>
            <a:pPr lvl="1"/>
            <a:r>
              <a:rPr lang="en-US" sz="2000" dirty="0" smtClean="0"/>
              <a:t>GSAR Clauses</a:t>
            </a:r>
          </a:p>
          <a:p>
            <a:pPr lvl="1"/>
            <a:r>
              <a:rPr lang="en-US" sz="2000" dirty="0" smtClean="0"/>
              <a:t>Any other Terms and Conditions</a:t>
            </a:r>
          </a:p>
          <a:p>
            <a:endParaRPr lang="en-US" sz="2000" dirty="0" smtClean="0"/>
          </a:p>
          <a:p>
            <a:r>
              <a:rPr lang="en-US" sz="2000" dirty="0" smtClean="0"/>
              <a:t>Provide written documentation of the rationale behind your exception</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07680962-A075-4D0F-9BFE-FE6124B21B86}" type="slidenum">
              <a:rPr lang="en-US"/>
              <a:pPr>
                <a:defRPr/>
              </a:pPr>
              <a:t>44</a:t>
            </a:fld>
            <a:endParaRPr lang="en-US" dirty="0"/>
          </a:p>
        </p:txBody>
      </p:sp>
      <p:sp>
        <p:nvSpPr>
          <p:cNvPr id="824322" name="Rectangle 2"/>
          <p:cNvSpPr>
            <a:spLocks noGrp="1" noChangeArrowheads="1"/>
          </p:cNvSpPr>
          <p:nvPr>
            <p:ph type="title"/>
          </p:nvPr>
        </p:nvSpPr>
        <p:spPr>
          <a:xfrm>
            <a:off x="152400" y="1035050"/>
            <a:ext cx="8764588" cy="488950"/>
          </a:xfrm>
        </p:spPr>
        <p:txBody>
          <a:bodyPr/>
          <a:lstStyle/>
          <a:p>
            <a:pPr>
              <a:defRPr/>
            </a:pPr>
            <a:r>
              <a:rPr lang="en-US" dirty="0"/>
              <a:t>Evaluation Factors for Contract Award</a:t>
            </a:r>
          </a:p>
        </p:txBody>
      </p:sp>
      <p:sp>
        <p:nvSpPr>
          <p:cNvPr id="54275" name="Rectangle 3"/>
          <p:cNvSpPr>
            <a:spLocks noGrp="1" noChangeArrowheads="1"/>
          </p:cNvSpPr>
          <p:nvPr>
            <p:ph type="body" idx="1"/>
          </p:nvPr>
        </p:nvSpPr>
        <p:spPr>
          <a:xfrm>
            <a:off x="457200" y="1981200"/>
            <a:ext cx="8229600" cy="2882900"/>
          </a:xfrm>
        </p:spPr>
        <p:txBody>
          <a:bodyPr/>
          <a:lstStyle/>
          <a:p>
            <a:pPr algn="ctr">
              <a:lnSpc>
                <a:spcPct val="80000"/>
              </a:lnSpc>
              <a:buFontTx/>
              <a:buNone/>
            </a:pPr>
            <a:r>
              <a:rPr lang="en-US" sz="2000" b="1" u="sng" dirty="0" smtClean="0">
                <a:solidFill>
                  <a:srgbClr val="CC0000"/>
                </a:solidFill>
              </a:rPr>
              <a:t>Evaluation Factors</a:t>
            </a:r>
            <a:r>
              <a:rPr lang="en-US" sz="1600" u="sng" dirty="0" smtClean="0">
                <a:solidFill>
                  <a:srgbClr val="CC0000"/>
                </a:solidFill>
              </a:rPr>
              <a:t> </a:t>
            </a:r>
            <a:r>
              <a:rPr lang="en-US" sz="1600" dirty="0" smtClean="0">
                <a:solidFill>
                  <a:srgbClr val="A50021"/>
                </a:solidFill>
              </a:rPr>
              <a:t> </a:t>
            </a:r>
            <a:endParaRPr lang="en-US" sz="1600" u="sng" dirty="0" smtClean="0">
              <a:solidFill>
                <a:srgbClr val="CC0000"/>
              </a:solidFill>
            </a:endParaRPr>
          </a:p>
          <a:p>
            <a:pPr>
              <a:lnSpc>
                <a:spcPct val="80000"/>
              </a:lnSpc>
              <a:buFontTx/>
              <a:buNone/>
            </a:pPr>
            <a:endParaRPr lang="en-US" sz="1400" dirty="0" smtClean="0"/>
          </a:p>
          <a:p>
            <a:pPr>
              <a:lnSpc>
                <a:spcPct val="80000"/>
              </a:lnSpc>
              <a:buClr>
                <a:srgbClr val="CC0000"/>
              </a:buClr>
              <a:buFont typeface="Wingdings 2" pitchFamily="18" charset="2"/>
              <a:buChar char="ê"/>
            </a:pPr>
            <a:r>
              <a:rPr lang="en-US" sz="1600" dirty="0" smtClean="0"/>
              <a:t>Factor 1 – Financial Responsibility Determination</a:t>
            </a:r>
          </a:p>
          <a:p>
            <a:pPr>
              <a:lnSpc>
                <a:spcPct val="80000"/>
              </a:lnSpc>
              <a:buClr>
                <a:srgbClr val="CC0000"/>
              </a:buClr>
            </a:pPr>
            <a:endParaRPr lang="en-US" sz="1600" dirty="0" smtClean="0"/>
          </a:p>
          <a:p>
            <a:pPr>
              <a:lnSpc>
                <a:spcPct val="80000"/>
              </a:lnSpc>
              <a:buClr>
                <a:srgbClr val="CC0000"/>
              </a:buClr>
              <a:buFont typeface="Wingdings 2" pitchFamily="18" charset="2"/>
              <a:buChar char="ê"/>
            </a:pPr>
            <a:r>
              <a:rPr lang="en-US" sz="1600" dirty="0" smtClean="0"/>
              <a:t>Factor 2 – Corporate Experience</a:t>
            </a:r>
            <a:br>
              <a:rPr lang="en-US" sz="1600" dirty="0" smtClean="0"/>
            </a:br>
            <a:endParaRPr lang="en-US" sz="1600" dirty="0" smtClean="0"/>
          </a:p>
          <a:p>
            <a:pPr>
              <a:lnSpc>
                <a:spcPct val="80000"/>
              </a:lnSpc>
              <a:buClr>
                <a:srgbClr val="CC0000"/>
              </a:buClr>
              <a:buFont typeface="Wingdings 2" pitchFamily="18" charset="2"/>
              <a:buChar char="ê"/>
            </a:pPr>
            <a:r>
              <a:rPr lang="en-US" sz="1600" dirty="0" smtClean="0"/>
              <a:t>Factor 3 – Past Performance</a:t>
            </a:r>
          </a:p>
          <a:p>
            <a:pPr>
              <a:lnSpc>
                <a:spcPct val="80000"/>
              </a:lnSpc>
              <a:buClr>
                <a:srgbClr val="CC0000"/>
              </a:buClr>
              <a:buFont typeface="Wingdings 2" pitchFamily="18" charset="2"/>
              <a:buNone/>
            </a:pPr>
            <a:endParaRPr lang="en-US" sz="1600" dirty="0" smtClean="0"/>
          </a:p>
          <a:p>
            <a:pPr>
              <a:lnSpc>
                <a:spcPct val="80000"/>
              </a:lnSpc>
              <a:buClr>
                <a:srgbClr val="CC0000"/>
              </a:buClr>
              <a:buFont typeface="Wingdings 2" pitchFamily="18" charset="2"/>
              <a:buChar char="ê"/>
            </a:pPr>
            <a:r>
              <a:rPr lang="en-US" sz="1600" dirty="0" smtClean="0"/>
              <a:t>Factor 4 – Project Experience for SINs 132-51 and 132-60f</a:t>
            </a:r>
            <a:br>
              <a:rPr lang="en-US" sz="1600" dirty="0" smtClean="0"/>
            </a:br>
            <a:endParaRPr lang="en-US" sz="1600" dirty="0" smtClean="0"/>
          </a:p>
          <a:p>
            <a:pPr>
              <a:lnSpc>
                <a:spcPct val="80000"/>
              </a:lnSpc>
              <a:buClr>
                <a:srgbClr val="CC0000"/>
              </a:buClr>
              <a:buFont typeface="Wingdings 2" pitchFamily="18" charset="2"/>
              <a:buChar char="ê"/>
            </a:pPr>
            <a:r>
              <a:rPr lang="en-US" sz="1600" dirty="0" smtClean="0"/>
              <a:t>Factor 5 – Project Experience for SINs 132-54 and 132-55</a:t>
            </a:r>
            <a:br>
              <a:rPr lang="en-US" sz="1600" dirty="0" smtClean="0"/>
            </a:br>
            <a:endParaRPr lang="en-US" sz="1600" dirty="0" smtClean="0"/>
          </a:p>
          <a:p>
            <a:pPr>
              <a:lnSpc>
                <a:spcPct val="80000"/>
              </a:lnSpc>
              <a:buClr>
                <a:srgbClr val="CC0000"/>
              </a:buClr>
              <a:buFont typeface="Wingdings 2" pitchFamily="18" charset="2"/>
              <a:buChar char="ê"/>
            </a:pPr>
            <a:r>
              <a:rPr lang="en-US" sz="1600" dirty="0" smtClean="0"/>
              <a:t>Factor 6 – Information Assurance Minimum Security Controls for SINs 132-54 and 132-55</a:t>
            </a:r>
            <a:br>
              <a:rPr lang="en-US" sz="1600" dirty="0" smtClean="0"/>
            </a:br>
            <a:endParaRPr lang="en-US" sz="1600" dirty="0" smtClean="0"/>
          </a:p>
          <a:p>
            <a:pPr>
              <a:lnSpc>
                <a:spcPct val="80000"/>
              </a:lnSpc>
              <a:buClr>
                <a:srgbClr val="CC0000"/>
              </a:buClr>
              <a:buFont typeface="Wingdings 2" pitchFamily="18" charset="2"/>
              <a:buChar char="ê"/>
            </a:pPr>
            <a:r>
              <a:rPr lang="en-US" sz="1600" dirty="0" smtClean="0"/>
              <a:t>Factor 7 – Price Proposal</a:t>
            </a:r>
            <a:br>
              <a:rPr lang="en-US" sz="1600" dirty="0" smtClean="0"/>
            </a:br>
            <a:endParaRPr lang="en-US" sz="1600" dirty="0" smtClean="0"/>
          </a:p>
          <a:p>
            <a:pPr>
              <a:lnSpc>
                <a:spcPct val="80000"/>
              </a:lnSpc>
              <a:buClr>
                <a:srgbClr val="CC0000"/>
              </a:buClr>
              <a:buFont typeface="Wingdings 2" pitchFamily="18" charset="2"/>
              <a:buNone/>
            </a:pPr>
            <a:r>
              <a:rPr lang="en-US" sz="1400" b="1" dirty="0" smtClean="0"/>
              <a:t>	All technical evaluation factors will be reviewed, evaluated and rated acceptable or unacceptable based on the criteria listed above for each factor. </a:t>
            </a:r>
            <a:br>
              <a:rPr lang="en-US" sz="1400" b="1" dirty="0" smtClean="0"/>
            </a:br>
            <a:r>
              <a:rPr lang="en-US" sz="1400" b="1" dirty="0" smtClean="0"/>
              <a:t>However, Offers determined unacceptable for all proposed SIN(s) will be rejected.</a:t>
            </a:r>
            <a:br>
              <a:rPr lang="en-US" sz="1400" b="1" dirty="0" smtClean="0"/>
            </a:br>
            <a:endParaRPr lang="en-US" sz="1400" b="1" dirty="0" smtClean="0"/>
          </a:p>
          <a:p>
            <a:pPr>
              <a:lnSpc>
                <a:spcPct val="80000"/>
              </a:lnSpc>
              <a:buClr>
                <a:srgbClr val="CC0000"/>
              </a:buClr>
              <a:buFont typeface="Wingdings 2" pitchFamily="18" charset="2"/>
              <a:buChar char="ê"/>
            </a:pPr>
            <a:endParaRPr lang="en-US" sz="1400" b="1"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66D162AB-B402-46E9-8CC9-5F2DA4345647}" type="slidenum">
              <a:rPr lang="en-US"/>
              <a:pPr>
                <a:defRPr/>
              </a:pPr>
              <a:t>45</a:t>
            </a:fld>
            <a:endParaRPr lang="en-US" dirty="0"/>
          </a:p>
        </p:txBody>
      </p:sp>
      <p:sp>
        <p:nvSpPr>
          <p:cNvPr id="826370" name="Rectangle 2"/>
          <p:cNvSpPr>
            <a:spLocks noGrp="1" noChangeArrowheads="1"/>
          </p:cNvSpPr>
          <p:nvPr>
            <p:ph type="title"/>
          </p:nvPr>
        </p:nvSpPr>
        <p:spPr>
          <a:xfrm>
            <a:off x="152400" y="1008063"/>
            <a:ext cx="8764588" cy="830997"/>
          </a:xfrm>
        </p:spPr>
        <p:txBody>
          <a:bodyPr/>
          <a:lstStyle/>
          <a:p>
            <a:r>
              <a:rPr lang="en-US" dirty="0" smtClean="0"/>
              <a:t>Evaluation Factors for Contract Award Cont.</a:t>
            </a:r>
          </a:p>
        </p:txBody>
      </p:sp>
      <p:sp>
        <p:nvSpPr>
          <p:cNvPr id="55299" name="Rectangle 3"/>
          <p:cNvSpPr>
            <a:spLocks noGrp="1" noChangeArrowheads="1"/>
          </p:cNvSpPr>
          <p:nvPr>
            <p:ph type="body" idx="1"/>
          </p:nvPr>
        </p:nvSpPr>
        <p:spPr>
          <a:xfrm>
            <a:off x="457200" y="1752600"/>
            <a:ext cx="8305800" cy="4724400"/>
          </a:xfrm>
        </p:spPr>
        <p:txBody>
          <a:bodyPr/>
          <a:lstStyle/>
          <a:p>
            <a:pPr algn="ctr">
              <a:lnSpc>
                <a:spcPct val="80000"/>
              </a:lnSpc>
            </a:pPr>
            <a:endParaRPr lang="en-US" sz="1800" b="1" dirty="0" smtClean="0"/>
          </a:p>
          <a:p>
            <a:r>
              <a:rPr lang="en-US" sz="1800" b="1" dirty="0" smtClean="0"/>
              <a:t>Factor 1. Financial Responsibility Determination</a:t>
            </a:r>
            <a:r>
              <a:rPr lang="en-US" sz="1800" dirty="0" smtClean="0"/>
              <a:t> - Provide the most current, completed, audited (if available) 2 years of consolidated financial statements, specifically balance sheets and income statements, or information that demonstrates the company’s financial capacity.</a:t>
            </a:r>
            <a:br>
              <a:rPr lang="en-US" sz="1800" dirty="0" smtClean="0"/>
            </a:br>
            <a:endParaRPr lang="en-US" sz="1800" dirty="0" smtClean="0"/>
          </a:p>
          <a:p>
            <a:r>
              <a:rPr lang="en-US" sz="1800" b="1" dirty="0" smtClean="0"/>
              <a:t>Factor 2. Corporate Experience - </a:t>
            </a:r>
            <a:r>
              <a:rPr lang="en-US" sz="1800" dirty="0" smtClean="0"/>
              <a:t>Narrative description of corporate experience for all proposed SINs offered.  For each SIN offered provide the type of products and/or IT professional services procured by either Government or Commercial entity for a </a:t>
            </a:r>
            <a:r>
              <a:rPr lang="en-US" sz="1800" b="1" dirty="0" smtClean="0"/>
              <a:t>minimum of 2 years</a:t>
            </a:r>
            <a:r>
              <a:rPr lang="en-US" sz="1800" dirty="0" smtClean="0"/>
              <a:t>.</a:t>
            </a:r>
            <a:r>
              <a:rPr lang="en-US" sz="1800" b="1" dirty="0" smtClean="0">
                <a:cs typeface="Times New Roman" pitchFamily="18" charset="0"/>
              </a:rPr>
              <a:t> </a:t>
            </a:r>
            <a:r>
              <a:rPr lang="en-US" sz="1800" dirty="0" smtClean="0">
                <a:cs typeface="Times New Roman" pitchFamily="18" charset="0"/>
              </a:rPr>
              <a:t>Unique to SINs 132-60A-C, the successful completion of Levels 1, 2, 3 or 4 Credential Assessment is required.</a:t>
            </a:r>
            <a:br>
              <a:rPr lang="en-US" sz="1800" dirty="0" smtClean="0">
                <a:cs typeface="Times New Roman" pitchFamily="18" charset="0"/>
              </a:rPr>
            </a:br>
            <a:endParaRPr lang="en-US" sz="1800" dirty="0" smtClean="0">
              <a:cs typeface="Times New Roman" pitchFamily="18" charset="0"/>
            </a:endParaRPr>
          </a:p>
          <a:p>
            <a:r>
              <a:rPr lang="en-US" sz="1800" b="1" dirty="0" smtClean="0"/>
              <a:t>Factor 3. Past Performance</a:t>
            </a:r>
            <a:r>
              <a:rPr lang="en-US" sz="1600" b="1" dirty="0" smtClean="0"/>
              <a:t> – </a:t>
            </a:r>
            <a:r>
              <a:rPr lang="en-US" sz="1800" dirty="0" smtClean="0"/>
              <a:t>Vendors are responsible for ordering and submitting a Past Performance Evaluation from Open Ratings, Inc.</a:t>
            </a:r>
            <a:endParaRPr lang="en-US" sz="1800" b="1" dirty="0" smtClean="0">
              <a:cs typeface="Times New Roman" pitchFamily="18" charset="0"/>
            </a:endParaRPr>
          </a:p>
          <a:p>
            <a:pPr>
              <a:lnSpc>
                <a:spcPct val="80000"/>
              </a:lnSpc>
            </a:pPr>
            <a:endParaRPr lang="en-US" sz="1800" b="1" dirty="0" smtClean="0">
              <a:cs typeface="Times New Roman" pitchFamily="18"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287A3679-D9FD-4FD1-A653-9FBC5E37797E}" type="slidenum">
              <a:rPr lang="en-US"/>
              <a:pPr>
                <a:defRPr/>
              </a:pPr>
              <a:t>46</a:t>
            </a:fld>
            <a:endParaRPr lang="en-US" dirty="0"/>
          </a:p>
        </p:txBody>
      </p:sp>
      <p:sp>
        <p:nvSpPr>
          <p:cNvPr id="828418" name="Rectangle 2"/>
          <p:cNvSpPr>
            <a:spLocks noGrp="1" noChangeArrowheads="1"/>
          </p:cNvSpPr>
          <p:nvPr>
            <p:ph type="title"/>
          </p:nvPr>
        </p:nvSpPr>
        <p:spPr>
          <a:xfrm>
            <a:off x="152400" y="1022350"/>
            <a:ext cx="8764588" cy="830997"/>
          </a:xfrm>
        </p:spPr>
        <p:txBody>
          <a:bodyPr/>
          <a:lstStyle/>
          <a:p>
            <a:r>
              <a:rPr lang="en-US" dirty="0" smtClean="0"/>
              <a:t>Evaluation Factors for Contract Award Cont.</a:t>
            </a:r>
          </a:p>
        </p:txBody>
      </p:sp>
      <p:sp>
        <p:nvSpPr>
          <p:cNvPr id="56323" name="Rectangle 3"/>
          <p:cNvSpPr>
            <a:spLocks noGrp="1" noChangeArrowheads="1"/>
          </p:cNvSpPr>
          <p:nvPr>
            <p:ph type="body" idx="1"/>
          </p:nvPr>
        </p:nvSpPr>
        <p:spPr>
          <a:xfrm>
            <a:off x="455613" y="1905000"/>
            <a:ext cx="8307387" cy="4800600"/>
          </a:xfrm>
        </p:spPr>
        <p:txBody>
          <a:bodyPr/>
          <a:lstStyle/>
          <a:p>
            <a:r>
              <a:rPr lang="en-US" sz="1800" b="1" smtClean="0"/>
              <a:t>Factor 4. Project Experience for SIN 132-51 &amp; 132-60f only</a:t>
            </a:r>
            <a:br>
              <a:rPr lang="en-US" sz="1800" b="1" smtClean="0"/>
            </a:br>
            <a:r>
              <a:rPr lang="en-US" sz="1800" b="1" smtClean="0"/>
              <a:t>IT &amp; Identity Access Management (IAM) Professional Services - </a:t>
            </a:r>
            <a:r>
              <a:rPr lang="en-US" sz="1800" smtClean="0"/>
              <a:t>Provide a description of the offeror’s experience.  Describe three completed or on-going project(s) similar in size and complexity to the effort contemplated and in sufficient detail, for the Government to perform an evaluation.  For SIN 132-60f, two of the three projects described must be previous Federal Government application deployment projects for public-facing IT systems.  Each completed example shall have been completed within the last two years. </a:t>
            </a:r>
            <a:br>
              <a:rPr lang="en-US" sz="1800" smtClean="0"/>
            </a:br>
            <a:endParaRPr lang="en-US" sz="1800" smtClean="0"/>
          </a:p>
          <a:p>
            <a:r>
              <a:rPr lang="en-US" sz="1800" b="1" smtClean="0"/>
              <a:t>Factor 5. Project Experience for SINs 132-54 and 132-55 - </a:t>
            </a:r>
            <a:r>
              <a:rPr lang="en-US" sz="1800" smtClean="0"/>
              <a:t>Provide a description of the Offeror’s experience delivering COMSATCOM services as described in CI-FSS-055, C</a:t>
            </a:r>
            <a:r>
              <a:rPr lang="en-US" sz="1800" i="1" smtClean="0"/>
              <a:t>ommercial Satellite Communication (COMSATCOM) Services</a:t>
            </a:r>
            <a:r>
              <a:rPr lang="en-US" sz="1800" smtClean="0"/>
              <a:t>.</a:t>
            </a:r>
            <a:br>
              <a:rPr lang="en-US" sz="1800" smtClean="0"/>
            </a:br>
            <a:endParaRPr lang="en-US" sz="1800" b="1"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41E31339-41C5-49AA-89A7-C60FA99BE754}" type="slidenum">
              <a:rPr lang="en-US"/>
              <a:pPr>
                <a:defRPr/>
              </a:pPr>
              <a:t>47</a:t>
            </a:fld>
            <a:endParaRPr lang="en-US" dirty="0"/>
          </a:p>
        </p:txBody>
      </p:sp>
      <p:sp>
        <p:nvSpPr>
          <p:cNvPr id="858114" name="Rectangle 2"/>
          <p:cNvSpPr>
            <a:spLocks noGrp="1" noChangeArrowheads="1"/>
          </p:cNvSpPr>
          <p:nvPr>
            <p:ph type="title"/>
          </p:nvPr>
        </p:nvSpPr>
        <p:spPr>
          <a:xfrm>
            <a:off x="152400" y="1022350"/>
            <a:ext cx="8764588" cy="830997"/>
          </a:xfrm>
        </p:spPr>
        <p:txBody>
          <a:bodyPr/>
          <a:lstStyle/>
          <a:p>
            <a:r>
              <a:rPr lang="en-US" dirty="0" smtClean="0"/>
              <a:t>Evaluation Factors for Contract Award Cont.</a:t>
            </a:r>
          </a:p>
        </p:txBody>
      </p:sp>
      <p:sp>
        <p:nvSpPr>
          <p:cNvPr id="57347" name="Rectangle 3"/>
          <p:cNvSpPr>
            <a:spLocks noGrp="1" noChangeArrowheads="1"/>
          </p:cNvSpPr>
          <p:nvPr>
            <p:ph type="body" idx="1"/>
          </p:nvPr>
        </p:nvSpPr>
        <p:spPr>
          <a:xfrm>
            <a:off x="455613" y="2057400"/>
            <a:ext cx="8307387" cy="4572000"/>
          </a:xfrm>
        </p:spPr>
        <p:txBody>
          <a:bodyPr/>
          <a:lstStyle/>
          <a:p>
            <a:r>
              <a:rPr lang="en-US" sz="1800" b="1" smtClean="0"/>
              <a:t>Factor 6. Information Assurance Minimum Security Controls for SINs 132-54 and 132-55 –</a:t>
            </a:r>
            <a:r>
              <a:rPr lang="en-US" sz="1800" smtClean="0"/>
              <a:t> </a:t>
            </a:r>
            <a:br>
              <a:rPr lang="en-US" sz="1800" smtClean="0"/>
            </a:br>
            <a:r>
              <a:rPr lang="en-US" sz="1800" smtClean="0"/>
              <a:t>Complete the Information Assurance Checklist found on the GSA SATCOM Services Program Management Office website (http://www.gsa.gov/satserv). The Government will evaluate the Information Assurance Checklist submitted as part of Offeror’s proposal to determine whether the Offeror understands the minimum security controls, and has processes, personnel, and infrastructure that currently complies or demonstrates a reasonable approach to becoming compliant with all the minimum security controls for at least a low-impact information system or MAC III system.</a:t>
            </a:r>
            <a:br>
              <a:rPr lang="en-US" sz="1800" smtClean="0"/>
            </a:br>
            <a:endParaRPr lang="en-US" sz="1800" b="1" smtClean="0"/>
          </a:p>
          <a:p>
            <a:r>
              <a:rPr lang="en-US" sz="1800" b="1" smtClean="0"/>
              <a:t>Factor 7. Price Proposal – </a:t>
            </a:r>
            <a:r>
              <a:rPr lang="en-US" sz="1800" smtClean="0"/>
              <a:t>In accordance with GSAM 538.270, the goal of the Government is to obtain the offeror’s best price given to the Most Favored Customer (MFC).  Therefore, GSA is to required to obtain pricing that is equal to or better than the MFC pricing with the same or similar terms &amp; conditions. </a:t>
            </a:r>
            <a:br>
              <a:rPr lang="en-US" sz="1800" smtClean="0"/>
            </a:br>
            <a:endParaRPr lang="en-US" sz="1800" smtClean="0"/>
          </a:p>
          <a:p>
            <a:pPr>
              <a:lnSpc>
                <a:spcPct val="80000"/>
              </a:lnSpc>
              <a:buFontTx/>
              <a:buNone/>
            </a:pPr>
            <a:endParaRPr lang="en-US" sz="1800" b="1" smtClean="0"/>
          </a:p>
          <a:p>
            <a:pPr>
              <a:lnSpc>
                <a:spcPct val="80000"/>
              </a:lnSpc>
              <a:buClr>
                <a:srgbClr val="CC0000"/>
              </a:buClr>
              <a:buFont typeface="Wingdings 2" pitchFamily="18" charset="2"/>
              <a:buChar char="ê"/>
            </a:pPr>
            <a:endParaRPr lang="en-US" sz="1800" smtClean="0"/>
          </a:p>
          <a:p>
            <a:pPr>
              <a:lnSpc>
                <a:spcPct val="80000"/>
              </a:lnSpc>
              <a:buFontTx/>
              <a:buNone/>
            </a:pPr>
            <a:endParaRPr lang="en-US" sz="160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8F1584BC-9D0C-449E-9255-3FF9CA19949F}" type="slidenum">
              <a:rPr lang="en-US"/>
              <a:pPr>
                <a:defRPr/>
              </a:pPr>
              <a:t>48</a:t>
            </a:fld>
            <a:endParaRPr lang="en-US" dirty="0"/>
          </a:p>
        </p:txBody>
      </p:sp>
      <p:sp>
        <p:nvSpPr>
          <p:cNvPr id="751620" name="Rectangle 4"/>
          <p:cNvSpPr>
            <a:spLocks noGrp="1" noChangeArrowheads="1"/>
          </p:cNvSpPr>
          <p:nvPr>
            <p:ph type="title"/>
          </p:nvPr>
        </p:nvSpPr>
        <p:spPr>
          <a:xfrm>
            <a:off x="212725" y="1066800"/>
            <a:ext cx="8626475" cy="1248212"/>
          </a:xfrm>
        </p:spPr>
        <p:txBody>
          <a:bodyPr/>
          <a:lstStyle/>
          <a:p>
            <a:pPr>
              <a:defRPr/>
            </a:pPr>
            <a:r>
              <a:rPr lang="en-US" dirty="0" smtClean="0"/>
              <a:t>Submission </a:t>
            </a:r>
            <a:r>
              <a:rPr lang="en-US" dirty="0"/>
              <a:t>of Offer </a:t>
            </a:r>
            <a:r>
              <a:rPr lang="en-US" dirty="0" smtClean="0"/>
              <a:t>- Electronic (</a:t>
            </a:r>
            <a:r>
              <a:rPr lang="en-US" dirty="0" err="1"/>
              <a:t>eOffer</a:t>
            </a:r>
            <a:r>
              <a:rPr lang="en-US" dirty="0"/>
              <a:t>)</a:t>
            </a:r>
          </a:p>
        </p:txBody>
      </p:sp>
      <p:sp>
        <p:nvSpPr>
          <p:cNvPr id="58371" name="Rectangle 5"/>
          <p:cNvSpPr>
            <a:spLocks noGrp="1" noChangeArrowheads="1"/>
          </p:cNvSpPr>
          <p:nvPr>
            <p:ph type="body" idx="1"/>
          </p:nvPr>
        </p:nvSpPr>
        <p:spPr>
          <a:xfrm>
            <a:off x="457200" y="2209800"/>
            <a:ext cx="7629525" cy="2654300"/>
          </a:xfrm>
        </p:spPr>
        <p:txBody>
          <a:bodyPr/>
          <a:lstStyle/>
          <a:p>
            <a:r>
              <a:rPr lang="en-US" smtClean="0"/>
              <a:t>eOffers</a:t>
            </a:r>
          </a:p>
          <a:p>
            <a:pPr lvl="1"/>
            <a:r>
              <a:rPr lang="en-US" smtClean="0"/>
              <a:t>Web-based application </a:t>
            </a:r>
          </a:p>
          <a:p>
            <a:pPr lvl="1"/>
            <a:r>
              <a:rPr lang="en-US" smtClean="0"/>
              <a:t>Electronically prepare and submit an MAS contract proposal virtually</a:t>
            </a:r>
          </a:p>
          <a:p>
            <a:pPr lvl="1"/>
            <a:r>
              <a:rPr lang="en-US" smtClean="0"/>
              <a:t>For Information: www.eoffer.gsa.gov</a:t>
            </a:r>
          </a:p>
          <a:p>
            <a:pPr lvl="1"/>
            <a:r>
              <a:rPr lang="en-US" smtClean="0"/>
              <a:t>For Technical Assistance with the eOffer system call: 1-866-472-9114</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F442D071-26DC-4295-91CE-331D33780011}" type="slidenum">
              <a:rPr lang="en-US"/>
              <a:pPr>
                <a:defRPr/>
              </a:pPr>
              <a:t>49</a:t>
            </a:fld>
            <a:endParaRPr lang="en-US" dirty="0"/>
          </a:p>
        </p:txBody>
      </p:sp>
      <p:sp>
        <p:nvSpPr>
          <p:cNvPr id="673798" name="Rectangle 6"/>
          <p:cNvSpPr>
            <a:spLocks noGrp="1" noChangeArrowheads="1"/>
          </p:cNvSpPr>
          <p:nvPr>
            <p:ph type="title"/>
          </p:nvPr>
        </p:nvSpPr>
        <p:spPr>
          <a:xfrm>
            <a:off x="123825" y="1066800"/>
            <a:ext cx="8764588" cy="789722"/>
          </a:xfrm>
        </p:spPr>
        <p:txBody>
          <a:bodyPr/>
          <a:lstStyle/>
          <a:p>
            <a:pPr>
              <a:defRPr/>
            </a:pPr>
            <a:r>
              <a:rPr lang="en-US" dirty="0" smtClean="0"/>
              <a:t>Submission </a:t>
            </a:r>
            <a:r>
              <a:rPr lang="en-US" dirty="0"/>
              <a:t>of </a:t>
            </a:r>
            <a:r>
              <a:rPr lang="en-US" dirty="0" smtClean="0"/>
              <a:t>Offer - Physical </a:t>
            </a:r>
            <a:endParaRPr lang="en-US" dirty="0"/>
          </a:p>
        </p:txBody>
      </p:sp>
      <p:sp>
        <p:nvSpPr>
          <p:cNvPr id="59395" name="Rectangle 7"/>
          <p:cNvSpPr>
            <a:spLocks noGrp="1" noChangeArrowheads="1"/>
          </p:cNvSpPr>
          <p:nvPr>
            <p:ph type="body" idx="1"/>
          </p:nvPr>
        </p:nvSpPr>
        <p:spPr>
          <a:xfrm>
            <a:off x="455613" y="2209800"/>
            <a:ext cx="8307387" cy="4162425"/>
          </a:xfrm>
        </p:spPr>
        <p:txBody>
          <a:bodyPr/>
          <a:lstStyle/>
          <a:p>
            <a:r>
              <a:rPr lang="en-US" smtClean="0"/>
              <a:t>Paper Documents or electronic Media (i.e. saved on CD)</a:t>
            </a:r>
          </a:p>
          <a:p>
            <a:r>
              <a:rPr lang="en-US" smtClean="0"/>
              <a:t>Must be submitted in 3 Volumes:</a:t>
            </a:r>
          </a:p>
          <a:p>
            <a:pPr lvl="1"/>
            <a:r>
              <a:rPr lang="en-US" sz="1800" smtClean="0"/>
              <a:t>Volume I: Contract Data</a:t>
            </a:r>
          </a:p>
          <a:p>
            <a:pPr lvl="1"/>
            <a:r>
              <a:rPr lang="en-US" sz="1800" smtClean="0"/>
              <a:t>Volume II: Technical Proposal</a:t>
            </a:r>
          </a:p>
          <a:p>
            <a:pPr lvl="1"/>
            <a:r>
              <a:rPr lang="en-US" sz="1800" smtClean="0"/>
              <a:t>Volume III: Price Proposal</a:t>
            </a:r>
          </a:p>
          <a:p>
            <a:r>
              <a:rPr lang="en-US" smtClean="0"/>
              <a:t>The entire offer must be submitted in duplicate.</a:t>
            </a:r>
          </a:p>
          <a:p>
            <a:r>
              <a:rPr lang="en-US" smtClean="0"/>
              <a:t>Mail to:  </a:t>
            </a:r>
          </a:p>
          <a:p>
            <a:pPr lvl="2">
              <a:spcBef>
                <a:spcPct val="10000"/>
              </a:spcBef>
              <a:buFontTx/>
              <a:buNone/>
            </a:pPr>
            <a:r>
              <a:rPr lang="en-US" sz="1400" smtClean="0"/>
              <a:t>GSA/FAS</a:t>
            </a:r>
          </a:p>
          <a:p>
            <a:pPr lvl="2">
              <a:spcBef>
                <a:spcPct val="10000"/>
              </a:spcBef>
              <a:buFontTx/>
              <a:buNone/>
            </a:pPr>
            <a:r>
              <a:rPr lang="en-US" sz="1400" smtClean="0"/>
              <a:t>Center for IT Schedule Programs</a:t>
            </a:r>
          </a:p>
          <a:p>
            <a:pPr lvl="2">
              <a:spcBef>
                <a:spcPct val="10000"/>
              </a:spcBef>
              <a:buFontTx/>
              <a:buNone/>
            </a:pPr>
            <a:r>
              <a:rPr lang="en-US" sz="1400" smtClean="0"/>
              <a:t>Solicitation No. FCIS-JB-980001-B</a:t>
            </a:r>
          </a:p>
          <a:p>
            <a:pPr lvl="2">
              <a:spcBef>
                <a:spcPct val="10000"/>
              </a:spcBef>
              <a:buFontTx/>
              <a:buNone/>
            </a:pPr>
            <a:r>
              <a:rPr lang="en-US" sz="1400" smtClean="0"/>
              <a:t>Attn: Central Intake Desk (CID)</a:t>
            </a:r>
          </a:p>
          <a:p>
            <a:pPr lvl="2">
              <a:spcBef>
                <a:spcPct val="10000"/>
              </a:spcBef>
              <a:buFontTx/>
              <a:buNone/>
            </a:pPr>
            <a:r>
              <a:rPr lang="en-US" sz="1400" smtClean="0"/>
              <a:t>2200 Crystal Drive</a:t>
            </a:r>
          </a:p>
          <a:p>
            <a:pPr lvl="2">
              <a:spcBef>
                <a:spcPct val="10000"/>
              </a:spcBef>
              <a:buFontTx/>
              <a:buNone/>
            </a:pPr>
            <a:r>
              <a:rPr lang="en-US" sz="1400" smtClean="0"/>
              <a:t>CP #4, Room 606</a:t>
            </a:r>
          </a:p>
          <a:p>
            <a:pPr lvl="2">
              <a:spcBef>
                <a:spcPct val="10000"/>
              </a:spcBef>
              <a:buFontTx/>
              <a:buNone/>
            </a:pPr>
            <a:r>
              <a:rPr lang="en-US" sz="1400" smtClean="0"/>
              <a:t>Arlington, VA    22202</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6"/>
          <p:cNvSpPr>
            <a:spLocks noGrp="1" noChangeArrowheads="1"/>
          </p:cNvSpPr>
          <p:nvPr>
            <p:ph type="sldNum" sz="quarter" idx="10"/>
          </p:nvPr>
        </p:nvSpPr>
        <p:spPr>
          <a:ln/>
        </p:spPr>
        <p:txBody>
          <a:bodyPr/>
          <a:lstStyle/>
          <a:p>
            <a:pPr>
              <a:defRPr/>
            </a:pPr>
            <a:fld id="{0C6B46EF-4BCB-4217-B726-160A14C499CD}" type="slidenum">
              <a:rPr lang="en-US"/>
              <a:pPr>
                <a:defRPr/>
              </a:pPr>
              <a:t>5</a:t>
            </a:fld>
            <a:endParaRPr lang="en-US" dirty="0"/>
          </a:p>
        </p:txBody>
      </p:sp>
      <p:sp>
        <p:nvSpPr>
          <p:cNvPr id="141314" name="Slide Number Placeholder 2"/>
          <p:cNvSpPr txBox="1">
            <a:spLocks noGrp="1"/>
          </p:cNvSpPr>
          <p:nvPr/>
        </p:nvSpPr>
        <p:spPr bwMode="auto">
          <a:xfrm>
            <a:off x="7086600" y="6477000"/>
            <a:ext cx="1905000" cy="254000"/>
          </a:xfrm>
          <a:prstGeom prst="rect">
            <a:avLst/>
          </a:prstGeom>
          <a:noFill/>
          <a:ln w="9525">
            <a:noFill/>
            <a:miter lim="800000"/>
            <a:headEnd/>
            <a:tailEnd/>
          </a:ln>
        </p:spPr>
        <p:txBody>
          <a:bodyPr/>
          <a:lstStyle/>
          <a:p>
            <a:pPr algn="r" eaLnBrk="0" hangingPunct="0"/>
            <a:endParaRPr lang="en-US" sz="1200" b="1">
              <a:solidFill>
                <a:schemeClr val="tx1"/>
              </a:solidFill>
              <a:ea typeface="ヒラギノ角ゴ Pro W3" pitchFamily="1" charset="-128"/>
              <a:cs typeface="Arial" charset="0"/>
            </a:endParaRPr>
          </a:p>
        </p:txBody>
      </p:sp>
      <p:sp>
        <p:nvSpPr>
          <p:cNvPr id="11" name="TextBox 10"/>
          <p:cNvSpPr txBox="1"/>
          <p:nvPr/>
        </p:nvSpPr>
        <p:spPr bwMode="auto">
          <a:xfrm>
            <a:off x="5722938" y="2209800"/>
            <a:ext cx="2735262" cy="3170238"/>
          </a:xfrm>
          <a:prstGeom prst="rect">
            <a:avLst/>
          </a:prstGeom>
          <a:noFill/>
        </p:spPr>
        <p:txBody>
          <a:bodyPr>
            <a:spAutoFit/>
          </a:bodyPr>
          <a:lstStyle/>
          <a:p>
            <a:pPr>
              <a:spcBef>
                <a:spcPts val="1200"/>
              </a:spcBef>
              <a:spcAft>
                <a:spcPts val="1200"/>
              </a:spcAft>
              <a:defRPr/>
            </a:pPr>
            <a:r>
              <a:rPr lang="en-US" sz="2000" kern="0" dirty="0">
                <a:solidFill>
                  <a:srgbClr val="002776"/>
                </a:solidFill>
                <a:latin typeface="Arial"/>
                <a:ea typeface="ＭＳ Ｐゴシック" pitchFamily="50" charset="-128"/>
              </a:rPr>
              <a:t>ITS helps government execute its core mission by making IT acquisitions:</a:t>
            </a:r>
          </a:p>
          <a:p>
            <a:pPr marL="342900" lvl="2" indent="-342900" eaLnBrk="0" hangingPunct="0">
              <a:spcBef>
                <a:spcPts val="1200"/>
              </a:spcBef>
              <a:spcAft>
                <a:spcPts val="1200"/>
              </a:spcAft>
              <a:buClr>
                <a:srgbClr val="990033"/>
              </a:buClr>
              <a:buFont typeface="Wingdings" pitchFamily="2" charset="2"/>
              <a:buChar char="Ø"/>
              <a:defRPr/>
            </a:pPr>
            <a:r>
              <a:rPr lang="en-US" sz="2000" b="1" dirty="0">
                <a:solidFill>
                  <a:srgbClr val="002776"/>
                </a:solidFill>
                <a:latin typeface="Arial"/>
              </a:rPr>
              <a:t>Faster</a:t>
            </a:r>
          </a:p>
          <a:p>
            <a:pPr marL="342900" lvl="2" indent="-342900" eaLnBrk="0" hangingPunct="0">
              <a:spcBef>
                <a:spcPts val="1200"/>
              </a:spcBef>
              <a:spcAft>
                <a:spcPts val="1200"/>
              </a:spcAft>
              <a:buClr>
                <a:srgbClr val="990033"/>
              </a:buClr>
              <a:buFont typeface="Wingdings" pitchFamily="2" charset="2"/>
              <a:buChar char="Ø"/>
              <a:defRPr/>
            </a:pPr>
            <a:r>
              <a:rPr lang="en-US" sz="2000" b="1" dirty="0">
                <a:solidFill>
                  <a:srgbClr val="002776"/>
                </a:solidFill>
                <a:latin typeface="Arial"/>
              </a:rPr>
              <a:t>Cheaper</a:t>
            </a:r>
          </a:p>
          <a:p>
            <a:pPr marL="342900" lvl="2" indent="-342900" eaLnBrk="0" hangingPunct="0">
              <a:spcBef>
                <a:spcPts val="1200"/>
              </a:spcBef>
              <a:spcAft>
                <a:spcPts val="1200"/>
              </a:spcAft>
              <a:buClr>
                <a:srgbClr val="990033"/>
              </a:buClr>
              <a:buFont typeface="Wingdings" pitchFamily="2" charset="2"/>
              <a:buChar char="Ø"/>
              <a:defRPr/>
            </a:pPr>
            <a:r>
              <a:rPr lang="en-US" sz="2000" b="1" dirty="0">
                <a:solidFill>
                  <a:srgbClr val="002776"/>
                </a:solidFill>
                <a:latin typeface="Arial"/>
              </a:rPr>
              <a:t>Easier</a:t>
            </a:r>
          </a:p>
        </p:txBody>
      </p:sp>
      <p:sp>
        <p:nvSpPr>
          <p:cNvPr id="141316" name="Rectangle 13" descr="An diagram of blocks displaying the ITS Portfolio Delivery Channels."/>
          <p:cNvSpPr>
            <a:spLocks noChangeArrowheads="1"/>
          </p:cNvSpPr>
          <p:nvPr/>
        </p:nvSpPr>
        <p:spPr bwMode="auto">
          <a:xfrm>
            <a:off x="533400" y="2057400"/>
            <a:ext cx="8077200" cy="4648200"/>
          </a:xfrm>
          <a:prstGeom prst="rect">
            <a:avLst/>
          </a:prstGeom>
          <a:noFill/>
          <a:ln w="19050" algn="ctr">
            <a:solidFill>
              <a:schemeClr val="tx1"/>
            </a:solidFill>
            <a:round/>
            <a:headEnd/>
            <a:tailEnd/>
          </a:ln>
        </p:spPr>
        <p:txBody>
          <a:bodyPr/>
          <a:lstStyle/>
          <a:p>
            <a:pPr algn="ctr" eaLnBrk="0" hangingPunct="0">
              <a:lnSpc>
                <a:spcPct val="80000"/>
              </a:lnSpc>
              <a:spcAft>
                <a:spcPct val="10000"/>
              </a:spcAft>
            </a:pPr>
            <a:endParaRPr lang="en-US"/>
          </a:p>
        </p:txBody>
      </p:sp>
      <p:grpSp>
        <p:nvGrpSpPr>
          <p:cNvPr id="141317" name="Group 39"/>
          <p:cNvGrpSpPr>
            <a:grpSpLocks/>
          </p:cNvGrpSpPr>
          <p:nvPr/>
        </p:nvGrpSpPr>
        <p:grpSpPr bwMode="auto">
          <a:xfrm>
            <a:off x="685800" y="2133600"/>
            <a:ext cx="4648200" cy="4525963"/>
            <a:chOff x="3505200" y="304800"/>
            <a:chExt cx="4648200" cy="4526578"/>
          </a:xfrm>
        </p:grpSpPr>
        <p:sp>
          <p:nvSpPr>
            <p:cNvPr id="41" name="Rounded Rectangle 40"/>
            <p:cNvSpPr/>
            <p:nvPr/>
          </p:nvSpPr>
          <p:spPr bwMode="auto">
            <a:xfrm>
              <a:off x="3733800" y="533431"/>
              <a:ext cx="4419600" cy="4267780"/>
            </a:xfrm>
            <a:prstGeom prst="roundRect">
              <a:avLst>
                <a:gd name="adj" fmla="val 8408"/>
              </a:avLst>
            </a:prstGeom>
            <a:solidFill>
              <a:srgbClr val="4F81BD">
                <a:lumMod val="75000"/>
              </a:srgbClr>
            </a:soli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algn="ctr" eaLnBrk="0" hangingPunct="0">
                <a:lnSpc>
                  <a:spcPct val="80000"/>
                </a:lnSpc>
                <a:spcAft>
                  <a:spcPct val="10000"/>
                </a:spcAft>
              </a:pPr>
              <a:endParaRPr lang="en-US"/>
            </a:p>
          </p:txBody>
        </p:sp>
        <p:grpSp>
          <p:nvGrpSpPr>
            <p:cNvPr id="3" name="Group 14"/>
            <p:cNvGrpSpPr>
              <a:grpSpLocks/>
            </p:cNvGrpSpPr>
            <p:nvPr/>
          </p:nvGrpSpPr>
          <p:grpSpPr bwMode="auto">
            <a:xfrm>
              <a:off x="3505200" y="304800"/>
              <a:ext cx="4429124" cy="4191001"/>
              <a:chOff x="534133" y="1899616"/>
              <a:chExt cx="4939144" cy="4729218"/>
            </a:xfrm>
            <a:effectLst>
              <a:outerShdw blurRad="50800" dist="38100" dir="2700000" algn="tl" rotWithShape="0">
                <a:prstClr val="black">
                  <a:alpha val="40000"/>
                </a:prstClr>
              </a:outerShdw>
            </a:effectLst>
          </p:grpSpPr>
          <p:sp>
            <p:nvSpPr>
              <p:cNvPr id="44" name="Rounded Rectangle 43"/>
              <p:cNvSpPr/>
              <p:nvPr/>
            </p:nvSpPr>
            <p:spPr>
              <a:xfrm>
                <a:off x="534133" y="1899616"/>
                <a:ext cx="2438767" cy="2361977"/>
              </a:xfrm>
              <a:prstGeom prst="roundRect">
                <a:avLst/>
              </a:prstGeom>
              <a:solidFill>
                <a:srgbClr val="3333CC">
                  <a:lumMod val="40000"/>
                  <a:lumOff val="60000"/>
                </a:srgbClr>
              </a:solidFill>
              <a:ln w="12700" cap="flat" cmpd="sng" algn="ctr">
                <a:noFill/>
                <a:prstDash val="solid"/>
              </a:ln>
              <a:effectLst/>
            </p:spPr>
            <p:txBody>
              <a:bodyPr lIns="45720" rIns="45720" anchor="ctr"/>
              <a:lstStyle/>
              <a:p>
                <a:pPr algn="ctr" fontAlgn="auto">
                  <a:spcBef>
                    <a:spcPts val="0"/>
                  </a:spcBef>
                  <a:spcAft>
                    <a:spcPts val="0"/>
                  </a:spcAft>
                  <a:defRPr/>
                </a:pPr>
                <a:endParaRPr lang="en-US" sz="1800" kern="0" dirty="0">
                  <a:solidFill>
                    <a:srgbClr val="FFFFFF"/>
                  </a:solidFill>
                  <a:latin typeface="Arial"/>
                </a:endParaRPr>
              </a:p>
            </p:txBody>
          </p:sp>
          <p:sp>
            <p:nvSpPr>
              <p:cNvPr id="45" name="Rounded Rectangle 44"/>
              <p:cNvSpPr/>
              <p:nvPr/>
            </p:nvSpPr>
            <p:spPr>
              <a:xfrm>
                <a:off x="2972900" y="1899616"/>
                <a:ext cx="2437055" cy="2361977"/>
              </a:xfrm>
              <a:prstGeom prst="roundRect">
                <a:avLst/>
              </a:prstGeom>
              <a:solidFill>
                <a:srgbClr val="3333CC">
                  <a:lumMod val="50000"/>
                </a:srgbClr>
              </a:solidFill>
              <a:ln w="12700" cap="flat" cmpd="sng" algn="ctr">
                <a:noFill/>
                <a:prstDash val="solid"/>
              </a:ln>
              <a:effectLst/>
            </p:spPr>
            <p:txBody>
              <a:bodyPr lIns="45720" rIns="45720" anchor="ctr"/>
              <a:lstStyle/>
              <a:p>
                <a:pPr algn="ctr" fontAlgn="auto">
                  <a:spcBef>
                    <a:spcPts val="0"/>
                  </a:spcBef>
                  <a:spcAft>
                    <a:spcPts val="0"/>
                  </a:spcAft>
                  <a:defRPr/>
                </a:pPr>
                <a:endParaRPr lang="en-US" sz="1800" kern="0" dirty="0">
                  <a:solidFill>
                    <a:srgbClr val="FFFFFF"/>
                  </a:solidFill>
                  <a:latin typeface="Arial"/>
                </a:endParaRPr>
              </a:p>
            </p:txBody>
          </p:sp>
          <p:sp>
            <p:nvSpPr>
              <p:cNvPr id="46" name="Rounded Rectangle 45"/>
              <p:cNvSpPr/>
              <p:nvPr/>
            </p:nvSpPr>
            <p:spPr>
              <a:xfrm>
                <a:off x="534133" y="4266857"/>
                <a:ext cx="2438767" cy="2361977"/>
              </a:xfrm>
              <a:prstGeom prst="roundRect">
                <a:avLst/>
              </a:prstGeom>
              <a:solidFill>
                <a:srgbClr val="3333CC">
                  <a:lumMod val="60000"/>
                  <a:lumOff val="40000"/>
                </a:srgbClr>
              </a:solidFill>
              <a:ln w="12700" cap="flat" cmpd="sng" algn="ctr">
                <a:noFill/>
                <a:prstDash val="solid"/>
              </a:ln>
              <a:effectLst/>
            </p:spPr>
            <p:txBody>
              <a:bodyPr lIns="45720" rIns="45720" anchor="ctr"/>
              <a:lstStyle/>
              <a:p>
                <a:pPr algn="ctr" fontAlgn="auto">
                  <a:spcBef>
                    <a:spcPts val="0"/>
                  </a:spcBef>
                  <a:spcAft>
                    <a:spcPts val="0"/>
                  </a:spcAft>
                  <a:defRPr/>
                </a:pPr>
                <a:endParaRPr lang="en-US" sz="1800" kern="0" dirty="0">
                  <a:solidFill>
                    <a:srgbClr val="FFFFFF"/>
                  </a:solidFill>
                  <a:latin typeface="Arial"/>
                </a:endParaRPr>
              </a:p>
            </p:txBody>
          </p:sp>
          <p:sp>
            <p:nvSpPr>
              <p:cNvPr id="47" name="Rounded Rectangle 46"/>
              <p:cNvSpPr/>
              <p:nvPr/>
            </p:nvSpPr>
            <p:spPr>
              <a:xfrm>
                <a:off x="2972900" y="4266857"/>
                <a:ext cx="2437055" cy="2361977"/>
              </a:xfrm>
              <a:prstGeom prst="roundRect">
                <a:avLst/>
              </a:prstGeom>
              <a:solidFill>
                <a:srgbClr val="808080">
                  <a:lumMod val="60000"/>
                  <a:lumOff val="40000"/>
                </a:srgbClr>
              </a:solidFill>
              <a:ln w="12700" cap="flat" cmpd="sng" algn="ctr">
                <a:noFill/>
                <a:prstDash val="solid"/>
              </a:ln>
              <a:effectLst/>
            </p:spPr>
            <p:txBody>
              <a:bodyPr lIns="45720" rIns="45720" anchor="ctr"/>
              <a:lstStyle/>
              <a:p>
                <a:pPr algn="ctr" fontAlgn="auto">
                  <a:spcBef>
                    <a:spcPts val="0"/>
                  </a:spcBef>
                  <a:spcAft>
                    <a:spcPts val="0"/>
                  </a:spcAft>
                  <a:defRPr/>
                </a:pPr>
                <a:endParaRPr lang="en-US" sz="1800" kern="0" dirty="0">
                  <a:solidFill>
                    <a:srgbClr val="FFFFFF"/>
                  </a:solidFill>
                  <a:latin typeface="Arial"/>
                </a:endParaRPr>
              </a:p>
            </p:txBody>
          </p:sp>
          <p:sp>
            <p:nvSpPr>
              <p:cNvPr id="48" name="TextBox 47"/>
              <p:cNvSpPr txBox="1"/>
              <p:nvPr/>
            </p:nvSpPr>
            <p:spPr>
              <a:xfrm>
                <a:off x="559805" y="2247069"/>
                <a:ext cx="2284739" cy="1428417"/>
              </a:xfrm>
              <a:prstGeom prst="rect">
                <a:avLst/>
              </a:prstGeom>
              <a:noFill/>
            </p:spPr>
            <p:txBody>
              <a:bodyPr>
                <a:spAutoFit/>
              </a:bodyPr>
              <a:lstStyle/>
              <a:p>
                <a:pPr algn="ctr" fontAlgn="auto">
                  <a:spcBef>
                    <a:spcPts val="0"/>
                  </a:spcBef>
                  <a:spcAft>
                    <a:spcPts val="0"/>
                  </a:spcAft>
                  <a:defRPr/>
                </a:pPr>
                <a:r>
                  <a:rPr lang="en-US" sz="1800" b="1" kern="0" dirty="0">
                    <a:solidFill>
                      <a:srgbClr val="000000"/>
                    </a:solidFill>
                    <a:latin typeface="Arial"/>
                  </a:rPr>
                  <a:t>Office of Infrastructure Optimization</a:t>
                </a:r>
                <a:endParaRPr lang="en-US" sz="1600" b="1" kern="0" dirty="0">
                  <a:solidFill>
                    <a:srgbClr val="000000"/>
                  </a:solidFill>
                  <a:latin typeface="Arial"/>
                </a:endParaRPr>
              </a:p>
              <a:p>
                <a:pPr algn="ctr" fontAlgn="auto">
                  <a:spcBef>
                    <a:spcPts val="0"/>
                  </a:spcBef>
                  <a:spcAft>
                    <a:spcPts val="0"/>
                  </a:spcAft>
                  <a:defRPr/>
                </a:pPr>
                <a:r>
                  <a:rPr lang="en-US" sz="1200" i="1" kern="0" dirty="0">
                    <a:solidFill>
                      <a:srgbClr val="000000"/>
                    </a:solidFill>
                    <a:latin typeface="Arial"/>
                  </a:rPr>
                  <a:t>Good for Government Programs</a:t>
                </a:r>
              </a:p>
            </p:txBody>
          </p:sp>
          <p:sp>
            <p:nvSpPr>
              <p:cNvPr id="49" name="TextBox 48"/>
              <p:cNvSpPr txBox="1"/>
              <p:nvPr/>
            </p:nvSpPr>
            <p:spPr>
              <a:xfrm>
                <a:off x="544401" y="4772243"/>
                <a:ext cx="2274471" cy="1087983"/>
              </a:xfrm>
              <a:prstGeom prst="rect">
                <a:avLst/>
              </a:prstGeom>
              <a:noFill/>
            </p:spPr>
            <p:txBody>
              <a:bodyPr>
                <a:spAutoFit/>
              </a:bodyPr>
              <a:lstStyle/>
              <a:p>
                <a:pPr algn="ctr" fontAlgn="auto">
                  <a:spcBef>
                    <a:spcPts val="0"/>
                  </a:spcBef>
                  <a:spcAft>
                    <a:spcPts val="0"/>
                  </a:spcAft>
                  <a:defRPr/>
                </a:pPr>
                <a:r>
                  <a:rPr lang="en-US" sz="1800" b="1" kern="0" dirty="0">
                    <a:solidFill>
                      <a:srgbClr val="FFFFFF"/>
                    </a:solidFill>
                    <a:latin typeface="Arial"/>
                  </a:rPr>
                  <a:t>Network Services</a:t>
                </a:r>
              </a:p>
              <a:p>
                <a:pPr algn="ctr" fontAlgn="auto">
                  <a:spcBef>
                    <a:spcPts val="0"/>
                  </a:spcBef>
                  <a:spcAft>
                    <a:spcPts val="0"/>
                  </a:spcAft>
                  <a:defRPr/>
                </a:pPr>
                <a:r>
                  <a:rPr lang="en-US" sz="1600" b="1" kern="0" dirty="0">
                    <a:solidFill>
                      <a:srgbClr val="FFFFFF"/>
                    </a:solidFill>
                    <a:latin typeface="Arial"/>
                  </a:rPr>
                  <a:t> </a:t>
                </a:r>
                <a:r>
                  <a:rPr lang="en-US" sz="1200" i="1" kern="0" dirty="0">
                    <a:solidFill>
                      <a:srgbClr val="FFFFFF"/>
                    </a:solidFill>
                    <a:latin typeface="Arial"/>
                  </a:rPr>
                  <a:t>Your one-stop shop for telecommunications solutions.</a:t>
                </a:r>
              </a:p>
            </p:txBody>
          </p:sp>
          <p:sp>
            <p:nvSpPr>
              <p:cNvPr id="50" name="TextBox 49"/>
              <p:cNvSpPr txBox="1"/>
              <p:nvPr/>
            </p:nvSpPr>
            <p:spPr>
              <a:xfrm>
                <a:off x="3123505" y="4603781"/>
                <a:ext cx="2349772" cy="1530196"/>
              </a:xfrm>
              <a:prstGeom prst="rect">
                <a:avLst/>
              </a:prstGeom>
              <a:noFill/>
            </p:spPr>
            <p:txBody>
              <a:bodyPr>
                <a:spAutoFit/>
              </a:bodyPr>
              <a:lstStyle/>
              <a:p>
                <a:pPr algn="ctr" fontAlgn="auto">
                  <a:spcBef>
                    <a:spcPts val="0"/>
                  </a:spcBef>
                  <a:spcAft>
                    <a:spcPts val="0"/>
                  </a:spcAft>
                  <a:defRPr/>
                </a:pPr>
                <a:r>
                  <a:rPr lang="en-US" sz="1600" b="1" kern="0" dirty="0">
                    <a:solidFill>
                      <a:srgbClr val="000000"/>
                    </a:solidFill>
                    <a:latin typeface="Arial"/>
                  </a:rPr>
                  <a:t>Governmentwide Acquisition Contracts</a:t>
                </a:r>
              </a:p>
              <a:p>
                <a:pPr algn="ctr" fontAlgn="auto">
                  <a:spcBef>
                    <a:spcPts val="0"/>
                  </a:spcBef>
                  <a:spcAft>
                    <a:spcPts val="0"/>
                  </a:spcAft>
                  <a:defRPr/>
                </a:pPr>
                <a:r>
                  <a:rPr lang="en-US" sz="1200" i="1" kern="0" dirty="0">
                    <a:solidFill>
                      <a:srgbClr val="000000"/>
                    </a:solidFill>
                    <a:latin typeface="Arial"/>
                  </a:rPr>
                  <a:t>Comprehensive and flexible contracts that provide virtually any IT services</a:t>
                </a:r>
              </a:p>
            </p:txBody>
          </p:sp>
          <p:sp>
            <p:nvSpPr>
              <p:cNvPr id="51" name="TextBox 50"/>
              <p:cNvSpPr txBox="1"/>
              <p:nvPr/>
            </p:nvSpPr>
            <p:spPr>
              <a:xfrm>
                <a:off x="3311760" y="2245313"/>
                <a:ext cx="1915073" cy="1354662"/>
              </a:xfrm>
              <a:prstGeom prst="rect">
                <a:avLst/>
              </a:prstGeom>
              <a:noFill/>
            </p:spPr>
            <p:txBody>
              <a:bodyPr>
                <a:spAutoFit/>
              </a:bodyPr>
              <a:lstStyle/>
              <a:p>
                <a:pPr algn="ctr" fontAlgn="auto">
                  <a:spcBef>
                    <a:spcPts val="0"/>
                  </a:spcBef>
                  <a:spcAft>
                    <a:spcPts val="0"/>
                  </a:spcAft>
                  <a:defRPr/>
                </a:pPr>
                <a:r>
                  <a:rPr lang="en-US" sz="1800" b="1" kern="0" dirty="0">
                    <a:solidFill>
                      <a:srgbClr val="FFFFFF"/>
                    </a:solidFill>
                    <a:latin typeface="Arial"/>
                  </a:rPr>
                  <a:t>IT Schedule 70</a:t>
                </a:r>
              </a:p>
              <a:p>
                <a:pPr algn="ctr" fontAlgn="auto">
                  <a:spcBef>
                    <a:spcPts val="0"/>
                  </a:spcBef>
                  <a:spcAft>
                    <a:spcPts val="0"/>
                  </a:spcAft>
                  <a:defRPr/>
                </a:pPr>
                <a:r>
                  <a:rPr lang="en-US" sz="1200" i="1" kern="0" dirty="0">
                    <a:solidFill>
                      <a:srgbClr val="FFFFFF"/>
                    </a:solidFill>
                    <a:latin typeface="Arial"/>
                  </a:rPr>
                  <a:t>Fair and reasonable prices for IT products and services</a:t>
                </a:r>
              </a:p>
            </p:txBody>
          </p:sp>
          <p:sp>
            <p:nvSpPr>
              <p:cNvPr id="52" name="Oval 51"/>
              <p:cNvSpPr/>
              <p:nvPr/>
            </p:nvSpPr>
            <p:spPr>
              <a:xfrm>
                <a:off x="2286622" y="3575461"/>
                <a:ext cx="1297253" cy="1196782"/>
              </a:xfrm>
              <a:prstGeom prst="ellipse">
                <a:avLst/>
              </a:prstGeom>
              <a:solidFill>
                <a:srgbClr val="FFFFFF"/>
              </a:solidFill>
              <a:ln w="12700" cap="flat" cmpd="sng" algn="ctr">
                <a:solidFill>
                  <a:srgbClr val="002776"/>
                </a:solidFill>
                <a:prstDash val="solid"/>
              </a:ln>
              <a:effectLst>
                <a:innerShdw blurRad="114300">
                  <a:prstClr val="black"/>
                </a:innerShdw>
              </a:effectLst>
            </p:spPr>
            <p:txBody>
              <a:bodyPr lIns="45720" rIns="45720" anchor="ctr"/>
              <a:lstStyle/>
              <a:p>
                <a:pPr algn="ctr" fontAlgn="auto">
                  <a:spcBef>
                    <a:spcPts val="0"/>
                  </a:spcBef>
                  <a:spcAft>
                    <a:spcPts val="0"/>
                  </a:spcAft>
                  <a:defRPr/>
                </a:pPr>
                <a:r>
                  <a:rPr lang="en-US" sz="3600" b="1" kern="0" dirty="0">
                    <a:solidFill>
                      <a:srgbClr val="000000"/>
                    </a:solidFill>
                    <a:latin typeface="Arial"/>
                  </a:rPr>
                  <a:t>ITS</a:t>
                </a:r>
              </a:p>
            </p:txBody>
          </p:sp>
        </p:grpSp>
        <p:sp>
          <p:nvSpPr>
            <p:cNvPr id="43" name="TextBox 42"/>
            <p:cNvSpPr txBox="1"/>
            <p:nvPr/>
          </p:nvSpPr>
          <p:spPr>
            <a:xfrm>
              <a:off x="3886200" y="4461440"/>
              <a:ext cx="3962400" cy="369938"/>
            </a:xfrm>
            <a:prstGeom prst="rect">
              <a:avLst/>
            </a:prstGeom>
            <a:noFill/>
          </p:spPr>
          <p:txBody>
            <a:bodyPr>
              <a:spAutoFit/>
            </a:bodyPr>
            <a:lstStyle/>
            <a:p>
              <a:pPr algn="ctr" fontAlgn="auto">
                <a:spcBef>
                  <a:spcPts val="0"/>
                </a:spcBef>
                <a:spcAft>
                  <a:spcPts val="0"/>
                </a:spcAft>
                <a:defRPr/>
              </a:pPr>
              <a:r>
                <a:rPr lang="en-US" sz="1800" b="1" kern="0" dirty="0">
                  <a:solidFill>
                    <a:sysClr val="window" lastClr="FFFFFF"/>
                  </a:solidFill>
                  <a:latin typeface="Arial" pitchFamily="34" charset="0"/>
                </a:rPr>
                <a:t>Assisted Acquisition Services</a:t>
              </a:r>
            </a:p>
          </p:txBody>
        </p:sp>
      </p:grpSp>
      <p:sp>
        <p:nvSpPr>
          <p:cNvPr id="19" name="Title 1"/>
          <p:cNvSpPr txBox="1">
            <a:spLocks/>
          </p:cNvSpPr>
          <p:nvPr/>
        </p:nvSpPr>
        <p:spPr bwMode="auto">
          <a:xfrm>
            <a:off x="304800" y="1143555"/>
            <a:ext cx="8686800" cy="738664"/>
          </a:xfrm>
          <a:prstGeom prst="rect">
            <a:avLst/>
          </a:prstGeom>
          <a:noFill/>
          <a:ln w="9525">
            <a:noFill/>
            <a:miter lim="800000"/>
            <a:headEnd/>
            <a:tailEnd/>
          </a:ln>
          <a:effectLst/>
        </p:spPr>
        <p:txBody>
          <a:bodyPr tIns="182880" bIns="182880" anchor="ctr">
            <a:spAutoFit/>
          </a:bodyPr>
          <a:lstStyle/>
          <a:p>
            <a:pPr eaLnBrk="0" hangingPunct="0">
              <a:defRPr/>
            </a:pPr>
            <a:r>
              <a:rPr lang="en-US" b="1" dirty="0" smtClean="0">
                <a:solidFill>
                  <a:srgbClr val="005390"/>
                </a:solidFill>
                <a:effectLst>
                  <a:outerShdw blurRad="38100" dist="38100" dir="2700000" algn="tl">
                    <a:srgbClr val="C0C0C0"/>
                  </a:outerShdw>
                </a:effectLst>
              </a:rPr>
              <a:t>ITS Portfolio Delivery Channels </a:t>
            </a:r>
            <a:endParaRPr lang="en-US" b="1" dirty="0">
              <a:solidFill>
                <a:srgbClr val="00539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679BB23F-C59C-41D3-A9D7-E7620C87D6A1}" type="slidenum">
              <a:rPr lang="en-US"/>
              <a:pPr>
                <a:defRPr/>
              </a:pPr>
              <a:t>50</a:t>
            </a:fld>
            <a:endParaRPr lang="en-US" dirty="0"/>
          </a:p>
        </p:txBody>
      </p:sp>
      <p:sp>
        <p:nvSpPr>
          <p:cNvPr id="839682" name="Rectangle 2"/>
          <p:cNvSpPr>
            <a:spLocks noGrp="1" noChangeArrowheads="1"/>
          </p:cNvSpPr>
          <p:nvPr>
            <p:ph type="title"/>
          </p:nvPr>
        </p:nvSpPr>
        <p:spPr>
          <a:xfrm>
            <a:off x="225425" y="1022350"/>
            <a:ext cx="7388225" cy="822325"/>
          </a:xfrm>
        </p:spPr>
        <p:txBody>
          <a:bodyPr/>
          <a:lstStyle/>
          <a:p>
            <a:pPr>
              <a:defRPr/>
            </a:pPr>
            <a:r>
              <a:rPr lang="en-US" dirty="0"/>
              <a:t>Steps to Award - Post Submission</a:t>
            </a:r>
          </a:p>
        </p:txBody>
      </p:sp>
      <p:graphicFrame>
        <p:nvGraphicFramePr>
          <p:cNvPr id="4098" name="Object 2"/>
          <p:cNvGraphicFramePr>
            <a:graphicFrameLocks noChangeAspect="1"/>
          </p:cNvGraphicFramePr>
          <p:nvPr>
            <p:ph idx="1"/>
          </p:nvPr>
        </p:nvGraphicFramePr>
        <p:xfrm>
          <a:off x="152400" y="2895600"/>
          <a:ext cx="8683625" cy="1873250"/>
        </p:xfrm>
        <a:graphic>
          <a:graphicData uri="http://schemas.openxmlformats.org/presentationml/2006/ole">
            <p:oleObj spid="_x0000_s4098" name="Visio" r:id="rId4" imgW="8251952" imgH="1549264" progId="">
              <p:embed/>
            </p:oleObj>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C0ADCA88-00A4-413A-8B91-FECDC844A8BD}" type="slidenum">
              <a:rPr lang="en-US"/>
              <a:pPr>
                <a:defRPr/>
              </a:pPr>
              <a:t>51</a:t>
            </a:fld>
            <a:endParaRPr lang="en-US" dirty="0"/>
          </a:p>
        </p:txBody>
      </p:sp>
      <p:sp>
        <p:nvSpPr>
          <p:cNvPr id="837634" name="Rectangle 2"/>
          <p:cNvSpPr>
            <a:spLocks noGrp="1" noChangeArrowheads="1"/>
          </p:cNvSpPr>
          <p:nvPr>
            <p:ph type="title"/>
          </p:nvPr>
        </p:nvSpPr>
        <p:spPr>
          <a:xfrm>
            <a:off x="304800" y="1025525"/>
            <a:ext cx="7388225" cy="822325"/>
          </a:xfrm>
        </p:spPr>
        <p:txBody>
          <a:bodyPr/>
          <a:lstStyle/>
          <a:p>
            <a:pPr>
              <a:defRPr/>
            </a:pPr>
            <a:r>
              <a:rPr lang="en-US" dirty="0"/>
              <a:t>Post Award Overview</a:t>
            </a:r>
          </a:p>
        </p:txBody>
      </p:sp>
      <p:graphicFrame>
        <p:nvGraphicFramePr>
          <p:cNvPr id="5122" name="Object 2"/>
          <p:cNvGraphicFramePr>
            <a:graphicFrameLocks noChangeAspect="1"/>
          </p:cNvGraphicFramePr>
          <p:nvPr>
            <p:ph idx="1"/>
          </p:nvPr>
        </p:nvGraphicFramePr>
        <p:xfrm>
          <a:off x="0" y="2781300"/>
          <a:ext cx="9145588" cy="2951163"/>
        </p:xfrm>
        <a:graphic>
          <a:graphicData uri="http://schemas.openxmlformats.org/presentationml/2006/ole">
            <p:oleObj spid="_x0000_s5122" name="Visio" r:id="rId4" imgW="8192003" imgH="2439895" progId="">
              <p:embed/>
            </p:oleObj>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74" name="Rectangle 10"/>
          <p:cNvSpPr>
            <a:spLocks noGrp="1" noChangeArrowheads="1"/>
          </p:cNvSpPr>
          <p:nvPr>
            <p:ph type="title"/>
          </p:nvPr>
        </p:nvSpPr>
        <p:spPr>
          <a:xfrm>
            <a:off x="182563" y="1025525"/>
            <a:ext cx="8764587" cy="641350"/>
          </a:xfrm>
        </p:spPr>
        <p:txBody>
          <a:bodyPr/>
          <a:lstStyle/>
          <a:p>
            <a:pPr>
              <a:defRPr/>
            </a:pPr>
            <a:r>
              <a:rPr lang="en-US" dirty="0"/>
              <a:t>Helpful Websites</a:t>
            </a:r>
          </a:p>
        </p:txBody>
      </p:sp>
      <p:graphicFrame>
        <p:nvGraphicFramePr>
          <p:cNvPr id="395655" name="Group 391"/>
          <p:cNvGraphicFramePr>
            <a:graphicFrameLocks noGrp="1"/>
          </p:cNvGraphicFramePr>
          <p:nvPr>
            <p:ph idx="1"/>
          </p:nvPr>
        </p:nvGraphicFramePr>
        <p:xfrm>
          <a:off x="228600" y="2309813"/>
          <a:ext cx="8686800" cy="4099561"/>
        </p:xfrm>
        <a:graphic>
          <a:graphicData uri="http://schemas.openxmlformats.org/drawingml/2006/table">
            <a:tbl>
              <a:tblPr/>
              <a:tblGrid>
                <a:gridCol w="5334000"/>
                <a:gridCol w="3352800"/>
              </a:tblGrid>
              <a:tr h="209550">
                <a:tc gridSpan="2">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ea typeface="Times New Roman" pitchFamily="18" charset="0"/>
                          <a:cs typeface="Arial" charset="0"/>
                        </a:rPr>
                        <a:t>Planning and Preparation:</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hMerge="1">
                  <a:txBody>
                    <a:bodyPr/>
                    <a:lstStyle/>
                    <a:p>
                      <a:endParaRPr lang="en-US"/>
                    </a:p>
                  </a:txBody>
                  <a:tcPr/>
                </a:tc>
              </a:tr>
              <a:tr h="2825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Center for IT Schedule Programs:</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www.gsa.gov/itcenter   or www.gsa.gov/itcenterlibrary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00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Central Contractor Registry (CCR):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www.ccr.gov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D&amp;B Open Ratings, Inc., Past Performance Evaluation report:</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www.ppereports.com</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984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Dun &amp; Bradstreet (D&amp;B):</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www.dnb.com/us</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Electronic Subcontracting Reporting System (</a:t>
                      </a:r>
                      <a:r>
                        <a:rPr kumimoji="0" lang="en-US" sz="1400" b="0" i="0" u="none" strike="noStrike" cap="none" normalizeH="0" baseline="0" dirty="0" err="1" smtClean="0">
                          <a:ln>
                            <a:noFill/>
                          </a:ln>
                          <a:solidFill>
                            <a:schemeClr val="tx1"/>
                          </a:solidFill>
                          <a:effectLst/>
                          <a:latin typeface="Arial" charset="0"/>
                          <a:ea typeface="Times New Roman" pitchFamily="18" charset="0"/>
                          <a:cs typeface="Arial" charset="0"/>
                        </a:rPr>
                        <a:t>eSRS</a:t>
                      </a: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www.esrs.gov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984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Getting on Schedule For Vendors information: </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www.gsa.gov/gettingonschedule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810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GSA eOffer </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http://eoffer.gsa.gov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810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GSA Schedules Program:</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www.gsa.gov/schedules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810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GSA State and Local Programs:</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www.gsa.gov/stateandlocal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Online Representations and Certification Application (ORCA):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http://orca.bpn.gov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58" name="Slide Number Placeholder 2"/>
          <p:cNvSpPr txBox="1">
            <a:spLocks noGrp="1"/>
          </p:cNvSpPr>
          <p:nvPr/>
        </p:nvSpPr>
        <p:spPr bwMode="auto">
          <a:xfrm>
            <a:off x="7086600" y="6477000"/>
            <a:ext cx="1905000" cy="254000"/>
          </a:xfrm>
          <a:prstGeom prst="rect">
            <a:avLst/>
          </a:prstGeom>
          <a:noFill/>
          <a:ln w="9525">
            <a:noFill/>
            <a:miter lim="800000"/>
            <a:headEnd/>
            <a:tailEnd/>
          </a:ln>
        </p:spPr>
        <p:txBody>
          <a:bodyPr/>
          <a:lstStyle/>
          <a:p>
            <a:pPr algn="r" eaLnBrk="0" hangingPunct="0"/>
            <a:fld id="{447DA94F-B4E2-4326-8905-58D26034D0B1}" type="slidenum">
              <a:rPr lang="en-US" sz="1200" b="1">
                <a:solidFill>
                  <a:schemeClr val="tx1"/>
                </a:solidFill>
                <a:ea typeface="ヒラギノ角ゴ Pro W3" pitchFamily="1" charset="-128"/>
              </a:rPr>
              <a:pPr algn="r" eaLnBrk="0" hangingPunct="0"/>
              <a:t>52</a:t>
            </a:fld>
            <a:endParaRPr lang="en-US" sz="1200" b="1">
              <a:solidFill>
                <a:schemeClr val="tx1"/>
              </a:solidFill>
              <a:ea typeface="ヒラギノ角ゴ Pro W3" pitchFamily="1" charset="-128"/>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10"/>
          </p:nvPr>
        </p:nvSpPr>
        <p:spPr>
          <a:ln/>
        </p:spPr>
        <p:txBody>
          <a:bodyPr/>
          <a:lstStyle/>
          <a:p>
            <a:pPr>
              <a:defRPr/>
            </a:pPr>
            <a:fld id="{487A2909-63FC-4252-9D47-95057418C378}" type="slidenum">
              <a:rPr lang="en-US"/>
              <a:pPr>
                <a:defRPr/>
              </a:pPr>
              <a:t>53</a:t>
            </a:fld>
            <a:endParaRPr lang="en-US" dirty="0"/>
          </a:p>
        </p:txBody>
      </p:sp>
      <p:sp>
        <p:nvSpPr>
          <p:cNvPr id="570378" name="Rectangle 10"/>
          <p:cNvSpPr>
            <a:spLocks noGrp="1" noChangeArrowheads="1"/>
          </p:cNvSpPr>
          <p:nvPr>
            <p:ph type="title"/>
          </p:nvPr>
        </p:nvSpPr>
        <p:spPr>
          <a:xfrm>
            <a:off x="228600" y="1035050"/>
            <a:ext cx="7693025" cy="822325"/>
          </a:xfrm>
        </p:spPr>
        <p:txBody>
          <a:bodyPr/>
          <a:lstStyle/>
          <a:p>
            <a:pPr>
              <a:defRPr/>
            </a:pPr>
            <a:r>
              <a:rPr lang="en-US" dirty="0"/>
              <a:t>Helpful Websites</a:t>
            </a:r>
          </a:p>
        </p:txBody>
      </p:sp>
      <p:graphicFrame>
        <p:nvGraphicFramePr>
          <p:cNvPr id="570610" name="Group 242"/>
          <p:cNvGraphicFramePr>
            <a:graphicFrameLocks noGrp="1"/>
          </p:cNvGraphicFramePr>
          <p:nvPr>
            <p:ph sz="half" idx="1"/>
          </p:nvPr>
        </p:nvGraphicFramePr>
        <p:xfrm>
          <a:off x="381000" y="2363788"/>
          <a:ext cx="8458200" cy="2132013"/>
        </p:xfrm>
        <a:graphic>
          <a:graphicData uri="http://schemas.openxmlformats.org/drawingml/2006/table">
            <a:tbl>
              <a:tblPr/>
              <a:tblGrid>
                <a:gridCol w="4887913"/>
                <a:gridCol w="3570287"/>
              </a:tblGrid>
              <a:tr h="357188">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ea typeface="Times New Roman" pitchFamily="18" charset="0"/>
                          <a:cs typeface="Arial" charset="0"/>
                        </a:rPr>
                        <a:t>Planning and Preparation (Continued):</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en-US"/>
                    </a:p>
                  </a:txBody>
                  <a:tcPr/>
                </a:tc>
              </a:tr>
              <a:tr h="3270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Other Training at GSA: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www.gsa.gov/events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Schedule 70 Overview: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www.gsa.gov/schedule70 </a:t>
                      </a: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hlinkClick r:id="rId3"/>
                        </a:rPr>
                        <a:t>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Schedule Sales Query (SSQ):</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http://ssq.gsa.gov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Veterans’ Employment &amp; Training Service (VETS)-100:</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https://vets100.vets.dol.gov/ </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View/Download the Solicitation:  </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www.fedbizopps.gov  or www.gsa.gov/schedule70solicitation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70608" name="Group 240"/>
          <p:cNvGraphicFramePr>
            <a:graphicFrameLocks noGrp="1"/>
          </p:cNvGraphicFramePr>
          <p:nvPr>
            <p:ph sz="half" idx="2"/>
          </p:nvPr>
        </p:nvGraphicFramePr>
        <p:xfrm>
          <a:off x="381000" y="4691063"/>
          <a:ext cx="8458200" cy="1481138"/>
        </p:xfrm>
        <a:graphic>
          <a:graphicData uri="http://schemas.openxmlformats.org/drawingml/2006/table">
            <a:tbl>
              <a:tblPr/>
              <a:tblGrid>
                <a:gridCol w="4876800"/>
                <a:gridCol w="3581400"/>
              </a:tblGrid>
              <a:tr h="381000">
                <a:tc gridSpan="2">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ea typeface="Times New Roman" pitchFamily="18" charset="0"/>
                          <a:cs typeface="Arial" charset="0"/>
                        </a:rPr>
                        <a:t>GSA Electronic Tools:</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en-US"/>
                    </a:p>
                  </a:txBody>
                  <a:tcPr/>
                </a:tc>
              </a:tr>
              <a:tr h="3381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GSA </a:t>
                      </a:r>
                      <a:r>
                        <a:rPr kumimoji="0" lang="en-US" sz="1400" b="0" i="1" u="none" strike="noStrike" cap="none" normalizeH="0" baseline="0" dirty="0" smtClean="0">
                          <a:ln>
                            <a:noFill/>
                          </a:ln>
                          <a:solidFill>
                            <a:schemeClr val="tx1"/>
                          </a:solidFill>
                          <a:effectLst/>
                          <a:latin typeface="Arial" charset="0"/>
                          <a:ea typeface="Times New Roman" pitchFamily="18" charset="0"/>
                          <a:cs typeface="Arial" charset="0"/>
                        </a:rPr>
                        <a:t>Advantage!</a:t>
                      </a:r>
                      <a:r>
                        <a:rPr kumimoji="0" lang="en-US" sz="1400" b="0" i="1" u="none" strike="noStrike" cap="none" normalizeH="0" baseline="30000" dirty="0" smtClean="0">
                          <a:ln>
                            <a:noFill/>
                          </a:ln>
                          <a:solidFill>
                            <a:schemeClr val="tx1"/>
                          </a:solidFill>
                          <a:effectLst/>
                          <a:latin typeface="Arial" charset="0"/>
                          <a:ea typeface="Times New Roman" pitchFamily="18" charset="0"/>
                          <a:cs typeface="Arial" charset="0"/>
                        </a:rPr>
                        <a:t>®</a:t>
                      </a:r>
                      <a:r>
                        <a:rPr kumimoji="0" lang="en-US" sz="1400" b="0" i="1" u="none" strike="noStrike" cap="none" normalizeH="0" baseline="0" dirty="0" smtClean="0">
                          <a:ln>
                            <a:noFill/>
                          </a:ln>
                          <a:solidFill>
                            <a:schemeClr val="tx1"/>
                          </a:solidFill>
                          <a:effectLst/>
                          <a:latin typeface="Arial" charset="0"/>
                          <a:ea typeface="Times New Roman" pitchFamily="18" charset="0"/>
                          <a:cs typeface="Arial" charset="0"/>
                        </a:rPr>
                        <a:t>:</a:t>
                      </a: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www.gsaadvantage.gov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GSA </a:t>
                      </a:r>
                      <a:r>
                        <a:rPr kumimoji="0" lang="en-US" sz="1400" b="0" i="0" u="none" strike="noStrike" cap="none" normalizeH="0" baseline="0" dirty="0" err="1" smtClean="0">
                          <a:ln>
                            <a:noFill/>
                          </a:ln>
                          <a:solidFill>
                            <a:schemeClr val="tx1"/>
                          </a:solidFill>
                          <a:effectLst/>
                          <a:latin typeface="Arial" charset="0"/>
                          <a:ea typeface="Times New Roman" pitchFamily="18" charset="0"/>
                          <a:cs typeface="Arial" charset="0"/>
                        </a:rPr>
                        <a:t>eBuy</a:t>
                      </a: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www.ebuy.gsa.gov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GSA </a:t>
                      </a:r>
                      <a:r>
                        <a:rPr kumimoji="0" lang="en-US" sz="1400" b="0" i="0" u="none" strike="noStrike" cap="none" normalizeH="0" baseline="0" dirty="0" err="1" smtClean="0">
                          <a:ln>
                            <a:noFill/>
                          </a:ln>
                          <a:solidFill>
                            <a:schemeClr val="tx1"/>
                          </a:solidFill>
                          <a:effectLst/>
                          <a:latin typeface="Arial" charset="0"/>
                          <a:ea typeface="Times New Roman" pitchFamily="18" charset="0"/>
                          <a:cs typeface="Arial" charset="0"/>
                        </a:rPr>
                        <a:t>eLibrary</a:t>
                      </a: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www.gsaelibrary.gsa.gov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6" name="Rectangle 6"/>
          <p:cNvSpPr>
            <a:spLocks noGrp="1" noChangeArrowheads="1"/>
          </p:cNvSpPr>
          <p:nvPr>
            <p:ph type="title"/>
          </p:nvPr>
        </p:nvSpPr>
        <p:spPr>
          <a:xfrm>
            <a:off x="182563" y="1035050"/>
            <a:ext cx="8764587" cy="641350"/>
          </a:xfrm>
        </p:spPr>
        <p:txBody>
          <a:bodyPr/>
          <a:lstStyle/>
          <a:p>
            <a:pPr>
              <a:defRPr/>
            </a:pPr>
            <a:r>
              <a:rPr lang="en-US" dirty="0"/>
              <a:t>Helpful Websites</a:t>
            </a:r>
          </a:p>
        </p:txBody>
      </p:sp>
      <p:graphicFrame>
        <p:nvGraphicFramePr>
          <p:cNvPr id="752814" name="Group 174"/>
          <p:cNvGraphicFramePr>
            <a:graphicFrameLocks noGrp="1"/>
          </p:cNvGraphicFramePr>
          <p:nvPr>
            <p:ph idx="1"/>
          </p:nvPr>
        </p:nvGraphicFramePr>
        <p:xfrm>
          <a:off x="558800" y="1905000"/>
          <a:ext cx="8002587" cy="4495803"/>
        </p:xfrm>
        <a:graphic>
          <a:graphicData uri="http://schemas.openxmlformats.org/drawingml/2006/table">
            <a:tbl>
              <a:tblPr/>
              <a:tblGrid>
                <a:gridCol w="4699000"/>
                <a:gridCol w="3303587"/>
              </a:tblGrid>
              <a:tr h="363538">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ea typeface="Times New Roman" pitchFamily="18" charset="0"/>
                          <a:cs typeface="Arial" charset="0"/>
                        </a:rPr>
                        <a:t>Regulations and Guidance:</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en-US"/>
                    </a:p>
                  </a:txBody>
                  <a:tcPr/>
                </a:tc>
              </a:tr>
              <a:tr h="3635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GSA Vendor Support Center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www.gsa.gov/vendorsupportcenter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72A Quarterly Reporting System: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https://72a.gsa.gov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Acquisition Central:</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www.acquisition.gov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Excluded Parties List System:</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www.epls.gov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Federal Acquisition Regulation (FAR):</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www.acquisition.gov/far</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64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GSA Acquisition Manual (GSAM)/GSA Acquisition Regulation (GSAR):   </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www.acquisition.gov/far </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GSA SmartPay Program:  </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www.gsa.gov/smartpay</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North American Industry Classification System (NACIS) Industry Codes:</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www.census.gov/eos/www/naics/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U.S. Small Business Administration:  </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www.sba.gov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Wage Determinations OnLine.gov:</a:t>
                      </a:r>
                      <a:endParaRPr kumimoji="0" lang="en-US" sz="1400" b="0" i="0" u="none" strike="noStrike" cap="none" normalizeH="0" baseline="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Times New Roman" pitchFamily="18" charset="0"/>
                          <a:cs typeface="Arial" charset="0"/>
                        </a:rPr>
                        <a:t>www.wdol.gov</a:t>
                      </a:r>
                      <a:endParaRPr kumimoji="0" lang="en-US" sz="1400" b="0" i="0" u="none" strike="noStrike" cap="none" normalizeH="0" baseline="0" dirty="0" smtClean="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2505" name="Slide Number Placeholder 2"/>
          <p:cNvSpPr txBox="1">
            <a:spLocks noGrp="1"/>
          </p:cNvSpPr>
          <p:nvPr/>
        </p:nvSpPr>
        <p:spPr bwMode="auto">
          <a:xfrm>
            <a:off x="7086600" y="6477000"/>
            <a:ext cx="1905000" cy="254000"/>
          </a:xfrm>
          <a:prstGeom prst="rect">
            <a:avLst/>
          </a:prstGeom>
          <a:noFill/>
          <a:ln w="9525">
            <a:noFill/>
            <a:miter lim="800000"/>
            <a:headEnd/>
            <a:tailEnd/>
          </a:ln>
        </p:spPr>
        <p:txBody>
          <a:bodyPr/>
          <a:lstStyle/>
          <a:p>
            <a:pPr algn="r" eaLnBrk="0" hangingPunct="0"/>
            <a:fld id="{F468D5A3-3C91-409F-8EF2-2567A2571C00}" type="slidenum">
              <a:rPr lang="en-US" sz="1200" b="1">
                <a:solidFill>
                  <a:schemeClr val="tx1"/>
                </a:solidFill>
                <a:ea typeface="ヒラギノ角ゴ Pro W3" pitchFamily="1" charset="-128"/>
              </a:rPr>
              <a:pPr algn="r" eaLnBrk="0" hangingPunct="0"/>
              <a:t>54</a:t>
            </a:fld>
            <a:endParaRPr lang="en-US" sz="1200" b="1">
              <a:solidFill>
                <a:schemeClr val="tx1"/>
              </a:solidFill>
              <a:ea typeface="ヒラギノ角ゴ Pro W3" pitchFamily="1" charset="-128"/>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28F593CF-BC71-4293-92B0-7E16268227B0}" type="slidenum">
              <a:rPr lang="en-US"/>
              <a:pPr>
                <a:defRPr/>
              </a:pPr>
              <a:t>55</a:t>
            </a:fld>
            <a:endParaRPr lang="en-US" dirty="0"/>
          </a:p>
        </p:txBody>
      </p:sp>
      <p:sp>
        <p:nvSpPr>
          <p:cNvPr id="63490" name="Rectangle 11"/>
          <p:cNvSpPr>
            <a:spLocks noGrp="1" noChangeArrowheads="1"/>
          </p:cNvSpPr>
          <p:nvPr>
            <p:ph type="title"/>
          </p:nvPr>
        </p:nvSpPr>
        <p:spPr>
          <a:xfrm>
            <a:off x="533400" y="1219200"/>
            <a:ext cx="7388225" cy="830997"/>
          </a:xfrm>
        </p:spPr>
        <p:txBody>
          <a:bodyPr/>
          <a:lstStyle/>
          <a:p>
            <a:r>
              <a:rPr lang="en-US" sz="3000" dirty="0" smtClean="0"/>
              <a:t>Need Assistance?</a:t>
            </a:r>
          </a:p>
        </p:txBody>
      </p:sp>
      <p:sp>
        <p:nvSpPr>
          <p:cNvPr id="63491" name="Rectangle 3"/>
          <p:cNvSpPr>
            <a:spLocks noGrp="1" noChangeArrowheads="1"/>
          </p:cNvSpPr>
          <p:nvPr>
            <p:ph type="body" idx="4294967295"/>
          </p:nvPr>
        </p:nvSpPr>
        <p:spPr>
          <a:xfrm>
            <a:off x="457200" y="2590800"/>
            <a:ext cx="8001000" cy="3657600"/>
          </a:xfrm>
        </p:spPr>
        <p:txBody>
          <a:bodyPr/>
          <a:lstStyle/>
          <a:p>
            <a:pPr>
              <a:buFontTx/>
              <a:buNone/>
            </a:pPr>
            <a:endParaRPr lang="en-US" sz="600" dirty="0" smtClean="0"/>
          </a:p>
          <a:p>
            <a:pPr algn="ctr">
              <a:buClr>
                <a:srgbClr val="CC0000"/>
              </a:buClr>
              <a:buFont typeface="Wingdings 2" pitchFamily="18" charset="2"/>
              <a:buNone/>
            </a:pPr>
            <a:r>
              <a:rPr lang="en-US" dirty="0" smtClean="0"/>
              <a:t>Center for IT Schedule Programs </a:t>
            </a:r>
          </a:p>
          <a:p>
            <a:pPr algn="ctr">
              <a:buClr>
                <a:srgbClr val="CC0000"/>
              </a:buClr>
              <a:buFont typeface="Wingdings 2" pitchFamily="18" charset="2"/>
              <a:buNone/>
            </a:pPr>
            <a:r>
              <a:rPr lang="en-US" dirty="0" smtClean="0"/>
              <a:t>Customer Service </a:t>
            </a:r>
          </a:p>
          <a:p>
            <a:pPr algn="ctr">
              <a:buClr>
                <a:srgbClr val="CC0000"/>
              </a:buClr>
              <a:buFont typeface="Wingdings 2" pitchFamily="18" charset="2"/>
              <a:buNone/>
            </a:pPr>
            <a:r>
              <a:rPr lang="en-US" dirty="0" smtClean="0"/>
              <a:t>Phone: 877-446-IT70</a:t>
            </a:r>
          </a:p>
          <a:p>
            <a:pPr algn="ctr">
              <a:buClr>
                <a:srgbClr val="CC0000"/>
              </a:buClr>
              <a:buFont typeface="Wingdings 2" pitchFamily="18" charset="2"/>
              <a:buNone/>
            </a:pPr>
            <a:r>
              <a:rPr lang="en-US" sz="2800" dirty="0" smtClean="0"/>
              <a:t>Mon- Fri 8:00am to 5:00pm EST</a:t>
            </a:r>
          </a:p>
          <a:p>
            <a:pPr algn="ctr">
              <a:buClr>
                <a:srgbClr val="CC0000"/>
              </a:buClr>
              <a:buFont typeface="Wingdings 2" pitchFamily="18" charset="2"/>
              <a:buNone/>
            </a:pPr>
            <a:r>
              <a:rPr lang="en-US" dirty="0" smtClean="0"/>
              <a:t>or E-mail: it.center@gsa.gov</a:t>
            </a:r>
          </a:p>
          <a:p>
            <a:pPr algn="ctr">
              <a:buClr>
                <a:srgbClr val="CC0000"/>
              </a:buClr>
              <a:buFont typeface="Wingdings 2" pitchFamily="18" charset="2"/>
              <a:buNone/>
            </a:pPr>
            <a:endParaRPr lang="en-US"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6"/>
          <p:cNvSpPr>
            <a:spLocks noGrp="1" noChangeArrowheads="1"/>
          </p:cNvSpPr>
          <p:nvPr>
            <p:ph type="sldNum" sz="quarter" idx="10"/>
          </p:nvPr>
        </p:nvSpPr>
        <p:spPr>
          <a:ln/>
        </p:spPr>
        <p:txBody>
          <a:bodyPr/>
          <a:lstStyle/>
          <a:p>
            <a:pPr>
              <a:defRPr/>
            </a:pPr>
            <a:fld id="{FAFC958B-11C2-41A6-96AF-56E8BB10F036}" type="slidenum">
              <a:rPr lang="en-US"/>
              <a:pPr>
                <a:defRPr/>
              </a:pPr>
              <a:t>56</a:t>
            </a:fld>
            <a:endParaRPr lang="en-US" dirty="0"/>
          </a:p>
        </p:txBody>
      </p:sp>
      <p:sp>
        <p:nvSpPr>
          <p:cNvPr id="64514" name="Rectangle 46"/>
          <p:cNvSpPr txBox="1">
            <a:spLocks noGrp="1" noChangeArrowheads="1"/>
          </p:cNvSpPr>
          <p:nvPr/>
        </p:nvSpPr>
        <p:spPr bwMode="auto">
          <a:xfrm>
            <a:off x="7086600" y="6477000"/>
            <a:ext cx="1905000" cy="254000"/>
          </a:xfrm>
          <a:prstGeom prst="rect">
            <a:avLst/>
          </a:prstGeom>
          <a:noFill/>
          <a:ln w="9525">
            <a:noFill/>
            <a:miter lim="800000"/>
            <a:headEnd/>
            <a:tailEnd/>
          </a:ln>
        </p:spPr>
        <p:txBody>
          <a:bodyPr/>
          <a:lstStyle/>
          <a:p>
            <a:pPr algn="r" eaLnBrk="0" hangingPunct="0"/>
            <a:fld id="{3604D110-D89D-46A3-9364-69D3BF26BFAA}" type="slidenum">
              <a:rPr lang="en-US" sz="1200" b="1">
                <a:solidFill>
                  <a:srgbClr val="000000"/>
                </a:solidFill>
                <a:ea typeface="ヒラギノ角ゴ Pro W3" pitchFamily="1" charset="-128"/>
              </a:rPr>
              <a:pPr algn="r" eaLnBrk="0" hangingPunct="0"/>
              <a:t>56</a:t>
            </a:fld>
            <a:endParaRPr lang="en-US" sz="1200" b="1">
              <a:solidFill>
                <a:srgbClr val="000000"/>
              </a:solidFill>
              <a:ea typeface="ヒラギノ角ゴ Pro W3" pitchFamily="1" charset="-128"/>
            </a:endParaRPr>
          </a:p>
        </p:txBody>
      </p:sp>
      <p:sp>
        <p:nvSpPr>
          <p:cNvPr id="64515" name="Rectangle 2"/>
          <p:cNvSpPr>
            <a:spLocks noGrp="1" noChangeArrowheads="1"/>
          </p:cNvSpPr>
          <p:nvPr>
            <p:ph type="title"/>
          </p:nvPr>
        </p:nvSpPr>
        <p:spPr>
          <a:xfrm>
            <a:off x="381000" y="1143000"/>
            <a:ext cx="8077200" cy="800100"/>
          </a:xfrm>
        </p:spPr>
        <p:txBody>
          <a:bodyPr/>
          <a:lstStyle/>
          <a:p>
            <a:r>
              <a:rPr lang="en-US" dirty="0" smtClean="0"/>
              <a:t>Thank you for your interest and participation!</a:t>
            </a:r>
          </a:p>
        </p:txBody>
      </p:sp>
      <p:sp>
        <p:nvSpPr>
          <p:cNvPr id="64516" name="Text Box 12"/>
          <p:cNvSpPr txBox="1">
            <a:spLocks noChangeArrowheads="1"/>
          </p:cNvSpPr>
          <p:nvPr/>
        </p:nvSpPr>
        <p:spPr bwMode="auto">
          <a:xfrm>
            <a:off x="6781800" y="2743200"/>
            <a:ext cx="1676400" cy="3200400"/>
          </a:xfrm>
          <a:prstGeom prst="rect">
            <a:avLst/>
          </a:prstGeom>
          <a:solidFill>
            <a:srgbClr val="990000"/>
          </a:solidFill>
          <a:ln w="9525">
            <a:noFill/>
            <a:miter lim="800000"/>
            <a:headEnd/>
            <a:tailEnd/>
          </a:ln>
        </p:spPr>
        <p:txBody>
          <a:bodyPr anchor="ctr"/>
          <a:lstStyle/>
          <a:p>
            <a:pPr algn="ctr" eaLnBrk="0" hangingPunct="0">
              <a:buFont typeface="Times New Roman" pitchFamily="18" charset="0"/>
              <a:buNone/>
            </a:pPr>
            <a:r>
              <a:rPr lang="en-US" sz="2000">
                <a:solidFill>
                  <a:srgbClr val="FFFFFF"/>
                </a:solidFill>
              </a:rPr>
              <a:t>ITS can help make all of your IT acquisitions </a:t>
            </a:r>
            <a:r>
              <a:rPr lang="en-US" sz="2000" b="1">
                <a:solidFill>
                  <a:srgbClr val="FFFFFF"/>
                </a:solidFill>
              </a:rPr>
              <a:t>faster</a:t>
            </a:r>
            <a:r>
              <a:rPr lang="en-US" sz="2000">
                <a:solidFill>
                  <a:srgbClr val="FFFFFF"/>
                </a:solidFill>
              </a:rPr>
              <a:t>, </a:t>
            </a:r>
            <a:r>
              <a:rPr lang="en-US" sz="2000" b="1">
                <a:solidFill>
                  <a:srgbClr val="FFFFFF"/>
                </a:solidFill>
              </a:rPr>
              <a:t>cheaper</a:t>
            </a:r>
            <a:r>
              <a:rPr lang="en-US" sz="2000">
                <a:solidFill>
                  <a:srgbClr val="FFFFFF"/>
                </a:solidFill>
              </a:rPr>
              <a:t> and </a:t>
            </a:r>
            <a:r>
              <a:rPr lang="en-US" sz="2000" b="1">
                <a:solidFill>
                  <a:srgbClr val="FFFFFF"/>
                </a:solidFill>
              </a:rPr>
              <a:t>easier</a:t>
            </a:r>
          </a:p>
        </p:txBody>
      </p:sp>
      <p:sp>
        <p:nvSpPr>
          <p:cNvPr id="64517" name="AutoShape 13"/>
          <p:cNvSpPr>
            <a:spLocks noChangeArrowheads="1"/>
          </p:cNvSpPr>
          <p:nvPr/>
        </p:nvSpPr>
        <p:spPr bwMode="auto">
          <a:xfrm rot="5400000">
            <a:off x="4362450" y="4019550"/>
            <a:ext cx="4114800" cy="495300"/>
          </a:xfrm>
          <a:prstGeom prst="triangle">
            <a:avLst>
              <a:gd name="adj" fmla="val 50000"/>
            </a:avLst>
          </a:prstGeom>
          <a:solidFill>
            <a:srgbClr val="D6D6F5"/>
          </a:solidFill>
          <a:ln w="9525">
            <a:noFill/>
            <a:miter lim="800000"/>
            <a:headEnd/>
            <a:tailEnd/>
          </a:ln>
        </p:spPr>
        <p:txBody>
          <a:bodyPr rot="10800000" vert="eaVert" wrap="none" anchor="ctr"/>
          <a:lstStyle/>
          <a:p>
            <a:endParaRPr lang="en-US"/>
          </a:p>
        </p:txBody>
      </p:sp>
      <p:grpSp>
        <p:nvGrpSpPr>
          <p:cNvPr id="64518" name="Group 43"/>
          <p:cNvGrpSpPr>
            <a:grpSpLocks/>
          </p:cNvGrpSpPr>
          <p:nvPr/>
        </p:nvGrpSpPr>
        <p:grpSpPr bwMode="auto">
          <a:xfrm>
            <a:off x="381000" y="2133600"/>
            <a:ext cx="5486400" cy="2065338"/>
            <a:chOff x="-479802" y="2083088"/>
            <a:chExt cx="9530597" cy="689428"/>
          </a:xfrm>
        </p:grpSpPr>
        <p:sp>
          <p:nvSpPr>
            <p:cNvPr id="64524" name="Rectangle 39"/>
            <p:cNvSpPr>
              <a:spLocks noChangeArrowheads="1"/>
            </p:cNvSpPr>
            <p:nvPr/>
          </p:nvSpPr>
          <p:spPr bwMode="auto">
            <a:xfrm>
              <a:off x="2299954" y="2083088"/>
              <a:ext cx="6750841" cy="641473"/>
            </a:xfrm>
            <a:prstGeom prst="rect">
              <a:avLst/>
            </a:prstGeom>
            <a:noFill/>
            <a:ln w="9525">
              <a:noFill/>
              <a:miter lim="800000"/>
              <a:headEnd/>
              <a:tailEnd/>
            </a:ln>
          </p:spPr>
          <p:txBody>
            <a:bodyPr lIns="0" rIns="0" anchor="ctr"/>
            <a:lstStyle/>
            <a:p>
              <a:pPr marL="742950" lvl="1" indent="-285750">
                <a:buFontTx/>
                <a:buChar char="•"/>
              </a:pPr>
              <a:r>
                <a:rPr lang="en-US" sz="1400">
                  <a:solidFill>
                    <a:srgbClr val="000000"/>
                  </a:solidFill>
                </a:rPr>
                <a:t> </a:t>
              </a:r>
              <a:r>
                <a:rPr lang="en-US" sz="2000">
                  <a:solidFill>
                    <a:srgbClr val="000000"/>
                  </a:solidFill>
                </a:rPr>
                <a:t>Read, Read, Read the solicitation before completing it</a:t>
              </a:r>
            </a:p>
          </p:txBody>
        </p:sp>
        <p:cxnSp>
          <p:nvCxnSpPr>
            <p:cNvPr id="64525" name="Straight Connector 32"/>
            <p:cNvCxnSpPr>
              <a:cxnSpLocks noChangeShapeType="1"/>
            </p:cNvCxnSpPr>
            <p:nvPr/>
          </p:nvCxnSpPr>
          <p:spPr bwMode="auto">
            <a:xfrm flipV="1">
              <a:off x="550864" y="2768538"/>
              <a:ext cx="8359774" cy="3978"/>
            </a:xfrm>
            <a:prstGeom prst="line">
              <a:avLst/>
            </a:prstGeom>
            <a:noFill/>
            <a:ln w="9525" algn="ctr">
              <a:solidFill>
                <a:srgbClr val="000000"/>
              </a:solidFill>
              <a:prstDash val="dash"/>
              <a:round/>
              <a:headEnd/>
              <a:tailEnd/>
            </a:ln>
          </p:spPr>
        </p:cxnSp>
        <p:sp>
          <p:nvSpPr>
            <p:cNvPr id="23" name="Rectangle 22"/>
            <p:cNvSpPr>
              <a:spLocks noChangeArrowheads="1"/>
            </p:cNvSpPr>
            <p:nvPr/>
          </p:nvSpPr>
          <p:spPr bwMode="auto">
            <a:xfrm>
              <a:off x="-479802" y="2133960"/>
              <a:ext cx="2515019" cy="586093"/>
            </a:xfrm>
            <a:prstGeom prst="rect">
              <a:avLst/>
            </a:prstGeom>
            <a:solidFill>
              <a:srgbClr val="002060"/>
            </a:solidFill>
            <a:ln w="9525">
              <a:noFill/>
              <a:miter lim="800000"/>
              <a:headEnd/>
              <a:tailEnd/>
            </a:ln>
            <a:effectLst>
              <a:prstShdw prst="shdw17" dist="17961" dir="2700000">
                <a:srgbClr val="8A7145"/>
              </a:prstShdw>
            </a:effectLst>
          </p:spPr>
          <p:txBody>
            <a:bodyPr anchor="ctr"/>
            <a:lstStyle/>
            <a:p>
              <a:pPr algn="ctr" fontAlgn="auto">
                <a:spcBef>
                  <a:spcPts val="0"/>
                </a:spcBef>
                <a:spcAft>
                  <a:spcPts val="0"/>
                </a:spcAft>
                <a:defRPr/>
              </a:pPr>
              <a:r>
                <a:rPr lang="en-US" sz="2000" kern="0" dirty="0">
                  <a:solidFill>
                    <a:srgbClr val="FFFFFF"/>
                  </a:solidFill>
                  <a:latin typeface="Arial"/>
                </a:rPr>
                <a:t>Please remember: </a:t>
              </a:r>
            </a:p>
          </p:txBody>
        </p:sp>
      </p:grpSp>
      <p:grpSp>
        <p:nvGrpSpPr>
          <p:cNvPr id="64519" name="Group 43"/>
          <p:cNvGrpSpPr>
            <a:grpSpLocks/>
          </p:cNvGrpSpPr>
          <p:nvPr/>
        </p:nvGrpSpPr>
        <p:grpSpPr bwMode="auto">
          <a:xfrm>
            <a:off x="457200" y="4191000"/>
            <a:ext cx="5486400" cy="2065338"/>
            <a:chOff x="-479802" y="2083088"/>
            <a:chExt cx="9530598" cy="689428"/>
          </a:xfrm>
        </p:grpSpPr>
        <p:sp>
          <p:nvSpPr>
            <p:cNvPr id="64521" name="Rectangle 39"/>
            <p:cNvSpPr>
              <a:spLocks noChangeArrowheads="1"/>
            </p:cNvSpPr>
            <p:nvPr/>
          </p:nvSpPr>
          <p:spPr bwMode="auto">
            <a:xfrm>
              <a:off x="2299957" y="2083088"/>
              <a:ext cx="6750839" cy="641473"/>
            </a:xfrm>
            <a:prstGeom prst="rect">
              <a:avLst/>
            </a:prstGeom>
            <a:noFill/>
            <a:ln w="9525">
              <a:noFill/>
              <a:miter lim="800000"/>
              <a:headEnd/>
              <a:tailEnd/>
            </a:ln>
          </p:spPr>
          <p:txBody>
            <a:bodyPr lIns="0" rIns="0" anchor="ctr"/>
            <a:lstStyle/>
            <a:p>
              <a:pPr marL="109538" indent="-109538">
                <a:spcBef>
                  <a:spcPts val="200"/>
                </a:spcBef>
                <a:buFont typeface="Arial" charset="0"/>
                <a:buNone/>
              </a:pPr>
              <a:r>
                <a:rPr lang="en-US" sz="2000" b="1">
                  <a:solidFill>
                    <a:srgbClr val="000000"/>
                  </a:solidFill>
                </a:rPr>
                <a:t>ITCenter@gsa.gov</a:t>
              </a:r>
              <a:endParaRPr lang="en-US" sz="2000" b="1">
                <a:solidFill>
                  <a:srgbClr val="990000"/>
                </a:solidFill>
              </a:endParaRPr>
            </a:p>
            <a:p>
              <a:pPr marL="109538" indent="-109538">
                <a:spcBef>
                  <a:spcPts val="200"/>
                </a:spcBef>
                <a:buFont typeface="Arial" charset="0"/>
                <a:buChar char="•"/>
              </a:pPr>
              <a:endParaRPr lang="en-US" sz="2000" b="1">
                <a:solidFill>
                  <a:srgbClr val="990000"/>
                </a:solidFill>
              </a:endParaRPr>
            </a:p>
          </p:txBody>
        </p:sp>
        <p:cxnSp>
          <p:nvCxnSpPr>
            <p:cNvPr id="64522" name="Straight Connector 32"/>
            <p:cNvCxnSpPr>
              <a:cxnSpLocks noChangeShapeType="1"/>
            </p:cNvCxnSpPr>
            <p:nvPr/>
          </p:nvCxnSpPr>
          <p:spPr bwMode="auto">
            <a:xfrm flipV="1">
              <a:off x="550863" y="2768538"/>
              <a:ext cx="8359775" cy="3978"/>
            </a:xfrm>
            <a:prstGeom prst="line">
              <a:avLst/>
            </a:prstGeom>
            <a:noFill/>
            <a:ln w="9525" algn="ctr">
              <a:solidFill>
                <a:srgbClr val="000000"/>
              </a:solidFill>
              <a:prstDash val="dash"/>
              <a:round/>
              <a:headEnd/>
              <a:tailEnd/>
            </a:ln>
          </p:spPr>
        </p:cxnSp>
        <p:sp>
          <p:nvSpPr>
            <p:cNvPr id="27" name="Rectangle 26"/>
            <p:cNvSpPr>
              <a:spLocks noChangeArrowheads="1"/>
            </p:cNvSpPr>
            <p:nvPr/>
          </p:nvSpPr>
          <p:spPr bwMode="auto">
            <a:xfrm>
              <a:off x="-479802" y="2134491"/>
              <a:ext cx="2515019" cy="584503"/>
            </a:xfrm>
            <a:prstGeom prst="rect">
              <a:avLst/>
            </a:prstGeom>
            <a:solidFill>
              <a:srgbClr val="002060"/>
            </a:solidFill>
            <a:ln w="9525">
              <a:noFill/>
              <a:miter lim="800000"/>
              <a:headEnd/>
              <a:tailEnd/>
            </a:ln>
            <a:effectLst>
              <a:prstShdw prst="shdw17" dist="17961" dir="2700000">
                <a:srgbClr val="8A7145"/>
              </a:prstShdw>
            </a:effectLst>
          </p:spPr>
          <p:txBody>
            <a:bodyPr anchor="ctr"/>
            <a:lstStyle/>
            <a:p>
              <a:pPr algn="ctr" fontAlgn="auto">
                <a:spcBef>
                  <a:spcPts val="0"/>
                </a:spcBef>
                <a:spcAft>
                  <a:spcPts val="0"/>
                </a:spcAft>
                <a:defRPr/>
              </a:pPr>
              <a:r>
                <a:rPr lang="en-US" sz="2000" kern="0" dirty="0">
                  <a:solidFill>
                    <a:srgbClr val="FFFFFF"/>
                  </a:solidFill>
                  <a:latin typeface="Arial"/>
                </a:rPr>
                <a:t>For more information contact:</a:t>
              </a:r>
            </a:p>
          </p:txBody>
        </p:sp>
      </p:grpSp>
      <p:sp>
        <p:nvSpPr>
          <p:cNvPr id="64520" name="Rectangle 13"/>
          <p:cNvSpPr>
            <a:spLocks noChangeArrowheads="1"/>
          </p:cNvSpPr>
          <p:nvPr/>
        </p:nvSpPr>
        <p:spPr bwMode="auto">
          <a:xfrm>
            <a:off x="304800" y="2057400"/>
            <a:ext cx="8382000" cy="4419600"/>
          </a:xfrm>
          <a:prstGeom prst="rect">
            <a:avLst/>
          </a:prstGeom>
          <a:noFill/>
          <a:ln w="19050" algn="ctr">
            <a:solidFill>
              <a:schemeClr val="tx1"/>
            </a:solidFill>
            <a:round/>
            <a:headEnd/>
            <a:tailEnd/>
          </a:ln>
        </p:spPr>
        <p:txBody>
          <a:bodyPr/>
          <a:lstStyle/>
          <a:p>
            <a:pPr eaLnBrk="0" hangingPunct="0">
              <a:lnSpc>
                <a:spcPct val="80000"/>
              </a:lnSpc>
              <a:spcAft>
                <a:spcPct val="10000"/>
              </a:spcAft>
            </a:pPr>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96F850D2-DC62-4839-9A67-B3D1369B1442}" type="slidenum">
              <a:rPr lang="en-US"/>
              <a:pPr>
                <a:defRPr/>
              </a:pPr>
              <a:t>57</a:t>
            </a:fld>
            <a:endParaRPr lang="en-US" dirty="0"/>
          </a:p>
        </p:txBody>
      </p:sp>
      <p:sp>
        <p:nvSpPr>
          <p:cNvPr id="65538" name="Text Box 2"/>
          <p:cNvSpPr txBox="1">
            <a:spLocks noChangeArrowheads="1"/>
          </p:cNvSpPr>
          <p:nvPr/>
        </p:nvSpPr>
        <p:spPr bwMode="auto">
          <a:xfrm>
            <a:off x="838200" y="1882775"/>
            <a:ext cx="7924800" cy="641350"/>
          </a:xfrm>
          <a:prstGeom prst="rect">
            <a:avLst/>
          </a:prstGeom>
          <a:noFill/>
          <a:ln w="9525">
            <a:noFill/>
            <a:miter lim="800000"/>
            <a:headEnd/>
            <a:tailEnd/>
          </a:ln>
        </p:spPr>
        <p:txBody>
          <a:bodyPr>
            <a:spAutoFit/>
          </a:bodyPr>
          <a:lstStyle/>
          <a:p>
            <a:pPr algn="ctr">
              <a:spcBef>
                <a:spcPct val="50000"/>
              </a:spcBef>
            </a:pPr>
            <a:r>
              <a:rPr lang="en-US" sz="3600" b="1">
                <a:solidFill>
                  <a:srgbClr val="336699"/>
                </a:solidFill>
              </a:rPr>
              <a:t>Questions?</a:t>
            </a:r>
          </a:p>
        </p:txBody>
      </p:sp>
      <p:pic>
        <p:nvPicPr>
          <p:cNvPr id="65539" name="Picture 3" descr="Picture of people clapping."/>
          <p:cNvPicPr>
            <a:picLocks noChangeAspect="1" noChangeArrowheads="1"/>
          </p:cNvPicPr>
          <p:nvPr/>
        </p:nvPicPr>
        <p:blipFill>
          <a:blip r:embed="rId3" cstate="print"/>
          <a:srcRect/>
          <a:stretch>
            <a:fillRect/>
          </a:stretch>
        </p:blipFill>
        <p:spPr bwMode="auto">
          <a:xfrm>
            <a:off x="0" y="2633663"/>
            <a:ext cx="9167813" cy="431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10"/>
          </p:nvPr>
        </p:nvSpPr>
        <p:spPr>
          <a:ln/>
        </p:spPr>
        <p:txBody>
          <a:bodyPr/>
          <a:lstStyle/>
          <a:p>
            <a:pPr>
              <a:defRPr/>
            </a:pPr>
            <a:fld id="{16D0DA3E-1E94-497E-9EBA-97B1D1B2FA47}" type="slidenum">
              <a:rPr lang="en-US"/>
              <a:pPr>
                <a:defRPr/>
              </a:pPr>
              <a:t>6</a:t>
            </a:fld>
            <a:endParaRPr lang="en-US" dirty="0"/>
          </a:p>
        </p:txBody>
      </p:sp>
      <p:sp>
        <p:nvSpPr>
          <p:cNvPr id="870402" name="Rectangle 2"/>
          <p:cNvSpPr>
            <a:spLocks noGrp="1" noChangeArrowheads="1"/>
          </p:cNvSpPr>
          <p:nvPr>
            <p:ph type="title"/>
          </p:nvPr>
        </p:nvSpPr>
        <p:spPr>
          <a:xfrm>
            <a:off x="365125" y="1022350"/>
            <a:ext cx="7388225" cy="830997"/>
          </a:xfrm>
        </p:spPr>
        <p:txBody>
          <a:bodyPr/>
          <a:lstStyle/>
          <a:p>
            <a:pPr>
              <a:defRPr/>
            </a:pPr>
            <a:r>
              <a:rPr lang="en-US" dirty="0" smtClean="0"/>
              <a:t>IT Schedule 70 Overview </a:t>
            </a:r>
            <a:endParaRPr lang="en-US" dirty="0"/>
          </a:p>
        </p:txBody>
      </p:sp>
      <p:sp>
        <p:nvSpPr>
          <p:cNvPr id="14339" name="Rectangle 3"/>
          <p:cNvSpPr>
            <a:spLocks noGrp="1" noChangeArrowheads="1"/>
          </p:cNvSpPr>
          <p:nvPr>
            <p:ph type="body" idx="1"/>
          </p:nvPr>
        </p:nvSpPr>
        <p:spPr>
          <a:xfrm>
            <a:off x="455613" y="1828800"/>
            <a:ext cx="8307387" cy="4748213"/>
          </a:xfrm>
        </p:spPr>
        <p:txBody>
          <a:bodyPr/>
          <a:lstStyle/>
          <a:p>
            <a:r>
              <a:rPr lang="en-US" sz="2800" dirty="0" smtClean="0"/>
              <a:t>The purpose of this training is:</a:t>
            </a:r>
          </a:p>
          <a:p>
            <a:pPr lvl="1"/>
            <a:r>
              <a:rPr lang="en-US" dirty="0" smtClean="0"/>
              <a:t>to clarify the process and expectations for submitting an offer to the IT Schedule 70 contract.</a:t>
            </a:r>
          </a:p>
          <a:p>
            <a:pPr lvl="1"/>
            <a:endParaRPr lang="en-US" dirty="0" smtClean="0"/>
          </a:p>
          <a:p>
            <a:pPr lvl="1"/>
            <a:r>
              <a:rPr lang="en-US" dirty="0" smtClean="0"/>
              <a:t>to understand the specific details of the solicitation and to provide opportunity for prospective contractors to seek clarification.</a:t>
            </a:r>
          </a:p>
          <a:p>
            <a:pPr lvl="1"/>
            <a:endParaRPr lang="en-US" dirty="0" smtClean="0"/>
          </a:p>
          <a:p>
            <a:pPr lvl="1"/>
            <a:r>
              <a:rPr lang="en-US" dirty="0" smtClean="0"/>
              <a:t>to promote better quality offers from contractors who are informed about the program, process and contract.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6"/>
          <p:cNvSpPr>
            <a:spLocks noGrp="1" noChangeArrowheads="1"/>
          </p:cNvSpPr>
          <p:nvPr>
            <p:ph type="sldNum" sz="quarter" idx="10"/>
          </p:nvPr>
        </p:nvSpPr>
        <p:spPr>
          <a:ln/>
        </p:spPr>
        <p:txBody>
          <a:bodyPr/>
          <a:lstStyle/>
          <a:p>
            <a:pPr>
              <a:defRPr/>
            </a:pPr>
            <a:fld id="{4E4A07FA-C253-4888-AF84-803985E21570}" type="slidenum">
              <a:rPr lang="en-US"/>
              <a:pPr>
                <a:defRPr/>
              </a:pPr>
              <a:t>7</a:t>
            </a:fld>
            <a:endParaRPr lang="en-US" dirty="0"/>
          </a:p>
        </p:txBody>
      </p:sp>
      <p:grpSp>
        <p:nvGrpSpPr>
          <p:cNvPr id="2" name="Group 41" descr="This is a pie chart breakout of the percentages of business volume on Schedule 70 contract in 2009 by general commodity area (Software, Hardware or Services).  Software is 14%, Hardware is 17% and Services is 69% of the total $16.4 billion."/>
          <p:cNvGrpSpPr>
            <a:grpSpLocks/>
          </p:cNvGrpSpPr>
          <p:nvPr/>
        </p:nvGrpSpPr>
        <p:grpSpPr bwMode="auto">
          <a:xfrm>
            <a:off x="3470890" y="2539947"/>
            <a:ext cx="5395298" cy="2108307"/>
            <a:chOff x="2166" y="1376"/>
            <a:chExt cx="3465" cy="886"/>
          </a:xfrm>
        </p:grpSpPr>
        <p:graphicFrame>
          <p:nvGraphicFramePr>
            <p:cNvPr id="17" name="Object 3"/>
            <p:cNvGraphicFramePr>
              <a:graphicFrameLocks noChangeAspect="1"/>
            </p:cNvGraphicFramePr>
            <p:nvPr/>
          </p:nvGraphicFramePr>
          <p:xfrm>
            <a:off x="2166" y="1376"/>
            <a:ext cx="2507" cy="886"/>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0"/>
            <p:cNvGrpSpPr>
              <a:grpSpLocks/>
            </p:cNvGrpSpPr>
            <p:nvPr/>
          </p:nvGrpSpPr>
          <p:grpSpPr bwMode="auto">
            <a:xfrm>
              <a:off x="4848" y="1550"/>
              <a:ext cx="783" cy="645"/>
              <a:chOff x="5040" y="964"/>
              <a:chExt cx="783" cy="645"/>
            </a:xfrm>
          </p:grpSpPr>
          <p:grpSp>
            <p:nvGrpSpPr>
              <p:cNvPr id="4" name="Group 18"/>
              <p:cNvGrpSpPr>
                <a:grpSpLocks/>
              </p:cNvGrpSpPr>
              <p:nvPr/>
            </p:nvGrpSpPr>
            <p:grpSpPr bwMode="auto">
              <a:xfrm>
                <a:off x="5040" y="964"/>
                <a:ext cx="744" cy="167"/>
                <a:chOff x="5040" y="964"/>
                <a:chExt cx="744" cy="167"/>
              </a:xfrm>
            </p:grpSpPr>
            <p:sp>
              <p:nvSpPr>
                <p:cNvPr id="1050" name="Rectangle 8"/>
                <p:cNvSpPr>
                  <a:spLocks noChangeArrowheads="1"/>
                </p:cNvSpPr>
                <p:nvPr/>
              </p:nvSpPr>
              <p:spPr bwMode="auto">
                <a:xfrm>
                  <a:off x="5040" y="987"/>
                  <a:ext cx="144" cy="144"/>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051" name="Text Box 14"/>
                <p:cNvSpPr txBox="1">
                  <a:spLocks noChangeArrowheads="1"/>
                </p:cNvSpPr>
                <p:nvPr/>
              </p:nvSpPr>
              <p:spPr bwMode="auto">
                <a:xfrm>
                  <a:off x="5184" y="964"/>
                  <a:ext cx="600" cy="160"/>
                </a:xfrm>
                <a:prstGeom prst="rect">
                  <a:avLst/>
                </a:prstGeom>
                <a:noFill/>
                <a:ln w="9525">
                  <a:noFill/>
                  <a:miter lim="800000"/>
                  <a:headEnd/>
                  <a:tailEnd/>
                </a:ln>
              </p:spPr>
              <p:txBody>
                <a:bodyPr wrap="none">
                  <a:spAutoFit/>
                </a:bodyPr>
                <a:lstStyle/>
                <a:p>
                  <a:r>
                    <a:rPr lang="en-US" sz="1400" b="1"/>
                    <a:t>Software</a:t>
                  </a:r>
                </a:p>
              </p:txBody>
            </p:sp>
          </p:grpSp>
          <p:grpSp>
            <p:nvGrpSpPr>
              <p:cNvPr id="5" name="Group 19"/>
              <p:cNvGrpSpPr>
                <a:grpSpLocks/>
              </p:cNvGrpSpPr>
              <p:nvPr/>
            </p:nvGrpSpPr>
            <p:grpSpPr bwMode="auto">
              <a:xfrm>
                <a:off x="5040" y="1202"/>
                <a:ext cx="783" cy="169"/>
                <a:chOff x="5040" y="1200"/>
                <a:chExt cx="783" cy="169"/>
              </a:xfrm>
            </p:grpSpPr>
            <p:sp>
              <p:nvSpPr>
                <p:cNvPr id="1048" name="Rectangle 9"/>
                <p:cNvSpPr>
                  <a:spLocks noChangeArrowheads="1"/>
                </p:cNvSpPr>
                <p:nvPr/>
              </p:nvSpPr>
              <p:spPr bwMode="auto">
                <a:xfrm>
                  <a:off x="5040" y="1225"/>
                  <a:ext cx="144" cy="144"/>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49" name="Text Box 15"/>
                <p:cNvSpPr txBox="1">
                  <a:spLocks noChangeArrowheads="1"/>
                </p:cNvSpPr>
                <p:nvPr/>
              </p:nvSpPr>
              <p:spPr bwMode="auto">
                <a:xfrm>
                  <a:off x="5185" y="1200"/>
                  <a:ext cx="638" cy="160"/>
                </a:xfrm>
                <a:prstGeom prst="rect">
                  <a:avLst/>
                </a:prstGeom>
                <a:noFill/>
                <a:ln w="9525">
                  <a:noFill/>
                  <a:miter lim="800000"/>
                  <a:headEnd/>
                  <a:tailEnd/>
                </a:ln>
              </p:spPr>
              <p:txBody>
                <a:bodyPr wrap="none">
                  <a:spAutoFit/>
                </a:bodyPr>
                <a:lstStyle/>
                <a:p>
                  <a:r>
                    <a:rPr lang="en-US" sz="1400" b="1"/>
                    <a:t>Hardware</a:t>
                  </a:r>
                </a:p>
              </p:txBody>
            </p:sp>
          </p:grpSp>
          <p:grpSp>
            <p:nvGrpSpPr>
              <p:cNvPr id="6" name="Group 17"/>
              <p:cNvGrpSpPr>
                <a:grpSpLocks/>
              </p:cNvGrpSpPr>
              <p:nvPr/>
            </p:nvGrpSpPr>
            <p:grpSpPr bwMode="auto">
              <a:xfrm>
                <a:off x="5040" y="1440"/>
                <a:ext cx="732" cy="169"/>
                <a:chOff x="5040" y="1440"/>
                <a:chExt cx="732" cy="169"/>
              </a:xfrm>
            </p:grpSpPr>
            <p:sp>
              <p:nvSpPr>
                <p:cNvPr id="1046" name="Rectangle 10"/>
                <p:cNvSpPr>
                  <a:spLocks noChangeArrowheads="1"/>
                </p:cNvSpPr>
                <p:nvPr/>
              </p:nvSpPr>
              <p:spPr bwMode="auto">
                <a:xfrm>
                  <a:off x="5040" y="1465"/>
                  <a:ext cx="144" cy="144"/>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1047" name="Text Box 16"/>
                <p:cNvSpPr txBox="1">
                  <a:spLocks noChangeArrowheads="1"/>
                </p:cNvSpPr>
                <p:nvPr/>
              </p:nvSpPr>
              <p:spPr bwMode="auto">
                <a:xfrm>
                  <a:off x="5185" y="1440"/>
                  <a:ext cx="587" cy="160"/>
                </a:xfrm>
                <a:prstGeom prst="rect">
                  <a:avLst/>
                </a:prstGeom>
                <a:noFill/>
                <a:ln w="9525">
                  <a:noFill/>
                  <a:miter lim="800000"/>
                  <a:headEnd/>
                  <a:tailEnd/>
                </a:ln>
              </p:spPr>
              <p:txBody>
                <a:bodyPr wrap="none">
                  <a:spAutoFit/>
                </a:bodyPr>
                <a:lstStyle/>
                <a:p>
                  <a:r>
                    <a:rPr lang="en-US" sz="1400" b="1"/>
                    <a:t>Services</a:t>
                  </a:r>
                </a:p>
              </p:txBody>
            </p:sp>
          </p:grpSp>
        </p:grpSp>
      </p:grpSp>
      <p:sp>
        <p:nvSpPr>
          <p:cNvPr id="682024" name="Rectangle 40"/>
          <p:cNvSpPr>
            <a:spLocks noGrp="1" noChangeArrowheads="1"/>
          </p:cNvSpPr>
          <p:nvPr>
            <p:ph type="title"/>
          </p:nvPr>
        </p:nvSpPr>
        <p:spPr>
          <a:xfrm>
            <a:off x="325438" y="1012825"/>
            <a:ext cx="8764587" cy="861774"/>
          </a:xfrm>
        </p:spPr>
        <p:txBody>
          <a:bodyPr/>
          <a:lstStyle/>
          <a:p>
            <a:pPr>
              <a:defRPr/>
            </a:pPr>
            <a:r>
              <a:rPr lang="en-US" sz="3200" dirty="0" smtClean="0"/>
              <a:t>IT Schedule 70 Overview Cont. </a:t>
            </a:r>
            <a:endParaRPr lang="en-US" sz="3000" dirty="0">
              <a:effectLst>
                <a:outerShdw blurRad="38100" dist="38100" dir="2700000" algn="tl">
                  <a:srgbClr val="000000">
                    <a:alpha val="43137"/>
                  </a:srgbClr>
                </a:outerShdw>
              </a:effectLst>
            </a:endParaRPr>
          </a:p>
        </p:txBody>
      </p:sp>
      <p:sp>
        <p:nvSpPr>
          <p:cNvPr id="29" name="Rectangle 28"/>
          <p:cNvSpPr>
            <a:spLocks noChangeArrowheads="1"/>
          </p:cNvSpPr>
          <p:nvPr/>
        </p:nvSpPr>
        <p:spPr bwMode="auto">
          <a:xfrm>
            <a:off x="304800" y="1905000"/>
            <a:ext cx="3200400" cy="4953000"/>
          </a:xfrm>
          <a:prstGeom prst="rect">
            <a:avLst/>
          </a:prstGeom>
          <a:noFill/>
          <a:ln w="9525">
            <a:noFill/>
            <a:miter lim="800000"/>
            <a:headEnd/>
            <a:tailEnd/>
          </a:ln>
        </p:spPr>
        <p:txBody>
          <a:bodyPr/>
          <a:lstStyle/>
          <a:p>
            <a:pPr marL="342900" indent="-342900" algn="ctr">
              <a:spcBef>
                <a:spcPct val="20000"/>
              </a:spcBef>
            </a:pPr>
            <a:r>
              <a:rPr lang="en-US" u="sng" dirty="0">
                <a:solidFill>
                  <a:srgbClr val="005390"/>
                </a:solidFill>
              </a:rPr>
              <a:t>FY 10 Sales</a:t>
            </a:r>
          </a:p>
          <a:p>
            <a:pPr marL="342900" indent="-342900">
              <a:spcBef>
                <a:spcPct val="20000"/>
              </a:spcBef>
              <a:buFontTx/>
              <a:buChar char="•"/>
            </a:pPr>
            <a:r>
              <a:rPr lang="en-US" dirty="0">
                <a:solidFill>
                  <a:srgbClr val="005390"/>
                </a:solidFill>
              </a:rPr>
              <a:t>Total Sales:</a:t>
            </a:r>
          </a:p>
          <a:p>
            <a:pPr marL="742950" lvl="1" indent="-285750">
              <a:spcBef>
                <a:spcPct val="20000"/>
              </a:spcBef>
              <a:buFontTx/>
              <a:buChar char="–"/>
            </a:pPr>
            <a:r>
              <a:rPr lang="en-US" sz="2000" dirty="0">
                <a:solidFill>
                  <a:srgbClr val="005390"/>
                </a:solidFill>
              </a:rPr>
              <a:t>$16.2 Billion</a:t>
            </a:r>
          </a:p>
          <a:p>
            <a:pPr marL="342900" indent="-342900">
              <a:spcBef>
                <a:spcPct val="20000"/>
              </a:spcBef>
              <a:buFontTx/>
              <a:buChar char="•"/>
            </a:pPr>
            <a:r>
              <a:rPr lang="en-US" dirty="0">
                <a:solidFill>
                  <a:srgbClr val="005390"/>
                </a:solidFill>
              </a:rPr>
              <a:t>Software:</a:t>
            </a:r>
          </a:p>
          <a:p>
            <a:pPr marL="742950" lvl="1" indent="-285750">
              <a:spcBef>
                <a:spcPct val="20000"/>
              </a:spcBef>
              <a:buFontTx/>
              <a:buChar char="–"/>
            </a:pPr>
            <a:r>
              <a:rPr lang="en-US" sz="2000" dirty="0">
                <a:solidFill>
                  <a:srgbClr val="005390"/>
                </a:solidFill>
              </a:rPr>
              <a:t>$2.4 Billion</a:t>
            </a:r>
          </a:p>
          <a:p>
            <a:pPr marL="342900" indent="-342900">
              <a:spcBef>
                <a:spcPct val="20000"/>
              </a:spcBef>
              <a:buFontTx/>
              <a:buChar char="•"/>
            </a:pPr>
            <a:r>
              <a:rPr lang="en-US" dirty="0">
                <a:solidFill>
                  <a:srgbClr val="005390"/>
                </a:solidFill>
              </a:rPr>
              <a:t>Hardware:</a:t>
            </a:r>
          </a:p>
          <a:p>
            <a:pPr marL="742950" lvl="1" indent="-285750">
              <a:spcBef>
                <a:spcPct val="20000"/>
              </a:spcBef>
              <a:buFontTx/>
              <a:buChar char="–"/>
            </a:pPr>
            <a:r>
              <a:rPr lang="en-US" sz="2000" dirty="0">
                <a:solidFill>
                  <a:srgbClr val="005390"/>
                </a:solidFill>
              </a:rPr>
              <a:t>$2.6 Billion</a:t>
            </a:r>
          </a:p>
          <a:p>
            <a:pPr marL="342900" indent="-342900">
              <a:spcBef>
                <a:spcPct val="20000"/>
              </a:spcBef>
              <a:buFontTx/>
              <a:buChar char="•"/>
            </a:pPr>
            <a:r>
              <a:rPr lang="en-US" dirty="0">
                <a:solidFill>
                  <a:srgbClr val="005390"/>
                </a:solidFill>
              </a:rPr>
              <a:t>Services:</a:t>
            </a:r>
          </a:p>
          <a:p>
            <a:pPr marL="742950" lvl="1" indent="-285750">
              <a:spcBef>
                <a:spcPct val="20000"/>
              </a:spcBef>
              <a:buFontTx/>
              <a:buChar char="–"/>
            </a:pPr>
            <a:r>
              <a:rPr lang="en-US" sz="2000" dirty="0">
                <a:solidFill>
                  <a:srgbClr val="005390"/>
                </a:solidFill>
              </a:rPr>
              <a:t>$11.1 </a:t>
            </a:r>
            <a:r>
              <a:rPr lang="en-US" sz="2000" dirty="0" smtClean="0">
                <a:solidFill>
                  <a:srgbClr val="005390"/>
                </a:solidFill>
              </a:rPr>
              <a:t>Billion</a:t>
            </a:r>
          </a:p>
          <a:p>
            <a:pPr marL="742950" lvl="1" indent="-285750">
              <a:spcBef>
                <a:spcPct val="20000"/>
              </a:spcBef>
              <a:buFontTx/>
              <a:buChar char="–"/>
            </a:pPr>
            <a:endParaRPr lang="en-US" sz="1000" dirty="0" smtClean="0">
              <a:solidFill>
                <a:srgbClr val="005390"/>
              </a:solidFill>
            </a:endParaRPr>
          </a:p>
          <a:p>
            <a:pPr marL="285750" indent="-285750">
              <a:spcBef>
                <a:spcPct val="20000"/>
              </a:spcBef>
            </a:pPr>
            <a:r>
              <a:rPr lang="en-US" sz="2000" u="sng" dirty="0" smtClean="0">
                <a:solidFill>
                  <a:srgbClr val="005390"/>
                </a:solidFill>
              </a:rPr>
              <a:t>State &amp; Local Sales</a:t>
            </a:r>
          </a:p>
          <a:p>
            <a:pPr marL="742950" lvl="1" indent="-285750">
              <a:spcBef>
                <a:spcPct val="20000"/>
              </a:spcBef>
              <a:buFontTx/>
              <a:buChar char="–"/>
            </a:pPr>
            <a:r>
              <a:rPr lang="en-US" sz="2000" dirty="0" smtClean="0">
                <a:solidFill>
                  <a:srgbClr val="005390"/>
                </a:solidFill>
              </a:rPr>
              <a:t>$482 Million</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Grp="1" noChangeArrowheads="1"/>
          </p:cNvSpPr>
          <p:nvPr>
            <p:ph type="sldNum" sz="quarter" idx="10"/>
          </p:nvPr>
        </p:nvSpPr>
        <p:spPr>
          <a:ln/>
        </p:spPr>
        <p:txBody>
          <a:bodyPr/>
          <a:lstStyle/>
          <a:p>
            <a:pPr>
              <a:defRPr/>
            </a:pPr>
            <a:fld id="{38831DD3-A496-425B-9A0D-9FC84BBB9942}" type="slidenum">
              <a:rPr lang="en-US"/>
              <a:pPr>
                <a:defRPr/>
              </a:pPr>
              <a:t>8</a:t>
            </a:fld>
            <a:endParaRPr lang="en-US" dirty="0"/>
          </a:p>
        </p:txBody>
      </p:sp>
      <p:sp>
        <p:nvSpPr>
          <p:cNvPr id="573447" name="Rectangle 7"/>
          <p:cNvSpPr>
            <a:spLocks noGrp="1" noChangeArrowheads="1"/>
          </p:cNvSpPr>
          <p:nvPr>
            <p:ph type="title"/>
          </p:nvPr>
        </p:nvSpPr>
        <p:spPr>
          <a:xfrm>
            <a:off x="363538" y="1039813"/>
            <a:ext cx="7388225" cy="800219"/>
          </a:xfrm>
        </p:spPr>
        <p:txBody>
          <a:bodyPr/>
          <a:lstStyle/>
          <a:p>
            <a:pPr>
              <a:defRPr/>
            </a:pPr>
            <a:r>
              <a:rPr lang="en-US" dirty="0" smtClean="0"/>
              <a:t>IT Schedule 70 Overview Cont. </a:t>
            </a:r>
            <a:endParaRPr lang="en-US" dirty="0">
              <a:effectLst>
                <a:outerShdw blurRad="38100" dist="38100" dir="2700000" algn="tl">
                  <a:srgbClr val="000000">
                    <a:alpha val="43137"/>
                  </a:srgbClr>
                </a:outerShdw>
              </a:effectLst>
            </a:endParaRPr>
          </a:p>
        </p:txBody>
      </p:sp>
      <p:sp>
        <p:nvSpPr>
          <p:cNvPr id="22533" name="Rectangle 8"/>
          <p:cNvSpPr>
            <a:spLocks noChangeArrowheads="1"/>
          </p:cNvSpPr>
          <p:nvPr/>
        </p:nvSpPr>
        <p:spPr bwMode="auto">
          <a:xfrm>
            <a:off x="1447800" y="1905000"/>
            <a:ext cx="6381750" cy="457200"/>
          </a:xfrm>
          <a:prstGeom prst="rect">
            <a:avLst/>
          </a:prstGeom>
          <a:noFill/>
          <a:ln w="9525">
            <a:noFill/>
            <a:miter lim="800000"/>
            <a:headEnd/>
            <a:tailEnd/>
          </a:ln>
        </p:spPr>
        <p:txBody>
          <a:bodyPr wrap="none">
            <a:spAutoFit/>
          </a:bodyPr>
          <a:lstStyle/>
          <a:p>
            <a:r>
              <a:rPr lang="en-US" b="1">
                <a:solidFill>
                  <a:schemeClr val="tx1"/>
                </a:solidFill>
              </a:rPr>
              <a:t>Schedule 70 - Special Item Numbers (SINs)</a:t>
            </a:r>
          </a:p>
        </p:txBody>
      </p:sp>
      <p:sp>
        <p:nvSpPr>
          <p:cNvPr id="22535" name="Rectangle 7"/>
          <p:cNvSpPr>
            <a:spLocks noChangeArrowheads="1"/>
          </p:cNvSpPr>
          <p:nvPr/>
        </p:nvSpPr>
        <p:spPr bwMode="auto">
          <a:xfrm>
            <a:off x="152400" y="2514600"/>
            <a:ext cx="4876800" cy="3716338"/>
          </a:xfrm>
          <a:prstGeom prst="rect">
            <a:avLst/>
          </a:prstGeom>
          <a:noFill/>
          <a:ln w="9525" algn="ctr">
            <a:noFill/>
            <a:miter lim="800000"/>
            <a:headEnd/>
            <a:tailEnd/>
          </a:ln>
          <a:effectLst/>
        </p:spPr>
        <p:txBody>
          <a:bodyPr>
            <a:spAutoFit/>
          </a:bodyPr>
          <a:lstStyle/>
          <a:p>
            <a:pPr eaLnBrk="0" hangingPunct="0">
              <a:lnSpc>
                <a:spcPct val="140000"/>
              </a:lnSpc>
              <a:buClr>
                <a:schemeClr val="bg1"/>
              </a:buClr>
            </a:pPr>
            <a:r>
              <a:rPr lang="en-US" sz="1600" b="1" u="sng">
                <a:solidFill>
                  <a:schemeClr val="tx1"/>
                </a:solidFill>
                <a:cs typeface="Arial" charset="0"/>
              </a:rPr>
              <a:t>SIN</a:t>
            </a:r>
            <a:r>
              <a:rPr lang="en-US" sz="1600" b="1">
                <a:solidFill>
                  <a:schemeClr val="tx1"/>
                </a:solidFill>
                <a:cs typeface="Arial" charset="0"/>
              </a:rPr>
              <a:t> 	</a:t>
            </a:r>
            <a:r>
              <a:rPr lang="en-US" sz="1600" b="1" u="sng">
                <a:solidFill>
                  <a:schemeClr val="tx1"/>
                </a:solidFill>
                <a:cs typeface="Arial" charset="0"/>
              </a:rPr>
              <a:t>Description</a:t>
            </a:r>
            <a:r>
              <a:rPr lang="en-US" sz="1600" b="1">
                <a:solidFill>
                  <a:schemeClr val="tx1"/>
                </a:solidFill>
                <a:cs typeface="Arial" charset="0"/>
              </a:rPr>
              <a:t>	</a:t>
            </a:r>
          </a:p>
          <a:p>
            <a:pPr eaLnBrk="0" hangingPunct="0">
              <a:lnSpc>
                <a:spcPct val="140000"/>
              </a:lnSpc>
              <a:buClr>
                <a:schemeClr val="bg1"/>
              </a:buClr>
            </a:pPr>
            <a:r>
              <a:rPr lang="en-US" sz="1600" b="1">
                <a:solidFill>
                  <a:schemeClr val="tx1"/>
                </a:solidFill>
                <a:cs typeface="Arial" charset="0"/>
              </a:rPr>
              <a:t>132 3	Leasing of Product	 </a:t>
            </a:r>
          </a:p>
          <a:p>
            <a:pPr eaLnBrk="0" hangingPunct="0">
              <a:lnSpc>
                <a:spcPct val="140000"/>
              </a:lnSpc>
              <a:buClr>
                <a:schemeClr val="bg1"/>
              </a:buClr>
            </a:pPr>
            <a:r>
              <a:rPr lang="en-US" sz="1600" b="1">
                <a:solidFill>
                  <a:schemeClr val="tx1"/>
                </a:solidFill>
                <a:cs typeface="Arial" charset="0"/>
              </a:rPr>
              <a:t>132 4	Daily/Short Term Rental	</a:t>
            </a:r>
          </a:p>
          <a:p>
            <a:pPr eaLnBrk="0" hangingPunct="0">
              <a:lnSpc>
                <a:spcPct val="140000"/>
              </a:lnSpc>
              <a:buClr>
                <a:schemeClr val="bg1"/>
              </a:buClr>
            </a:pPr>
            <a:r>
              <a:rPr lang="en-US" sz="1600" b="1">
                <a:solidFill>
                  <a:schemeClr val="tx1"/>
                </a:solidFill>
                <a:cs typeface="Arial" charset="0"/>
              </a:rPr>
              <a:t>132 8	Purchase of Equipment	</a:t>
            </a:r>
          </a:p>
          <a:p>
            <a:pPr eaLnBrk="0" hangingPunct="0">
              <a:lnSpc>
                <a:spcPct val="140000"/>
              </a:lnSpc>
              <a:buClr>
                <a:schemeClr val="bg1"/>
              </a:buClr>
            </a:pPr>
            <a:r>
              <a:rPr lang="en-US" sz="1600" b="1">
                <a:solidFill>
                  <a:schemeClr val="tx1"/>
                </a:solidFill>
                <a:cs typeface="Arial" charset="0"/>
              </a:rPr>
              <a:t>132 9	Purchase of Used/Refurb. Equip.</a:t>
            </a:r>
          </a:p>
          <a:p>
            <a:pPr eaLnBrk="0" hangingPunct="0">
              <a:lnSpc>
                <a:spcPct val="140000"/>
              </a:lnSpc>
              <a:buClr>
                <a:schemeClr val="bg1"/>
              </a:buClr>
            </a:pPr>
            <a:r>
              <a:rPr lang="en-US" sz="1600" b="1">
                <a:solidFill>
                  <a:schemeClr val="tx1"/>
                </a:solidFill>
                <a:cs typeface="Arial" charset="0"/>
              </a:rPr>
              <a:t>132 12	Maintenance of Equip./Repair	 </a:t>
            </a:r>
          </a:p>
          <a:p>
            <a:pPr eaLnBrk="0" hangingPunct="0">
              <a:lnSpc>
                <a:spcPct val="140000"/>
              </a:lnSpc>
              <a:buClr>
                <a:schemeClr val="bg1"/>
              </a:buClr>
            </a:pPr>
            <a:r>
              <a:rPr lang="en-US" sz="1600" b="1">
                <a:solidFill>
                  <a:schemeClr val="tx1"/>
                </a:solidFill>
                <a:cs typeface="Arial" charset="0"/>
              </a:rPr>
              <a:t>132 32	Term Software Licenses</a:t>
            </a:r>
          </a:p>
          <a:p>
            <a:pPr eaLnBrk="0" hangingPunct="0">
              <a:lnSpc>
                <a:spcPct val="140000"/>
              </a:lnSpc>
              <a:buClr>
                <a:schemeClr val="bg1"/>
              </a:buClr>
            </a:pPr>
            <a:r>
              <a:rPr lang="en-US" sz="1600" b="1">
                <a:solidFill>
                  <a:schemeClr val="tx1"/>
                </a:solidFill>
              </a:rPr>
              <a:t>132 33	Perpetual Software Licenses	</a:t>
            </a:r>
          </a:p>
          <a:p>
            <a:pPr eaLnBrk="0" hangingPunct="0">
              <a:spcBef>
                <a:spcPct val="20000"/>
              </a:spcBef>
              <a:buClr>
                <a:srgbClr val="990033"/>
              </a:buClr>
              <a:buFont typeface="Wingdings" pitchFamily="2" charset="2"/>
              <a:buNone/>
            </a:pPr>
            <a:r>
              <a:rPr lang="en-US" sz="1600" b="1">
                <a:solidFill>
                  <a:schemeClr val="tx1"/>
                </a:solidFill>
              </a:rPr>
              <a:t>132 34	Maintenance of Software                       </a:t>
            </a:r>
          </a:p>
          <a:p>
            <a:pPr eaLnBrk="0" hangingPunct="0">
              <a:spcBef>
                <a:spcPct val="20000"/>
              </a:spcBef>
              <a:buClr>
                <a:srgbClr val="990033"/>
              </a:buClr>
              <a:buFont typeface="Wingdings" pitchFamily="2" charset="2"/>
              <a:buNone/>
            </a:pPr>
            <a:r>
              <a:rPr lang="en-US" sz="1600" b="1">
                <a:solidFill>
                  <a:schemeClr val="tx1"/>
                </a:solidFill>
              </a:rPr>
              <a:t>	as a Service	</a:t>
            </a:r>
          </a:p>
          <a:p>
            <a:pPr eaLnBrk="0" hangingPunct="0">
              <a:spcBef>
                <a:spcPct val="20000"/>
              </a:spcBef>
              <a:buClr>
                <a:srgbClr val="990033"/>
              </a:buClr>
              <a:buFont typeface="Wingdings" pitchFamily="2" charset="2"/>
              <a:buNone/>
            </a:pPr>
            <a:r>
              <a:rPr lang="en-US" sz="1600" b="1">
                <a:solidFill>
                  <a:schemeClr val="tx1"/>
                </a:solidFill>
              </a:rPr>
              <a:t>132 50	Training Courses</a:t>
            </a:r>
            <a:endParaRPr lang="en-US" sz="1600">
              <a:solidFill>
                <a:schemeClr val="tx1"/>
              </a:solidFill>
            </a:endParaRPr>
          </a:p>
        </p:txBody>
      </p:sp>
      <p:sp>
        <p:nvSpPr>
          <p:cNvPr id="22536" name="Rectangle 8"/>
          <p:cNvSpPr>
            <a:spLocks noChangeArrowheads="1"/>
          </p:cNvSpPr>
          <p:nvPr/>
        </p:nvSpPr>
        <p:spPr bwMode="auto">
          <a:xfrm>
            <a:off x="4419600" y="2514600"/>
            <a:ext cx="4495800" cy="3521075"/>
          </a:xfrm>
          <a:prstGeom prst="rect">
            <a:avLst/>
          </a:prstGeom>
          <a:noFill/>
          <a:ln w="9525">
            <a:noFill/>
            <a:miter lim="800000"/>
            <a:headEnd/>
            <a:tailEnd/>
          </a:ln>
          <a:effectLst/>
        </p:spPr>
        <p:txBody>
          <a:bodyPr>
            <a:spAutoFit/>
          </a:bodyPr>
          <a:lstStyle/>
          <a:p>
            <a:pPr eaLnBrk="0" hangingPunct="0">
              <a:lnSpc>
                <a:spcPct val="140000"/>
              </a:lnSpc>
            </a:pPr>
            <a:r>
              <a:rPr lang="en-US" sz="1600" b="1" u="sng">
                <a:solidFill>
                  <a:schemeClr val="tx1"/>
                </a:solidFill>
              </a:rPr>
              <a:t>SIN</a:t>
            </a:r>
            <a:r>
              <a:rPr lang="en-US" sz="1600" b="1">
                <a:solidFill>
                  <a:schemeClr val="tx1"/>
                </a:solidFill>
              </a:rPr>
              <a:t> 	</a:t>
            </a:r>
            <a:r>
              <a:rPr lang="en-US" sz="1600" b="1" u="sng">
                <a:solidFill>
                  <a:schemeClr val="tx1"/>
                </a:solidFill>
              </a:rPr>
              <a:t>Description</a:t>
            </a:r>
            <a:endParaRPr lang="en-US" sz="1600" u="sng">
              <a:solidFill>
                <a:schemeClr val="tx1"/>
              </a:solidFill>
            </a:endParaRPr>
          </a:p>
          <a:p>
            <a:pPr eaLnBrk="0" hangingPunct="0">
              <a:lnSpc>
                <a:spcPct val="140000"/>
              </a:lnSpc>
            </a:pPr>
            <a:r>
              <a:rPr lang="en-US" sz="1600" b="1">
                <a:solidFill>
                  <a:schemeClr val="tx1"/>
                </a:solidFill>
              </a:rPr>
              <a:t>132 51	IT Professional Services</a:t>
            </a:r>
          </a:p>
          <a:p>
            <a:pPr eaLnBrk="0" hangingPunct="0">
              <a:lnSpc>
                <a:spcPct val="140000"/>
              </a:lnSpc>
            </a:pPr>
            <a:r>
              <a:rPr lang="en-US" sz="1600" b="1">
                <a:solidFill>
                  <a:schemeClr val="tx1"/>
                </a:solidFill>
              </a:rPr>
              <a:t>132 52	E-Commerce Services	</a:t>
            </a:r>
          </a:p>
          <a:p>
            <a:pPr eaLnBrk="0" hangingPunct="0">
              <a:lnSpc>
                <a:spcPct val="140000"/>
              </a:lnSpc>
            </a:pPr>
            <a:r>
              <a:rPr lang="en-US" sz="1600" b="1">
                <a:solidFill>
                  <a:schemeClr val="tx1"/>
                </a:solidFill>
              </a:rPr>
              <a:t>132 53	Wireless Services</a:t>
            </a:r>
          </a:p>
          <a:p>
            <a:pPr eaLnBrk="0" hangingPunct="0">
              <a:lnSpc>
                <a:spcPct val="140000"/>
              </a:lnSpc>
            </a:pPr>
            <a:r>
              <a:rPr lang="en-US" sz="1600" b="1">
                <a:solidFill>
                  <a:schemeClr val="tx1"/>
                </a:solidFill>
              </a:rPr>
              <a:t>132 54	Commercial Satellite 	Communications (COMSATCOM) 	Transponded Capacity </a:t>
            </a:r>
          </a:p>
          <a:p>
            <a:pPr eaLnBrk="0" hangingPunct="0">
              <a:lnSpc>
                <a:spcPct val="140000"/>
              </a:lnSpc>
            </a:pPr>
            <a:r>
              <a:rPr lang="en-US" sz="1600" b="1">
                <a:solidFill>
                  <a:schemeClr val="tx1"/>
                </a:solidFill>
              </a:rPr>
              <a:t>132 55	Commercial Satellite 	Communications 	(COMSATCOM) 	Subscription Services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Grp="1" noChangeArrowheads="1"/>
          </p:cNvSpPr>
          <p:nvPr>
            <p:ph type="sldNum" sz="quarter" idx="10"/>
          </p:nvPr>
        </p:nvSpPr>
        <p:spPr>
          <a:ln/>
        </p:spPr>
        <p:txBody>
          <a:bodyPr/>
          <a:lstStyle/>
          <a:p>
            <a:pPr>
              <a:defRPr/>
            </a:pPr>
            <a:fld id="{611DC7C9-66AA-4EA3-9406-1B84A49973F9}" type="slidenum">
              <a:rPr lang="en-US"/>
              <a:pPr>
                <a:defRPr/>
              </a:pPr>
              <a:t>9</a:t>
            </a:fld>
            <a:endParaRPr lang="en-US" dirty="0"/>
          </a:p>
        </p:txBody>
      </p:sp>
      <p:sp>
        <p:nvSpPr>
          <p:cNvPr id="792578" name="Rectangle 2"/>
          <p:cNvSpPr>
            <a:spLocks noGrp="1" noChangeArrowheads="1"/>
          </p:cNvSpPr>
          <p:nvPr>
            <p:ph type="title"/>
          </p:nvPr>
        </p:nvSpPr>
        <p:spPr>
          <a:xfrm>
            <a:off x="304800" y="914400"/>
            <a:ext cx="7388225" cy="800219"/>
          </a:xfrm>
        </p:spPr>
        <p:txBody>
          <a:bodyPr/>
          <a:lstStyle/>
          <a:p>
            <a:pPr>
              <a:defRPr/>
            </a:pPr>
            <a:r>
              <a:rPr lang="en-US" dirty="0" smtClean="0"/>
              <a:t>IT Schedule 70 Overview Cont. </a:t>
            </a:r>
            <a:endParaRPr lang="en-US" dirty="0">
              <a:effectLst>
                <a:outerShdw blurRad="38100" dist="38100" dir="2700000" algn="tl">
                  <a:srgbClr val="000000">
                    <a:alpha val="43137"/>
                  </a:srgbClr>
                </a:outerShdw>
              </a:effectLst>
            </a:endParaRPr>
          </a:p>
        </p:txBody>
      </p:sp>
      <p:sp>
        <p:nvSpPr>
          <p:cNvPr id="23556" name="Rectangle 6"/>
          <p:cNvSpPr>
            <a:spLocks noChangeArrowheads="1"/>
          </p:cNvSpPr>
          <p:nvPr/>
        </p:nvSpPr>
        <p:spPr bwMode="auto">
          <a:xfrm>
            <a:off x="1447800" y="1600200"/>
            <a:ext cx="6381750" cy="792163"/>
          </a:xfrm>
          <a:prstGeom prst="rect">
            <a:avLst/>
          </a:prstGeom>
          <a:noFill/>
          <a:ln w="9525">
            <a:noFill/>
            <a:miter lim="800000"/>
            <a:headEnd/>
            <a:tailEnd/>
          </a:ln>
        </p:spPr>
        <p:txBody>
          <a:bodyPr>
            <a:spAutoFit/>
          </a:bodyPr>
          <a:lstStyle/>
          <a:p>
            <a:pPr algn="ctr"/>
            <a:r>
              <a:rPr lang="en-US" sz="2200" b="1" dirty="0">
                <a:solidFill>
                  <a:schemeClr val="tx1"/>
                </a:solidFill>
              </a:rPr>
              <a:t>Schedule 70 - Special Item Numbers (SINs) for HSPD-12 &amp; E-Authentication</a:t>
            </a:r>
            <a:r>
              <a:rPr lang="en-US" dirty="0">
                <a:solidFill>
                  <a:schemeClr val="tx1"/>
                </a:solidFill>
              </a:rPr>
              <a:t> </a:t>
            </a:r>
          </a:p>
        </p:txBody>
      </p:sp>
      <p:sp>
        <p:nvSpPr>
          <p:cNvPr id="23558" name="Rectangle 6"/>
          <p:cNvSpPr>
            <a:spLocks noChangeArrowheads="1"/>
          </p:cNvSpPr>
          <p:nvPr/>
        </p:nvSpPr>
        <p:spPr bwMode="auto">
          <a:xfrm>
            <a:off x="381000" y="2286000"/>
            <a:ext cx="8229600" cy="4506913"/>
          </a:xfrm>
          <a:prstGeom prst="rect">
            <a:avLst/>
          </a:prstGeom>
          <a:noFill/>
          <a:ln w="9525">
            <a:noFill/>
            <a:miter lim="800000"/>
            <a:headEnd/>
            <a:tailEnd/>
          </a:ln>
          <a:effectLst/>
        </p:spPr>
        <p:txBody>
          <a:bodyPr>
            <a:spAutoFit/>
          </a:bodyPr>
          <a:lstStyle/>
          <a:p>
            <a:pPr eaLnBrk="0" hangingPunct="0">
              <a:lnSpc>
                <a:spcPct val="135000"/>
              </a:lnSpc>
            </a:pPr>
            <a:r>
              <a:rPr lang="en-US" sz="1500" b="1" u="sng" dirty="0">
                <a:solidFill>
                  <a:schemeClr val="tx1"/>
                </a:solidFill>
                <a:cs typeface="Arial" charset="0"/>
              </a:rPr>
              <a:t>SIN</a:t>
            </a:r>
            <a:r>
              <a:rPr lang="en-US" sz="1500" b="1" dirty="0">
                <a:solidFill>
                  <a:schemeClr val="tx1"/>
                </a:solidFill>
                <a:cs typeface="Arial" charset="0"/>
              </a:rPr>
              <a:t> 	     </a:t>
            </a:r>
            <a:r>
              <a:rPr lang="en-US" sz="1500" b="1" u="sng" dirty="0">
                <a:solidFill>
                  <a:schemeClr val="tx1"/>
                </a:solidFill>
                <a:cs typeface="Arial" charset="0"/>
              </a:rPr>
              <a:t>Description</a:t>
            </a:r>
          </a:p>
          <a:p>
            <a:pPr eaLnBrk="0" hangingPunct="0">
              <a:lnSpc>
                <a:spcPct val="145000"/>
              </a:lnSpc>
            </a:pPr>
            <a:r>
              <a:rPr lang="en-US" sz="1500" b="1" dirty="0">
                <a:solidFill>
                  <a:schemeClr val="tx1"/>
                </a:solidFill>
                <a:cs typeface="Arial" charset="0"/>
              </a:rPr>
              <a:t>132 60A	     Electronic Credentials, Not Identity Proofed </a:t>
            </a:r>
          </a:p>
          <a:p>
            <a:pPr eaLnBrk="0" hangingPunct="0">
              <a:lnSpc>
                <a:spcPct val="145000"/>
              </a:lnSpc>
            </a:pPr>
            <a:r>
              <a:rPr lang="en-US" sz="1500" b="1" dirty="0">
                <a:solidFill>
                  <a:schemeClr val="tx1"/>
                </a:solidFill>
                <a:cs typeface="Arial" charset="0"/>
              </a:rPr>
              <a:t>132 60B	     Electronic Credentials, Identity Proofed</a:t>
            </a:r>
          </a:p>
          <a:p>
            <a:pPr eaLnBrk="0" hangingPunct="0">
              <a:lnSpc>
                <a:spcPct val="145000"/>
              </a:lnSpc>
            </a:pPr>
            <a:r>
              <a:rPr lang="en-US" sz="1500" b="1" dirty="0">
                <a:solidFill>
                  <a:schemeClr val="tx1"/>
                </a:solidFill>
                <a:cs typeface="Arial" charset="0"/>
              </a:rPr>
              <a:t>132 60C	     Digital Certificates, including ACES</a:t>
            </a:r>
          </a:p>
          <a:p>
            <a:pPr eaLnBrk="0" hangingPunct="0">
              <a:lnSpc>
                <a:spcPct val="145000"/>
              </a:lnSpc>
            </a:pPr>
            <a:r>
              <a:rPr lang="en-US" sz="1500" b="1" dirty="0">
                <a:solidFill>
                  <a:schemeClr val="tx1"/>
                </a:solidFill>
                <a:cs typeface="Arial" charset="0"/>
              </a:rPr>
              <a:t>132 60D	     E-authentication Hardware Tokens</a:t>
            </a:r>
          </a:p>
          <a:p>
            <a:pPr eaLnBrk="0" hangingPunct="0">
              <a:lnSpc>
                <a:spcPct val="145000"/>
              </a:lnSpc>
            </a:pPr>
            <a:r>
              <a:rPr lang="en-US" sz="1500" b="1" dirty="0">
                <a:solidFill>
                  <a:schemeClr val="tx1"/>
                </a:solidFill>
                <a:cs typeface="Arial" charset="0"/>
              </a:rPr>
              <a:t>132 60E	     Remote Identity &amp; Access Managed Service Offering</a:t>
            </a:r>
          </a:p>
          <a:p>
            <a:pPr eaLnBrk="0" hangingPunct="0">
              <a:lnSpc>
                <a:spcPct val="145000"/>
              </a:lnSpc>
            </a:pPr>
            <a:r>
              <a:rPr lang="en-US" sz="1500" b="1" dirty="0">
                <a:solidFill>
                  <a:schemeClr val="tx1"/>
                </a:solidFill>
                <a:cs typeface="Arial" charset="0"/>
              </a:rPr>
              <a:t>132 60F	     Identity &amp; Access Management Professional Services</a:t>
            </a:r>
          </a:p>
          <a:p>
            <a:pPr eaLnBrk="0" hangingPunct="0">
              <a:lnSpc>
                <a:spcPct val="145000"/>
              </a:lnSpc>
            </a:pPr>
            <a:r>
              <a:rPr lang="en-US" sz="1500" b="1" dirty="0">
                <a:solidFill>
                  <a:schemeClr val="tx1"/>
                </a:solidFill>
                <a:cs typeface="Arial" charset="0"/>
              </a:rPr>
              <a:t>132 61	     Public Key Infrastructure (PKI) Shared Service </a:t>
            </a:r>
          </a:p>
          <a:p>
            <a:pPr eaLnBrk="0" hangingPunct="0">
              <a:lnSpc>
                <a:spcPct val="145000"/>
              </a:lnSpc>
            </a:pPr>
            <a:r>
              <a:rPr lang="en-US" sz="1500" b="1" dirty="0">
                <a:solidFill>
                  <a:schemeClr val="tx1"/>
                </a:solidFill>
                <a:cs typeface="Arial" charset="0"/>
              </a:rPr>
              <a:t>	     Provider (SSP) Program</a:t>
            </a:r>
          </a:p>
          <a:p>
            <a:pPr eaLnBrk="0" hangingPunct="0">
              <a:lnSpc>
                <a:spcPct val="145000"/>
              </a:lnSpc>
            </a:pPr>
            <a:r>
              <a:rPr lang="en-US" sz="1500" b="1" dirty="0">
                <a:solidFill>
                  <a:schemeClr val="tx1"/>
                </a:solidFill>
                <a:cs typeface="Arial" charset="0"/>
              </a:rPr>
              <a:t>132 62	     HSPD-12 Product and Service Components</a:t>
            </a:r>
          </a:p>
          <a:p>
            <a:pPr eaLnBrk="0" hangingPunct="0">
              <a:lnSpc>
                <a:spcPct val="145000"/>
              </a:lnSpc>
            </a:pPr>
            <a:endParaRPr lang="en-US" sz="1500" b="1" dirty="0">
              <a:solidFill>
                <a:schemeClr val="tx1"/>
              </a:solidFill>
            </a:endParaRPr>
          </a:p>
          <a:p>
            <a:pPr eaLnBrk="0" hangingPunct="0">
              <a:lnSpc>
                <a:spcPct val="145000"/>
              </a:lnSpc>
            </a:pPr>
            <a:r>
              <a:rPr lang="en-US" sz="1500" b="1" dirty="0">
                <a:solidFill>
                  <a:schemeClr val="tx1"/>
                </a:solidFill>
              </a:rPr>
              <a:t>* Services and products must be qualified by NIST and/or GSA prior to award</a:t>
            </a:r>
          </a:p>
          <a:p>
            <a:r>
              <a:rPr lang="en-US" sz="1500" b="1" dirty="0">
                <a:solidFill>
                  <a:schemeClr val="tx1"/>
                </a:solidFill>
              </a:rPr>
              <a:t>* Only approved/qualified products and services can go under SINs 132-60A-F,132-61, 132-62</a:t>
            </a:r>
          </a:p>
        </p:txBody>
      </p:sp>
      <p:pic>
        <p:nvPicPr>
          <p:cNvPr id="23559" name="Picture 7" descr="This is a picture of an electronic fingerprint scan."/>
          <p:cNvPicPr>
            <a:picLocks noChangeAspect="1" noChangeArrowheads="1"/>
          </p:cNvPicPr>
          <p:nvPr/>
        </p:nvPicPr>
        <p:blipFill>
          <a:blip r:embed="rId3" cstate="print"/>
          <a:srcRect l="17656"/>
          <a:stretch>
            <a:fillRect/>
          </a:stretch>
        </p:blipFill>
        <p:spPr bwMode="auto">
          <a:xfrm>
            <a:off x="7086600" y="2133600"/>
            <a:ext cx="1785938" cy="3263900"/>
          </a:xfrm>
          <a:prstGeom prst="rect">
            <a:avLst/>
          </a:prstGeom>
          <a:noFill/>
          <a:ln w="9525">
            <a:solidFill>
              <a:srgbClr val="B2B2B2"/>
            </a:solid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GSA Powerpoint template">
  <a:themeElements>
    <a:clrScheme name="GSA Powerpoint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SA Powerpoi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10000"/>
          </a:spcAft>
          <a:buClrTx/>
          <a:buSzTx/>
          <a:buFontTx/>
          <a:buNone/>
          <a:tabLst/>
          <a:defRPr kumimoji="0" lang="en-US" sz="2400" b="0" i="0" u="none" strike="noStrike" cap="none" normalizeH="0" baseline="0" smtClean="0">
            <a:ln>
              <a:noFill/>
            </a:ln>
            <a:solidFill>
              <a:srgbClr val="990033"/>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10000"/>
          </a:spcAft>
          <a:buClrTx/>
          <a:buSzTx/>
          <a:buFontTx/>
          <a:buNone/>
          <a:tabLst/>
          <a:defRPr kumimoji="0" lang="en-US" sz="2400" b="0" i="0" u="none" strike="noStrike" cap="none" normalizeH="0" baseline="0" smtClean="0">
            <a:ln>
              <a:noFill/>
            </a:ln>
            <a:solidFill>
              <a:srgbClr val="990033"/>
            </a:solidFill>
            <a:effectLst/>
            <a:latin typeface="Arial" pitchFamily="34" charset="0"/>
          </a:defRPr>
        </a:defPPr>
      </a:lstStyle>
    </a:lnDef>
  </a:objectDefaults>
  <a:extraClrSchemeLst>
    <a:extraClrScheme>
      <a:clrScheme name="GSA Powerpoint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SA Powerpoin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SA Powerpoint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SA Powerpoint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SA Powerpoin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SA Powerpoin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SA Powerpoin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55850</TotalTime>
  <Words>7726</Words>
  <Application>Microsoft Office PowerPoint</Application>
  <PresentationFormat>On-screen Show (4:3)</PresentationFormat>
  <Paragraphs>1384</Paragraphs>
  <Slides>57</Slides>
  <Notes>57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1_GSA Powerpoint template</vt:lpstr>
      <vt:lpstr>Visio</vt:lpstr>
      <vt:lpstr>Slide 1</vt:lpstr>
      <vt:lpstr>Slide 2</vt:lpstr>
      <vt:lpstr>Useful Terms &amp; Cast of Characters</vt:lpstr>
      <vt:lpstr>Slide 4</vt:lpstr>
      <vt:lpstr>Slide 5</vt:lpstr>
      <vt:lpstr>IT Schedule 70 Overview </vt:lpstr>
      <vt:lpstr>IT Schedule 70 Overview Cont. </vt:lpstr>
      <vt:lpstr>IT Schedule 70 Overview Cont. </vt:lpstr>
      <vt:lpstr>IT Schedule 70 Overview Cont. </vt:lpstr>
      <vt:lpstr>IT Schedule 70 Overview Cont.</vt:lpstr>
      <vt:lpstr>IT Schedule 70 Overview Cont. </vt:lpstr>
      <vt:lpstr>Slide 12</vt:lpstr>
      <vt:lpstr>Slide 13</vt:lpstr>
      <vt:lpstr>IT Schedule 70 Overview Cont. </vt:lpstr>
      <vt:lpstr>IT Schedule 70 Overview Cont. </vt:lpstr>
      <vt:lpstr>Obtaining the IT Schedule 70 Solicitation </vt:lpstr>
      <vt:lpstr>Obtaining the IT Schedule 70 Solicitation Cont.</vt:lpstr>
      <vt:lpstr>Obtaining the IT Schedule 70 Solicitation Cont.</vt:lpstr>
      <vt:lpstr>Preparing the IT Schedule 70 Solicitation </vt:lpstr>
      <vt:lpstr>Preparing the IT Schedule 70 Solicitation Cont. </vt:lpstr>
      <vt:lpstr>Preparing the IT Schedule 70 Solicitation Cont.    – Vendor Response Document</vt:lpstr>
      <vt:lpstr>Preparing the IT Schedule 70 Solicitation Cont.   – GSA Required Attachments</vt:lpstr>
      <vt:lpstr>Preparing the IT Schedule 70 Solicitation Cont.  – Commercial Pricelist</vt:lpstr>
      <vt:lpstr>Preparing the IT Schedule 70 Solicitation Cont.  – Production Point</vt:lpstr>
      <vt:lpstr>Preparing the IT Schedule 70 Solicitation Cont.   – Descriptive Literature</vt:lpstr>
      <vt:lpstr>Preparing the IT Schedule 70 Solicitation Cont.   – Proposed Pricelist</vt:lpstr>
      <vt:lpstr>Preparing the IT Schedule 70 Solicitation Cont.   – Proposed EPA Mechanism</vt:lpstr>
      <vt:lpstr>Preparing the IT Schedule 70 Solicitation Cont.   – Proposed EPA Mechanism</vt:lpstr>
      <vt:lpstr>Preparing the IT Schedule 70 Solicitation Cont.   – Organization Structure</vt:lpstr>
      <vt:lpstr>Preparing the IT Schedule 70 Solicitation Cont.   – ORCA Registration</vt:lpstr>
      <vt:lpstr>Preparing the IT Schedule 70 Solicitation Cont.   – Central Contractor Registration </vt:lpstr>
      <vt:lpstr>Preparing the IT Schedule 70 Solicitation Cont.   – Past Performance Evaluation Report (D&amp;B)</vt:lpstr>
      <vt:lpstr>Preparing the IT Schedule 70 Solicitation Cont.    - Commercial Sales Practices Format (CSP-1)</vt:lpstr>
      <vt:lpstr>Preparing the IT Schedule 70 Solicitation Cont.  – Offeror’s Conditional Attachments</vt:lpstr>
      <vt:lpstr>Preparing the IT Schedule 70 Solicitation Cont.   – Small Business Subcontracting Plan  </vt:lpstr>
      <vt:lpstr>Preparing the IT Schedule 70 Solicitation Cont.  – Dealer/Reseller Spreadsheet</vt:lpstr>
      <vt:lpstr>Preparing the IT Schedule 70 Solicitation Cont.  – Authorized Dealer(s) Information</vt:lpstr>
      <vt:lpstr>Preparing the IT Schedule 70 Solicitation Cont.  – Letter of Supply</vt:lpstr>
      <vt:lpstr>Preparing the IT Schedule 70 Solicitation Cont.  – Training Course Descriptions for SIN 132-50</vt:lpstr>
      <vt:lpstr>Preparing the IT Schedule 70 Solicitation Cont.  – Labor Category Descriptions</vt:lpstr>
      <vt:lpstr>Preparing the IT Schedule 70 Solicitation Cont.  – Compensation Plan for       Professional Employees</vt:lpstr>
      <vt:lpstr>Preparing the IT Schedule 70 Solicitation Cont.   – Past Performance</vt:lpstr>
      <vt:lpstr>Preparing the IT Schedule 70 Solicitation Cont.   – Solicitation Exceptions/Waivers/Deviations</vt:lpstr>
      <vt:lpstr>Evaluation Factors for Contract Award</vt:lpstr>
      <vt:lpstr>Evaluation Factors for Contract Award Cont.</vt:lpstr>
      <vt:lpstr>Evaluation Factors for Contract Award Cont.</vt:lpstr>
      <vt:lpstr>Evaluation Factors for Contract Award Cont.</vt:lpstr>
      <vt:lpstr>Submission of Offer - Electronic (eOffer)</vt:lpstr>
      <vt:lpstr>Submission of Offer - Physical </vt:lpstr>
      <vt:lpstr>Steps to Award - Post Submission</vt:lpstr>
      <vt:lpstr>Post Award Overview</vt:lpstr>
      <vt:lpstr>Helpful Websites</vt:lpstr>
      <vt:lpstr>Helpful Websites</vt:lpstr>
      <vt:lpstr>Helpful Websites</vt:lpstr>
      <vt:lpstr>Need Assistance?</vt:lpstr>
      <vt:lpstr>Thank you for your interest and participation!</vt:lpstr>
      <vt:lpstr>Slide 57</vt:lpstr>
    </vt:vector>
  </TitlesOfParts>
  <Company>GSA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Obtain Schedule 70 2011</dc:title>
  <dc:creator>GSA</dc:creator>
  <cp:keywords>How to Obtain a Schedule 70 Contract</cp:keywords>
  <cp:lastModifiedBy>Kerry A Griffin</cp:lastModifiedBy>
  <cp:revision>1575</cp:revision>
  <cp:lastPrinted>2000-10-09T13:28:30Z</cp:lastPrinted>
  <dcterms:created xsi:type="dcterms:W3CDTF">2000-04-20T12:10:32Z</dcterms:created>
  <dcterms:modified xsi:type="dcterms:W3CDTF">2011-02-02T14:56:30Z</dcterms:modified>
</cp:coreProperties>
</file>