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theme/theme5.xml" ContentType="application/vnd.openxmlformats-officedocument.them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Layouts/slideLayout31.xml" ContentType="application/vnd.openxmlformats-officedocument.presentationml.slideLayout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12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9" r:id="rId1"/>
    <p:sldMasterId id="2147483657" r:id="rId2"/>
    <p:sldMasterId id="2147483656" r:id="rId3"/>
  </p:sldMasterIdLst>
  <p:notesMasterIdLst>
    <p:notesMasterId r:id="rId10"/>
  </p:notesMasterIdLst>
  <p:handoutMasterIdLst>
    <p:handoutMasterId r:id="rId11"/>
  </p:handoutMasterIdLst>
  <p:sldIdLst>
    <p:sldId id="674" r:id="rId4"/>
    <p:sldId id="699" r:id="rId5"/>
    <p:sldId id="697" r:id="rId6"/>
    <p:sldId id="700" r:id="rId7"/>
    <p:sldId id="695" r:id="rId8"/>
    <p:sldId id="698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2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2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2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2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FF"/>
    <a:srgbClr val="003399"/>
    <a:srgbClr val="000066"/>
    <a:srgbClr val="FF5050"/>
    <a:srgbClr val="FF0000"/>
    <a:srgbClr val="FF6600"/>
    <a:srgbClr val="FF33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snapVertSplitter="1" vertBarState="minimized" horzBarState="maximized">
    <p:restoredLeft sz="15128" autoAdjust="0"/>
    <p:restoredTop sz="94660"/>
  </p:normalViewPr>
  <p:slideViewPr>
    <p:cSldViewPr>
      <p:cViewPr varScale="1">
        <p:scale>
          <a:sx n="109" d="100"/>
          <a:sy n="109" d="100"/>
        </p:scale>
        <p:origin x="-6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24" y="-96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1.xml"/><Relationship Id="rId7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6" Type="http://schemas.openxmlformats.org/officeDocument/2006/relationships/tableStyles" Target="tableStyles.xml"/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Master" Target="slideMasters/slideMaster2.xml"/><Relationship Id="rId9" Type="http://schemas.openxmlformats.org/officeDocument/2006/relationships/slide" Target="slides/slide6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defTabSz="925513">
              <a:defRPr kumimoji="1" sz="1000" b="0">
                <a:solidFill>
                  <a:schemeClr val="tx1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513">
              <a:defRPr kumimoji="1" sz="1000" b="0">
                <a:solidFill>
                  <a:schemeClr val="tx1"/>
                </a:solidFill>
              </a:defRPr>
            </a:lvl1pPr>
          </a:lstStyle>
          <a:p>
            <a:fld id="{BA803AEE-8D0C-4B26-B265-3122F68E6B27}" type="datetime1">
              <a:rPr lang="en-US"/>
              <a:pPr/>
              <a:t>2/8/11</a:t>
            </a:fld>
            <a:endParaRPr lang="en-US" altLang="ja-JP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defTabSz="925513">
              <a:defRPr kumimoji="1" sz="1000" b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Haixin Huang/BNL</a:t>
            </a:r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3285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513">
              <a:defRPr kumimoji="1" sz="1000" b="0">
                <a:solidFill>
                  <a:schemeClr val="tx1"/>
                </a:solidFill>
              </a:defRPr>
            </a:lvl1pPr>
          </a:lstStyle>
          <a:p>
            <a:fld id="{0FD66E4F-9D68-45D3-9ADE-EF218E020D3F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defTabSz="925513">
              <a:defRPr kumimoji="1" sz="1000" b="0">
                <a:solidFill>
                  <a:schemeClr val="tx1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510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513">
              <a:defRPr kumimoji="1" sz="1000" b="0">
                <a:solidFill>
                  <a:schemeClr val="tx1"/>
                </a:solidFill>
              </a:defRPr>
            </a:lvl1pPr>
          </a:lstStyle>
          <a:p>
            <a:fld id="{1766B611-9AD5-4CEB-A356-7548492B3627}" type="datetime1">
              <a:rPr lang="en-US"/>
              <a:pPr/>
              <a:t>2/8/11</a:t>
            </a:fld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1100" y="698500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defTabSz="925513">
              <a:defRPr kumimoji="1" sz="1000" b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Haixin Huang/BNL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5100" y="883285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513">
              <a:defRPr kumimoji="1" sz="1000" b="0">
                <a:solidFill>
                  <a:schemeClr val="tx1"/>
                </a:solidFill>
              </a:defRPr>
            </a:lvl1pPr>
          </a:lstStyle>
          <a:p>
            <a:fld id="{E9A022B0-353B-4D1D-BB02-3C8B0E77516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307975"/>
            <a:ext cx="4959350" cy="3719513"/>
          </a:xfrm>
          <a:solidFill>
            <a:srgbClr val="FFFFFF"/>
          </a:solidFill>
          <a:ln/>
        </p:spPr>
      </p:sp>
      <p:sp>
        <p:nvSpPr>
          <p:cNvPr id="1010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14350" y="4387850"/>
            <a:ext cx="5986463" cy="4129088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307975"/>
            <a:ext cx="4959350" cy="3719513"/>
          </a:xfrm>
          <a:solidFill>
            <a:srgbClr val="FFFFFF"/>
          </a:solidFill>
          <a:ln/>
        </p:spPr>
      </p:sp>
      <p:sp>
        <p:nvSpPr>
          <p:cNvPr id="1010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14350" y="4387850"/>
            <a:ext cx="5986463" cy="4129088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286000"/>
            <a:ext cx="6400800" cy="35814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Times New Roman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09600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09/02/02</a:t>
            </a:r>
            <a:endParaRPr lang="en-US" altLang="ja-JP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09600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  <a:latin typeface="Arial" charset="0"/>
              </a:defRPr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514600" y="609600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7C1A3563-130F-4228-B6DD-279FC8A8CB2F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38B97-43B3-44D7-BB00-F3A7E33DF15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1250" y="533400"/>
            <a:ext cx="19621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33400"/>
            <a:ext cx="57340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9B877-1C78-4DDB-B34E-F57B08F15E1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43400" y="12954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43400" y="37719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1800" y="6324600"/>
            <a:ext cx="1397000" cy="361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057400" y="6400800"/>
            <a:ext cx="1524000" cy="228600"/>
          </a:xfrm>
        </p:spPr>
        <p:txBody>
          <a:bodyPr/>
          <a:lstStyle>
            <a:lvl1pPr>
              <a:defRPr/>
            </a:lvl1pPr>
          </a:lstStyle>
          <a:p>
            <a:fld id="{CD2FDF84-7DD0-4DF9-9B33-54FA8B705C39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E95AF-DAFB-4BEB-9FC6-F7FDE5311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47D3A-8259-422C-874B-39ECE5469B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F0505-E8B3-40DF-A4BD-ADB9E2BFB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68360-91DC-4C7E-AC69-1A57A0785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D1A81-2865-4AD1-BEE4-C693A7AED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C4389-7773-450A-B00F-C295070208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EF693-1847-4D66-8339-D86D8BAE6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74D7A-F75A-4F55-A74D-FFE29E800E03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9240B-AEE6-4300-B87D-8ED4C06918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034C4-3709-415A-B63E-8DE03812CC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EB5F6-02A7-4215-8964-67651FC2C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EAB26-A2D3-4DB4-96F8-A8A614662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DFC0D-F4DC-46B9-BB6A-227BB167D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62903-A5DB-4599-ACE7-FF83163C0C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9E824-704B-4425-AB7D-AC56534780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4C11F-5AC6-4F0A-948B-1031FF1E79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B637B-0C13-4B9E-8871-E272EA708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5F436-C8AC-480C-B896-B786D4B4BE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DBF18-83BD-4AEE-9D9D-3AFB65E82D9B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5A402-F1CE-4568-A3CC-CAC292C07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D8F44-C02F-4B40-9A5D-49B1805FA4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98F5C-E082-40B5-BB0A-19D0DF937B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D79D1-20DA-4943-B532-C12739AC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BC0C8-BA1F-4F12-96C4-8992F76A7A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AB0E9-50C0-471B-89C7-8902C67EDFD5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361A2-7D83-48C0-89C9-6A441600BA3F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38480-FAC0-48F6-BB2F-FB299348D00B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191EF-AA4F-4F23-88B7-C2F771267CF6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CF330-298B-48AC-8CDF-12C8D19B7250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56DC7-91FF-4AC8-84DA-98CE0545CAE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33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ja-JP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324600"/>
            <a:ext cx="1397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09/02/02</a:t>
            </a:r>
            <a:endParaRPr lang="en-US" altLang="ja-JP"/>
          </a:p>
          <a:p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4008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Haixin Huang</a:t>
            </a:r>
            <a:endParaRPr lang="en-US" altLang="ja-JP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57400" y="640080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charset="0"/>
              </a:defRPr>
            </a:lvl1pPr>
          </a:lstStyle>
          <a:p>
            <a:fld id="{88CAA2DD-6C87-41FF-B78D-EBD576CF2EF7}" type="slidenum">
              <a:rPr lang="ja-JP" altLang="en-US"/>
              <a:pPr/>
              <a:t>‹#›</a:t>
            </a:fld>
            <a:endParaRPr lang="en-US" altLang="ja-JP"/>
          </a:p>
        </p:txBody>
      </p:sp>
      <p:pic>
        <p:nvPicPr>
          <p:cNvPr id="2058" name="Picture 10" descr="logo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9400" y="6200775"/>
            <a:ext cx="1676400" cy="6572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90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Monotype Sort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SzPct val="7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25000"/>
        <a:buFont typeface="CommercialPi BT" pitchFamily="18" charset="2"/>
        <a:buChar char=".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25000"/>
        <a:buFont typeface="CommercialPi BT" pitchFamily="18" charset="2"/>
        <a:buChar char=".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25000"/>
        <a:buFont typeface="CommercialPi BT" pitchFamily="18" charset="2"/>
        <a:buChar char=".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25000"/>
        <a:buFont typeface="CommercialPi BT" pitchFamily="18" charset="2"/>
        <a:buChar char=".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25000"/>
        <a:buFont typeface="CommercialPi BT" pitchFamily="18" charset="2"/>
        <a:buChar char=".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5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965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965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7E93B226-A1B8-4ECE-99F3-7AFCF8F634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41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09/02/02</a:t>
            </a:r>
          </a:p>
        </p:txBody>
      </p:sp>
      <p:sp>
        <p:nvSpPr>
          <p:cNvPr id="841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Haixin Huang</a:t>
            </a:r>
          </a:p>
        </p:txBody>
      </p:sp>
      <p:sp>
        <p:nvSpPr>
          <p:cNvPr id="841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81E2D08B-335C-4528-A6DC-F0ABB0136C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0"/>
            <a:ext cx="7721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RHIC Status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48768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3399"/>
                </a:solidFill>
              </a:rPr>
              <a:t>Haixin Huang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486400"/>
            <a:ext cx="1711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Time Meeting</a:t>
            </a:r>
          </a:p>
          <a:p>
            <a:r>
              <a:rPr lang="en-US" dirty="0" smtClean="0">
                <a:solidFill>
                  <a:srgbClr val="003399"/>
                </a:solidFill>
              </a:rPr>
              <a:t>02</a:t>
            </a:r>
            <a:r>
              <a:rPr lang="en-US" dirty="0" smtClean="0">
                <a:solidFill>
                  <a:srgbClr val="003399"/>
                </a:solidFill>
              </a:rPr>
              <a:t>/8/</a:t>
            </a:r>
            <a:r>
              <a:rPr lang="en-US" dirty="0" smtClean="0">
                <a:solidFill>
                  <a:srgbClr val="003399"/>
                </a:solidFill>
              </a:rPr>
              <a:t>2011</a:t>
            </a:r>
            <a:endParaRPr 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5334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Emittance</a:t>
            </a:r>
            <a:r>
              <a:rPr lang="en-US" dirty="0" smtClean="0">
                <a:solidFill>
                  <a:srgbClr val="FF0000"/>
                </a:solidFill>
              </a:rPr>
              <a:t> In Three Overnight Stores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Mon_Feb__7_08_28_13_201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17860" r="-17860"/>
          <a:stretch>
            <a:fillRect/>
          </a:stretch>
        </p:blipFill>
        <p:spPr>
          <a:xfrm>
            <a:off x="-838200" y="838199"/>
            <a:ext cx="9601200" cy="593015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Haixin Huang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4D7A-F75A-4F55-A74D-FFE29E800E03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91600" cy="6629400"/>
          </a:xfrm>
          <a:solidFill>
            <a:schemeClr val="bg1"/>
          </a:solidFill>
          <a:ln/>
        </p:spPr>
        <p:txBody>
          <a:bodyPr lIns="90000" tIns="46800" rIns="90000" bIns="46800"/>
          <a:lstStyle/>
          <a:p>
            <a:pPr>
              <a:buSzPct val="50000"/>
              <a:buNone/>
            </a:pPr>
            <a:endParaRPr lang="en-US" sz="2400" dirty="0" smtClean="0">
              <a:solidFill>
                <a:srgbClr val="003399"/>
              </a:solidFill>
              <a:latin typeface="+mj-lt"/>
            </a:endParaRPr>
          </a:p>
          <a:p>
            <a:pPr>
              <a:buSzPct val="50000"/>
              <a:buNone/>
            </a:pP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Feb. 1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Provide 28x28 collisions overnight per </a:t>
            </a:r>
            <a:r>
              <a:rPr lang="en-US" sz="2000" dirty="0" err="1" smtClean="0">
                <a:solidFill>
                  <a:srgbClr val="003399"/>
                </a:solidFill>
                <a:latin typeface="+mj-lt"/>
              </a:rPr>
              <a:t>STAR’s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 request.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It ended  due to P/S failure.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 </a:t>
            </a:r>
          </a:p>
          <a:p>
            <a:pPr>
              <a:buSzPct val="50000"/>
              <a:buNone/>
            </a:pP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Feb. 2 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Provide 65x65 collisions overnight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. Some 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9MHz cavity commissioning was 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done.</a:t>
            </a:r>
          </a:p>
          <a:p>
            <a:pPr>
              <a:buSzPct val="50000"/>
              <a:buNone/>
            </a:pP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Feb. 3. Maintenance day and orbit feedback work continued in the evening shift. 76x76 store </a:t>
            </a:r>
            <a:r>
              <a:rPr lang="en-US" sz="2000" dirty="0" err="1" smtClean="0">
                <a:solidFill>
                  <a:srgbClr val="003399"/>
                </a:solidFill>
                <a:latin typeface="+mj-lt"/>
              </a:rPr>
              <a:t>eneded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 by yi3-tq4 trip.</a:t>
            </a:r>
          </a:p>
          <a:p>
            <a:pPr>
              <a:buSzPct val="50000"/>
              <a:buNone/>
            </a:pP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Feb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. 4 109x109 collisions for overnight store. 9MHz cavity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 development. 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Collimator setup was retuned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.</a:t>
            </a:r>
          </a:p>
          <a:p>
            <a:pPr>
              <a:buSzPct val="50000"/>
              <a:buNone/>
            </a:pP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Feb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. 5 109x109 collisions for overnight store. New orbit feedback algorithm commissioned but not finished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.</a:t>
            </a:r>
          </a:p>
          <a:p>
            <a:pPr>
              <a:buSzPct val="50000"/>
              <a:buNone/>
            </a:pP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Feb. 6 Finished new orbit feedback algorithm development. RMS and mean orbits are within 0.2mm through ramp. 109x109 collisions overnight, but with large blue vertical </a:t>
            </a:r>
            <a:r>
              <a:rPr lang="en-US" sz="2000" dirty="0" err="1" smtClean="0">
                <a:solidFill>
                  <a:srgbClr val="003399"/>
                </a:solidFill>
                <a:latin typeface="+mj-lt"/>
              </a:rPr>
              <a:t>emittance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 growth. </a:t>
            </a:r>
          </a:p>
          <a:p>
            <a:pPr>
              <a:buSzPct val="50000"/>
              <a:buNone/>
            </a:pP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Feb. 7 AGS RF water leak and warm snake problem prevented beam development during day and evening shifts. Struggled overnight to provide a store.</a:t>
            </a:r>
          </a:p>
          <a:p>
            <a:pPr>
              <a:buSzPct val="50000"/>
              <a:buNone/>
            </a:pP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Feb. 8 Searching for the source of the blue </a:t>
            </a:r>
            <a:r>
              <a:rPr lang="en-US" sz="2000" dirty="0" err="1" smtClean="0">
                <a:solidFill>
                  <a:srgbClr val="003399"/>
                </a:solidFill>
                <a:latin typeface="+mj-lt"/>
              </a:rPr>
              <a:t>emittance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growth.</a:t>
            </a:r>
            <a:endParaRPr lang="en-US" sz="2000" dirty="0" smtClean="0">
              <a:solidFill>
                <a:srgbClr val="003399"/>
              </a:solidFill>
              <a:latin typeface="+mj-lt"/>
            </a:endParaRPr>
          </a:p>
          <a:p>
            <a:pPr>
              <a:buSzPct val="50000"/>
              <a:buNone/>
            </a:pPr>
            <a:endParaRPr lang="en-US" sz="2000" dirty="0" smtClean="0">
              <a:solidFill>
                <a:srgbClr val="003399"/>
              </a:solidFill>
              <a:latin typeface="+mj-lt"/>
            </a:endParaRPr>
          </a:p>
          <a:p>
            <a:pPr lvl="1">
              <a:buSzPct val="50000"/>
            </a:pPr>
            <a:endParaRPr lang="en-US" sz="2000" dirty="0" smtClean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Haixin Huang</a:t>
            </a:r>
            <a:endParaRPr lang="en-US" altLang="ja-JP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A403-4107-41BE-8CFA-A0FB91D51C1A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10600" cy="685800"/>
          </a:xfrm>
          <a:ln/>
        </p:spPr>
        <p:txBody>
          <a:bodyPr lIns="90000" tIns="46800" rIns="90000" bIns="46800" anchor="ctr"/>
          <a:lstStyle/>
          <a:p>
            <a:pPr defTabSz="457200">
              <a:buClr>
                <a:srgbClr val="FF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400" b="1" dirty="0" smtClean="0">
                <a:solidFill>
                  <a:srgbClr val="FF0000"/>
                </a:solidFill>
              </a:rPr>
              <a:t>Chronicle History of Last Week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533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Orbit on Ramp</a:t>
            </a:r>
            <a:r>
              <a:rPr lang="en-US" b="1" dirty="0" smtClean="0">
                <a:solidFill>
                  <a:srgbClr val="FF0000"/>
                </a:solidFill>
              </a:rPr>
              <a:t> with New Feedback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Haixin Huang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4D7A-F75A-4F55-A74D-FFE29E800E03}" type="slidenum">
              <a:rPr lang="ja-JP" altLang="en-US" smtClean="0"/>
              <a:pPr/>
              <a:t>4</a:t>
            </a:fld>
            <a:endParaRPr lang="en-US" altLang="ja-JP"/>
          </a:p>
        </p:txBody>
      </p:sp>
      <p:pic>
        <p:nvPicPr>
          <p:cNvPr id="8" name="Content Placeholder 7" descr="Sun_Feb_6_2011_230836_28456.gif"/>
          <p:cNvPicPr>
            <a:picLocks noGrp="1" noChangeAspect="1"/>
          </p:cNvPicPr>
          <p:nvPr>
            <p:ph idx="1"/>
          </p:nvPr>
        </p:nvPicPr>
        <p:blipFill>
          <a:blip r:embed="rId2"/>
          <a:srcRect l="-21542" r="-21542"/>
          <a:stretch>
            <a:fillRect/>
          </a:stretch>
        </p:blipFill>
        <p:spPr>
          <a:xfrm>
            <a:off x="-990600" y="914399"/>
            <a:ext cx="10515600" cy="564776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Blue Vertical </a:t>
            </a:r>
            <a:r>
              <a:rPr lang="en-US" sz="3200" b="1" dirty="0" err="1" smtClean="0">
                <a:solidFill>
                  <a:srgbClr val="FF0000"/>
                </a:solidFill>
              </a:rPr>
              <a:t>E</a:t>
            </a:r>
            <a:r>
              <a:rPr lang="en-US" sz="3200" b="1" dirty="0" err="1" smtClean="0">
                <a:solidFill>
                  <a:srgbClr val="FF0000"/>
                </a:solidFill>
              </a:rPr>
              <a:t>mittnace</a:t>
            </a:r>
            <a:r>
              <a:rPr lang="en-US" sz="3200" b="1" dirty="0" smtClean="0">
                <a:solidFill>
                  <a:srgbClr val="FF0000"/>
                </a:solidFill>
              </a:rPr>
              <a:t> from CNI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Haixin Huang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4D7A-F75A-4F55-A74D-FFE29E800E03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8" name="Content Placeholder 7" descr="Tue_Feb__8_12_28_21_201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17860" r="-17860"/>
          <a:stretch>
            <a:fillRect/>
          </a:stretch>
        </p:blipFill>
        <p:spPr>
          <a:xfrm>
            <a:off x="-762001" y="685800"/>
            <a:ext cx="9746343" cy="6019800"/>
          </a:xfrm>
        </p:spPr>
      </p:pic>
      <p:sp>
        <p:nvSpPr>
          <p:cNvPr id="9" name="TextBox 8"/>
          <p:cNvSpPr txBox="1"/>
          <p:nvPr/>
        </p:nvSpPr>
        <p:spPr>
          <a:xfrm>
            <a:off x="1447800" y="3048000"/>
            <a:ext cx="167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Tune near 0.7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276600"/>
            <a:ext cx="167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Tune near 0.9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91600" cy="6629400"/>
          </a:xfrm>
          <a:solidFill>
            <a:schemeClr val="bg1"/>
          </a:solidFill>
          <a:ln/>
        </p:spPr>
        <p:txBody>
          <a:bodyPr lIns="90000" tIns="46800" rIns="90000" bIns="46800"/>
          <a:lstStyle/>
          <a:p>
            <a:pPr marL="339725" indent="-339725" defTabSz="457200">
              <a:lnSpc>
                <a:spcPct val="80000"/>
              </a:lnSpc>
              <a:buSzPct val="95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 lvl="1">
              <a:buSzPct val="50000"/>
            </a:pPr>
            <a:r>
              <a:rPr lang="en-US" sz="2000" dirty="0" smtClean="0">
                <a:solidFill>
                  <a:srgbClr val="000066"/>
                </a:solidFill>
                <a:latin typeface="+mj-lt"/>
              </a:rPr>
              <a:t>Measure </a:t>
            </a:r>
            <a:r>
              <a:rPr lang="en-US" sz="2000" dirty="0" smtClean="0">
                <a:solidFill>
                  <a:srgbClr val="000066"/>
                </a:solidFill>
                <a:latin typeface="+mj-lt"/>
              </a:rPr>
              <a:t>chromaticity on the ramp and correct them.</a:t>
            </a:r>
            <a:endParaRPr lang="en-US" sz="2000" dirty="0" smtClean="0">
              <a:solidFill>
                <a:srgbClr val="000066"/>
              </a:solidFill>
              <a:latin typeface="+mj-lt"/>
            </a:endParaRPr>
          </a:p>
          <a:p>
            <a:pPr lvl="1">
              <a:buSzPct val="50000"/>
            </a:pPr>
            <a:r>
              <a:rPr lang="en-US" sz="2000" dirty="0" smtClean="0">
                <a:solidFill>
                  <a:srgbClr val="000066"/>
                </a:solidFill>
                <a:latin typeface="+mj-lt"/>
              </a:rPr>
              <a:t>Search </a:t>
            </a:r>
            <a:r>
              <a:rPr lang="en-US" sz="2000" dirty="0" smtClean="0">
                <a:solidFill>
                  <a:srgbClr val="000066"/>
                </a:solidFill>
                <a:latin typeface="+mj-lt"/>
              </a:rPr>
              <a:t>for the source of blue </a:t>
            </a:r>
            <a:r>
              <a:rPr lang="en-US" sz="2000" dirty="0" err="1" smtClean="0">
                <a:solidFill>
                  <a:srgbClr val="000066"/>
                </a:solidFill>
                <a:latin typeface="+mj-lt"/>
              </a:rPr>
              <a:t>emittance</a:t>
            </a:r>
            <a:r>
              <a:rPr lang="en-US" sz="2000" dirty="0" smtClean="0">
                <a:solidFill>
                  <a:srgbClr val="000066"/>
                </a:solidFill>
                <a:latin typeface="+mj-lt"/>
              </a:rPr>
              <a:t> growth.</a:t>
            </a:r>
          </a:p>
          <a:p>
            <a:pPr lvl="1">
              <a:buSzPct val="50000"/>
            </a:pPr>
            <a:r>
              <a:rPr lang="en-US" sz="2000" dirty="0" smtClean="0">
                <a:solidFill>
                  <a:srgbClr val="000066"/>
                </a:solidFill>
                <a:latin typeface="+mj-lt"/>
              </a:rPr>
              <a:t> Put a store of 109x109 for experiments</a:t>
            </a:r>
          </a:p>
          <a:p>
            <a:pPr lvl="1">
              <a:buSzPct val="50000"/>
            </a:pPr>
            <a:r>
              <a:rPr lang="en-US" sz="2000" dirty="0" smtClean="0">
                <a:solidFill>
                  <a:srgbClr val="000066"/>
                </a:solidFill>
                <a:latin typeface="+mj-lt"/>
              </a:rPr>
              <a:t>Increase bunch intensity with steps.</a:t>
            </a:r>
          </a:p>
          <a:p>
            <a:pPr lvl="1">
              <a:buSzPct val="50000"/>
              <a:buNone/>
            </a:pPr>
            <a:endParaRPr lang="en-US" sz="2000" dirty="0" smtClean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Haixin Huang</a:t>
            </a:r>
            <a:endParaRPr lang="en-US" altLang="ja-JP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A403-4107-41BE-8CFA-A0FB91D51C1A}" type="slidenum">
              <a:rPr lang="ja-JP" altLang="en-US"/>
              <a:pPr/>
              <a:t>6</a:t>
            </a:fld>
            <a:endParaRPr lang="en-US" altLang="ja-JP" dirty="0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10600" cy="685800"/>
          </a:xfrm>
          <a:ln/>
        </p:spPr>
        <p:txBody>
          <a:bodyPr lIns="90000" tIns="46800" rIns="90000" bIns="46800" anchor="ctr"/>
          <a:lstStyle/>
          <a:p>
            <a:pPr defTabSz="457200">
              <a:buClr>
                <a:srgbClr val="FF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400" b="1" dirty="0" smtClean="0">
                <a:solidFill>
                  <a:srgbClr val="FF0000"/>
                </a:solidFill>
              </a:rPr>
              <a:t>Plan </a:t>
            </a:r>
            <a:r>
              <a:rPr lang="en-GB" sz="3400" b="1" dirty="0" smtClean="0">
                <a:solidFill>
                  <a:srgbClr val="FF0000"/>
                </a:solidFill>
              </a:rPr>
              <a:t>for 2/8/2011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Times New Roman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292810090</TotalTime>
  <Words>260</Words>
  <Application>Microsoft Office PowerPoint</Application>
  <PresentationFormat>On-screen Show (4:3)</PresentationFormat>
  <Paragraphs>35</Paragraphs>
  <Slides>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Contemporary Portrait</vt:lpstr>
      <vt:lpstr>1_Custom Design</vt:lpstr>
      <vt:lpstr>Custom Design</vt:lpstr>
      <vt:lpstr>RHIC Status </vt:lpstr>
      <vt:lpstr>Emittance In Three Overnight Stores</vt:lpstr>
      <vt:lpstr>Chronicle History of Last Week</vt:lpstr>
      <vt:lpstr>Orbit on Ramp with New Feedback</vt:lpstr>
      <vt:lpstr>Blue Vertical Emittnace from CNI</vt:lpstr>
      <vt:lpstr>Plan for 2/8/2011</vt:lpstr>
    </vt:vector>
  </TitlesOfParts>
  <Company>bnl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AGS Intensity Scan</dc:title>
  <dc:creator>Haixin Huang</dc:creator>
  <cp:lastModifiedBy>Haixin Huang</cp:lastModifiedBy>
  <cp:revision>561</cp:revision>
  <cp:lastPrinted>2000-11-14T18:14:29Z</cp:lastPrinted>
  <dcterms:created xsi:type="dcterms:W3CDTF">2011-02-08T17:30:28Z</dcterms:created>
  <dcterms:modified xsi:type="dcterms:W3CDTF">2011-02-08T17:57:13Z</dcterms:modified>
</cp:coreProperties>
</file>