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7B557C8E-A380-457B-896D-C6BB1D4AEAB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6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52370-209A-41DD-86FB-27621AB1FCFB}" type="datetimeFigureOut">
              <a:rPr lang="fr-FR" smtClean="0"/>
              <a:t>03/08/2023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25556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06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847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1145289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267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65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800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86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384704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52370-209A-41DD-86FB-27621AB1FCFB}" type="datetimeFigureOut">
              <a:rPr lang="fr-FR" smtClean="0"/>
              <a:t>03/08/2023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557C8E-A380-457B-896D-C6BB1D4AEAB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30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52370-209A-41DD-86FB-27621AB1FCFB}" type="datetimeFigureOut">
              <a:rPr lang="fr-FR" smtClean="0"/>
              <a:t>03/08/2023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32817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52370-209A-41DD-86FB-27621AB1FCFB}" type="datetimeFigureOut">
              <a:rPr lang="fr-FR" smtClean="0"/>
              <a:t>03/08/2023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557C8E-A380-457B-896D-C6BB1D4AEAB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13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52370-209A-41DD-86FB-27621AB1FCFB}" type="datetimeFigureOut">
              <a:rPr lang="fr-FR" smtClean="0"/>
              <a:t>03/08/2023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557C8E-A380-457B-896D-C6BB1D4AEAB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27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52370-209A-41DD-86FB-27621AB1FCFB}" type="datetimeFigureOut">
              <a:rPr lang="fr-FR" smtClean="0"/>
              <a:t>03/08/2023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109292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52370-209A-41DD-86FB-27621AB1FCFB}" type="datetimeFigureOut">
              <a:rPr lang="fr-FR" smtClean="0"/>
              <a:t>03/08/2023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557C8E-A380-457B-896D-C6BB1D4AEAB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38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52370-209A-41DD-86FB-27621AB1FCFB}" type="datetimeFigureOut">
              <a:rPr lang="fr-FR" smtClean="0"/>
              <a:t>03/08/2023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557C8E-A380-457B-896D-C6BB1D4AEABD}" type="slidenum">
              <a:rPr lang="fr-FR" smtClean="0"/>
              <a:t>‹#›</a:t>
            </a:fld>
            <a:endParaRPr lang="fr-FR"/>
          </a:p>
        </p:txBody>
      </p:sp>
    </p:spTree>
    <p:extLst>
      <p:ext uri="{BB962C8B-B14F-4D97-AF65-F5344CB8AC3E}">
        <p14:creationId xmlns:p14="http://schemas.microsoft.com/office/powerpoint/2010/main" val="88959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952370-209A-41DD-86FB-27621AB1FCFB}" type="datetimeFigureOut">
              <a:rPr lang="fr-FR" smtClean="0"/>
              <a:t>03/08/2023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557C8E-A380-457B-896D-C6BB1D4AEABD}" type="slidenum">
              <a:rPr lang="fr-FR" smtClean="0"/>
              <a:t>‹#›</a:t>
            </a:fld>
            <a:endParaRPr lang="fr-FR"/>
          </a:p>
        </p:txBody>
      </p:sp>
    </p:spTree>
    <p:extLst>
      <p:ext uri="{BB962C8B-B14F-4D97-AF65-F5344CB8AC3E}">
        <p14:creationId xmlns:p14="http://schemas.microsoft.com/office/powerpoint/2010/main" val="128798850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279E-38A5-2B1D-6573-92B6A1CA2378}"/>
              </a:ext>
            </a:extLst>
          </p:cNvPr>
          <p:cNvSpPr>
            <a:spLocks noGrp="1"/>
          </p:cNvSpPr>
          <p:nvPr>
            <p:ph type="ctrTitle"/>
          </p:nvPr>
        </p:nvSpPr>
        <p:spPr/>
        <p:txBody>
          <a:bodyPr>
            <a:normAutofit fontScale="90000"/>
          </a:bodyPr>
          <a:lstStyle/>
          <a:p>
            <a:r>
              <a:rPr lang="fr-CA" sz="9600" dirty="0"/>
              <a:t>Projet:</a:t>
            </a:r>
            <a:endParaRPr lang="fr-FR" sz="9600" dirty="0"/>
          </a:p>
        </p:txBody>
      </p:sp>
    </p:spTree>
    <p:extLst>
      <p:ext uri="{BB962C8B-B14F-4D97-AF65-F5344CB8AC3E}">
        <p14:creationId xmlns:p14="http://schemas.microsoft.com/office/powerpoint/2010/main" val="297956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4217-2F93-38C3-4E34-C03F9AA94B54}"/>
              </a:ext>
            </a:extLst>
          </p:cNvPr>
          <p:cNvSpPr>
            <a:spLocks noGrp="1"/>
          </p:cNvSpPr>
          <p:nvPr>
            <p:ph type="title"/>
          </p:nvPr>
        </p:nvSpPr>
        <p:spPr/>
        <p:txBody>
          <a:bodyPr>
            <a:normAutofit fontScale="90000"/>
          </a:bodyPr>
          <a:lstStyle/>
          <a:p>
            <a:r>
              <a:rPr lang="fr-FR" b="1" i="0" dirty="0">
                <a:solidFill>
                  <a:srgbClr val="0E0A1B"/>
                </a:solidFill>
                <a:effectLst/>
                <a:latin typeface="Brandon Text"/>
              </a:rPr>
              <a:t> MongoDB:</a:t>
            </a:r>
            <a:br>
              <a:rPr lang="fr-FR" b="1" i="0" dirty="0">
                <a:solidFill>
                  <a:srgbClr val="0E0A1B"/>
                </a:solidFill>
                <a:effectLst/>
                <a:latin typeface="Brandon Text"/>
              </a:rPr>
            </a:br>
            <a:endParaRPr lang="fr-FR" dirty="0"/>
          </a:p>
        </p:txBody>
      </p:sp>
      <p:sp>
        <p:nvSpPr>
          <p:cNvPr id="3" name="Content Placeholder 2">
            <a:extLst>
              <a:ext uri="{FF2B5EF4-FFF2-40B4-BE49-F238E27FC236}">
                <a16:creationId xmlns:a16="http://schemas.microsoft.com/office/drawing/2014/main" id="{BBF27BC9-AE33-B895-BEE0-328A476AFC9C}"/>
              </a:ext>
            </a:extLst>
          </p:cNvPr>
          <p:cNvSpPr>
            <a:spLocks noGrp="1"/>
          </p:cNvSpPr>
          <p:nvPr>
            <p:ph idx="1"/>
          </p:nvPr>
        </p:nvSpPr>
        <p:spPr/>
        <p:txBody>
          <a:bodyPr>
            <a:normAutofit/>
          </a:bodyPr>
          <a:lstStyle/>
          <a:p>
            <a:pPr algn="l"/>
            <a:r>
              <a:rPr lang="fr-CA" sz="2000" b="0" i="0" dirty="0">
                <a:solidFill>
                  <a:srgbClr val="1C1C1C"/>
                </a:solidFill>
                <a:effectLst/>
                <a:latin typeface="Inter"/>
              </a:rPr>
              <a:t>MongoDB est une base de données NoSQL open source. Puisqu’il s’agit d’une base de données non relationnelle, elle peut traiter des données structurées, semi-structurées et non structurées. Elle utilise un modèle de données non relationnel, orienté document, et un langage de requête non structuré.</a:t>
            </a:r>
          </a:p>
          <a:p>
            <a:pPr algn="l"/>
            <a:r>
              <a:rPr lang="fr-CA" sz="2000" b="0" i="0" dirty="0">
                <a:solidFill>
                  <a:srgbClr val="1C1C1C"/>
                </a:solidFill>
                <a:effectLst/>
                <a:latin typeface="Inter"/>
              </a:rPr>
              <a:t>MongoDB est très flexible et permet d’associer et de stocker plusieurs types de données. Elle permet également de stocker et de gérer des volumes de données plus importants que les bases de données relationnelles traditionnelles. MongoDB utilise un format de stockage de documents appelé BSON, une forme binaire de JSON (JavaScript Object Notation) qui peut contenir davantage de types de données.</a:t>
            </a:r>
          </a:p>
        </p:txBody>
      </p:sp>
    </p:spTree>
    <p:extLst>
      <p:ext uri="{BB962C8B-B14F-4D97-AF65-F5344CB8AC3E}">
        <p14:creationId xmlns:p14="http://schemas.microsoft.com/office/powerpoint/2010/main" val="418630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259C-DE0F-7B1D-ECB8-8A597616C886}"/>
              </a:ext>
            </a:extLst>
          </p:cNvPr>
          <p:cNvSpPr>
            <a:spLocks noGrp="1"/>
          </p:cNvSpPr>
          <p:nvPr>
            <p:ph type="title"/>
          </p:nvPr>
        </p:nvSpPr>
        <p:spPr/>
        <p:txBody>
          <a:bodyPr>
            <a:normAutofit fontScale="90000"/>
          </a:bodyPr>
          <a:lstStyle/>
          <a:p>
            <a:r>
              <a:rPr lang="fr-FR" b="1" i="0" dirty="0">
                <a:solidFill>
                  <a:srgbClr val="1C1C1C"/>
                </a:solidFill>
                <a:effectLst/>
                <a:latin typeface="Inter"/>
              </a:rPr>
              <a:t>Comment fonctionne MongoDB ?</a:t>
            </a:r>
            <a:br>
              <a:rPr lang="fr-FR" b="1" i="0" dirty="0">
                <a:solidFill>
                  <a:srgbClr val="1C1C1C"/>
                </a:solidFill>
                <a:effectLst/>
                <a:latin typeface="Inter"/>
              </a:rPr>
            </a:br>
            <a:endParaRPr lang="fr-FR" dirty="0"/>
          </a:p>
        </p:txBody>
      </p:sp>
      <p:sp>
        <p:nvSpPr>
          <p:cNvPr id="3" name="Content Placeholder 2">
            <a:extLst>
              <a:ext uri="{FF2B5EF4-FFF2-40B4-BE49-F238E27FC236}">
                <a16:creationId xmlns:a16="http://schemas.microsoft.com/office/drawing/2014/main" id="{FFB794FE-6404-0F98-8776-337BD8395668}"/>
              </a:ext>
            </a:extLst>
          </p:cNvPr>
          <p:cNvSpPr>
            <a:spLocks noGrp="1"/>
          </p:cNvSpPr>
          <p:nvPr>
            <p:ph idx="1"/>
          </p:nvPr>
        </p:nvSpPr>
        <p:spPr/>
        <p:txBody>
          <a:bodyPr>
            <a:normAutofit/>
          </a:bodyPr>
          <a:lstStyle/>
          <a:p>
            <a:r>
              <a:rPr lang="fr-CA" sz="2000" b="0" i="0" dirty="0">
                <a:solidFill>
                  <a:srgbClr val="1C1C1C"/>
                </a:solidFill>
                <a:effectLst/>
                <a:latin typeface="Inter"/>
              </a:rPr>
              <a:t>MongoDB stocke les objets de données dans des collections et des documents plutôt que dans des tables et des lignes, comme les bases de données relationnelles traditionnelles. Les collections contiennent plusieurs documents et agissent comme l’équivalent des tables de bases de données relationnelles. Les documents comprennent plusieurs paires clé-valeur et forment l’unité de base des données dans MongoDB.</a:t>
            </a:r>
          </a:p>
          <a:p>
            <a:r>
              <a:rPr lang="fr-CA" sz="2000" b="0" i="0" dirty="0">
                <a:solidFill>
                  <a:srgbClr val="1C1C1C"/>
                </a:solidFill>
                <a:effectLst/>
                <a:latin typeface="Inter"/>
              </a:rPr>
              <a:t>La structure d’un document peut être modifiée en ajoutant ou supprimant simplement les champs existants. Les documents peuvent définir une clé primaire comme identifiant unique, et les valeurs peuvent être des types de données variés, y compris d’autres documents, des tableaux et des tableaux de documents</a:t>
            </a:r>
            <a:endParaRPr lang="fr-FR" sz="2000" dirty="0"/>
          </a:p>
        </p:txBody>
      </p:sp>
    </p:spTree>
    <p:extLst>
      <p:ext uri="{BB962C8B-B14F-4D97-AF65-F5344CB8AC3E}">
        <p14:creationId xmlns:p14="http://schemas.microsoft.com/office/powerpoint/2010/main" val="361039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4F55-738C-C08C-F9E8-DB914BF96935}"/>
              </a:ext>
            </a:extLst>
          </p:cNvPr>
          <p:cNvSpPr>
            <a:spLocks noGrp="1"/>
          </p:cNvSpPr>
          <p:nvPr>
            <p:ph type="title"/>
          </p:nvPr>
        </p:nvSpPr>
        <p:spPr/>
        <p:txBody>
          <a:bodyPr/>
          <a:lstStyle/>
          <a:p>
            <a:r>
              <a:rPr lang="fr-CA" b="0" i="0" dirty="0">
                <a:solidFill>
                  <a:srgbClr val="000000"/>
                </a:solidFill>
                <a:effectLst/>
                <a:latin typeface="Rubik"/>
              </a:rPr>
              <a:t>SQL</a:t>
            </a:r>
            <a:endParaRPr lang="fr-FR" dirty="0"/>
          </a:p>
        </p:txBody>
      </p:sp>
      <p:sp>
        <p:nvSpPr>
          <p:cNvPr id="3" name="Content Placeholder 2">
            <a:extLst>
              <a:ext uri="{FF2B5EF4-FFF2-40B4-BE49-F238E27FC236}">
                <a16:creationId xmlns:a16="http://schemas.microsoft.com/office/drawing/2014/main" id="{0C80BE8A-AFEF-4FFC-B491-B8198B51B62F}"/>
              </a:ext>
            </a:extLst>
          </p:cNvPr>
          <p:cNvSpPr>
            <a:spLocks noGrp="1"/>
          </p:cNvSpPr>
          <p:nvPr>
            <p:ph idx="1"/>
          </p:nvPr>
        </p:nvSpPr>
        <p:spPr/>
        <p:txBody>
          <a:bodyPr>
            <a:normAutofit/>
          </a:bodyPr>
          <a:lstStyle/>
          <a:p>
            <a:pPr algn="l"/>
            <a:r>
              <a:rPr lang="fr-CA" sz="2000" b="0" i="0" dirty="0">
                <a:solidFill>
                  <a:srgbClr val="000000"/>
                </a:solidFill>
                <a:effectLst/>
                <a:latin typeface="Rubik"/>
              </a:rPr>
              <a:t>SQL ou « </a:t>
            </a:r>
            <a:r>
              <a:rPr lang="fr-CA" sz="2000" b="0" i="0" dirty="0" err="1">
                <a:solidFill>
                  <a:srgbClr val="000000"/>
                </a:solidFill>
                <a:effectLst/>
                <a:latin typeface="Rubik"/>
              </a:rPr>
              <a:t>Structured</a:t>
            </a:r>
            <a:r>
              <a:rPr lang="fr-CA" sz="2000" b="0" i="0" dirty="0">
                <a:solidFill>
                  <a:srgbClr val="000000"/>
                </a:solidFill>
                <a:effectLst/>
                <a:latin typeface="Rubik"/>
              </a:rPr>
              <a:t> </a:t>
            </a:r>
            <a:r>
              <a:rPr lang="fr-CA" sz="2000" b="0" i="0" dirty="0" err="1">
                <a:solidFill>
                  <a:srgbClr val="000000"/>
                </a:solidFill>
                <a:effectLst/>
                <a:latin typeface="Rubik"/>
              </a:rPr>
              <a:t>Query</a:t>
            </a:r>
            <a:r>
              <a:rPr lang="fr-CA" sz="2000" b="0" i="0" dirty="0">
                <a:solidFill>
                  <a:srgbClr val="000000"/>
                </a:solidFill>
                <a:effectLst/>
                <a:latin typeface="Rubik"/>
              </a:rPr>
              <a:t> </a:t>
            </a:r>
            <a:r>
              <a:rPr lang="fr-CA" sz="2000" b="0" i="0" dirty="0" err="1">
                <a:solidFill>
                  <a:srgbClr val="000000"/>
                </a:solidFill>
                <a:effectLst/>
                <a:latin typeface="Rubik"/>
              </a:rPr>
              <a:t>Language</a:t>
            </a:r>
            <a:r>
              <a:rPr lang="fr-CA" sz="2000" b="0" i="0" dirty="0">
                <a:solidFill>
                  <a:srgbClr val="000000"/>
                </a:solidFill>
                <a:effectLst/>
                <a:latin typeface="Rubik"/>
              </a:rPr>
              <a:t> » est un langage de programmation permettant de</a:t>
            </a:r>
            <a:r>
              <a:rPr lang="fr-CA" sz="2000" b="1" i="0" dirty="0">
                <a:solidFill>
                  <a:srgbClr val="000000"/>
                </a:solidFill>
                <a:effectLst/>
                <a:latin typeface="Rubik"/>
              </a:rPr>
              <a:t> manipuler les données et les systèmes de bases de données relationnelles</a:t>
            </a:r>
            <a:r>
              <a:rPr lang="fr-CA" sz="2000" b="0" i="0" dirty="0">
                <a:solidFill>
                  <a:srgbClr val="000000"/>
                </a:solidFill>
                <a:effectLst/>
                <a:latin typeface="Rubik"/>
              </a:rPr>
              <a:t>. Ce langage permet principalement de communiquer avec les bases de données afin de gérer les données qu’elles contiennent.</a:t>
            </a:r>
          </a:p>
          <a:p>
            <a:pPr algn="l"/>
            <a:r>
              <a:rPr lang="fr-CA" sz="2000" b="0" i="0" dirty="0">
                <a:solidFill>
                  <a:srgbClr val="000000"/>
                </a:solidFill>
                <a:effectLst/>
                <a:latin typeface="Rubik"/>
              </a:rPr>
              <a:t>Il permet notamment de stocker, de manipuler et de retrouver ces données. Il est aussi possible </a:t>
            </a:r>
            <a:r>
              <a:rPr lang="fr-CA" sz="2000" b="1" i="0" dirty="0">
                <a:solidFill>
                  <a:srgbClr val="000000"/>
                </a:solidFill>
                <a:effectLst/>
                <a:latin typeface="Rubik"/>
              </a:rPr>
              <a:t>d’effectuer des requêtes</a:t>
            </a:r>
            <a:r>
              <a:rPr lang="fr-CA" sz="2000" b="0" i="0" dirty="0">
                <a:solidFill>
                  <a:srgbClr val="000000"/>
                </a:solidFill>
                <a:effectLst/>
                <a:latin typeface="Rubik"/>
              </a:rPr>
              <a:t>, de mettre à jour les données, de les réorganiser, ou encore de créer et de modifier le schéma et la structure d’un système de base de données et de contrôler l’accès à ses données.</a:t>
            </a:r>
          </a:p>
        </p:txBody>
      </p:sp>
    </p:spTree>
    <p:extLst>
      <p:ext uri="{BB962C8B-B14F-4D97-AF65-F5344CB8AC3E}">
        <p14:creationId xmlns:p14="http://schemas.microsoft.com/office/powerpoint/2010/main" val="9648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EDAF-C5F3-086E-16D8-30BBE5010CDE}"/>
              </a:ext>
            </a:extLst>
          </p:cNvPr>
          <p:cNvSpPr>
            <a:spLocks noGrp="1"/>
          </p:cNvSpPr>
          <p:nvPr>
            <p:ph type="title"/>
          </p:nvPr>
        </p:nvSpPr>
        <p:spPr/>
        <p:txBody>
          <a:bodyPr>
            <a:normAutofit fontScale="90000"/>
          </a:bodyPr>
          <a:lstStyle/>
          <a:p>
            <a:r>
              <a:rPr lang="fr-FR" b="1" i="0" dirty="0">
                <a:solidFill>
                  <a:srgbClr val="000000"/>
                </a:solidFill>
                <a:effectLst/>
                <a:latin typeface="var( --e-global-typography-primary-font-family )"/>
              </a:rPr>
              <a:t>Comment fonctionne SQL ?</a:t>
            </a:r>
            <a:br>
              <a:rPr lang="fr-FR" b="1" i="0" dirty="0">
                <a:solidFill>
                  <a:srgbClr val="000000"/>
                </a:solidFill>
                <a:effectLst/>
                <a:latin typeface="var( --e-global-typography-primary-font-family )"/>
              </a:rPr>
            </a:br>
            <a:endParaRPr lang="fr-FR" dirty="0"/>
          </a:p>
        </p:txBody>
      </p:sp>
      <p:sp>
        <p:nvSpPr>
          <p:cNvPr id="3" name="Content Placeholder 2">
            <a:extLst>
              <a:ext uri="{FF2B5EF4-FFF2-40B4-BE49-F238E27FC236}">
                <a16:creationId xmlns:a16="http://schemas.microsoft.com/office/drawing/2014/main" id="{312150A4-CA6A-D6E6-CAD2-909B551A2471}"/>
              </a:ext>
            </a:extLst>
          </p:cNvPr>
          <p:cNvSpPr>
            <a:spLocks noGrp="1"/>
          </p:cNvSpPr>
          <p:nvPr>
            <p:ph idx="1"/>
          </p:nvPr>
        </p:nvSpPr>
        <p:spPr>
          <a:xfrm>
            <a:off x="573157" y="1690688"/>
            <a:ext cx="10515600" cy="4351338"/>
          </a:xfrm>
        </p:spPr>
        <p:txBody>
          <a:bodyPr>
            <a:normAutofit fontScale="32500" lnSpcReduction="20000"/>
          </a:bodyPr>
          <a:lstStyle/>
          <a:p>
            <a:pPr algn="l"/>
            <a:r>
              <a:rPr lang="fr-CA" sz="4500" b="0" i="0" dirty="0" err="1">
                <a:solidFill>
                  <a:srgbClr val="000000"/>
                </a:solidFill>
                <a:effectLst/>
                <a:latin typeface="Rubik"/>
              </a:rPr>
              <a:t>sql</a:t>
            </a:r>
            <a:r>
              <a:rPr lang="fr-CA" sz="4500" b="0" i="0" dirty="0">
                <a:solidFill>
                  <a:srgbClr val="000000"/>
                </a:solidFill>
                <a:effectLst/>
                <a:latin typeface="Rubik"/>
              </a:rPr>
              <a:t> est valable pour tous les langages de programmation. En revanche, SQL présente une caractéristique unique qui le distingue des autres langages : </a:t>
            </a:r>
            <a:r>
              <a:rPr lang="fr-CA" sz="4500" b="1" i="0" dirty="0">
                <a:solidFill>
                  <a:srgbClr val="000000"/>
                </a:solidFill>
                <a:effectLst/>
                <a:latin typeface="Rubik"/>
              </a:rPr>
              <a:t>le concept des tableaux</a:t>
            </a:r>
            <a:r>
              <a:rPr lang="fr-CA" sz="4500" b="0" i="0" dirty="0">
                <a:solidFill>
                  <a:srgbClr val="000000"/>
                </a:solidFill>
                <a:effectLst/>
                <a:latin typeface="Rubik"/>
              </a:rPr>
              <a:t>.</a:t>
            </a:r>
          </a:p>
          <a:p>
            <a:pPr algn="l"/>
            <a:r>
              <a:rPr lang="fr-CA" sz="4500" b="0" i="0" dirty="0">
                <a:solidFill>
                  <a:srgbClr val="000000"/>
                </a:solidFill>
                <a:effectLst/>
                <a:latin typeface="Rubik"/>
              </a:rPr>
              <a:t>En effet, une base de données est constituée de tableaux. Chacun de ces tableaux est composé de colonnes et de lignes, et représente un ensemble de données. Ainsi, </a:t>
            </a:r>
            <a:r>
              <a:rPr lang="fr-CA" sz="4500" b="1" i="0" dirty="0">
                <a:solidFill>
                  <a:srgbClr val="000000"/>
                </a:solidFill>
                <a:effectLst/>
                <a:latin typeface="Rubik"/>
              </a:rPr>
              <a:t>SQL permet de créer ou de manipuler des tableaux</a:t>
            </a:r>
            <a:r>
              <a:rPr lang="fr-CA" sz="4500" b="0" i="0" dirty="0">
                <a:solidFill>
                  <a:srgbClr val="000000"/>
                </a:solidFill>
                <a:effectLst/>
                <a:latin typeface="Rubik"/>
              </a:rPr>
              <a:t>.</a:t>
            </a:r>
          </a:p>
          <a:p>
            <a:pPr algn="l"/>
            <a:r>
              <a:rPr lang="fr-CA" sz="4500" b="0" i="0" dirty="0">
                <a:solidFill>
                  <a:srgbClr val="000000"/>
                </a:solidFill>
                <a:effectLst/>
                <a:latin typeface="Rubik"/>
              </a:rPr>
              <a:t>Plusieurs </a:t>
            </a:r>
            <a:r>
              <a:rPr lang="fr-CA" sz="4500" b="1" i="0" dirty="0">
                <a:solidFill>
                  <a:srgbClr val="000000"/>
                </a:solidFill>
                <a:effectLst/>
                <a:latin typeface="Rubik"/>
              </a:rPr>
              <a:t>commandes SQL sont fréquemment utilisées</a:t>
            </a:r>
            <a:r>
              <a:rPr lang="fr-CA" sz="4500" b="0" i="0" dirty="0">
                <a:solidFill>
                  <a:srgbClr val="000000"/>
                </a:solidFill>
                <a:effectLst/>
                <a:latin typeface="Rubik"/>
              </a:rPr>
              <a:t> pour travailler avec les bases de données. Par exemple, « CREATE DATABASE » permet de créer une base de données, « CREATE TABLE » permet de créer des tableaux.</a:t>
            </a:r>
          </a:p>
          <a:p>
            <a:pPr algn="l"/>
            <a:r>
              <a:rPr lang="fr-CA" sz="4500" b="0" i="0" dirty="0">
                <a:solidFill>
                  <a:srgbClr val="000000"/>
                </a:solidFill>
                <a:effectLst/>
                <a:latin typeface="Rubik"/>
              </a:rPr>
              <a:t>La commande </a:t>
            </a:r>
            <a:r>
              <a:rPr lang="fr-CA" sz="4500" b="1" i="0" dirty="0">
                <a:solidFill>
                  <a:srgbClr val="000000"/>
                </a:solidFill>
                <a:effectLst/>
                <a:latin typeface="Rubik"/>
              </a:rPr>
              <a:t> » SELECT  » permet de trouver ou d’extraire des données</a:t>
            </a:r>
            <a:r>
              <a:rPr lang="fr-CA" sz="4500" b="0" i="0" dirty="0">
                <a:solidFill>
                  <a:srgbClr val="000000"/>
                </a:solidFill>
                <a:effectLst/>
                <a:latin typeface="Rubik"/>
              </a:rPr>
              <a:t> en provenance d’une base de données. « UPDATE » permet d’ajuster ou d’éditer les données, et « DELETE » permet de supprimer certaines données.</a:t>
            </a:r>
          </a:p>
          <a:p>
            <a:pPr algn="l"/>
            <a:r>
              <a:rPr lang="fr-CA" sz="4500" b="0" i="0" dirty="0">
                <a:solidFill>
                  <a:srgbClr val="000000"/>
                </a:solidFill>
                <a:effectLst/>
                <a:latin typeface="Rubik"/>
              </a:rPr>
              <a:t>Il </a:t>
            </a:r>
            <a:r>
              <a:rPr lang="fr-CA" sz="4500" b="1" i="0" dirty="0">
                <a:solidFill>
                  <a:srgbClr val="000000"/>
                </a:solidFill>
                <a:effectLst/>
                <a:latin typeface="Rubik"/>
              </a:rPr>
              <a:t>ne s’agit là que de quelques exemples</a:t>
            </a:r>
            <a:r>
              <a:rPr lang="fr-CA" sz="4500" b="0" i="0" dirty="0">
                <a:solidFill>
                  <a:srgbClr val="000000"/>
                </a:solidFill>
                <a:effectLst/>
                <a:latin typeface="Rubik"/>
              </a:rPr>
              <a:t> de commandes très couramment utilisées, pour vous offrir un aperçu du fonctionnement de SQL. Plus la base de données est complexe, plus l’utilisateur devra utiliser de commandes.</a:t>
            </a:r>
          </a:p>
          <a:p>
            <a:pPr algn="l"/>
            <a:r>
              <a:rPr lang="fr-CA" sz="4500" b="0" i="0" dirty="0">
                <a:solidFill>
                  <a:srgbClr val="000000"/>
                </a:solidFill>
                <a:effectLst/>
                <a:latin typeface="Rubik"/>
              </a:rPr>
              <a:t>Ces commandes permettent d’écrire des « requêtes » pour manipuler les données dans les bases de données. Le</a:t>
            </a:r>
            <a:r>
              <a:rPr lang="fr-CA" sz="4500" b="1" i="0" dirty="0">
                <a:solidFill>
                  <a:srgbClr val="000000"/>
                </a:solidFill>
                <a:effectLst/>
                <a:latin typeface="Rubik"/>
              </a:rPr>
              <a:t> système interprète et traite ces commandes</a:t>
            </a:r>
            <a:r>
              <a:rPr lang="fr-CA" sz="4500" b="0" i="0" dirty="0">
                <a:solidFill>
                  <a:srgbClr val="000000"/>
                </a:solidFill>
                <a:effectLst/>
                <a:latin typeface="Rubik"/>
              </a:rPr>
              <a:t>, par exemple pour créer un nouvel enregistrement dans une base de données.</a:t>
            </a:r>
          </a:p>
          <a:p>
            <a:endParaRPr lang="fr-FR" dirty="0"/>
          </a:p>
        </p:txBody>
      </p:sp>
    </p:spTree>
    <p:extLst>
      <p:ext uri="{BB962C8B-B14F-4D97-AF65-F5344CB8AC3E}">
        <p14:creationId xmlns:p14="http://schemas.microsoft.com/office/powerpoint/2010/main" val="66130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0E3-1536-A6D1-0E63-856C0C178B6F}"/>
              </a:ext>
            </a:extLst>
          </p:cNvPr>
          <p:cNvSpPr>
            <a:spLocks noGrp="1"/>
          </p:cNvSpPr>
          <p:nvPr>
            <p:ph type="title"/>
          </p:nvPr>
        </p:nvSpPr>
        <p:spPr/>
        <p:txBody>
          <a:bodyPr>
            <a:normAutofit fontScale="90000"/>
          </a:bodyPr>
          <a:lstStyle/>
          <a:p>
            <a:r>
              <a:rPr lang="fr-CA" b="1" i="0" dirty="0">
                <a:solidFill>
                  <a:srgbClr val="212529"/>
                </a:solidFill>
                <a:effectLst/>
                <a:latin typeface="Open Sans" panose="020F0502020204030204" pitchFamily="34" charset="0"/>
              </a:rPr>
              <a:t>Différence entre MongoDB et SQL</a:t>
            </a:r>
            <a:br>
              <a:rPr lang="fr-CA" b="1" i="0" dirty="0">
                <a:solidFill>
                  <a:srgbClr val="212529"/>
                </a:solidFill>
                <a:effectLst/>
                <a:latin typeface="Open Sans" panose="020F0502020204030204" pitchFamily="34" charset="0"/>
              </a:rPr>
            </a:br>
            <a:endParaRPr lang="fr-FR" dirty="0"/>
          </a:p>
        </p:txBody>
      </p:sp>
      <p:graphicFrame>
        <p:nvGraphicFramePr>
          <p:cNvPr id="7" name="Table 7">
            <a:extLst>
              <a:ext uri="{FF2B5EF4-FFF2-40B4-BE49-F238E27FC236}">
                <a16:creationId xmlns:a16="http://schemas.microsoft.com/office/drawing/2014/main" id="{7618F4F5-0B6D-DC0C-2301-12B3A2BBF0AB}"/>
              </a:ext>
            </a:extLst>
          </p:cNvPr>
          <p:cNvGraphicFramePr>
            <a:graphicFrameLocks noGrp="1"/>
          </p:cNvGraphicFramePr>
          <p:nvPr>
            <p:ph idx="1"/>
            <p:extLst>
              <p:ext uri="{D42A27DB-BD31-4B8C-83A1-F6EECF244321}">
                <p14:modId xmlns:p14="http://schemas.microsoft.com/office/powerpoint/2010/main" val="1364319344"/>
              </p:ext>
            </p:extLst>
          </p:nvPr>
        </p:nvGraphicFramePr>
        <p:xfrm>
          <a:off x="718930" y="1690689"/>
          <a:ext cx="10515600" cy="4206240"/>
        </p:xfrm>
        <a:graphic>
          <a:graphicData uri="http://schemas.openxmlformats.org/drawingml/2006/table">
            <a:tbl>
              <a:tblPr firstRow="1" bandRow="1">
                <a:tableStyleId>{7DF18680-E054-41AD-8BC1-D1AEF772440D}</a:tableStyleId>
              </a:tblPr>
              <a:tblGrid>
                <a:gridCol w="5257800">
                  <a:extLst>
                    <a:ext uri="{9D8B030D-6E8A-4147-A177-3AD203B41FA5}">
                      <a16:colId xmlns:a16="http://schemas.microsoft.com/office/drawing/2014/main" val="4033931523"/>
                    </a:ext>
                  </a:extLst>
                </a:gridCol>
                <a:gridCol w="5257800">
                  <a:extLst>
                    <a:ext uri="{9D8B030D-6E8A-4147-A177-3AD203B41FA5}">
                      <a16:colId xmlns:a16="http://schemas.microsoft.com/office/drawing/2014/main" val="4279228608"/>
                    </a:ext>
                  </a:extLst>
                </a:gridCol>
              </a:tblGrid>
              <a:tr h="308167">
                <a:tc>
                  <a:txBody>
                    <a:bodyPr/>
                    <a:lstStyle/>
                    <a:p>
                      <a:r>
                        <a:rPr lang="fr-FR" sz="1800" b="1" kern="1200" dirty="0">
                          <a:solidFill>
                            <a:schemeClr val="lt1"/>
                          </a:solidFill>
                          <a:effectLst/>
                        </a:rPr>
                        <a:t>MongoDB</a:t>
                      </a:r>
                      <a:endParaRPr lang="fr-FR" dirty="0"/>
                    </a:p>
                  </a:txBody>
                  <a:tcPr/>
                </a:tc>
                <a:tc>
                  <a:txBody>
                    <a:bodyPr/>
                    <a:lstStyle/>
                    <a:p>
                      <a:r>
                        <a:rPr lang="fr-FR" sz="1800" b="1" kern="1200" dirty="0">
                          <a:solidFill>
                            <a:schemeClr val="lt1"/>
                          </a:solidFill>
                          <a:effectLst/>
                        </a:rPr>
                        <a:t>SQL</a:t>
                      </a:r>
                      <a:endParaRPr lang="fr-FR" dirty="0"/>
                    </a:p>
                  </a:txBody>
                  <a:tcPr/>
                </a:tc>
                <a:extLst>
                  <a:ext uri="{0D108BD9-81ED-4DB2-BD59-A6C34878D82A}">
                    <a16:rowId xmlns:a16="http://schemas.microsoft.com/office/drawing/2014/main" val="3595130753"/>
                  </a:ext>
                </a:extLst>
              </a:tr>
              <a:tr h="1232668">
                <a:tc>
                  <a:txBody>
                    <a:bodyPr/>
                    <a:lstStyle/>
                    <a:p>
                      <a:r>
                        <a:rPr lang="fr-CA" sz="1800" b="0" kern="1200" dirty="0">
                          <a:solidFill>
                            <a:schemeClr val="dk1"/>
                          </a:solidFill>
                          <a:effectLst/>
                        </a:rPr>
                        <a:t>MongoDB est un système de gestion de base de données non relationnel basé sur des documents. Un autre nom pour cela est un système basé sur des objets.</a:t>
                      </a:r>
                      <a:endParaRPr lang="fr-FR" dirty="0"/>
                    </a:p>
                  </a:txBody>
                  <a:tcPr/>
                </a:tc>
                <a:tc>
                  <a:txBody>
                    <a:bodyPr/>
                    <a:lstStyle/>
                    <a:p>
                      <a:r>
                        <a:rPr lang="fr-CA" sz="1800" b="0" kern="1200" dirty="0">
                          <a:solidFill>
                            <a:schemeClr val="dk1"/>
                          </a:solidFill>
                          <a:effectLst/>
                        </a:rPr>
                        <a:t>Un système basé sur des tables est MySQL (ou base de données relationnelle open source). L'architecture basée sur des tables, qui est considérée comme une base de données SQL, est la structure de requête de données pour la recherche.</a:t>
                      </a:r>
                      <a:endParaRPr lang="fr-FR" dirty="0"/>
                    </a:p>
                  </a:txBody>
                  <a:tcPr/>
                </a:tc>
                <a:extLst>
                  <a:ext uri="{0D108BD9-81ED-4DB2-BD59-A6C34878D82A}">
                    <a16:rowId xmlns:a16="http://schemas.microsoft.com/office/drawing/2014/main" val="2021168984"/>
                  </a:ext>
                </a:extLst>
              </a:tr>
              <a:tr h="539292">
                <a:tc>
                  <a:txBody>
                    <a:bodyPr/>
                    <a:lstStyle/>
                    <a:p>
                      <a:r>
                        <a:rPr lang="fr-CA" sz="1800" b="0" kern="1200" dirty="0">
                          <a:solidFill>
                            <a:schemeClr val="dk1"/>
                          </a:solidFill>
                          <a:effectLst/>
                        </a:rPr>
                        <a:t>Chaque enregistrement dans MongoDB est conservé dans un document séparé</a:t>
                      </a:r>
                      <a:endParaRPr lang="fr-FR" dirty="0"/>
                    </a:p>
                  </a:txBody>
                  <a:tcPr/>
                </a:tc>
                <a:tc>
                  <a:txBody>
                    <a:bodyPr/>
                    <a:lstStyle/>
                    <a:p>
                      <a:r>
                        <a:rPr lang="fr-CA" sz="1800" b="0" kern="1200" dirty="0">
                          <a:solidFill>
                            <a:schemeClr val="dk1"/>
                          </a:solidFill>
                          <a:effectLst/>
                        </a:rPr>
                        <a:t>Chaque entrée individuelle est enregistrée sous forme de "ligne" dans une base de données MySQL.</a:t>
                      </a:r>
                      <a:endParaRPr lang="fr-FR" dirty="0"/>
                    </a:p>
                  </a:txBody>
                  <a:tcPr/>
                </a:tc>
                <a:extLst>
                  <a:ext uri="{0D108BD9-81ED-4DB2-BD59-A6C34878D82A}">
                    <a16:rowId xmlns:a16="http://schemas.microsoft.com/office/drawing/2014/main" val="3671297462"/>
                  </a:ext>
                </a:extLst>
              </a:tr>
              <a:tr h="539292">
                <a:tc>
                  <a:txBody>
                    <a:bodyPr/>
                    <a:lstStyle/>
                    <a:p>
                      <a:r>
                        <a:rPr lang="fr-CA" sz="1800" b="0" kern="1200" dirty="0">
                          <a:solidFill>
                            <a:schemeClr val="dk1"/>
                          </a:solidFill>
                          <a:effectLst/>
                        </a:rPr>
                        <a:t>Les documents d'une classe ou d'un groupe spécifique sont conservés dans une « collection ».</a:t>
                      </a:r>
                      <a:endParaRPr lang="fr-FR" dirty="0"/>
                    </a:p>
                  </a:txBody>
                  <a:tcPr/>
                </a:tc>
                <a:tc>
                  <a:txBody>
                    <a:bodyPr/>
                    <a:lstStyle/>
                    <a:p>
                      <a:r>
                        <a:rPr lang="fr-CA" sz="1800" b="0" kern="1200" dirty="0">
                          <a:solidFill>
                            <a:schemeClr val="dk1"/>
                          </a:solidFill>
                          <a:effectLst/>
                        </a:rPr>
                        <a:t>Les lignes (également appelées enregistrements) d'un tri similaire sont conservées dans une "table".</a:t>
                      </a:r>
                      <a:endParaRPr lang="fr-FR" dirty="0"/>
                    </a:p>
                  </a:txBody>
                  <a:tcPr/>
                </a:tc>
                <a:extLst>
                  <a:ext uri="{0D108BD9-81ED-4DB2-BD59-A6C34878D82A}">
                    <a16:rowId xmlns:a16="http://schemas.microsoft.com/office/drawing/2014/main" val="1185548186"/>
                  </a:ext>
                </a:extLst>
              </a:tr>
              <a:tr h="308167">
                <a:tc>
                  <a:txBody>
                    <a:bodyPr/>
                    <a:lstStyle/>
                    <a:p>
                      <a:endParaRPr lang="fr-FR"/>
                    </a:p>
                  </a:txBody>
                  <a:tcPr/>
                </a:tc>
                <a:tc>
                  <a:txBody>
                    <a:bodyPr/>
                    <a:lstStyle/>
                    <a:p>
                      <a:endParaRPr lang="fr-FR"/>
                    </a:p>
                  </a:txBody>
                  <a:tcPr/>
                </a:tc>
                <a:extLst>
                  <a:ext uri="{0D108BD9-81ED-4DB2-BD59-A6C34878D82A}">
                    <a16:rowId xmlns:a16="http://schemas.microsoft.com/office/drawing/2014/main" val="2309128418"/>
                  </a:ext>
                </a:extLst>
              </a:tr>
              <a:tr h="308167">
                <a:tc>
                  <a:txBody>
                    <a:bodyPr/>
                    <a:lstStyle/>
                    <a:p>
                      <a:endParaRPr lang="fr-FR" dirty="0"/>
                    </a:p>
                  </a:txBody>
                  <a:tcPr/>
                </a:tc>
                <a:tc>
                  <a:txBody>
                    <a:bodyPr/>
                    <a:lstStyle/>
                    <a:p>
                      <a:endParaRPr lang="fr-FR"/>
                    </a:p>
                  </a:txBody>
                  <a:tcPr/>
                </a:tc>
                <a:extLst>
                  <a:ext uri="{0D108BD9-81ED-4DB2-BD59-A6C34878D82A}">
                    <a16:rowId xmlns:a16="http://schemas.microsoft.com/office/drawing/2014/main" val="188590583"/>
                  </a:ext>
                </a:extLst>
              </a:tr>
              <a:tr h="308167">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957113670"/>
                  </a:ext>
                </a:extLst>
              </a:tr>
            </a:tbl>
          </a:graphicData>
        </a:graphic>
      </p:graphicFrame>
    </p:spTree>
    <p:extLst>
      <p:ext uri="{BB962C8B-B14F-4D97-AF65-F5344CB8AC3E}">
        <p14:creationId xmlns:p14="http://schemas.microsoft.com/office/powerpoint/2010/main" val="34459855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722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Brandon Text</vt:lpstr>
      <vt:lpstr>Garamond</vt:lpstr>
      <vt:lpstr>Inter</vt:lpstr>
      <vt:lpstr>Open Sans</vt:lpstr>
      <vt:lpstr>Rubik</vt:lpstr>
      <vt:lpstr>var( --e-global-typography-primary-font-family )</vt:lpstr>
      <vt:lpstr>Organic</vt:lpstr>
      <vt:lpstr>Projet:</vt:lpstr>
      <vt:lpstr> MongoDB: </vt:lpstr>
      <vt:lpstr>Comment fonctionne MongoDB ? </vt:lpstr>
      <vt:lpstr>SQL</vt:lpstr>
      <vt:lpstr>Comment fonctionne SQL ? </vt:lpstr>
      <vt:lpstr>Différence entre MongoDB et 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cp:revision>
  <dcterms:created xsi:type="dcterms:W3CDTF">2023-08-01T11:13:52Z</dcterms:created>
  <dcterms:modified xsi:type="dcterms:W3CDTF">2023-08-03T11:08:19Z</dcterms:modified>
</cp:coreProperties>
</file>