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6" r:id="rId10"/>
    <p:sldId id="272" r:id="rId11"/>
    <p:sldId id="27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4E6A6-72ED-2E44-B0EF-382666EB546C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2088-030A-6548-A597-CA1CF543737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385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2088-030A-6548-A597-CA1CF5437373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6667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423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676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5209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2557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2135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816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286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851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704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596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CBD1CF4-F3AA-174F-BDAD-CA9488DC2DCE}" type="datetimeFigureOut">
              <a:rPr lang="en-SA" smtClean="0"/>
              <a:t>21/11/2021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FFC79A-0798-C14D-BDCD-FC6F22D2591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894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Laptop with tiny shopping cart in front illustrating online shopping">
            <a:extLst>
              <a:ext uri="{FF2B5EF4-FFF2-40B4-BE49-F238E27FC236}">
                <a16:creationId xmlns:a16="http://schemas.microsoft.com/office/drawing/2014/main" id="{5B878887-E9C6-EE47-AEBB-C66154CF5C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A"/>
          </a:p>
        </p:txBody>
      </p:sp>
      <p:pic>
        <p:nvPicPr>
          <p:cNvPr id="1034" name="Picture 10" descr="Shopping Addiction Fueled By Online Shopping - Addiction Center">
            <a:extLst>
              <a:ext uri="{FF2B5EF4-FFF2-40B4-BE49-F238E27FC236}">
                <a16:creationId xmlns:a16="http://schemas.microsoft.com/office/drawing/2014/main" id="{23CA9127-F840-304B-878D-6126038B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723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F94EA-D4CB-354A-9B13-08E8C7239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936" y="375498"/>
            <a:ext cx="9575471" cy="10381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" pitchFamily="2" charset="0"/>
              </a:rPr>
              <a:t>ADE-O</a:t>
            </a:r>
            <a:r>
              <a:rPr lang="en-SA" b="1" dirty="0">
                <a:latin typeface="Times" pitchFamily="2" charset="0"/>
              </a:rPr>
              <a:t>nline shoppers intention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D68BE-BCB8-CD48-9EE4-65C7ECCD7625}"/>
              </a:ext>
            </a:extLst>
          </p:cNvPr>
          <p:cNvSpPr txBox="1"/>
          <p:nvPr/>
        </p:nvSpPr>
        <p:spPr>
          <a:xfrm>
            <a:off x="6198919" y="3182839"/>
            <a:ext cx="5197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Presented by / Jamilah Rabeh </a:t>
            </a:r>
          </a:p>
          <a:p>
            <a:pPr algn="ctr"/>
            <a:endParaRPr lang="en-SA" sz="2400" dirty="0">
              <a:solidFill>
                <a:schemeClr val="bg2">
                  <a:lumMod val="10000"/>
                </a:schemeClr>
              </a:solidFill>
              <a:latin typeface="Times" pitchFamily="2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S</a:t>
            </a:r>
            <a:r>
              <a:rPr lang="en-SA" sz="24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upervised by/ Dr. Mejdel Alqahtani  </a:t>
            </a:r>
          </a:p>
        </p:txBody>
      </p:sp>
    </p:spTree>
    <p:extLst>
      <p:ext uri="{BB962C8B-B14F-4D97-AF65-F5344CB8AC3E}">
        <p14:creationId xmlns:p14="http://schemas.microsoft.com/office/powerpoint/2010/main" val="92991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227CBD-9682-BF4B-8982-A726FB6FB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197" r="48395"/>
          <a:stretch/>
        </p:blipFill>
        <p:spPr>
          <a:xfrm>
            <a:off x="3501242" y="1312914"/>
            <a:ext cx="5048992" cy="42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099E345-31D3-F344-B510-BFCAEB2A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2" y="1564367"/>
            <a:ext cx="10115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FB333-8AA0-2A45-ABA3-BF98F04D5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452" y="1401289"/>
            <a:ext cx="6425828" cy="4583875"/>
          </a:xfrm>
        </p:spPr>
      </p:pic>
    </p:spTree>
    <p:extLst>
      <p:ext uri="{BB962C8B-B14F-4D97-AF65-F5344CB8AC3E}">
        <p14:creationId xmlns:p14="http://schemas.microsoft.com/office/powerpoint/2010/main" val="80468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4DC1A4-A310-F442-B7AC-2ABF4A20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2" y="1510456"/>
            <a:ext cx="9547761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09453-2513-9346-9A3E-FFDBC87C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43" r="66329" b="24603"/>
          <a:stretch/>
        </p:blipFill>
        <p:spPr>
          <a:xfrm>
            <a:off x="1080655" y="1386485"/>
            <a:ext cx="9072748" cy="5106390"/>
          </a:xfrm>
        </p:spPr>
      </p:pic>
    </p:spTree>
    <p:extLst>
      <p:ext uri="{BB962C8B-B14F-4D97-AF65-F5344CB8AC3E}">
        <p14:creationId xmlns:p14="http://schemas.microsoft.com/office/powerpoint/2010/main" val="361092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885A-F041-E648-8C01-2203E44A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62" y="2241262"/>
            <a:ext cx="10515600" cy="5145190"/>
          </a:xfrm>
        </p:spPr>
        <p:txBody>
          <a:bodyPr>
            <a:normAutofit fontScale="3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</a:t>
            </a:r>
            <a:r>
              <a:rPr lang="en-SA" sz="7400" dirty="0">
                <a:latin typeface="Times" pitchFamily="2" charset="0"/>
              </a:rPr>
              <a:t>he owner should provide  </a:t>
            </a:r>
            <a:r>
              <a:rPr lang="en-US" sz="7400" dirty="0">
                <a:latin typeface="Times" pitchFamily="2" charset="0"/>
              </a:rPr>
              <a:t>Ads in weekdays more than weekend according to our result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</a:t>
            </a:r>
            <a:r>
              <a:rPr lang="ar-SA" sz="7400" dirty="0">
                <a:latin typeface="Times" pitchFamily="2" charset="0"/>
              </a:rPr>
              <a:t> </a:t>
            </a:r>
            <a:r>
              <a:rPr lang="en-US" sz="7400" dirty="0">
                <a:latin typeface="Times" pitchFamily="2" charset="0"/>
              </a:rPr>
              <a:t>care about the customers in regions (5,9 and 8)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gives offers to new visitors to attract them and also in  Feb because its corresponding valentines day 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7400" dirty="0">
                <a:latin typeface="Times" pitchFamily="2" charset="0"/>
              </a:rPr>
              <a:t>The owner should make web site interface and products show  more attractive to increase positive rating on google and increase revenue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sz="7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7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S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B05E32-1FEE-3944-A607-5AB4F98A61FF}"/>
              </a:ext>
            </a:extLst>
          </p:cNvPr>
          <p:cNvSpPr txBox="1">
            <a:spLocks/>
          </p:cNvSpPr>
          <p:nvPr/>
        </p:nvSpPr>
        <p:spPr bwMode="black">
          <a:xfrm>
            <a:off x="2713210" y="629936"/>
            <a:ext cx="6200345" cy="8034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A" b="1">
                <a:latin typeface="Times" pitchFamily="2" charset="0"/>
              </a:rPr>
              <a:t>Recommendations</a:t>
            </a:r>
            <a:r>
              <a:rPr lang="en-SA">
                <a:latin typeface="Times" pitchFamily="2" charset="0"/>
              </a:rPr>
              <a:t> </a:t>
            </a:r>
            <a:endParaRPr lang="en-SA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710E-FF95-224C-AE14-024F07C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0" y="348050"/>
            <a:ext cx="6904513" cy="103991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" pitchFamily="2" charset="0"/>
              </a:rPr>
              <a:t>M</a:t>
            </a:r>
            <a:r>
              <a:rPr lang="en-SA" sz="4800" b="1" dirty="0">
                <a:latin typeface="Times" pitchFamily="2" charset="0"/>
              </a:rPr>
              <a:t>ain Goal</a:t>
            </a:r>
          </a:p>
        </p:txBody>
      </p:sp>
      <p:pic>
        <p:nvPicPr>
          <p:cNvPr id="2050" name="Picture 2" descr="Main Goal Images, Stock Photos &amp;amp; Vectors | Shutterstock">
            <a:extLst>
              <a:ext uri="{FF2B5EF4-FFF2-40B4-BE49-F238E27FC236}">
                <a16:creationId xmlns:a16="http://schemas.microsoft.com/office/drawing/2014/main" id="{5E83C5D6-E127-2349-837F-460D21D01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3"/>
          <a:stretch/>
        </p:blipFill>
        <p:spPr bwMode="auto">
          <a:xfrm>
            <a:off x="7619009" y="0"/>
            <a:ext cx="45729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48D72-1568-C649-AB28-5ACE65E83218}"/>
              </a:ext>
            </a:extLst>
          </p:cNvPr>
          <p:cNvSpPr txBox="1"/>
          <p:nvPr/>
        </p:nvSpPr>
        <p:spPr>
          <a:xfrm>
            <a:off x="203339" y="1919751"/>
            <a:ext cx="69045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What are the behaviors of online shoppers according to browsing shopping site 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what is the main features that have a clear impact to increase revenue from the customers 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  <a:ea typeface="Calibri" panose="020F0502020204030204" pitchFamily="34" charset="0"/>
                <a:cs typeface="Arial" panose="020B0604020202020204" pitchFamily="34" charset="0"/>
              </a:rPr>
              <a:t>Provide recommendations according to our results</a:t>
            </a:r>
            <a:endParaRPr lang="en-US" sz="28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effectLst/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S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2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5455-CB39-2441-84C4-6115D402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524" y="84118"/>
            <a:ext cx="6650952" cy="830551"/>
          </a:xfrm>
        </p:spPr>
        <p:txBody>
          <a:bodyPr/>
          <a:lstStyle/>
          <a:p>
            <a:r>
              <a:rPr lang="en-SA" b="1" dirty="0">
                <a:latin typeface="Times" pitchFamily="2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0C2F-9CDE-7A4C-BB1D-60B5737E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0580"/>
            <a:ext cx="10515600" cy="3693830"/>
          </a:xfrm>
        </p:spPr>
        <p:txBody>
          <a:bodyPr/>
          <a:lstStyle/>
          <a:p>
            <a:pPr marL="0" indent="0">
              <a:buNone/>
            </a:pPr>
            <a:r>
              <a:rPr lang="en-SA" sz="2000" dirty="0"/>
              <a:t> </a:t>
            </a:r>
            <a:r>
              <a:rPr lang="en-S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obtain the dataset from </a:t>
            </a:r>
            <a:r>
              <a:rPr lang="en-SA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UCI Machine Learning Repository</a:t>
            </a:r>
            <a:r>
              <a:rPr lang="en-S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that collected in 2018-08-31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 contain 18 columns and more than 12000 observations , Data size 12379 x 18</a:t>
            </a: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E4DB-83EC-1A42-A32C-C031CF65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544" y="19676"/>
            <a:ext cx="1623456" cy="595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03AB4-AABA-D74C-8D23-570B0C1A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8" y="4959865"/>
            <a:ext cx="7254402" cy="1805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21676-617F-FA4B-92C4-C33EF0A0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49" y="2062459"/>
            <a:ext cx="11332301" cy="28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92D4-5A67-2E41-B04E-520A146F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995"/>
            <a:ext cx="7729728" cy="1111243"/>
          </a:xfrm>
        </p:spPr>
        <p:txBody>
          <a:bodyPr/>
          <a:lstStyle/>
          <a:p>
            <a:r>
              <a:rPr lang="en-SA" b="1" dirty="0">
                <a:latin typeface="Times" pitchFamily="2" charset="0"/>
              </a:rPr>
              <a:t>Preprocessing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E0F8-CCED-634C-876C-BA158F84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6196"/>
            <a:ext cx="7729728" cy="31019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A" sz="2400" dirty="0">
                <a:latin typeface="Times" pitchFamily="2" charset="0"/>
              </a:rPr>
              <a:t>Data cleaning</a:t>
            </a:r>
          </a:p>
          <a:p>
            <a:pPr marL="514350" indent="-514350">
              <a:buFont typeface="+mj-lt"/>
              <a:buAutoNum type="arabicPeriod"/>
            </a:pPr>
            <a:endParaRPr lang="en-SA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correlation  between features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A</a:t>
            </a:r>
            <a:r>
              <a:rPr lang="en-SA" sz="2400" dirty="0">
                <a:latin typeface="Times" pitchFamily="2" charset="0"/>
              </a:rPr>
              <a:t>nalysis outlires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effectLst/>
                <a:latin typeface="Times" pitchFamily="2" charset="0"/>
                <a:ea typeface="Calibri" panose="020F0502020204030204" pitchFamily="34" charset="0"/>
              </a:rPr>
              <a:t>visualization</a:t>
            </a:r>
            <a:r>
              <a:rPr lang="en-SA" sz="2400" dirty="0">
                <a:effectLst/>
                <a:latin typeface="Times" pitchFamily="2" charset="0"/>
              </a:rPr>
              <a:t> </a:t>
            </a:r>
            <a:endParaRPr lang="en-SA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E476-FCF9-9348-B8E2-6512DE7C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99"/>
            <a:ext cx="7280564" cy="1026858"/>
          </a:xfrm>
        </p:spPr>
        <p:txBody>
          <a:bodyPr/>
          <a:lstStyle/>
          <a:p>
            <a:r>
              <a:rPr lang="en-SA" dirty="0">
                <a:latin typeface="Times" pitchFamily="2" charset="0"/>
              </a:rPr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0F0E-F006-C144-AC57-14AE3BE59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423105"/>
            <a:ext cx="623454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Check on missing values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Remove duplicated rows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Check on negative value on duration features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" pitchFamily="2" charset="0"/>
              </a:rPr>
              <a:t>Rename element in </a:t>
            </a:r>
            <a:r>
              <a:rPr lang="en-US" sz="2400" dirty="0">
                <a:solidFill>
                  <a:srgbClr val="FF0000"/>
                </a:solidFill>
                <a:latin typeface="Times" pitchFamily="2" charset="0"/>
              </a:rPr>
              <a:t>Month</a:t>
            </a:r>
            <a:r>
              <a:rPr lang="en-US" sz="2400" dirty="0">
                <a:latin typeface="Times" pitchFamily="2" charset="0"/>
              </a:rPr>
              <a:t>: </a:t>
            </a:r>
          </a:p>
          <a:p>
            <a:pPr marL="457200" lvl="2" indent="0">
              <a:buNone/>
            </a:pPr>
            <a:r>
              <a:rPr lang="en-US" sz="2200" dirty="0">
                <a:latin typeface="Times" pitchFamily="2" charset="0"/>
              </a:rPr>
              <a:t>       df["Month"].replace({"June": "Jun"},      </a:t>
            </a:r>
            <a:r>
              <a:rPr lang="en-US" sz="2200" dirty="0" err="1">
                <a:latin typeface="Times" pitchFamily="2" charset="0"/>
              </a:rPr>
              <a:t>inplace</a:t>
            </a:r>
            <a:r>
              <a:rPr lang="en-US" sz="2200" dirty="0">
                <a:latin typeface="Times" pitchFamily="2" charset="0"/>
              </a:rPr>
              <a:t>=True)</a:t>
            </a:r>
          </a:p>
          <a:p>
            <a:pPr marL="342900" indent="-342900">
              <a:buAutoNum type="arabicPeriod" startAt="5"/>
            </a:pPr>
            <a:r>
              <a:rPr lang="en-US" sz="2400" dirty="0">
                <a:latin typeface="Times" pitchFamily="2" charset="0"/>
              </a:rPr>
              <a:t>Remove unnecessary data </a:t>
            </a:r>
          </a:p>
          <a:p>
            <a:pPr marL="342900" indent="-342900">
              <a:buAutoNum type="arabicPeriod" startAt="5"/>
            </a:pPr>
            <a:r>
              <a:rPr lang="en-US" sz="2400" dirty="0">
                <a:latin typeface="Times" pitchFamily="2" charset="0"/>
              </a:rPr>
              <a:t>Analysis outliers and removed </a:t>
            </a:r>
          </a:p>
          <a:p>
            <a:pPr marL="0" indent="0">
              <a:buNone/>
            </a:pPr>
            <a:r>
              <a:rPr lang="en-US" sz="2400" dirty="0">
                <a:latin typeface="Times" pitchFamily="2" charset="0"/>
              </a:rPr>
              <a:t> </a:t>
            </a:r>
            <a:endParaRPr lang="en-SA" sz="2400" dirty="0">
              <a:latin typeface="Time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9C873-EFE8-0D43-AC32-5DF25EB1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02" y="0"/>
            <a:ext cx="569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FEE0-0A03-A647-8575-C6DF7DE8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274"/>
            <a:ext cx="7729728" cy="945009"/>
          </a:xfrm>
        </p:spPr>
        <p:txBody>
          <a:bodyPr/>
          <a:lstStyle/>
          <a:p>
            <a:r>
              <a:rPr lang="en-US" dirty="0">
                <a:latin typeface="Times" pitchFamily="2" charset="0"/>
              </a:rPr>
              <a:t>Correlation between features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AB87-1F7F-9D4D-8473-8F1EE23B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EA0CB-6EBE-B341-A9DA-459194C3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64"/>
            <a:ext cx="12191999" cy="53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E19-58D7-E94C-B5F6-C1F39DA1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1236238"/>
            <a:ext cx="7819900" cy="577083"/>
          </a:xfrm>
        </p:spPr>
        <p:txBody>
          <a:bodyPr>
            <a:normAutofit fontScale="90000"/>
          </a:bodyPr>
          <a:lstStyle/>
          <a:p>
            <a:r>
              <a:rPr lang="en-US" sz="2400" cap="none" dirty="0">
                <a:solidFill>
                  <a:schemeClr val="bg2">
                    <a:lumMod val="10000"/>
                  </a:schemeClr>
                </a:solidFill>
                <a:effectLst/>
                <a:latin typeface="Times" pitchFamily="2" charset="0"/>
              </a:rPr>
              <a:t>the target column in our data is revenue </a:t>
            </a:r>
            <a:endParaRPr lang="en-SA" sz="2400" dirty="0">
              <a:solidFill>
                <a:schemeClr val="bg2">
                  <a:lumMod val="10000"/>
                </a:schemeClr>
              </a:solidFill>
              <a:latin typeface="Time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22A8-2E7B-D640-87A7-DA19C931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57" y="2194032"/>
            <a:ext cx="6201113" cy="4490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77351-0E31-2345-A117-601769B9389E}"/>
              </a:ext>
            </a:extLst>
          </p:cNvPr>
          <p:cNvSpPr txBox="1"/>
          <p:nvPr/>
        </p:nvSpPr>
        <p:spPr>
          <a:xfrm>
            <a:off x="3173901" y="173705"/>
            <a:ext cx="8455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V</a:t>
            </a:r>
            <a:r>
              <a:rPr lang="en-SA" sz="4400" dirty="0">
                <a:latin typeface="Times" pitchFamily="2" charset="0"/>
              </a:rPr>
              <a:t>isuilazation-</a:t>
            </a:r>
            <a:r>
              <a:rPr lang="en-US" sz="440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Times" pitchFamily="2" charset="0"/>
              </a:rPr>
              <a:t>Target column</a:t>
            </a:r>
            <a:r>
              <a:rPr lang="en-SA" sz="3200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43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E56F-C9D2-A74D-95CE-91222495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36"/>
            <a:ext cx="10515600" cy="89365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" pitchFamily="2" charset="0"/>
              </a:rPr>
              <a:t>V</a:t>
            </a:r>
            <a:r>
              <a:rPr lang="en-SA" sz="4400" dirty="0">
                <a:latin typeface="Times" pitchFamily="2" charset="0"/>
              </a:rPr>
              <a:t>isuilazation-</a:t>
            </a:r>
            <a:r>
              <a:rPr lang="en-US" sz="4400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" pitchFamily="2" charset="0"/>
              </a:rPr>
              <a:t>other</a:t>
            </a:r>
            <a:r>
              <a:rPr lang="en-US" sz="3200" dirty="0">
                <a:solidFill>
                  <a:srgbClr val="000000"/>
                </a:solidFill>
                <a:effectLst/>
                <a:latin typeface="Times" pitchFamily="2" charset="0"/>
              </a:rPr>
              <a:t> column</a:t>
            </a:r>
            <a:r>
              <a:rPr lang="en-SA" sz="3200" dirty="0">
                <a:latin typeface="Times" pitchFamily="2" charset="0"/>
              </a:rPr>
              <a:t> </a:t>
            </a:r>
            <a:br>
              <a:rPr lang="en-SA" sz="3200" dirty="0">
                <a:latin typeface="Times" pitchFamily="2" charset="0"/>
              </a:rPr>
            </a:br>
            <a:endParaRPr lang="en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20292-48FA-D84F-B93D-DF94017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81" t="24490" r="-758" b="49769"/>
          <a:stretch/>
        </p:blipFill>
        <p:spPr>
          <a:xfrm>
            <a:off x="522514" y="1356797"/>
            <a:ext cx="10831286" cy="5340970"/>
          </a:xfrm>
        </p:spPr>
      </p:pic>
    </p:spTree>
    <p:extLst>
      <p:ext uri="{BB962C8B-B14F-4D97-AF65-F5344CB8AC3E}">
        <p14:creationId xmlns:p14="http://schemas.microsoft.com/office/powerpoint/2010/main" val="412761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BF8FE6-B9BF-2F4C-9DC4-0AF20FB69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716" t="74578" r="31806" b="273"/>
          <a:stretch/>
        </p:blipFill>
        <p:spPr>
          <a:xfrm>
            <a:off x="1864427" y="878774"/>
            <a:ext cx="8443356" cy="5462648"/>
          </a:xfrm>
        </p:spPr>
      </p:pic>
    </p:spTree>
    <p:extLst>
      <p:ext uri="{BB962C8B-B14F-4D97-AF65-F5344CB8AC3E}">
        <p14:creationId xmlns:p14="http://schemas.microsoft.com/office/powerpoint/2010/main" val="27008832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{808E3E6C-FA7B-F742-8004-70BEDCE6B153}tf10001120</Template>
  <TotalTime>1488</TotalTime>
  <Words>236</Words>
  <Application>Microsoft Macintosh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Times</vt:lpstr>
      <vt:lpstr>Times New Roman</vt:lpstr>
      <vt:lpstr>Wingdings</vt:lpstr>
      <vt:lpstr>Parcel</vt:lpstr>
      <vt:lpstr>ADE-Online shoppers intention</vt:lpstr>
      <vt:lpstr>Main Goal</vt:lpstr>
      <vt:lpstr>Data set</vt:lpstr>
      <vt:lpstr>Preprocessing steps </vt:lpstr>
      <vt:lpstr>Data Cleaning </vt:lpstr>
      <vt:lpstr>Correlation between features</vt:lpstr>
      <vt:lpstr>the target column in our data is revenue </vt:lpstr>
      <vt:lpstr>Visuilazation- other column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ADE-Online shoppers intention</dc:title>
  <dc:creator>JAMILAH RABEH GHAZI ALHARBI</dc:creator>
  <cp:lastModifiedBy>JAMILAH RABEH GHAZI ALHARBI</cp:lastModifiedBy>
  <cp:revision>3</cp:revision>
  <dcterms:created xsi:type="dcterms:W3CDTF">2021-11-21T06:19:43Z</dcterms:created>
  <dcterms:modified xsi:type="dcterms:W3CDTF">2021-11-22T07:07:43Z</dcterms:modified>
</cp:coreProperties>
</file>