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BD7F-DD65-4141-8615-D8487A42C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93DBD-C7D3-3943-A0B0-B5D4D520C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DAD5-DD41-6E43-977D-DF007180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2F18-D939-2947-BE8D-CA6B2B67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3BD5-FAFF-4F49-BDF4-2752F7C4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0935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785A-C53D-5A40-8140-16262A79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C0C0D-126C-204F-AD2E-DC1626C4A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69E0-5BB6-144C-997A-832B72F7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5D77-0051-3B48-8A10-DEB87A0C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9ACD-F931-B24B-88AB-7427A9EA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490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87B4C-6BFE-7A48-BDF8-B692BA760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11DF2-38AB-2E4E-8FD3-58C72F57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4670-0902-204E-9A48-2294AE91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83EC-0435-3C4C-91C4-3698A79F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D417E-1C7D-4249-8CC3-FEEB10F1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6608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25C3-B702-FF44-B99B-062CB264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683E-CCFA-B949-B9D4-C520EC97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6148B-7D51-E540-B38C-BC61B644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5848-F500-2A41-8838-50DB4283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9C59-74E9-AF4A-A143-FCE0DCF8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2032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86AC-20EB-314C-96E4-364F1E50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4A3D8-21F2-3C44-B680-CB082719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C8ED-9981-9647-BD4C-18B2A585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7CF20-1261-634A-BC87-0500BCD3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756B4-9E76-6F45-B700-F3662E7E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018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068D-704B-3445-9146-1167A54D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327-5590-AC4E-BF24-761864B0E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32B5E-E251-2C47-8697-60CE277A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293A6-0CE9-B74F-B054-6DCB4B7E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BA9C4-C03B-B741-B082-D6B29D7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DB7F8-5495-5249-9B8D-8440704B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9073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CA87-7A57-494D-879F-2EA582B2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4314-5A6D-1A4E-A15E-5137C361C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B63BF-3F03-5C49-AA05-E120B35B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3AF74-9D6D-214C-A105-71E2BFE3C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70B28-02BE-8B46-8F12-14ACC88F8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4B101-2B3A-DD40-9689-A8C6ADBF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37A70-2F12-0C47-AFAE-14328519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CC36E-90D9-E94F-BBB5-3292B4E7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196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E614-3506-C64B-B95E-BF2E1112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B5E3E-5D31-0F4E-9679-32C135B8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41C0C-AD6B-1642-B653-CC19200C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25C99-0F59-F24A-964E-2978170A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3626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2BED-3B01-6948-96C8-03C4FB13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4DAB2-CDC9-D84D-8759-C76AE042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9ABDA-47A6-604F-8E4A-53B1FD1A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101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5B16-6CCC-5B48-A666-1063DAD2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C885-F07E-E34B-B577-D53B78FB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86CAE-0F35-D749-8603-A668D0D6A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8531E-AC74-8543-8CD0-46D14FA5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64428-5A33-4D41-89A1-D05E4893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DAA-BBD6-A842-B42B-B9955AEE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5683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9E3A-E29A-4641-AE86-3058156D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80881-DBF6-B847-8BD3-AF0056D91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3BCB-DC77-B146-A1AC-3D95751B4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3ABE-F663-AE4C-996A-C84E117F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864E-2811-8144-A124-A784366F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313E9-F96F-8644-9138-EAFE7EC0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9207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F54D8-53FA-E642-9974-A13ABA3D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1A2C7-763A-B547-B7A8-6D9B9EC9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16E9-C80F-1E42-B64C-27A3036D2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D440-BE35-4945-97F0-49BB607C87E7}" type="datetimeFigureOut">
              <a:rPr lang="en-SA" smtClean="0"/>
              <a:t>20/10/2021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2633-FFB9-C449-9C49-5C7900E50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3052C-D26C-5C41-9605-DA849ACA0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49B3-30A3-8744-B416-FDAACD6A568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1432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063A-54DD-E048-90F2-18EE85CCA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3064"/>
          </a:xfrm>
        </p:spPr>
        <p:txBody>
          <a:bodyPr>
            <a:normAutofit/>
          </a:bodyPr>
          <a:lstStyle/>
          <a:p>
            <a:r>
              <a:rPr lang="en-SA" sz="4000" dirty="0">
                <a:latin typeface="Times" pitchFamily="2" charset="0"/>
              </a:rPr>
              <a:t>Travel-reivews rating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8EFE8-5AF8-534C-B1EF-67752F2F0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908" y="2866812"/>
            <a:ext cx="9358184" cy="1655762"/>
          </a:xfrm>
        </p:spPr>
        <p:txBody>
          <a:bodyPr/>
          <a:lstStyle/>
          <a:p>
            <a:pPr algn="just"/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analysis ratings and reviews provide tremendous value to merchants to provide services and advertisments correctly.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businesses with valuable market and help them better understand the opinions and needs of the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tourists</a:t>
            </a:r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02659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2281FA99-4592-9940-89F4-EEF92CE6C7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6" y="679622"/>
            <a:ext cx="5617095" cy="581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1315-5F18-124C-85C1-94D89F1C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A" sz="2800" b="0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PCA Visualizations with 2D</a:t>
            </a:r>
            <a:br>
              <a:rPr lang="en-SA" sz="2000" b="1" dirty="0">
                <a:effectLst/>
                <a:latin typeface="Times" pitchFamily="2" charset="0"/>
                <a:ea typeface="Times New Roman" panose="02020603050405020304" pitchFamily="18" charset="0"/>
              </a:rPr>
            </a:br>
            <a:endParaRPr lang="en-SA" sz="2000" dirty="0">
              <a:latin typeface="Times" pitchFamily="2" charset="0"/>
            </a:endParaRP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AB1E2D10-9477-954D-913D-AF7BE0A295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97" y="1690688"/>
            <a:ext cx="6729444" cy="45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2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C36B-E668-A84B-8D71-42878D20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51" y="0"/>
            <a:ext cx="11020168" cy="1325563"/>
          </a:xfrm>
        </p:spPr>
        <p:txBody>
          <a:bodyPr/>
          <a:lstStyle/>
          <a:p>
            <a:r>
              <a:rPr lang="en-US" sz="1800" b="1" dirty="0">
                <a:effectLst/>
                <a:latin typeface="Times" pitchFamily="2" charset="0"/>
                <a:ea typeface="Times New Roman" panose="02020603050405020304" pitchFamily="18" charset="0"/>
              </a:rPr>
              <a:t>Applying K-mean clustering</a:t>
            </a:r>
            <a:r>
              <a:rPr lang="en-SA" b="1" dirty="0">
                <a:effectLst/>
                <a:latin typeface="Times" pitchFamily="2" charset="0"/>
              </a:rPr>
              <a:t> </a:t>
            </a:r>
            <a:endParaRPr lang="en-SA" b="1" dirty="0">
              <a:latin typeface="Times" pitchFamily="2" charset="0"/>
            </a:endParaRP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1B48CA63-464E-3545-8BF6-D938044CFC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20" y="1325563"/>
            <a:ext cx="6798523" cy="4234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E4B04-0AD3-9A43-9BAC-3530871F9A9D}"/>
              </a:ext>
            </a:extLst>
          </p:cNvPr>
          <p:cNvSpPr txBox="1"/>
          <p:nvPr/>
        </p:nvSpPr>
        <p:spPr>
          <a:xfrm>
            <a:off x="506627" y="5930855"/>
            <a:ext cx="9662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" pitchFamily="2" charset="0"/>
                <a:ea typeface="Times New Roman" panose="02020603050405020304" pitchFamily="18" charset="0"/>
              </a:rPr>
              <a:t>According to result we can conclude t</a:t>
            </a:r>
            <a:r>
              <a:rPr lang="en-SA" sz="1800" dirty="0">
                <a:effectLst/>
                <a:latin typeface="Times" pitchFamily="2" charset="0"/>
                <a:ea typeface="Times New Roman" panose="02020603050405020304" pitchFamily="18" charset="0"/>
              </a:rPr>
              <a:t>hat we have </a:t>
            </a:r>
            <a:r>
              <a:rPr lang="en-US" sz="1800" dirty="0">
                <a:effectLst/>
                <a:latin typeface="Times" pitchFamily="2" charset="0"/>
                <a:ea typeface="Times New Roman" panose="02020603050405020304" pitchFamily="18" charset="0"/>
              </a:rPr>
              <a:t>6</a:t>
            </a:r>
            <a:r>
              <a:rPr lang="en-SA" sz="1800" dirty="0">
                <a:effectLst/>
                <a:latin typeface="Times" pitchFamily="2" charset="0"/>
                <a:ea typeface="Times New Roman" panose="02020603050405020304" pitchFamily="18" charset="0"/>
              </a:rPr>
              <a:t> groups of people who give estimates </a:t>
            </a:r>
            <a:r>
              <a:rPr lang="en-US" sz="1800" dirty="0">
                <a:effectLst/>
                <a:latin typeface="Times" pitchFamily="2" charset="0"/>
                <a:ea typeface="Times New Roman" panose="02020603050405020304" pitchFamily="18" charset="0"/>
              </a:rPr>
              <a:t>based on their rating </a:t>
            </a:r>
            <a:endParaRPr lang="en-SA" sz="1800" dirty="0">
              <a:effectLst/>
              <a:latin typeface="Times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5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7BBC-94EC-D44D-BEB6-86AE33B5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</a:t>
            </a:r>
            <a:b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A83F-0507-8B4D-B69D-DBB97F21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Tarvel Review Ratings dataset ,I obtained it from Kaggle website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data set is populated by capturing user ratings from Google reviews. Reviews on attractions from 24 categories across Europe are considered. Google user rating ranges from 1 to 5 and average user rating per category is calculated</a:t>
            </a:r>
            <a:r>
              <a:rPr lang="en-SA" dirty="0">
                <a:effectLst/>
              </a:rPr>
              <a:t> </a:t>
            </a:r>
          </a:p>
          <a:p>
            <a:endParaRPr lang="en-SA" dirty="0"/>
          </a:p>
          <a:p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 dataset contains more then 5000 instances and 25 features </a:t>
            </a:r>
          </a:p>
          <a:p>
            <a:endParaRPr lang="en-SA" sz="1800" dirty="0">
              <a:latin typeface="Times New Roman" panose="02020603050405020304" pitchFamily="18" charset="0"/>
            </a:endParaRPr>
          </a:p>
          <a:p>
            <a:endParaRPr lang="en-SA" sz="1800" dirty="0">
              <a:latin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 I will use all features in the dataset based on clustering algorithm to figure out how is the people visit certain places </a:t>
            </a:r>
            <a:endParaRPr lang="en-S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4534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B780-AC9C-BD45-B706-7DD7070A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Target </a:t>
            </a:r>
            <a:r>
              <a:rPr lang="en-US" sz="1800" b="1" dirty="0">
                <a:solidFill>
                  <a:srgbClr val="000000"/>
                </a:solidFill>
                <a:latin typeface="Times" pitchFamily="2" charset="0"/>
                <a:ea typeface="Times New Roman" panose="02020603050405020304" pitchFamily="18" charset="0"/>
              </a:rPr>
              <a:t>R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esult</a:t>
            </a:r>
            <a:r>
              <a:rPr lang="en-SA" dirty="0">
                <a:effectLst/>
                <a:latin typeface="Times" pitchFamily="2" charset="0"/>
              </a:rPr>
              <a:t> </a:t>
            </a:r>
            <a:endParaRPr lang="en-SA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17C5-9340-EB42-BED2-D19B0D68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dataset describes how users rate their estimates </a:t>
            </a:r>
          </a:p>
          <a:p>
            <a:endParaRPr lang="en-S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  job is to learn how to grouped them in clusters. This is most secnificant important because it will allow us to work more efficiently with our users </a:t>
            </a:r>
          </a:p>
          <a:p>
            <a:endParaRPr lang="en-S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clusters, we can offer people services more specifically.</a:t>
            </a:r>
          </a:p>
          <a:p>
            <a:pPr marL="0" indent="0">
              <a:buNone/>
            </a:pPr>
            <a:endParaRPr lang="en-S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65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8F0D-5EE4-DA48-B0CB-DE01AF4F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A" sz="2400" b="1" dirty="0">
                <a:effectLst/>
                <a:latin typeface="Times" pitchFamily="2" charset="0"/>
                <a:ea typeface="Times New Roman" panose="02020603050405020304" pitchFamily="18" charset="0"/>
              </a:rPr>
              <a:t>Exploratory Data Analysis</a:t>
            </a:r>
            <a:r>
              <a:rPr lang="en-SA" sz="2400" b="1" dirty="0">
                <a:effectLst/>
                <a:latin typeface="Times" pitchFamily="2" charset="0"/>
              </a:rPr>
              <a:t> </a:t>
            </a:r>
            <a:endParaRPr lang="en-SA" sz="2400" b="1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3EAF-E5E5-944E-8301-16885ACA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" pitchFamily="2" charset="0"/>
                <a:ea typeface="Times New Roman" panose="02020603050405020304" pitchFamily="18" charset="0"/>
              </a:rPr>
              <a:t>In this phase we do that </a:t>
            </a:r>
            <a:endParaRPr lang="en-SA" sz="1800" dirty="0">
              <a:effectLst/>
              <a:latin typeface="Times" pitchFamily="2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" pitchFamily="2" charset="0"/>
                <a:ea typeface="Times New Roman" panose="02020603050405020304" pitchFamily="18" charset="0"/>
              </a:rPr>
              <a:t>1-Remove Nun values </a:t>
            </a:r>
            <a:endParaRPr lang="en-SA" sz="1800" dirty="0">
              <a:effectLst/>
              <a:latin typeface="Times" pitchFamily="2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" pitchFamily="2" charset="0"/>
                <a:ea typeface="Times New Roman" panose="02020603050405020304" pitchFamily="18" charset="0"/>
              </a:rPr>
              <a:t>2-Renamed columns</a:t>
            </a:r>
            <a:endParaRPr lang="en-SA" sz="1800" dirty="0">
              <a:effectLst/>
              <a:latin typeface="Times" pitchFamily="2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" pitchFamily="2" charset="0"/>
                <a:ea typeface="Times New Roman" panose="02020603050405020304" pitchFamily="18" charset="0"/>
              </a:rPr>
              <a:t>3-Remove missing values </a:t>
            </a:r>
            <a:endParaRPr lang="en-SA" sz="1800" dirty="0">
              <a:effectLst/>
              <a:latin typeface="Times" pitchFamily="2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" pitchFamily="2" charset="0"/>
                <a:ea typeface="Times New Roman" panose="02020603050405020304" pitchFamily="18" charset="0"/>
              </a:rPr>
              <a:t>4-Convert object values in to float values</a:t>
            </a:r>
            <a:endParaRPr lang="en-SA" sz="1800" dirty="0">
              <a:effectLst/>
              <a:latin typeface="Times" pitchFamily="2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" pitchFamily="2" charset="0"/>
                <a:ea typeface="Times New Roman" panose="02020603050405020304" pitchFamily="18" charset="0"/>
              </a:rPr>
              <a:t>5-Showed the feature scaling and relation between feature and save data after EDA</a:t>
            </a:r>
            <a:endParaRPr lang="en-SA" sz="1800" dirty="0">
              <a:effectLst/>
              <a:latin typeface="Times" pitchFamily="2" charset="0"/>
              <a:ea typeface="Times New Roman" panose="02020603050405020304" pitchFamily="18" charset="0"/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1032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6E46-ED74-9646-884A-026A7642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" pitchFamily="2" charset="0"/>
              </a:rPr>
              <a:t>C</a:t>
            </a:r>
            <a:r>
              <a:rPr lang="en-SA" sz="2400" dirty="0">
                <a:latin typeface="Times" pitchFamily="2" charset="0"/>
              </a:rPr>
              <a:t>hecking outliur datapoint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E28F7183-88EB-A447-92D2-8BE60AFB39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859971"/>
            <a:ext cx="9675341" cy="44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6647-07D1-5843-A867-8D845D1B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A" sz="3600" dirty="0">
                <a:effectLst/>
                <a:latin typeface="Times" pitchFamily="2" charset="0"/>
                <a:ea typeface="Times New Roman" panose="02020603050405020304" pitchFamily="18" charset="0"/>
              </a:rPr>
              <a:t>how our features are distributed</a:t>
            </a:r>
            <a:r>
              <a:rPr lang="en-SA" sz="3600" dirty="0">
                <a:effectLst/>
                <a:latin typeface="Times" pitchFamily="2" charset="0"/>
              </a:rPr>
              <a:t> </a:t>
            </a:r>
            <a:endParaRPr lang="en-SA" sz="3600" dirty="0">
              <a:latin typeface="Times" pitchFamily="2" charset="0"/>
            </a:endParaRPr>
          </a:p>
        </p:txBody>
      </p:sp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D477D8-ACF3-904B-91D6-DF68FC385B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19" y="1912122"/>
            <a:ext cx="7414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11FD-1377-7B4E-91BA-82725448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" pitchFamily="2" charset="0"/>
                <a:ea typeface="Times New Roman" panose="02020603050405020304" pitchFamily="18" charset="0"/>
              </a:rPr>
              <a:t>Preprocessing phase</a:t>
            </a:r>
            <a:r>
              <a:rPr lang="en-SA" sz="2400" b="1" dirty="0">
                <a:effectLst/>
                <a:latin typeface="Times" pitchFamily="2" charset="0"/>
              </a:rPr>
              <a:t> </a:t>
            </a:r>
            <a:endParaRPr lang="en-SA" sz="2400" b="1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B352-7D2F-9346-B3FD-31D01E3E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normalize </a:t>
            </a:r>
            <a:r>
              <a:rPr lang="en-SA" sz="2000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catagroies </a:t>
            </a:r>
            <a:r>
              <a:rPr lang="en-US" sz="2000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our data </a:t>
            </a:r>
            <a:endParaRPr lang="en-SA" sz="2000" dirty="0">
              <a:solidFill>
                <a:srgbClr val="2F5496"/>
              </a:solidFill>
              <a:effectLst/>
              <a:latin typeface="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2648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6EF8-51ED-7F4C-9CFD-CCB0D59E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Times" pitchFamily="2" charset="0"/>
                <a:ea typeface="Times New Roman" panose="02020603050405020304" pitchFamily="18" charset="0"/>
              </a:rPr>
              <a:t>clustering data by K-MEAN algorithm</a:t>
            </a:r>
            <a:r>
              <a:rPr lang="en-SA" b="1" dirty="0">
                <a:effectLst/>
                <a:latin typeface="Times" pitchFamily="2" charset="0"/>
              </a:rPr>
              <a:t> </a:t>
            </a:r>
            <a:endParaRPr lang="en-SA" b="1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0A1A-3BEF-5D4C-86D3-F3A56F01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sz="1800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we visualizing our data we cant get a clear plot of data according to a large number of features in our data </a:t>
            </a:r>
          </a:p>
          <a:p>
            <a:endParaRPr lang="en-SA" sz="1800" dirty="0">
              <a:solidFill>
                <a:srgbClr val="000000"/>
              </a:solidFill>
              <a:latin typeface="Times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SA" sz="1800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PCA is an algorithm that is used for dimensionality reduction - meaning, informally, that it can take in a DataFrame with many columns and return a DataFrame with a reduced number of columns that still retains much of the information from the columns of the original DataFrame.</a:t>
            </a:r>
            <a:r>
              <a:rPr lang="en-SA" dirty="0">
                <a:effectLst/>
                <a:latin typeface="Times" pitchFamily="2" charset="0"/>
              </a:rPr>
              <a:t> </a:t>
            </a:r>
          </a:p>
          <a:p>
            <a:pPr algn="just"/>
            <a:endParaRPr lang="en-SA" dirty="0">
              <a:latin typeface="Times" pitchFamily="2" charset="0"/>
            </a:endParaRPr>
          </a:p>
          <a:p>
            <a:pPr algn="just"/>
            <a:endParaRPr lang="en-SA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7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AD42-B7C1-9A45-8BE9-F4FD26D2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342900" lvl="0" indent="-342900" rtl="0">
              <a:spcBef>
                <a:spcPts val="930"/>
              </a:spcBef>
              <a:spcAft>
                <a:spcPts val="0"/>
              </a:spcAft>
              <a:buClr>
                <a:srgbClr val="1F3763"/>
              </a:buClr>
              <a:buFont typeface="Times New Roman" panose="02020603050405020304" pitchFamily="18" charset="0"/>
              <a:buAutoNum type="arabicPeriod"/>
            </a:pPr>
            <a:r>
              <a:rPr lang="en-SA" sz="2000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initialize our PCA models</a:t>
            </a:r>
          </a:p>
          <a:p>
            <a:pPr marL="342900" lvl="0" indent="-342900" rtl="0">
              <a:spcBef>
                <a:spcPts val="930"/>
              </a:spcBef>
              <a:spcAft>
                <a:spcPts val="0"/>
              </a:spcAft>
              <a:buClr>
                <a:srgbClr val="1F3763"/>
              </a:buClr>
              <a:buFont typeface="Times New Roman" panose="02020603050405020304" pitchFamily="18" charset="0"/>
              <a:buAutoNum type="arabicPeriod"/>
            </a:pPr>
            <a:endParaRPr lang="en-SA" sz="2000" dirty="0">
              <a:solidFill>
                <a:srgbClr val="000000"/>
              </a:solidFill>
              <a:latin typeface="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spcBef>
                <a:spcPts val="930"/>
              </a:spcBef>
              <a:spcAft>
                <a:spcPts val="0"/>
              </a:spcAft>
              <a:buClr>
                <a:srgbClr val="1F3763"/>
              </a:buClr>
              <a:buFont typeface="Times New Roman" panose="02020603050405020304" pitchFamily="18" charset="0"/>
              <a:buAutoNum type="arabicPeriod"/>
            </a:pPr>
            <a:endParaRPr lang="en-SA" sz="2000" dirty="0">
              <a:solidFill>
                <a:srgbClr val="1F3763"/>
              </a:solidFill>
              <a:effectLst/>
              <a:latin typeface="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930"/>
              </a:spcBef>
              <a:spcAft>
                <a:spcPts val="0"/>
              </a:spcAft>
              <a:buClr>
                <a:srgbClr val="1F3763"/>
              </a:buClr>
              <a:buFont typeface="Times New Roman" panose="02020603050405020304" pitchFamily="18" charset="0"/>
              <a:buAutoNum type="arabicPeriod"/>
            </a:pPr>
            <a:r>
              <a:rPr lang="en-SA" sz="2000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 our data point on the three principal components created for 3-D visualization</a:t>
            </a:r>
            <a:endParaRPr lang="en-SA" sz="2000" dirty="0">
              <a:solidFill>
                <a:srgbClr val="1F3763"/>
              </a:solidFill>
              <a:effectLst/>
              <a:latin typeface="Times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94666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357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Times New Roman</vt:lpstr>
      <vt:lpstr>Office Theme</vt:lpstr>
      <vt:lpstr>Travel-reivews rating</vt:lpstr>
      <vt:lpstr>dataset  </vt:lpstr>
      <vt:lpstr>Target Result </vt:lpstr>
      <vt:lpstr>Exploratory Data Analysis </vt:lpstr>
      <vt:lpstr>Checking outliur datapoint</vt:lpstr>
      <vt:lpstr>how our features are distributed </vt:lpstr>
      <vt:lpstr>Preprocessing phase </vt:lpstr>
      <vt:lpstr>clustering data by K-MEAN algorithm </vt:lpstr>
      <vt:lpstr>PowerPoint Presentation</vt:lpstr>
      <vt:lpstr>PowerPoint Presentation</vt:lpstr>
      <vt:lpstr>PCA Visualizations with 2D </vt:lpstr>
      <vt:lpstr>Applying K-mean clustering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Travel-reivews rating</dc:title>
  <dc:creator>JAMILAH RABEH GHAZI ALHARBI</dc:creator>
  <cp:lastModifiedBy>JAMILAH RABEH GHAZI ALHARBI</cp:lastModifiedBy>
  <cp:revision>1</cp:revision>
  <dcterms:created xsi:type="dcterms:W3CDTF">2021-10-20T08:32:09Z</dcterms:created>
  <dcterms:modified xsi:type="dcterms:W3CDTF">2021-10-20T09:09:09Z</dcterms:modified>
</cp:coreProperties>
</file>