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3" r:id="rId8"/>
  </p:sldIdLst>
  <p:sldSz cx="12192000" cy="6858000"/>
  <p:notesSz cx="6858000" cy="9144000"/>
  <p:defaultTextStyle>
    <a:defPPr>
      <a:defRPr lang="en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1"/>
  </p:normalViewPr>
  <p:slideViewPr>
    <p:cSldViewPr snapToGrid="0" snapToObjects="1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A489A-4012-8B4E-B19D-C3FB8AA65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DDA1BD-1CA9-7E4D-A887-E3C14D1564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92A22-3B67-B543-A879-CDA1164C5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4241-C59A-BC4E-9DA6-6661B5902D14}" type="datetimeFigureOut">
              <a:rPr lang="en-SA" smtClean="0"/>
              <a:t>09/12/2021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F8619-02C1-544E-85B9-7181BB110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61FA0-C878-7844-992F-A641BF042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AA46-A0CE-2845-878E-18032A582231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827737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6BBCF-B203-CF49-9039-1B44DFA8D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B2FC30-539D-E643-BABB-B743AF14D9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057BF-C03B-A540-9F53-357D6208F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4241-C59A-BC4E-9DA6-6661B5902D14}" type="datetimeFigureOut">
              <a:rPr lang="en-SA" smtClean="0"/>
              <a:t>09/12/2021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885ED-0AD6-9A40-8ADF-D16C3C723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A93CA-A513-3742-B3F1-2017674CF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AA46-A0CE-2845-878E-18032A582231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096712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BB0CA7-D792-3F4E-BF51-257CF502CE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CAA32D-07E7-2C4E-96B4-58E0D5F9C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F1AEB-EAA7-4544-9A81-47AE841EC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4241-C59A-BC4E-9DA6-6661B5902D14}" type="datetimeFigureOut">
              <a:rPr lang="en-SA" smtClean="0"/>
              <a:t>09/12/2021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8BF05-D731-D541-A7AC-D67C86E4C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93D04-353D-2B4E-968A-BCA37355B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AA46-A0CE-2845-878E-18032A582231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013477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4C848-1047-CA46-984C-67E561A68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13F92-AD87-2341-A448-E726CDC5A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158B9-F8AE-774B-BEFC-018A6737C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4241-C59A-BC4E-9DA6-6661B5902D14}" type="datetimeFigureOut">
              <a:rPr lang="en-SA" smtClean="0"/>
              <a:t>09/12/2021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19A59-1F14-4844-B57A-517AD7509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FE2A8-BABB-AC43-92E3-1D7B0F4B9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AA46-A0CE-2845-878E-18032A582231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486729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E95DF-F717-7741-AA78-279992195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062B5-7ED8-104D-BFB7-FA18E0178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DC160-AE56-9F4E-803A-101ED5240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4241-C59A-BC4E-9DA6-6661B5902D14}" type="datetimeFigureOut">
              <a:rPr lang="en-SA" smtClean="0"/>
              <a:t>09/12/2021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1F271-826F-B845-A0D9-0EBFC545F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50EE2-548F-5844-A9CC-892B10829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AA46-A0CE-2845-878E-18032A582231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185240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A9195-4634-E64D-A782-2C95F0CC0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F04CD-DCFC-A84B-A751-110A5D7B7C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2F775A-0017-4B4F-B83F-7BAAC8D11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FD920-F2B5-A446-BF65-3E233D667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4241-C59A-BC4E-9DA6-6661B5902D14}" type="datetimeFigureOut">
              <a:rPr lang="en-SA" smtClean="0"/>
              <a:t>09/12/2021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31F8F-0CC1-7647-9206-88D7FFCA3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CB0BE-78ED-ED4E-9E6E-469309D3C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AA46-A0CE-2845-878E-18032A582231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68018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00E3F-8521-3C41-9F4B-6641E736F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1D452-EF5B-764A-B510-F06137F15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F597CE-B4AD-F04D-83BF-5E9D317EA3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13387A-4660-FF40-900E-9B5F02AE88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EE7EB7-5515-0443-972C-D37D2E787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A66AC0-636C-4746-9169-AC74EEBDB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4241-C59A-BC4E-9DA6-6661B5902D14}" type="datetimeFigureOut">
              <a:rPr lang="en-SA" smtClean="0"/>
              <a:t>09/12/2021 R</a:t>
            </a:fld>
            <a:endParaRPr lang="en-S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FEF323-2256-C045-A334-5596CC85C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F2D110-B34D-EA42-8506-EC4F1CAB0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AA46-A0CE-2845-878E-18032A582231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61066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30F5F-0A22-DC48-9CF7-AF00303EF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E650E1-62BC-9B41-B578-E5083A4D2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4241-C59A-BC4E-9DA6-6661B5902D14}" type="datetimeFigureOut">
              <a:rPr lang="en-SA" smtClean="0"/>
              <a:t>09/12/2021 R</a:t>
            </a:fld>
            <a:endParaRPr lang="en-S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4EB53E-2A97-9C42-BAEB-FA716B51B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6322A2-3753-9549-965F-F9F15D41D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AA46-A0CE-2845-878E-18032A582231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477473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7D57E5-4FF5-194A-B958-BF06669E3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4241-C59A-BC4E-9DA6-6661B5902D14}" type="datetimeFigureOut">
              <a:rPr lang="en-SA" smtClean="0"/>
              <a:t>09/12/2021 R</a:t>
            </a:fld>
            <a:endParaRPr lang="en-S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3C543B-5D8E-A441-BEE2-DC362C379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4AC6AC-B0C5-864E-8FA4-F2AF4453A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AA46-A0CE-2845-878E-18032A582231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449680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413D1-0B41-FC42-A93E-692FD4F31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00554-A194-D746-8C68-4FCADF32A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0FF871-29F9-D943-9570-C4E90481F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A16DC-340D-F444-8CA5-670E041AE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4241-C59A-BC4E-9DA6-6661B5902D14}" type="datetimeFigureOut">
              <a:rPr lang="en-SA" smtClean="0"/>
              <a:t>09/12/2021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5965E6-0D8C-9D4C-8286-EF11D14EA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DC9203-6B55-DC44-A3A1-ACF5B40DC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AA46-A0CE-2845-878E-18032A582231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458327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07576-A0BA-3145-9F4B-F465500C0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BC0154-7788-7B4D-8124-82C99E59F4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1F9D5D-4385-B349-AD03-FF3D79289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71C328-BC0F-6449-85E0-551769BC8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4241-C59A-BC4E-9DA6-6661B5902D14}" type="datetimeFigureOut">
              <a:rPr lang="en-SA" smtClean="0"/>
              <a:t>09/12/2021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2AEA5-99A8-A24D-9047-ADCA1651D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881E47-CAFB-1D40-A101-B65EEFEA1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AA46-A0CE-2845-878E-18032A582231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900084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0901EE-F4C9-E046-9A81-34CC7AF14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79C99-E5FE-6640-A60E-1FEAFF12A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C8329-4077-6747-A8DB-C359185CBB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A4241-C59A-BC4E-9DA6-6661B5902D14}" type="datetimeFigureOut">
              <a:rPr lang="en-SA" smtClean="0"/>
              <a:t>09/12/2021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FCA9A-6725-9F48-99CF-2B8ADF6B6F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6065C-0B54-8F47-95C7-1B410E5ABD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6AA46-A0CE-2845-878E-18032A582231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932329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0E9CE1-EB6F-424C-BB8E-6B4655786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10174" y="4596992"/>
            <a:ext cx="4117336" cy="1141851"/>
          </a:xfrm>
          <a:noFill/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080808"/>
                </a:solidFill>
                <a:latin typeface="Times" pitchFamily="2" charset="0"/>
              </a:rPr>
              <a:t>P</a:t>
            </a:r>
            <a:r>
              <a:rPr lang="en-SA" sz="1600" dirty="0">
                <a:solidFill>
                  <a:srgbClr val="080808"/>
                </a:solidFill>
                <a:latin typeface="Times" pitchFamily="2" charset="0"/>
              </a:rPr>
              <a:t>resented by/ Jamilah Rabeh</a:t>
            </a:r>
          </a:p>
          <a:p>
            <a:r>
              <a:rPr lang="en-US" sz="1600" dirty="0">
                <a:solidFill>
                  <a:srgbClr val="080808"/>
                </a:solidFill>
                <a:latin typeface="Times" pitchFamily="2" charset="0"/>
              </a:rPr>
              <a:t>S</a:t>
            </a:r>
            <a:r>
              <a:rPr lang="en-SA" sz="1600" dirty="0">
                <a:solidFill>
                  <a:srgbClr val="080808"/>
                </a:solidFill>
                <a:latin typeface="Times" pitchFamily="2" charset="0"/>
              </a:rPr>
              <a:t>upervised by/Dr.mejdel Alqahtani </a:t>
            </a:r>
          </a:p>
          <a:p>
            <a:endParaRPr lang="en-SA" sz="2000" dirty="0">
              <a:solidFill>
                <a:srgbClr val="080808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A7FC91-CEF3-EA49-9758-F3ED65D611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3158" y="1973842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used car price prediction price in Saudi Arabia</a:t>
            </a:r>
            <a:b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b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regression models </a:t>
            </a:r>
            <a:endParaRPr lang="en-SA" sz="2400" dirty="0">
              <a:solidFill>
                <a:srgbClr val="080808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205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222FD1-36B2-FC40-ACB7-B924EB3CA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839301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effectLst/>
                <a:latin typeface="Times" pitchFamily="2" charset="0"/>
                <a:ea typeface="Calibri" panose="020F0502020204030204" pitchFamily="34" charset="0"/>
                <a:cs typeface="Arial" panose="020B0604020202020204" pitchFamily="34" charset="0"/>
              </a:rPr>
              <a:t>Abstract</a:t>
            </a:r>
            <a:br>
              <a:rPr lang="en-SA" sz="36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SA" sz="3600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130F9-688B-EB4E-A54E-B18F83D89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9705" y="2384214"/>
            <a:ext cx="9833548" cy="2693976"/>
          </a:xfrm>
        </p:spPr>
        <p:txBody>
          <a:bodyPr>
            <a:norm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Our project </a:t>
            </a:r>
            <a:r>
              <a:rPr lang="en-S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aimed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applied regression model to predict price of cars in Saudi country that change according to certain attributes and companies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project may help people to have a clear vision about car prices and what the main factors that has highly influence</a:t>
            </a: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 used web scraping to obtain data from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syarah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web site 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 applied multi leaner regression such as : simple leaner regression ,Lasso and polynomial regression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R^2 in lasso and simple leaner regression are  worst which represent under fitting prediction for them overcome that by building polynomial regression  which give a good prediction model  </a:t>
            </a:r>
          </a:p>
          <a:p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SA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SA" sz="18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799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0245FB-0902-2242-8C8B-C40ED18B7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955" y="143198"/>
            <a:ext cx="4766330" cy="1454051"/>
          </a:xfrm>
        </p:spPr>
        <p:txBody>
          <a:bodyPr>
            <a:normAutofit/>
          </a:bodyPr>
          <a:lstStyle/>
          <a:p>
            <a:r>
              <a:rPr lang="en-SA" sz="3600" b="1" dirty="0">
                <a:solidFill>
                  <a:schemeClr val="tx2"/>
                </a:solidFill>
                <a:latin typeface="Times" pitchFamily="2" charset="0"/>
              </a:rPr>
              <a:t>Data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A4CF23E-193C-4E7D-A763-A44221612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985" y="1752261"/>
            <a:ext cx="5156290" cy="459066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900" b="1" dirty="0">
                <a:latin typeface="Times" pitchFamily="2" charset="0"/>
              </a:rPr>
              <a:t>Features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>
                <a:latin typeface="Times" pitchFamily="2" charset="0"/>
              </a:rPr>
              <a:t>Car name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>
                <a:latin typeface="Times" pitchFamily="2" charset="0"/>
              </a:rPr>
              <a:t>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>
                <a:latin typeface="Times" pitchFamily="2" charset="0"/>
              </a:rPr>
              <a:t>Mileage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>
                <a:latin typeface="Times" pitchFamily="2" charset="0"/>
              </a:rPr>
              <a:t>Engine size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>
                <a:latin typeface="Times" pitchFamily="2" charset="0"/>
              </a:rPr>
              <a:t>Options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>
                <a:latin typeface="Times" pitchFamily="2" charset="0"/>
              </a:rPr>
              <a:t>Fuel type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>
                <a:latin typeface="Times" pitchFamily="2" charset="0"/>
              </a:rPr>
              <a:t>Regions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>
                <a:latin typeface="Times" pitchFamily="2" charset="0"/>
              </a:rPr>
              <a:t>Origin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>
                <a:latin typeface="Times" pitchFamily="2" charset="0"/>
              </a:rPr>
              <a:t> color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>
                <a:latin typeface="Times" pitchFamily="2" charset="0"/>
              </a:rPr>
              <a:t>price</a:t>
            </a:r>
          </a:p>
          <a:p>
            <a:pPr marL="342900" indent="-342900">
              <a:buFont typeface="+mj-lt"/>
              <a:buAutoNum type="arabicPeriod"/>
            </a:pPr>
            <a:endParaRPr lang="en-US" sz="1500" dirty="0">
              <a:solidFill>
                <a:schemeClr val="tx2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Content Placeholder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B83A82E6-90CD-D643-AE05-1B352530F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0344" y="1764519"/>
            <a:ext cx="6493397" cy="40974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6F7ED7-C13D-D74C-931C-5FDEEFEE95A8}"/>
              </a:ext>
            </a:extLst>
          </p:cNvPr>
          <p:cNvSpPr txBox="1"/>
          <p:nvPr/>
        </p:nvSpPr>
        <p:spPr>
          <a:xfrm>
            <a:off x="3484629" y="6128606"/>
            <a:ext cx="197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dirty="0">
                <a:latin typeface="Times" pitchFamily="2" charset="0"/>
              </a:rPr>
              <a:t>DS=8765X10</a:t>
            </a:r>
          </a:p>
        </p:txBody>
      </p:sp>
    </p:spTree>
    <p:extLst>
      <p:ext uri="{BB962C8B-B14F-4D97-AF65-F5344CB8AC3E}">
        <p14:creationId xmlns:p14="http://schemas.microsoft.com/office/powerpoint/2010/main" val="104922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1942232-83D0-49E2-AF9B-1F97E3C1E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E70D72-6E23-4015-A4A6-85C120C1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ACC378-4717-DB48-AC50-C7770C13B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082" y="-86219"/>
            <a:ext cx="9829800" cy="878027"/>
          </a:xfrm>
        </p:spPr>
        <p:txBody>
          <a:bodyPr anchor="b">
            <a:normAutofit/>
          </a:bodyPr>
          <a:lstStyle/>
          <a:p>
            <a:pPr algn="ctr"/>
            <a:r>
              <a:rPr lang="en-SA" sz="3600" b="1" dirty="0">
                <a:latin typeface="Times" pitchFamily="2" charset="0"/>
              </a:rPr>
              <a:t>EDA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28A977F-B603-4D81-B0FC-C8DE048A7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8"/>
            <a:chOff x="-305" y="-1"/>
            <a:chExt cx="3832880" cy="287613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183CE8C-E039-4B2F-A36E-5FD5CD5D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EB77281-FAB4-40D0-B3F3-264EC4AB2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15E59F3-75FC-494F-8737-5F00A4964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3ADDCFA-B066-4D79-AB71-062E66E58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75744-FC6A-4A4C-B1AF-F6736F162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8848" y="1450270"/>
            <a:ext cx="4318430" cy="5419588"/>
          </a:xfrm>
        </p:spPr>
        <p:txBody>
          <a:bodyPr anchor="ctr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>
                <a:effectLst/>
                <a:latin typeface="Times" pitchFamily="2" charset="0"/>
                <a:ea typeface="Calibri" panose="020F0502020204030204" pitchFamily="34" charset="0"/>
                <a:cs typeface="Arial" panose="020B0604020202020204" pitchFamily="34" charset="0"/>
              </a:rPr>
              <a:t>handling missing values and outlier some feature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effectLst/>
                <a:latin typeface="Times" pitchFamily="2" charset="0"/>
                <a:ea typeface="Calibri" panose="020F0502020204030204" pitchFamily="34" charset="0"/>
                <a:cs typeface="Arial" panose="020B0604020202020204" pitchFamily="34" charset="0"/>
              </a:rPr>
              <a:t>visualized distribution and correlation of features </a:t>
            </a:r>
            <a:endParaRPr lang="en-US" sz="2000" dirty="0">
              <a:latin typeface="Times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effectLst/>
                <a:latin typeface="Times" pitchFamily="2" charset="0"/>
                <a:ea typeface="Calibri" panose="020F0502020204030204" pitchFamily="34" charset="0"/>
                <a:cs typeface="Arial" panose="020B0604020202020204" pitchFamily="34" charset="0"/>
              </a:rPr>
              <a:t>detect </a:t>
            </a:r>
            <a:r>
              <a:rPr lang="en-US" sz="2000" dirty="0" err="1">
                <a:effectLst/>
                <a:latin typeface="Times" pitchFamily="2" charset="0"/>
                <a:ea typeface="Calibri" panose="020F0502020204030204" pitchFamily="34" charset="0"/>
                <a:cs typeface="Arial" panose="020B0604020202020204" pitchFamily="34" charset="0"/>
              </a:rPr>
              <a:t>multicolleanerity</a:t>
            </a:r>
            <a:r>
              <a:rPr lang="en-US" sz="2000" dirty="0">
                <a:effectLst/>
                <a:latin typeface="Times" pitchFamily="2" charset="0"/>
                <a:ea typeface="Calibri" panose="020F0502020204030204" pitchFamily="34" charset="0"/>
                <a:cs typeface="Arial" panose="020B0604020202020204" pitchFamily="34" charset="0"/>
              </a:rPr>
              <a:t> by Variance Inflation Factor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effectLst/>
                <a:latin typeface="Times" pitchFamily="2" charset="0"/>
                <a:ea typeface="Calibri" panose="020F0502020204030204" pitchFamily="34" charset="0"/>
                <a:cs typeface="Arial" panose="020B0604020202020204" pitchFamily="34" charset="0"/>
              </a:rPr>
              <a:t>Generated ‘car age column’ and ‘fuel economy’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effectLst/>
                <a:latin typeface="Times" pitchFamily="2" charset="0"/>
                <a:ea typeface="Calibri" panose="020F0502020204030204" pitchFamily="34" charset="0"/>
                <a:cs typeface="Arial" panose="020B0604020202020204" pitchFamily="34" charset="0"/>
              </a:rPr>
              <a:t>Label encoding for categorical columns 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>
              <a:effectLst/>
              <a:latin typeface="Times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  <a:effectLst/>
              <a:latin typeface="Times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  <a:effectLst/>
              <a:latin typeface="Times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SA" sz="1800" dirty="0">
                <a:solidFill>
                  <a:schemeClr val="tx2"/>
                </a:solidFill>
                <a:effectLst/>
              </a:rPr>
              <a:t> </a:t>
            </a:r>
            <a:r>
              <a:rPr lang="en-SA" sz="1800" dirty="0">
                <a:solidFill>
                  <a:schemeClr val="tx2"/>
                </a:solidFill>
              </a:rPr>
              <a:t>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D9229-E61D-4FEE-8321-2F8B64A8C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6037" y="4852038"/>
            <a:ext cx="2151670" cy="1860256"/>
            <a:chOff x="-305" y="-4155"/>
            <a:chExt cx="2514948" cy="2174333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FDD3CCB-26A3-4D79-AEB6-7A60CF980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9AC4470-5113-4709-B29F-CDB937F25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E0D146C-9DAB-421E-AE88-5F854BF3F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2EB32A5-4408-4F6C-84B2-F9A908237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2A6C03B-FEFF-CF45-B7E6-8F85ABCAE170}"/>
              </a:ext>
            </a:extLst>
          </p:cNvPr>
          <p:cNvSpPr txBox="1"/>
          <p:nvPr/>
        </p:nvSpPr>
        <p:spPr>
          <a:xfrm>
            <a:off x="6272213" y="9572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S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68CE0C-90C5-744F-9CAD-F9B799128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5" y="846960"/>
            <a:ext cx="7471665" cy="601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27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4FE4D2-0765-E64F-A22F-EF23CF028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43837"/>
            <a:ext cx="9833548" cy="932609"/>
          </a:xfrm>
        </p:spPr>
        <p:txBody>
          <a:bodyPr anchor="b">
            <a:normAutofit/>
          </a:bodyPr>
          <a:lstStyle/>
          <a:p>
            <a:pPr algn="ctr"/>
            <a:r>
              <a:rPr lang="en-SA" sz="3600" dirty="0">
                <a:latin typeface="Times" pitchFamily="2" charset="0"/>
              </a:rPr>
              <a:t>Simple leainer regression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572C17BC-BC82-E940-A7E6-5D9802469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847" y="1220281"/>
            <a:ext cx="5046419" cy="3821386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5FCF9BC-4B7D-594F-8C1B-C0D0AC2ACE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373250"/>
              </p:ext>
            </p:extLst>
          </p:nvPr>
        </p:nvGraphicFramePr>
        <p:xfrm>
          <a:off x="3331354" y="5129070"/>
          <a:ext cx="4831511" cy="1325563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1397528">
                  <a:extLst>
                    <a:ext uri="{9D8B030D-6E8A-4147-A177-3AD203B41FA5}">
                      <a16:colId xmlns:a16="http://schemas.microsoft.com/office/drawing/2014/main" val="2081186769"/>
                    </a:ext>
                  </a:extLst>
                </a:gridCol>
                <a:gridCol w="962501">
                  <a:extLst>
                    <a:ext uri="{9D8B030D-6E8A-4147-A177-3AD203B41FA5}">
                      <a16:colId xmlns:a16="http://schemas.microsoft.com/office/drawing/2014/main" val="825656724"/>
                    </a:ext>
                  </a:extLst>
                </a:gridCol>
                <a:gridCol w="861320">
                  <a:extLst>
                    <a:ext uri="{9D8B030D-6E8A-4147-A177-3AD203B41FA5}">
                      <a16:colId xmlns:a16="http://schemas.microsoft.com/office/drawing/2014/main" val="2229700737"/>
                    </a:ext>
                  </a:extLst>
                </a:gridCol>
                <a:gridCol w="729324">
                  <a:extLst>
                    <a:ext uri="{9D8B030D-6E8A-4147-A177-3AD203B41FA5}">
                      <a16:colId xmlns:a16="http://schemas.microsoft.com/office/drawing/2014/main" val="3367673610"/>
                    </a:ext>
                  </a:extLst>
                </a:gridCol>
                <a:gridCol w="880838">
                  <a:extLst>
                    <a:ext uri="{9D8B030D-6E8A-4147-A177-3AD203B41FA5}">
                      <a16:colId xmlns:a16="http://schemas.microsoft.com/office/drawing/2014/main" val="2381621960"/>
                    </a:ext>
                  </a:extLst>
                </a:gridCol>
              </a:tblGrid>
              <a:tr h="26222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Leainer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 reg</a:t>
                      </a:r>
                      <a:endParaRPr lang="en-SA" sz="1400" dirty="0"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R^2</a:t>
                      </a:r>
                      <a:endParaRPr lang="en-SA" sz="1400"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MAE</a:t>
                      </a:r>
                      <a:endParaRPr lang="en-SA" sz="1400"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MSE</a:t>
                      </a:r>
                      <a:endParaRPr lang="en-SA" sz="1400" dirty="0"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RMSR</a:t>
                      </a:r>
                      <a:endParaRPr lang="en-SA" sz="1400"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8630679"/>
                  </a:ext>
                </a:extLst>
              </a:tr>
              <a:tr h="5928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Training</a:t>
                      </a:r>
                      <a:endParaRPr lang="en-SA" sz="1400" dirty="0"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sz="140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0.4425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 </a:t>
                      </a:r>
                      <a:endParaRPr lang="en-SA" sz="1400" dirty="0"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sz="140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0.1492</a:t>
                      </a:r>
                    </a:p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 </a:t>
                      </a:r>
                      <a:endParaRPr lang="en-SA" sz="1400"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sz="140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0.0393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 </a:t>
                      </a:r>
                      <a:endParaRPr lang="en-SA" sz="1400" dirty="0"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sz="140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0.1983</a:t>
                      </a:r>
                    </a:p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 </a:t>
                      </a:r>
                      <a:endParaRPr lang="en-SA" sz="1400"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0196574"/>
                  </a:ext>
                </a:extLst>
              </a:tr>
              <a:tr h="470528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Testing</a:t>
                      </a:r>
                      <a:endParaRPr lang="en-SA" sz="1400"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sz="140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-3.7696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 </a:t>
                      </a:r>
                      <a:endParaRPr lang="en-SA" sz="1400" dirty="0"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sz="140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96325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 </a:t>
                      </a:r>
                      <a:endParaRPr lang="en-SA" sz="1400" dirty="0"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sz="140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1148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 </a:t>
                      </a:r>
                      <a:endParaRPr lang="en-SA" sz="1400" dirty="0"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sz="140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10714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 </a:t>
                      </a:r>
                      <a:endParaRPr lang="en-SA" sz="1400" dirty="0"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6683662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20AE1FD-E3A3-5C46-AEE5-2ACE9CFBD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759" y="1220281"/>
            <a:ext cx="4649727" cy="381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886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45F4F-0C6E-3C4C-B548-B1BB5C00C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SA" sz="3600" b="1" dirty="0">
                <a:latin typeface="Times" pitchFamily="2" charset="0"/>
              </a:rPr>
              <a:t>Lasso Regression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1AAFB6-B35D-9044-BC8A-B2C011AD1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224" y="1459194"/>
            <a:ext cx="5054600" cy="3530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CD6E7D-75C1-AC46-A79B-F2B9F04BE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776" y="1459194"/>
            <a:ext cx="5054600" cy="353060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BAC5AE7-6DC2-194C-956A-AFFC8C16A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105494"/>
              </p:ext>
            </p:extLst>
          </p:nvPr>
        </p:nvGraphicFramePr>
        <p:xfrm>
          <a:off x="3738623" y="5114006"/>
          <a:ext cx="5239925" cy="1325563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1515663">
                  <a:extLst>
                    <a:ext uri="{9D8B030D-6E8A-4147-A177-3AD203B41FA5}">
                      <a16:colId xmlns:a16="http://schemas.microsoft.com/office/drawing/2014/main" val="392650709"/>
                    </a:ext>
                  </a:extLst>
                </a:gridCol>
                <a:gridCol w="1043863">
                  <a:extLst>
                    <a:ext uri="{9D8B030D-6E8A-4147-A177-3AD203B41FA5}">
                      <a16:colId xmlns:a16="http://schemas.microsoft.com/office/drawing/2014/main" val="3257614575"/>
                    </a:ext>
                  </a:extLst>
                </a:gridCol>
                <a:gridCol w="934129">
                  <a:extLst>
                    <a:ext uri="{9D8B030D-6E8A-4147-A177-3AD203B41FA5}">
                      <a16:colId xmlns:a16="http://schemas.microsoft.com/office/drawing/2014/main" val="2927303253"/>
                    </a:ext>
                  </a:extLst>
                </a:gridCol>
                <a:gridCol w="790974">
                  <a:extLst>
                    <a:ext uri="{9D8B030D-6E8A-4147-A177-3AD203B41FA5}">
                      <a16:colId xmlns:a16="http://schemas.microsoft.com/office/drawing/2014/main" val="4008615046"/>
                    </a:ext>
                  </a:extLst>
                </a:gridCol>
                <a:gridCol w="955296">
                  <a:extLst>
                    <a:ext uri="{9D8B030D-6E8A-4147-A177-3AD203B41FA5}">
                      <a16:colId xmlns:a16="http://schemas.microsoft.com/office/drawing/2014/main" val="1343270985"/>
                    </a:ext>
                  </a:extLst>
                </a:gridCol>
              </a:tblGrid>
              <a:tr h="28404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Lasso</a:t>
                      </a:r>
                      <a:endParaRPr lang="en-SA" sz="1400" b="1" dirty="0"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R^2</a:t>
                      </a:r>
                      <a:endParaRPr lang="en-SA" sz="1400" b="1"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MAE</a:t>
                      </a:r>
                      <a:endParaRPr lang="en-SA" sz="1400" b="1"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MSE</a:t>
                      </a:r>
                      <a:endParaRPr lang="en-SA" sz="1400" b="1"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RMSR</a:t>
                      </a:r>
                      <a:endParaRPr lang="en-SA" sz="1400" b="1"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7298932"/>
                  </a:ext>
                </a:extLst>
              </a:tr>
              <a:tr h="52075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Training</a:t>
                      </a:r>
                      <a:endParaRPr lang="en-SA" sz="1400" b="1" dirty="0"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sz="1400" b="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0.0</a:t>
                      </a:r>
                    </a:p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 </a:t>
                      </a:r>
                      <a:endParaRPr lang="en-SA" sz="1400" b="0" dirty="0"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sz="1400" b="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0.2107</a:t>
                      </a:r>
                    </a:p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 </a:t>
                      </a:r>
                      <a:endParaRPr lang="en-SA" sz="1400" b="0" dirty="0"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sz="1400" b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7518</a:t>
                      </a:r>
                    </a:p>
                    <a:p>
                      <a:pPr algn="ctr"/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 </a:t>
                      </a:r>
                      <a:endParaRPr lang="en-SA" sz="1400" b="0"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sz="1400" b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8670</a:t>
                      </a:r>
                    </a:p>
                    <a:p>
                      <a:pPr algn="ctr"/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 </a:t>
                      </a:r>
                      <a:endParaRPr lang="en-SA" sz="1400" b="0"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0155578"/>
                  </a:ext>
                </a:extLst>
              </a:tr>
              <a:tr h="52075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Testing</a:t>
                      </a:r>
                      <a:endParaRPr lang="en-SA" sz="1400" b="1" dirty="0"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sz="1400" b="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-2.1235</a:t>
                      </a:r>
                    </a:p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 </a:t>
                      </a:r>
                      <a:endParaRPr lang="en-SA" sz="1400" b="0" dirty="0"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sz="1400" b="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71493</a:t>
                      </a:r>
                    </a:p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 </a:t>
                      </a:r>
                      <a:endParaRPr lang="en-SA" sz="1400" b="0" dirty="0"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sz="1400" b="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7518</a:t>
                      </a:r>
                    </a:p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 </a:t>
                      </a:r>
                      <a:endParaRPr lang="en-SA" sz="1400" b="0" dirty="0"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sz="1400" b="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8670</a:t>
                      </a:r>
                    </a:p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 </a:t>
                      </a:r>
                      <a:endParaRPr lang="en-SA" sz="1400" b="0" dirty="0"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2503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7169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163F7-C18E-F341-B964-BACD12FE9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" pitchFamily="2" charset="0"/>
              </a:rPr>
              <a:t>Polynomial Regression</a:t>
            </a:r>
            <a:endParaRPr lang="en-SA" dirty="0">
              <a:latin typeface="Times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DEC1F-12F2-8F4B-B06C-76099ABD7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366292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</TotalTime>
  <Words>247</Words>
  <Application>Microsoft Macintosh PowerPoint</Application>
  <PresentationFormat>Widescreen</PresentationFormat>
  <Paragraphs>82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</vt:lpstr>
      <vt:lpstr>Times New Roman</vt:lpstr>
      <vt:lpstr>Office Theme</vt:lpstr>
      <vt:lpstr> used car price prediction price in Saudi Arabia  regression models </vt:lpstr>
      <vt:lpstr>Abstract </vt:lpstr>
      <vt:lpstr>Data</vt:lpstr>
      <vt:lpstr>EDA</vt:lpstr>
      <vt:lpstr>Simple leainer regression</vt:lpstr>
      <vt:lpstr>Lasso Regression</vt:lpstr>
      <vt:lpstr>Polynomial Regression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used car price prediction price in Saudi Arabia  regression models </dc:title>
  <dc:creator>JAMILAH RABEH GHAZI ALHARBI</dc:creator>
  <cp:lastModifiedBy>JAMILAH RABEH GHAZI ALHARBI</cp:lastModifiedBy>
  <cp:revision>1</cp:revision>
  <dcterms:created xsi:type="dcterms:W3CDTF">2021-12-09T03:42:22Z</dcterms:created>
  <dcterms:modified xsi:type="dcterms:W3CDTF">2021-12-09T05:48:36Z</dcterms:modified>
</cp:coreProperties>
</file>