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9"/>
    <p:restoredTop sz="94651"/>
  </p:normalViewPr>
  <p:slideViewPr>
    <p:cSldViewPr snapToGrid="0" snapToObjects="1">
      <p:cViewPr>
        <p:scale>
          <a:sx n="97" d="100"/>
          <a:sy n="97" d="100"/>
        </p:scale>
        <p:origin x="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489A-4012-8B4E-B19D-C3FB8AA65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DA1BD-1CA9-7E4D-A887-E3C14D156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2A22-3B67-B543-A879-CDA1164C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8619-02C1-544E-85B9-7181BB11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1FA0-C878-7844-992F-A641BF04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2773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BBCF-B203-CF49-9039-1B44DFA8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2FC30-539D-E643-BABB-B743AF14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57BF-C03B-A540-9F53-357D6208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85ED-0AD6-9A40-8ADF-D16C3C72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93CA-A513-3742-B3F1-2017674C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9671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B0CA7-D792-3F4E-BF51-257CF502C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AA32D-07E7-2C4E-96B4-58E0D5F9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1AEB-EAA7-4544-9A81-47AE841E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BF05-D731-D541-A7AC-D67C86E4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3D04-353D-2B4E-968A-BCA37355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134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C848-1047-CA46-984C-67E561A6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3F92-AD87-2341-A448-E726CDC5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58B9-F8AE-774B-BEFC-018A6737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9A59-1F14-4844-B57A-517AD750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E2A8-BABB-AC43-92E3-1D7B0F4B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8672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95DF-F717-7741-AA78-27999219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62B5-7ED8-104D-BFB7-FA18E017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C160-AE56-9F4E-803A-101ED524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F271-826F-B845-A0D9-0EBFC545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0EE2-548F-5844-A9CC-892B1082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8524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9195-4634-E64D-A782-2C95F0CC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04CD-DCFC-A84B-A751-110A5D7B7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F775A-0017-4B4F-B83F-7BAAC8D11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D920-F2B5-A446-BF65-3E233D66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31F8F-0CC1-7647-9206-88D7FFCA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CB0BE-78ED-ED4E-9E6E-469309D3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8018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0E3F-8521-3C41-9F4B-6641E736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1D452-EF5B-764A-B510-F06137F1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597CE-B4AD-F04D-83BF-5E9D317E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3387A-4660-FF40-900E-9B5F02AE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E7EB7-5515-0443-972C-D37D2E78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66AC0-636C-4746-9169-AC74EEBD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EF323-2256-C045-A334-5596CC85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2D110-B34D-EA42-8506-EC4F1CAB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1066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0F5F-0A22-DC48-9CF7-AF00303E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650E1-62BC-9B41-B578-E5083A4D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B53E-2A97-9C42-BAEB-FA716B51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22A2-3753-9549-965F-F9F15D4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7747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D57E5-4FF5-194A-B958-BF06669E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C543B-5D8E-A441-BEE2-DC362C37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AC6AC-B0C5-864E-8FA4-F2AF4453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4968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3D1-0B41-FC42-A93E-692FD4F3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0554-A194-D746-8C68-4FCADF32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FF871-29F9-D943-9570-C4E90481F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A16DC-340D-F444-8CA5-670E041A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965E6-0D8C-9D4C-8286-EF11D14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C9203-6B55-DC44-A3A1-ACF5B40D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5832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7576-A0BA-3145-9F4B-F465500C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C0154-7788-7B4D-8124-82C99E59F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F9D5D-4385-B349-AD03-FF3D79289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C328-BC0F-6449-85E0-551769BC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AEA5-99A8-A24D-9047-ADCA1651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81E47-CAFB-1D40-A101-B65EEFEA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0008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901EE-F4C9-E046-9A81-34CC7AF1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79C99-E5FE-6640-A60E-1FEAFF12A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C8329-4077-6747-A8DB-C359185CB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4241-C59A-BC4E-9DA6-6661B5902D14}" type="datetimeFigureOut">
              <a:rPr lang="en-SA" smtClean="0"/>
              <a:t>09/12/2021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CA9A-6725-9F48-99CF-2B8ADF6B6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065C-0B54-8F47-95C7-1B410E5A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AA46-A0CE-2845-878E-18032A58223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3232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E9CE1-EB6F-424C-BB8E-6B465578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9116" y="4180399"/>
            <a:ext cx="4117336" cy="1141851"/>
          </a:xfrm>
          <a:noFill/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80808"/>
                </a:solidFill>
                <a:latin typeface="Times" pitchFamily="2" charset="0"/>
              </a:rPr>
              <a:t>P</a:t>
            </a:r>
            <a:r>
              <a:rPr lang="en-SA" sz="1600" dirty="0">
                <a:solidFill>
                  <a:srgbClr val="080808"/>
                </a:solidFill>
                <a:latin typeface="Times" pitchFamily="2" charset="0"/>
              </a:rPr>
              <a:t>resented by/ Jamilah Rabeh</a:t>
            </a:r>
          </a:p>
          <a:p>
            <a:r>
              <a:rPr lang="en-US" sz="1600" dirty="0">
                <a:solidFill>
                  <a:srgbClr val="080808"/>
                </a:solidFill>
                <a:latin typeface="Times" pitchFamily="2" charset="0"/>
              </a:rPr>
              <a:t>S</a:t>
            </a:r>
            <a:r>
              <a:rPr lang="en-SA" sz="1600" dirty="0">
                <a:solidFill>
                  <a:srgbClr val="080808"/>
                </a:solidFill>
                <a:latin typeface="Times" pitchFamily="2" charset="0"/>
              </a:rPr>
              <a:t>upervised by/Dr.mejdel Alqahtani </a:t>
            </a:r>
          </a:p>
          <a:p>
            <a:endParaRPr lang="en-SA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7FC91-CEF3-EA49-9758-F3ED65D61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158" y="1973842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 cars price prediction price in Saudi Arabia</a:t>
            </a:r>
            <a:b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regression models </a:t>
            </a:r>
            <a:endParaRPr lang="en-SA" sz="24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2FD1-36B2-FC40-ACB7-B924EB3C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83930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Abstract</a:t>
            </a:r>
            <a:br>
              <a:rPr lang="en-SA" sz="3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SA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30F9-688B-EB4E-A54E-B18F83D8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2384214"/>
            <a:ext cx="10514627" cy="269397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project </a:t>
            </a:r>
            <a:r>
              <a:rPr lang="en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aimed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applied regression model to predict price of the used cars in Saudi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Arabia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 project may help people to have a clear vision about use car prices and what the main factors that has a higher influence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used web scraping to obtain data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syarah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site (web scraping and selenium)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applied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polynomial regression)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applied four models to reach to the best score of error</a:t>
            </a:r>
          </a:p>
          <a:p>
            <a:endParaRPr lang="en-SA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SA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9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245FB-0902-2242-8C8B-C40ED18B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55" y="143198"/>
            <a:ext cx="4766330" cy="1454051"/>
          </a:xfrm>
        </p:spPr>
        <p:txBody>
          <a:bodyPr>
            <a:normAutofit/>
          </a:bodyPr>
          <a:lstStyle/>
          <a:p>
            <a:r>
              <a:rPr lang="en-SA" sz="3600" b="1" dirty="0">
                <a:solidFill>
                  <a:schemeClr val="tx2"/>
                </a:solidFill>
                <a:latin typeface="Times" pitchFamily="2" charset="0"/>
              </a:rPr>
              <a:t>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4CF23E-193C-4E7D-A763-A4422161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85" y="1752261"/>
            <a:ext cx="5156290" cy="4590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Times" pitchFamily="2" charset="0"/>
              </a:rPr>
              <a:t>Features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Car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Mileage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Engine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Fuel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Regions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Origin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Times" pitchFamily="2" charset="0"/>
              </a:rPr>
              <a:t>price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>
              <a:solidFill>
                <a:schemeClr val="tx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83A82E6-90CD-D643-AE05-1B352530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344" y="1764519"/>
            <a:ext cx="6493397" cy="4097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F7ED7-C13D-D74C-931C-5FDEEFEE95A8}"/>
              </a:ext>
            </a:extLst>
          </p:cNvPr>
          <p:cNvSpPr txBox="1"/>
          <p:nvPr/>
        </p:nvSpPr>
        <p:spPr>
          <a:xfrm>
            <a:off x="3484629" y="6128606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latin typeface="Times" pitchFamily="2" charset="0"/>
              </a:rPr>
              <a:t>DS=8765X10</a:t>
            </a:r>
          </a:p>
        </p:txBody>
      </p:sp>
    </p:spTree>
    <p:extLst>
      <p:ext uri="{BB962C8B-B14F-4D97-AF65-F5344CB8AC3E}">
        <p14:creationId xmlns:p14="http://schemas.microsoft.com/office/powerpoint/2010/main" val="1049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CC378-4717-DB48-AC50-C7770C13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82" y="-86219"/>
            <a:ext cx="9829800" cy="878027"/>
          </a:xfrm>
        </p:spPr>
        <p:txBody>
          <a:bodyPr anchor="b">
            <a:normAutofit/>
          </a:bodyPr>
          <a:lstStyle/>
          <a:p>
            <a:pPr algn="ctr"/>
            <a:r>
              <a:rPr lang="en-SA" sz="3600" b="1" dirty="0">
                <a:latin typeface="Times" pitchFamily="2" charset="0"/>
              </a:rPr>
              <a:t>EDA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5744-FC6A-4A4C-B1AF-F6736F16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546" y="25615"/>
            <a:ext cx="5225900" cy="7653209"/>
          </a:xfrm>
        </p:spPr>
        <p:txBody>
          <a:bodyPr anchor="ctr"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endParaRPr lang="en-US" sz="2600" dirty="0"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visualized distribution and correlation of features </a:t>
            </a:r>
            <a:endParaRPr lang="en-US" sz="2600" dirty="0"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600" b="1" dirty="0"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handling missing values and outlier</a:t>
            </a:r>
          </a:p>
          <a:p>
            <a:pPr marL="0" indent="0">
              <a:buNone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IQR</a:t>
            </a:r>
          </a:p>
          <a:p>
            <a:r>
              <a:rPr lang="en-US" sz="2100" dirty="0">
                <a:latin typeface="Times" pitchFamily="2" charset="0"/>
              </a:rPr>
              <a:t>skewness value of Price: 3.6917   after </a:t>
            </a:r>
            <a:r>
              <a:rPr lang="en-SA" sz="2100" dirty="0">
                <a:latin typeface="Times" pitchFamily="2" charset="0"/>
              </a:rPr>
              <a:t>0.8908</a:t>
            </a:r>
            <a:endParaRPr lang="en-US" sz="2100" dirty="0">
              <a:latin typeface="Times" pitchFamily="2" charset="0"/>
            </a:endParaRPr>
          </a:p>
          <a:p>
            <a:r>
              <a:rPr lang="en-US" sz="2100" dirty="0">
                <a:latin typeface="Times" pitchFamily="2" charset="0"/>
              </a:rPr>
              <a:t>skewness value of Mileage: 39.755  after   </a:t>
            </a:r>
            <a:r>
              <a:rPr lang="en-SA" sz="2100" dirty="0">
                <a:latin typeface="Times" pitchFamily="2" charset="0"/>
              </a:rPr>
              <a:t>0.97886</a:t>
            </a:r>
            <a:endParaRPr lang="en-US" sz="2100" dirty="0">
              <a:latin typeface="Times" pitchFamily="2" charset="0"/>
            </a:endParaRPr>
          </a:p>
          <a:p>
            <a:r>
              <a:rPr lang="en-US" sz="2100" dirty="0">
                <a:latin typeface="Times" pitchFamily="2" charset="0"/>
              </a:rPr>
              <a:t>skewness value of Engine Size: 1.0074</a:t>
            </a:r>
            <a:endParaRPr lang="en-US" sz="2100" dirty="0">
              <a:latin typeface="Times" pitchFamily="2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detect multicollinearity by Variance Inflation    Factor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Times" pitchFamily="2" charset="0"/>
              </a:rPr>
              <a:t>feature VIF</a:t>
            </a:r>
          </a:p>
          <a:p>
            <a:r>
              <a:rPr lang="en-US" sz="2100" dirty="0"/>
              <a:t> </a:t>
            </a:r>
            <a:r>
              <a:rPr lang="en-US" sz="2100" dirty="0">
                <a:latin typeface="Times" pitchFamily="2" charset="0"/>
              </a:rPr>
              <a:t>Year 2.841255 </a:t>
            </a:r>
          </a:p>
          <a:p>
            <a:r>
              <a:rPr lang="en-US" sz="2100" dirty="0">
                <a:latin typeface="Times" pitchFamily="2" charset="0"/>
              </a:rPr>
              <a:t>Mileage 2.815823 </a:t>
            </a:r>
          </a:p>
          <a:p>
            <a:r>
              <a:rPr lang="en-US" sz="2100" dirty="0" err="1">
                <a:latin typeface="Times" pitchFamily="2" charset="0"/>
              </a:rPr>
              <a:t>Engine_Size</a:t>
            </a:r>
            <a:r>
              <a:rPr lang="en-US" sz="2100" dirty="0">
                <a:latin typeface="Times" pitchFamily="2" charset="0"/>
              </a:rPr>
              <a:t> 2.741316</a:t>
            </a:r>
          </a:p>
          <a:p>
            <a:endParaRPr lang="en-US" sz="2100" dirty="0"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Generated ‘car age column’ and ‘fuel economy’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Label encoding for categorical columns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 Std scaling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A" sz="1800" dirty="0">
                <a:solidFill>
                  <a:schemeClr val="tx2"/>
                </a:solidFill>
                <a:effectLst/>
              </a:rPr>
              <a:t> </a:t>
            </a:r>
            <a:r>
              <a:rPr lang="en-SA" sz="1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A6C03B-FEFF-CF45-B7E6-8F85ABCAE170}"/>
              </a:ext>
            </a:extLst>
          </p:cNvPr>
          <p:cNvSpPr txBox="1"/>
          <p:nvPr/>
        </p:nvSpPr>
        <p:spPr>
          <a:xfrm>
            <a:off x="6272213" y="95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8CE0C-90C5-744F-9CAD-F9B79912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" y="846960"/>
            <a:ext cx="6962851" cy="60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4650C2-00CA-214B-8F92-44566B60D7CA}"/>
              </a:ext>
            </a:extLst>
          </p:cNvPr>
          <p:cNvSpPr/>
          <p:nvPr/>
        </p:nvSpPr>
        <p:spPr>
          <a:xfrm>
            <a:off x="344557" y="2096016"/>
            <a:ext cx="4373217" cy="2831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B3046-1141-804F-B36F-31B808D0DCB2}"/>
              </a:ext>
            </a:extLst>
          </p:cNvPr>
          <p:cNvSpPr/>
          <p:nvPr/>
        </p:nvSpPr>
        <p:spPr>
          <a:xfrm>
            <a:off x="344557" y="2223052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SA" dirty="0"/>
              <a:t>inear reg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A0C31-1F2F-4047-8BD4-9A5D682B3B2C}"/>
              </a:ext>
            </a:extLst>
          </p:cNvPr>
          <p:cNvSpPr/>
          <p:nvPr/>
        </p:nvSpPr>
        <p:spPr>
          <a:xfrm>
            <a:off x="344557" y="3149254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lasso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2AE2A-AC98-7C49-A2EB-0D85D1028E96}"/>
              </a:ext>
            </a:extLst>
          </p:cNvPr>
          <p:cNvSpPr/>
          <p:nvPr/>
        </p:nvSpPr>
        <p:spPr>
          <a:xfrm>
            <a:off x="344557" y="4075457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Ridge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2AD5B-958A-EF48-AE0B-4A16C3E1053D}"/>
              </a:ext>
            </a:extLst>
          </p:cNvPr>
          <p:cNvSpPr/>
          <p:nvPr/>
        </p:nvSpPr>
        <p:spPr>
          <a:xfrm>
            <a:off x="2199859" y="2223052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0.54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96ECAC-A2F3-3A41-A523-4C95A44B7F0E}"/>
              </a:ext>
            </a:extLst>
          </p:cNvPr>
          <p:cNvSpPr/>
          <p:nvPr/>
        </p:nvSpPr>
        <p:spPr>
          <a:xfrm>
            <a:off x="2199860" y="3135794"/>
            <a:ext cx="980661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0.58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2AE90-6D6C-2C4A-A263-9550C784F4D0}"/>
              </a:ext>
            </a:extLst>
          </p:cNvPr>
          <p:cNvSpPr/>
          <p:nvPr/>
        </p:nvSpPr>
        <p:spPr>
          <a:xfrm>
            <a:off x="2199860" y="4051023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E80175-CEBD-5C42-9B0D-6276E50F16DC}"/>
              </a:ext>
            </a:extLst>
          </p:cNvPr>
          <p:cNvSpPr/>
          <p:nvPr/>
        </p:nvSpPr>
        <p:spPr>
          <a:xfrm>
            <a:off x="3366051" y="2245829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0.34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CAF275-36EA-324E-BE08-3B18FFFC64C6}"/>
              </a:ext>
            </a:extLst>
          </p:cNvPr>
          <p:cNvSpPr/>
          <p:nvPr/>
        </p:nvSpPr>
        <p:spPr>
          <a:xfrm>
            <a:off x="3379304" y="3135794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0.56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3DBA0-5B17-7145-A186-45E47442F9DD}"/>
              </a:ext>
            </a:extLst>
          </p:cNvPr>
          <p:cNvSpPr/>
          <p:nvPr/>
        </p:nvSpPr>
        <p:spPr>
          <a:xfrm>
            <a:off x="3366053" y="4051023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0.59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7C61A-4C56-594B-85FA-07361063C33A}"/>
              </a:ext>
            </a:extLst>
          </p:cNvPr>
          <p:cNvSpPr/>
          <p:nvPr/>
        </p:nvSpPr>
        <p:spPr>
          <a:xfrm>
            <a:off x="1325217" y="610016"/>
            <a:ext cx="2040834" cy="47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Model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A8CC1-7233-6A48-B660-959D4ED416E9}"/>
              </a:ext>
            </a:extLst>
          </p:cNvPr>
          <p:cNvSpPr txBox="1"/>
          <p:nvPr/>
        </p:nvSpPr>
        <p:spPr>
          <a:xfrm>
            <a:off x="67245" y="1318836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</a:t>
            </a:r>
            <a:r>
              <a:rPr lang="en-SA" dirty="0">
                <a:latin typeface="Times" pitchFamily="2" charset="0"/>
              </a:rPr>
              <a:t>olynomial feature D=2 , column= 263 ,alph=0.1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A703CC-5CA3-B74E-B747-A1367AF295A6}"/>
              </a:ext>
            </a:extLst>
          </p:cNvPr>
          <p:cNvSpPr/>
          <p:nvPr/>
        </p:nvSpPr>
        <p:spPr>
          <a:xfrm>
            <a:off x="1040293" y="5203410"/>
            <a:ext cx="2743200" cy="596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SA" dirty="0"/>
              <a:t>equired column=207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DD01F-E8DC-074E-AA2A-70954427033A}"/>
              </a:ext>
            </a:extLst>
          </p:cNvPr>
          <p:cNvCxnSpPr>
            <a:stCxn id="18" idx="1"/>
          </p:cNvCxnSpPr>
          <p:nvPr/>
        </p:nvCxnSpPr>
        <p:spPr>
          <a:xfrm flipH="1">
            <a:off x="185530" y="5501584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010E4E-9E12-5C45-B4B6-2E20F73360FA}"/>
              </a:ext>
            </a:extLst>
          </p:cNvPr>
          <p:cNvCxnSpPr/>
          <p:nvPr/>
        </p:nvCxnSpPr>
        <p:spPr>
          <a:xfrm flipV="1">
            <a:off x="185530" y="1934817"/>
            <a:ext cx="0" cy="356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0EE04-5572-DA47-8263-1B574A258BA0}"/>
              </a:ext>
            </a:extLst>
          </p:cNvPr>
          <p:cNvCxnSpPr/>
          <p:nvPr/>
        </p:nvCxnSpPr>
        <p:spPr>
          <a:xfrm>
            <a:off x="185530" y="1908313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BD56BE-7E01-F14A-92C4-9AEADCB926B9}"/>
              </a:ext>
            </a:extLst>
          </p:cNvPr>
          <p:cNvCxnSpPr>
            <a:cxnSpLocks/>
          </p:cNvCxnSpPr>
          <p:nvPr/>
        </p:nvCxnSpPr>
        <p:spPr>
          <a:xfrm>
            <a:off x="1053548" y="1921565"/>
            <a:ext cx="0" cy="17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AEB6C0-E2B3-AF4B-BF06-C486F21D1B7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62539" y="3449085"/>
            <a:ext cx="278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1DF101-F3EA-0B44-B8ED-A59FAE1B0F16}"/>
              </a:ext>
            </a:extLst>
          </p:cNvPr>
          <p:cNvCxnSpPr/>
          <p:nvPr/>
        </p:nvCxnSpPr>
        <p:spPr>
          <a:xfrm>
            <a:off x="2040834" y="3449085"/>
            <a:ext cx="0" cy="175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2116AE-A5D8-4943-82E6-17288E8479C9}"/>
              </a:ext>
            </a:extLst>
          </p:cNvPr>
          <p:cNvSpPr txBox="1"/>
          <p:nvPr/>
        </p:nvSpPr>
        <p:spPr>
          <a:xfrm>
            <a:off x="8627165" y="2054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35F885-FFDB-9B47-8928-C04E1399A590}"/>
              </a:ext>
            </a:extLst>
          </p:cNvPr>
          <p:cNvSpPr txBox="1"/>
          <p:nvPr/>
        </p:nvSpPr>
        <p:spPr>
          <a:xfrm>
            <a:off x="8388626" y="16830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0BB1E9-8CA7-3044-92D4-324B0DE4E06E}"/>
              </a:ext>
            </a:extLst>
          </p:cNvPr>
          <p:cNvSpPr txBox="1"/>
          <p:nvPr/>
        </p:nvSpPr>
        <p:spPr>
          <a:xfrm>
            <a:off x="8083826" y="2107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09A98A-CA82-634F-B9D7-18FEA3392525}"/>
              </a:ext>
            </a:extLst>
          </p:cNvPr>
          <p:cNvSpPr/>
          <p:nvPr/>
        </p:nvSpPr>
        <p:spPr>
          <a:xfrm>
            <a:off x="6392931" y="2096016"/>
            <a:ext cx="4373217" cy="2831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472075-4498-DD42-A4DD-8F1671DD6887}"/>
              </a:ext>
            </a:extLst>
          </p:cNvPr>
          <p:cNvSpPr/>
          <p:nvPr/>
        </p:nvSpPr>
        <p:spPr>
          <a:xfrm>
            <a:off x="6392931" y="2223052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SA" dirty="0"/>
              <a:t>inear reg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079800-0E03-3C45-B6E9-BF1D44B86EE1}"/>
              </a:ext>
            </a:extLst>
          </p:cNvPr>
          <p:cNvSpPr/>
          <p:nvPr/>
        </p:nvSpPr>
        <p:spPr>
          <a:xfrm>
            <a:off x="6392931" y="3149254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lasso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43FF35-A060-2047-9558-2FC619B71129}"/>
              </a:ext>
            </a:extLst>
          </p:cNvPr>
          <p:cNvSpPr/>
          <p:nvPr/>
        </p:nvSpPr>
        <p:spPr>
          <a:xfrm>
            <a:off x="6392931" y="4075457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Ridge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061A7-966C-1340-A525-06202ED66971}"/>
              </a:ext>
            </a:extLst>
          </p:cNvPr>
          <p:cNvSpPr/>
          <p:nvPr/>
        </p:nvSpPr>
        <p:spPr>
          <a:xfrm>
            <a:off x="8248233" y="2223052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7EDD12-2239-5B44-93F6-D44BB5402E21}"/>
              </a:ext>
            </a:extLst>
          </p:cNvPr>
          <p:cNvSpPr/>
          <p:nvPr/>
        </p:nvSpPr>
        <p:spPr>
          <a:xfrm>
            <a:off x="8248234" y="3135794"/>
            <a:ext cx="980661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28DC46-3309-5D48-9194-A8EDD0F81331}"/>
              </a:ext>
            </a:extLst>
          </p:cNvPr>
          <p:cNvSpPr/>
          <p:nvPr/>
        </p:nvSpPr>
        <p:spPr>
          <a:xfrm>
            <a:off x="8248234" y="4051023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3E92E3-6979-6B4C-808C-88F30EF050DE}"/>
              </a:ext>
            </a:extLst>
          </p:cNvPr>
          <p:cNvSpPr/>
          <p:nvPr/>
        </p:nvSpPr>
        <p:spPr>
          <a:xfrm>
            <a:off x="9414425" y="2245829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A79FAB-C4AE-344E-ADE3-2E1E732A97A7}"/>
              </a:ext>
            </a:extLst>
          </p:cNvPr>
          <p:cNvSpPr/>
          <p:nvPr/>
        </p:nvSpPr>
        <p:spPr>
          <a:xfrm>
            <a:off x="9427678" y="3135794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D66005-0A01-6B41-8AAF-904A800053FA}"/>
              </a:ext>
            </a:extLst>
          </p:cNvPr>
          <p:cNvSpPr/>
          <p:nvPr/>
        </p:nvSpPr>
        <p:spPr>
          <a:xfrm>
            <a:off x="9414427" y="4051023"/>
            <a:ext cx="123245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F19A508-CE42-7E4D-B7FD-E056B3D6B53A}"/>
              </a:ext>
            </a:extLst>
          </p:cNvPr>
          <p:cNvSpPr/>
          <p:nvPr/>
        </p:nvSpPr>
        <p:spPr>
          <a:xfrm>
            <a:off x="7373591" y="610016"/>
            <a:ext cx="2040834" cy="47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Model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B89AE-F94E-6A42-9B95-CB65C38763BE}"/>
              </a:ext>
            </a:extLst>
          </p:cNvPr>
          <p:cNvSpPr txBox="1"/>
          <p:nvPr/>
        </p:nvSpPr>
        <p:spPr>
          <a:xfrm>
            <a:off x="6115619" y="1318836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</a:t>
            </a:r>
            <a:r>
              <a:rPr lang="en-SA" dirty="0">
                <a:latin typeface="Times" pitchFamily="2" charset="0"/>
              </a:rPr>
              <a:t>olynomial feature D=3, column= 3654  ,alph=0.2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565CDA-58B3-1842-BAAE-53E2F7AF09DB}"/>
              </a:ext>
            </a:extLst>
          </p:cNvPr>
          <p:cNvSpPr/>
          <p:nvPr/>
        </p:nvSpPr>
        <p:spPr>
          <a:xfrm>
            <a:off x="7088667" y="5203410"/>
            <a:ext cx="2743200" cy="596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SA" dirty="0"/>
              <a:t>equired column=501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813F84-0EA9-694B-AB12-8B6964FFE986}"/>
              </a:ext>
            </a:extLst>
          </p:cNvPr>
          <p:cNvCxnSpPr>
            <a:stCxn id="67" idx="1"/>
          </p:cNvCxnSpPr>
          <p:nvPr/>
        </p:nvCxnSpPr>
        <p:spPr>
          <a:xfrm flipH="1">
            <a:off x="6233904" y="5501584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0DA519-3D77-AF43-B8FF-2192DE71A46D}"/>
              </a:ext>
            </a:extLst>
          </p:cNvPr>
          <p:cNvCxnSpPr/>
          <p:nvPr/>
        </p:nvCxnSpPr>
        <p:spPr>
          <a:xfrm flipV="1">
            <a:off x="6233904" y="1934817"/>
            <a:ext cx="0" cy="356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960C4D-76D5-5847-B483-4C208628BB8B}"/>
              </a:ext>
            </a:extLst>
          </p:cNvPr>
          <p:cNvCxnSpPr/>
          <p:nvPr/>
        </p:nvCxnSpPr>
        <p:spPr>
          <a:xfrm>
            <a:off x="6233904" y="1908313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D6E043F-354E-5B43-90BE-C1F1B72885E8}"/>
              </a:ext>
            </a:extLst>
          </p:cNvPr>
          <p:cNvCxnSpPr>
            <a:cxnSpLocks/>
          </p:cNvCxnSpPr>
          <p:nvPr/>
        </p:nvCxnSpPr>
        <p:spPr>
          <a:xfrm>
            <a:off x="7101922" y="1921565"/>
            <a:ext cx="0" cy="17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4ACEC3-F82B-7449-A868-46907A51A795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810913" y="3449085"/>
            <a:ext cx="278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ED873D-E999-B44D-87BF-87D248489604}"/>
              </a:ext>
            </a:extLst>
          </p:cNvPr>
          <p:cNvCxnSpPr/>
          <p:nvPr/>
        </p:nvCxnSpPr>
        <p:spPr>
          <a:xfrm>
            <a:off x="8089208" y="3449085"/>
            <a:ext cx="0" cy="175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AA24EB5-DF14-C643-9C74-C9B3B5777222}"/>
              </a:ext>
            </a:extLst>
          </p:cNvPr>
          <p:cNvSpPr/>
          <p:nvPr/>
        </p:nvSpPr>
        <p:spPr>
          <a:xfrm>
            <a:off x="2199862" y="1625134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train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8F44D2-3011-0349-93FC-A90057CF7FCA}"/>
              </a:ext>
            </a:extLst>
          </p:cNvPr>
          <p:cNvSpPr/>
          <p:nvPr/>
        </p:nvSpPr>
        <p:spPr>
          <a:xfrm>
            <a:off x="3451571" y="1652950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</a:t>
            </a:r>
          </a:p>
          <a:p>
            <a:pPr algn="ctr"/>
            <a:r>
              <a:rPr lang="en-SA" dirty="0"/>
              <a:t>test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E5A80B-9BED-3A40-ACBC-2ED4443D7DBC}"/>
              </a:ext>
            </a:extLst>
          </p:cNvPr>
          <p:cNvSpPr/>
          <p:nvPr/>
        </p:nvSpPr>
        <p:spPr>
          <a:xfrm>
            <a:off x="8258397" y="1711912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train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B3AC4B-A936-4A42-AF59-B0B0256381D7}"/>
              </a:ext>
            </a:extLst>
          </p:cNvPr>
          <p:cNvSpPr/>
          <p:nvPr/>
        </p:nvSpPr>
        <p:spPr>
          <a:xfrm>
            <a:off x="9506567" y="1707633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</a:t>
            </a:r>
          </a:p>
          <a:p>
            <a:pPr algn="ctr"/>
            <a:r>
              <a:rPr lang="en-SA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8067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C3D92-7338-DB4F-A065-90C2343E3B37}"/>
              </a:ext>
            </a:extLst>
          </p:cNvPr>
          <p:cNvSpPr/>
          <p:nvPr/>
        </p:nvSpPr>
        <p:spPr>
          <a:xfrm>
            <a:off x="848139" y="2036827"/>
            <a:ext cx="4373217" cy="2831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8267C-7DCB-774A-96BF-9BE6F25ABDAE}"/>
              </a:ext>
            </a:extLst>
          </p:cNvPr>
          <p:cNvSpPr/>
          <p:nvPr/>
        </p:nvSpPr>
        <p:spPr>
          <a:xfrm>
            <a:off x="848139" y="2163863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SA" dirty="0"/>
              <a:t>inear reg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0341F-B402-7A48-8573-19FB5A1007D5}"/>
              </a:ext>
            </a:extLst>
          </p:cNvPr>
          <p:cNvSpPr/>
          <p:nvPr/>
        </p:nvSpPr>
        <p:spPr>
          <a:xfrm>
            <a:off x="848139" y="3090065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lassoCV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BA3A8-6DC9-5E42-97D8-B840200F2E14}"/>
              </a:ext>
            </a:extLst>
          </p:cNvPr>
          <p:cNvSpPr/>
          <p:nvPr/>
        </p:nvSpPr>
        <p:spPr>
          <a:xfrm>
            <a:off x="848139" y="4016268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RidgeCV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C1288B-107E-CD4A-BB07-A41950D9B90C}"/>
              </a:ext>
            </a:extLst>
          </p:cNvPr>
          <p:cNvSpPr/>
          <p:nvPr/>
        </p:nvSpPr>
        <p:spPr>
          <a:xfrm>
            <a:off x="2703441" y="2163863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55629-DE29-FB49-8FF9-5D97E1FFC15A}"/>
              </a:ext>
            </a:extLst>
          </p:cNvPr>
          <p:cNvSpPr/>
          <p:nvPr/>
        </p:nvSpPr>
        <p:spPr>
          <a:xfrm>
            <a:off x="2703442" y="3076605"/>
            <a:ext cx="980661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12C2F-E302-4D4B-8A87-5A3E8254D068}"/>
              </a:ext>
            </a:extLst>
          </p:cNvPr>
          <p:cNvSpPr/>
          <p:nvPr/>
        </p:nvSpPr>
        <p:spPr>
          <a:xfrm>
            <a:off x="2703442" y="3991834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E3519C-518D-2549-AD7C-F3F142AEA6FE}"/>
              </a:ext>
            </a:extLst>
          </p:cNvPr>
          <p:cNvSpPr/>
          <p:nvPr/>
        </p:nvSpPr>
        <p:spPr>
          <a:xfrm>
            <a:off x="3939217" y="2186640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07751-2A48-E540-8439-C08785BF851B}"/>
              </a:ext>
            </a:extLst>
          </p:cNvPr>
          <p:cNvSpPr/>
          <p:nvPr/>
        </p:nvSpPr>
        <p:spPr>
          <a:xfrm>
            <a:off x="3990564" y="3090065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D5AA5-D3DB-734B-8661-ECBBD0CD3B68}"/>
              </a:ext>
            </a:extLst>
          </p:cNvPr>
          <p:cNvSpPr/>
          <p:nvPr/>
        </p:nvSpPr>
        <p:spPr>
          <a:xfrm>
            <a:off x="3934233" y="3991834"/>
            <a:ext cx="107509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DF193-0183-6241-8BB5-A5395ADEF31F}"/>
              </a:ext>
            </a:extLst>
          </p:cNvPr>
          <p:cNvSpPr/>
          <p:nvPr/>
        </p:nvSpPr>
        <p:spPr>
          <a:xfrm>
            <a:off x="1828799" y="550827"/>
            <a:ext cx="2040834" cy="47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Model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8F29F-AC95-1D47-B358-2008D37425E1}"/>
              </a:ext>
            </a:extLst>
          </p:cNvPr>
          <p:cNvSpPr txBox="1"/>
          <p:nvPr/>
        </p:nvSpPr>
        <p:spPr>
          <a:xfrm>
            <a:off x="570827" y="1259647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</a:t>
            </a:r>
            <a:r>
              <a:rPr lang="en-SA" dirty="0">
                <a:latin typeface="Times" pitchFamily="2" charset="0"/>
              </a:rPr>
              <a:t>olynomial feature D=3 , column= 3654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A4A1E8-652D-B34B-A539-BB1C9A1ADAB9}"/>
              </a:ext>
            </a:extLst>
          </p:cNvPr>
          <p:cNvSpPr/>
          <p:nvPr/>
        </p:nvSpPr>
        <p:spPr>
          <a:xfrm>
            <a:off x="1543875" y="5144221"/>
            <a:ext cx="2743200" cy="596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SA" dirty="0"/>
              <a:t>equired column=645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9114BA-8B45-B248-A86A-D87DB0585619}"/>
              </a:ext>
            </a:extLst>
          </p:cNvPr>
          <p:cNvCxnSpPr>
            <a:stCxn id="16" idx="1"/>
          </p:cNvCxnSpPr>
          <p:nvPr/>
        </p:nvCxnSpPr>
        <p:spPr>
          <a:xfrm flipH="1">
            <a:off x="689112" y="5442395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C97472-DD98-E842-98B9-EB50502600DB}"/>
              </a:ext>
            </a:extLst>
          </p:cNvPr>
          <p:cNvCxnSpPr/>
          <p:nvPr/>
        </p:nvCxnSpPr>
        <p:spPr>
          <a:xfrm flipV="1">
            <a:off x="689112" y="1875628"/>
            <a:ext cx="0" cy="356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5D0376-4949-4343-8D56-5050FBEFD086}"/>
              </a:ext>
            </a:extLst>
          </p:cNvPr>
          <p:cNvCxnSpPr/>
          <p:nvPr/>
        </p:nvCxnSpPr>
        <p:spPr>
          <a:xfrm>
            <a:off x="689112" y="1849124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C489A3-D64C-0942-B6AA-3EE6BF59F28B}"/>
              </a:ext>
            </a:extLst>
          </p:cNvPr>
          <p:cNvCxnSpPr>
            <a:cxnSpLocks/>
          </p:cNvCxnSpPr>
          <p:nvPr/>
        </p:nvCxnSpPr>
        <p:spPr>
          <a:xfrm>
            <a:off x="1557130" y="1862376"/>
            <a:ext cx="0" cy="17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7B7E7E-0836-2642-BCA1-DE0BB798681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266121" y="3389896"/>
            <a:ext cx="278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FD869B-6945-9445-B347-012FDAC8271D}"/>
              </a:ext>
            </a:extLst>
          </p:cNvPr>
          <p:cNvCxnSpPr/>
          <p:nvPr/>
        </p:nvCxnSpPr>
        <p:spPr>
          <a:xfrm>
            <a:off x="2544416" y="3389896"/>
            <a:ext cx="0" cy="175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CBC74C-C446-8547-9C1D-6DB7A736AC6E}"/>
              </a:ext>
            </a:extLst>
          </p:cNvPr>
          <p:cNvSpPr/>
          <p:nvPr/>
        </p:nvSpPr>
        <p:spPr>
          <a:xfrm>
            <a:off x="6437240" y="2036827"/>
            <a:ext cx="4373217" cy="28310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9DBB4-E3BC-CA46-BA3B-68A8BCB01D9E}"/>
              </a:ext>
            </a:extLst>
          </p:cNvPr>
          <p:cNvSpPr/>
          <p:nvPr/>
        </p:nvSpPr>
        <p:spPr>
          <a:xfrm>
            <a:off x="6506821" y="2163863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SA" dirty="0"/>
              <a:t>inear reg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8012A3-454E-9846-9112-1CCAB50EC919}"/>
              </a:ext>
            </a:extLst>
          </p:cNvPr>
          <p:cNvSpPr/>
          <p:nvPr/>
        </p:nvSpPr>
        <p:spPr>
          <a:xfrm>
            <a:off x="6506821" y="3090065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lassoCV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CFD02F-113F-3443-929F-865E348B5614}"/>
              </a:ext>
            </a:extLst>
          </p:cNvPr>
          <p:cNvSpPr/>
          <p:nvPr/>
        </p:nvSpPr>
        <p:spPr>
          <a:xfrm>
            <a:off x="6506821" y="4016268"/>
            <a:ext cx="1417982" cy="59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RidgeCV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6028C9-5301-8745-90AB-693EBAE82784}"/>
              </a:ext>
            </a:extLst>
          </p:cNvPr>
          <p:cNvSpPr/>
          <p:nvPr/>
        </p:nvSpPr>
        <p:spPr>
          <a:xfrm>
            <a:off x="8362123" y="2163863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2E737F-E070-8A4C-AAF2-EC22B1033093}"/>
              </a:ext>
            </a:extLst>
          </p:cNvPr>
          <p:cNvSpPr/>
          <p:nvPr/>
        </p:nvSpPr>
        <p:spPr>
          <a:xfrm>
            <a:off x="8362124" y="3076605"/>
            <a:ext cx="980661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0.81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D63325-31A7-5248-BD1D-FFFD46463208}"/>
              </a:ext>
            </a:extLst>
          </p:cNvPr>
          <p:cNvSpPr/>
          <p:nvPr/>
        </p:nvSpPr>
        <p:spPr>
          <a:xfrm>
            <a:off x="8362124" y="3991834"/>
            <a:ext cx="98066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0.85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E77C4D-0055-B140-A024-FFE06D0A6D73}"/>
              </a:ext>
            </a:extLst>
          </p:cNvPr>
          <p:cNvSpPr/>
          <p:nvPr/>
        </p:nvSpPr>
        <p:spPr>
          <a:xfrm>
            <a:off x="9528315" y="2186640"/>
            <a:ext cx="99391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0.62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B3109-C6D6-684B-B730-5EA139EFC275}"/>
              </a:ext>
            </a:extLst>
          </p:cNvPr>
          <p:cNvSpPr/>
          <p:nvPr/>
        </p:nvSpPr>
        <p:spPr>
          <a:xfrm>
            <a:off x="9541568" y="3076605"/>
            <a:ext cx="993912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0.78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36B1F-387A-2348-AADD-AC61ABF65167}"/>
              </a:ext>
            </a:extLst>
          </p:cNvPr>
          <p:cNvSpPr/>
          <p:nvPr/>
        </p:nvSpPr>
        <p:spPr>
          <a:xfrm>
            <a:off x="9528317" y="3991834"/>
            <a:ext cx="1007163" cy="599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0.83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E4DD12-C762-4948-9448-80F870893BAC}"/>
              </a:ext>
            </a:extLst>
          </p:cNvPr>
          <p:cNvSpPr/>
          <p:nvPr/>
        </p:nvSpPr>
        <p:spPr>
          <a:xfrm>
            <a:off x="7487481" y="550827"/>
            <a:ext cx="2040834" cy="4770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Model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0F834F-3256-8B4D-9B0D-B67DDB36DC64}"/>
              </a:ext>
            </a:extLst>
          </p:cNvPr>
          <p:cNvSpPr txBox="1"/>
          <p:nvPr/>
        </p:nvSpPr>
        <p:spPr>
          <a:xfrm>
            <a:off x="6229509" y="1259647"/>
            <a:ext cx="410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</a:t>
            </a:r>
            <a:r>
              <a:rPr lang="en-SA" dirty="0">
                <a:latin typeface="Times" pitchFamily="2" charset="0"/>
              </a:rPr>
              <a:t>olynomial feature D=4 , column= 27405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3E19BA-799D-7F48-8644-845D23BB06EB}"/>
              </a:ext>
            </a:extLst>
          </p:cNvPr>
          <p:cNvSpPr/>
          <p:nvPr/>
        </p:nvSpPr>
        <p:spPr>
          <a:xfrm>
            <a:off x="7202557" y="5144221"/>
            <a:ext cx="2743200" cy="596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SA" dirty="0"/>
              <a:t>equired column=645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E6504B-57D8-2E49-8B7E-BF154BCDD69B}"/>
              </a:ext>
            </a:extLst>
          </p:cNvPr>
          <p:cNvCxnSpPr>
            <a:stCxn id="35" idx="1"/>
          </p:cNvCxnSpPr>
          <p:nvPr/>
        </p:nvCxnSpPr>
        <p:spPr>
          <a:xfrm flipH="1">
            <a:off x="6347794" y="5442395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523B82-BF94-5B4B-9B09-AA20E7E3E98C}"/>
              </a:ext>
            </a:extLst>
          </p:cNvPr>
          <p:cNvCxnSpPr/>
          <p:nvPr/>
        </p:nvCxnSpPr>
        <p:spPr>
          <a:xfrm flipV="1">
            <a:off x="6347794" y="1875628"/>
            <a:ext cx="0" cy="3566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179903-F6C6-3748-853A-C6DE05292EA3}"/>
              </a:ext>
            </a:extLst>
          </p:cNvPr>
          <p:cNvCxnSpPr/>
          <p:nvPr/>
        </p:nvCxnSpPr>
        <p:spPr>
          <a:xfrm>
            <a:off x="6347794" y="1849124"/>
            <a:ext cx="854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8A40AB-60BD-1A4B-9827-9B77F6A31EC8}"/>
              </a:ext>
            </a:extLst>
          </p:cNvPr>
          <p:cNvCxnSpPr>
            <a:cxnSpLocks/>
          </p:cNvCxnSpPr>
          <p:nvPr/>
        </p:nvCxnSpPr>
        <p:spPr>
          <a:xfrm>
            <a:off x="7215812" y="1862376"/>
            <a:ext cx="0" cy="17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F6FA16-06DD-0B40-B894-FC4707B5C3A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924803" y="3389896"/>
            <a:ext cx="2782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331B6F-6B0E-5245-A4CE-E252B47E3577}"/>
              </a:ext>
            </a:extLst>
          </p:cNvPr>
          <p:cNvCxnSpPr/>
          <p:nvPr/>
        </p:nvCxnSpPr>
        <p:spPr>
          <a:xfrm>
            <a:off x="8203098" y="3389896"/>
            <a:ext cx="0" cy="175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04A94-C734-C447-B9AC-C96C8C3790D1}"/>
              </a:ext>
            </a:extLst>
          </p:cNvPr>
          <p:cNvSpPr/>
          <p:nvPr/>
        </p:nvSpPr>
        <p:spPr>
          <a:xfrm>
            <a:off x="2713377" y="1628979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train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2AE6BF-46E2-D44F-B5CA-6ABE7E16F27E}"/>
              </a:ext>
            </a:extLst>
          </p:cNvPr>
          <p:cNvSpPr/>
          <p:nvPr/>
        </p:nvSpPr>
        <p:spPr>
          <a:xfrm>
            <a:off x="3939220" y="1628979"/>
            <a:ext cx="980659" cy="5293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</a:t>
            </a:r>
          </a:p>
          <a:p>
            <a:pPr algn="ctr"/>
            <a:r>
              <a:rPr lang="en-SA" dirty="0"/>
              <a:t> test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3C75E7-A5ED-D240-887A-5EFEEA89C30E}"/>
              </a:ext>
            </a:extLst>
          </p:cNvPr>
          <p:cNvSpPr/>
          <p:nvPr/>
        </p:nvSpPr>
        <p:spPr>
          <a:xfrm>
            <a:off x="8362123" y="1608669"/>
            <a:ext cx="980659" cy="5339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 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383508-EBE2-9744-9799-7E7B702CAFB5}"/>
              </a:ext>
            </a:extLst>
          </p:cNvPr>
          <p:cNvSpPr/>
          <p:nvPr/>
        </p:nvSpPr>
        <p:spPr>
          <a:xfrm>
            <a:off x="9528315" y="1621054"/>
            <a:ext cx="980659" cy="5293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 dirty="0"/>
              <a:t>R^2</a:t>
            </a:r>
          </a:p>
          <a:p>
            <a:pPr algn="ctr"/>
            <a:r>
              <a:rPr lang="en-SA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05304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AB33-1964-F945-B417-7ACE716A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366" y="232603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" pitchFamily="2" charset="0"/>
              </a:rPr>
              <a:t>model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BD3DF-B587-BC47-BB7C-FD6544F3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1" y="1690688"/>
            <a:ext cx="923676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4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E1C7-A20A-9742-ACAD-ABEEBD47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" pitchFamily="2" charset="0"/>
              </a:rPr>
              <a:t>C</a:t>
            </a:r>
            <a:r>
              <a:rPr lang="en-SA" dirty="0">
                <a:latin typeface="Times" pitchFamily="2" charset="0"/>
              </a:rPr>
              <a:t>onclousion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60A1-7BCC-CE4E-B1C8-AD6D6E94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T</a:t>
            </a:r>
            <a:r>
              <a:rPr lang="en-SA" dirty="0">
                <a:latin typeface="Times" pitchFamily="2" charset="0"/>
              </a:rPr>
              <a:t>he model has a good fitting for inexpensive cars </a:t>
            </a:r>
          </a:p>
          <a:p>
            <a:r>
              <a:rPr lang="en-US" dirty="0">
                <a:latin typeface="Times" pitchFamily="2" charset="0"/>
              </a:rPr>
              <a:t>E</a:t>
            </a:r>
            <a:r>
              <a:rPr lang="en-SA" dirty="0">
                <a:latin typeface="Times" pitchFamily="2" charset="0"/>
              </a:rPr>
              <a:t>xtract importance feature and retrain model has a good impact on rising R squre </a:t>
            </a:r>
          </a:p>
          <a:p>
            <a:r>
              <a:rPr lang="en-US" dirty="0">
                <a:latin typeface="Times" pitchFamily="2" charset="0"/>
              </a:rPr>
              <a:t>U</a:t>
            </a:r>
            <a:r>
              <a:rPr lang="en-SA" dirty="0">
                <a:latin typeface="Times" pitchFamily="2" charset="0"/>
              </a:rPr>
              <a:t>sing LasooCV or RidgeCV may work efficiently rather than tunig hyper parameter by your self </a:t>
            </a:r>
          </a:p>
          <a:p>
            <a:r>
              <a:rPr lang="en-SA" dirty="0">
                <a:latin typeface="Times" pitchFamily="2" charset="0"/>
              </a:rPr>
              <a:t>RidgeCV was the best model prediction 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8489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7F93-7403-8847-BD9B-DCFE5EDC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>
                <a:latin typeface="Times" pitchFamily="2" charset="0"/>
              </a:rPr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C6E0-DF27-5A4F-A7B3-A7F7536D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T</a:t>
            </a:r>
            <a:r>
              <a:rPr lang="en-SA" dirty="0">
                <a:latin typeface="Times" pitchFamily="2" charset="0"/>
              </a:rPr>
              <a:t>unig more hyper prameters </a:t>
            </a:r>
          </a:p>
          <a:p>
            <a:r>
              <a:rPr lang="en-US" dirty="0">
                <a:latin typeface="Times" pitchFamily="2" charset="0"/>
              </a:rPr>
              <a:t>U</a:t>
            </a:r>
            <a:r>
              <a:rPr lang="en-SA" dirty="0">
                <a:latin typeface="Times" pitchFamily="2" charset="0"/>
              </a:rPr>
              <a:t>sing Random forcement </a:t>
            </a:r>
          </a:p>
          <a:p>
            <a:r>
              <a:rPr lang="en-US" dirty="0">
                <a:latin typeface="Times" pitchFamily="2" charset="0"/>
              </a:rPr>
              <a:t>C</a:t>
            </a:r>
            <a:r>
              <a:rPr lang="en-SA" dirty="0">
                <a:latin typeface="Times" pitchFamily="2" charset="0"/>
              </a:rPr>
              <a:t>reating more features from esxited features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591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428</Words>
  <Application>Microsoft Macintosh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 used cars price prediction price in Saudi Arabia  regression models </vt:lpstr>
      <vt:lpstr>Abstract </vt:lpstr>
      <vt:lpstr>Data</vt:lpstr>
      <vt:lpstr>EDA</vt:lpstr>
      <vt:lpstr>PowerPoint Presentation</vt:lpstr>
      <vt:lpstr>PowerPoint Presentation</vt:lpstr>
      <vt:lpstr>model performance</vt:lpstr>
      <vt:lpstr>Conclousion 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used car price prediction price in Saudi Arabia  regression models </dc:title>
  <dc:creator>JAMILAH RABEH GHAZI ALHARBI</dc:creator>
  <cp:lastModifiedBy>JAMILAH RABEH GHAZI ALHARBI</cp:lastModifiedBy>
  <cp:revision>2</cp:revision>
  <dcterms:created xsi:type="dcterms:W3CDTF">2021-12-09T03:42:22Z</dcterms:created>
  <dcterms:modified xsi:type="dcterms:W3CDTF">2021-12-11T21:50:42Z</dcterms:modified>
</cp:coreProperties>
</file>