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ithub.com/jamilatta/sandbox/tree/master/posgraduacao/coletadedados/projeto_integracao" TargetMode="External"/><Relationship Id="rId3" Type="http://schemas.openxmlformats.org/officeDocument/2006/relationships/image" Target="../media/image2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ithub.com/jamilatta/sandbox/tree/master/posgraduacao/coletadedados/projeto_integracao" TargetMode="External"/><Relationship Id="rId3" Type="http://schemas.openxmlformats.org/officeDocument/2006/relationships/image" Target="../media/image2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ithub.com/jamilatta/sandbox/tree/master/posgraduacao/coletadedados/projeto_integracao" TargetMode="Externa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0" name="Shape 10"/>
          <p:cNvSpPr/>
          <p:nvPr/>
        </p:nvSpPr>
        <p:spPr>
          <a:xfrm>
            <a:off x="177419" y="9398000"/>
            <a:ext cx="4699763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Jamil Atta Junior - 71501657 / Michael Zaidan - 71515321</a:t>
            </a:r>
          </a:p>
        </p:txBody>
      </p:sp>
      <p:sp>
        <p:nvSpPr>
          <p:cNvPr id="11" name="Shape 11"/>
          <p:cNvSpPr/>
          <p:nvPr/>
        </p:nvSpPr>
        <p:spPr>
          <a:xfrm>
            <a:off x="9837077" y="9398000"/>
            <a:ext cx="3058846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u="sng"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1400" u="sng">
                <a:hlinkClick r:id="rId2" invalidUrl="" action="" tgtFrame="" tooltip="" history="1" highlightClick="0" endSnd="0"/>
              </a:rPr>
              <a:t>https://github.com/jamilatta/sandbox/</a:t>
            </a:r>
          </a:p>
        </p:txBody>
      </p:sp>
      <p:pic>
        <p:nvPicPr>
          <p:cNvPr id="12" name="13475-20150904001409747-168465109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42450" y="9324975"/>
            <a:ext cx="412750" cy="412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5" name="Shape 15"/>
          <p:cNvSpPr/>
          <p:nvPr/>
        </p:nvSpPr>
        <p:spPr>
          <a:xfrm>
            <a:off x="177419" y="9398000"/>
            <a:ext cx="4699763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Jamil Atta Junior - 71501657 / Michael Zaidan - 71515321</a:t>
            </a:r>
          </a:p>
        </p:txBody>
      </p:sp>
      <p:sp>
        <p:nvSpPr>
          <p:cNvPr id="16" name="Shape 16"/>
          <p:cNvSpPr/>
          <p:nvPr/>
        </p:nvSpPr>
        <p:spPr>
          <a:xfrm>
            <a:off x="9837077" y="9398000"/>
            <a:ext cx="3058846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u="sng"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1400" u="sng">
                <a:hlinkClick r:id="rId2" invalidUrl="" action="" tgtFrame="" tooltip="" history="1" highlightClick="0" endSnd="0"/>
              </a:rPr>
              <a:t>https://github.com/jamilatta/sandbox/</a:t>
            </a:r>
          </a:p>
        </p:txBody>
      </p:sp>
      <p:pic>
        <p:nvPicPr>
          <p:cNvPr id="17" name="13475-20150904001409747-168465109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42450" y="9324975"/>
            <a:ext cx="412750" cy="412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3" name="Shape 23"/>
          <p:cNvSpPr/>
          <p:nvPr/>
        </p:nvSpPr>
        <p:spPr>
          <a:xfrm>
            <a:off x="177419" y="9398000"/>
            <a:ext cx="4699763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Jamil Atta Junior - 71501657 / Michael Zaidan - 71515321</a:t>
            </a:r>
          </a:p>
        </p:txBody>
      </p:sp>
      <p:sp>
        <p:nvSpPr>
          <p:cNvPr id="24" name="Shape 24"/>
          <p:cNvSpPr/>
          <p:nvPr/>
        </p:nvSpPr>
        <p:spPr>
          <a:xfrm>
            <a:off x="9837077" y="9398000"/>
            <a:ext cx="3058846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u="sng"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1400" u="sng">
                <a:hlinkClick r:id="rId2" invalidUrl="" action="" tgtFrame="" tooltip="" history="1" highlightClick="0" endSnd="0"/>
              </a:rPr>
              <a:t>https://github.com/jamilatta/sandbox/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1270000" y="21082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Projeto coleta de dados ENEM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xfrm>
            <a:off x="1270000" y="549910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Jamil Atta Junior - 71501657</a:t>
            </a:r>
            <a:endParaRPr sz="3200"/>
          </a:p>
          <a:p>
            <a:pPr lvl="0">
              <a:defRPr sz="1800"/>
            </a:pPr>
            <a:r>
              <a:rPr sz="3200"/>
              <a:t>Michael Zaidan - 71515321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1270000" y="4191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Desafio</a:t>
            </a:r>
          </a:p>
        </p:txBody>
      </p:sp>
      <p:sp>
        <p:nvSpPr>
          <p:cNvPr id="44" name="Shape 44"/>
          <p:cNvSpPr/>
          <p:nvPr/>
        </p:nvSpPr>
        <p:spPr>
          <a:xfrm>
            <a:off x="275361" y="1766884"/>
            <a:ext cx="12454078" cy="2286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just">
              <a:defRPr sz="1800"/>
            </a:pPr>
            <a:r>
              <a:rPr sz="3600"/>
              <a:t>Coletar os dados de algum ano do ENEM e realizar perguntas para esses dados. Após essas perguntas desenhar </a:t>
            </a:r>
            <a:r>
              <a:rPr b="1" sz="3600">
                <a:latin typeface="Helvetica"/>
                <a:ea typeface="Helvetica"/>
                <a:cs typeface="Helvetica"/>
                <a:sym typeface="Helvetica"/>
              </a:rPr>
              <a:t>grafos</a:t>
            </a:r>
            <a:r>
              <a:rPr sz="3600"/>
              <a:t> em que seja possível responder as perguntas.</a:t>
            </a:r>
          </a:p>
        </p:txBody>
      </p:sp>
      <p:grpSp>
        <p:nvGrpSpPr>
          <p:cNvPr id="47" name="Group 47"/>
          <p:cNvGrpSpPr/>
          <p:nvPr/>
        </p:nvGrpSpPr>
        <p:grpSpPr>
          <a:xfrm>
            <a:off x="2901950" y="4244975"/>
            <a:ext cx="7200900" cy="5029201"/>
            <a:chOff x="-127000" y="-88900"/>
            <a:chExt cx="7200900" cy="5029200"/>
          </a:xfrm>
        </p:grpSpPr>
        <p:pic>
          <p:nvPicPr>
            <p:cNvPr id="46" name="ce-é-louco.jp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946900" cy="46990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5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27000" y="-88900"/>
              <a:ext cx="7200900" cy="50292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1371600" y="5588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Pergunta N 1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1130300" y="2292350"/>
            <a:ext cx="10947401" cy="1130300"/>
          </a:xfrm>
          <a:prstGeom prst="rect">
            <a:avLst/>
          </a:prstGeom>
        </p:spPr>
        <p:txBody>
          <a:bodyPr/>
          <a:lstStyle>
            <a:lvl1pPr algn="just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200"/>
              <a:t> Dentre as área do conhecimento avaliadas no ENEM de 2011 qual teve a melhor média e qual teve a pior média?</a:t>
            </a:r>
          </a:p>
        </p:txBody>
      </p:sp>
      <p:grpSp>
        <p:nvGrpSpPr>
          <p:cNvPr id="53" name="Group 53"/>
          <p:cNvGrpSpPr/>
          <p:nvPr/>
        </p:nvGrpSpPr>
        <p:grpSpPr>
          <a:xfrm>
            <a:off x="229757" y="3879850"/>
            <a:ext cx="6318685" cy="4897942"/>
            <a:chOff x="-127000" y="-88900"/>
            <a:chExt cx="6318683" cy="4897941"/>
          </a:xfrm>
        </p:grpSpPr>
        <p:pic>
          <p:nvPicPr>
            <p:cNvPr id="52" name="question1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064684" cy="456774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51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27000" y="-88900"/>
              <a:ext cx="6318684" cy="4897942"/>
            </a:xfrm>
            <a:prstGeom prst="rect">
              <a:avLst/>
            </a:prstGeom>
            <a:effectLst/>
          </p:spPr>
        </p:pic>
      </p:grpSp>
      <p:sp>
        <p:nvSpPr>
          <p:cNvPr id="54" name="Shape 54"/>
          <p:cNvSpPr/>
          <p:nvPr/>
        </p:nvSpPr>
        <p:spPr>
          <a:xfrm>
            <a:off x="6493433" y="4356100"/>
            <a:ext cx="650763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z="1400">
                <a:latin typeface="Helvetica"/>
                <a:ea typeface="Helvetica"/>
                <a:cs typeface="Helvetica"/>
                <a:sym typeface="Helvetica"/>
              </a:rPr>
              <a:t>É preciso conhecer as áreas de conhecimentos avaliadas no ENEM, </a:t>
            </a:r>
            <a:endParaRPr b="1" sz="1400"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b="1" sz="1400">
                <a:latin typeface="Helvetica"/>
                <a:ea typeface="Helvetica"/>
                <a:cs typeface="Helvetica"/>
                <a:sym typeface="Helvetica"/>
              </a:rPr>
              <a:t>realizar uma soma das notas para cada área e dividir pelo total de inscritos.</a:t>
            </a:r>
          </a:p>
        </p:txBody>
      </p:sp>
      <p:sp>
        <p:nvSpPr>
          <p:cNvPr id="55" name="Shape 55"/>
          <p:cNvSpPr/>
          <p:nvPr/>
        </p:nvSpPr>
        <p:spPr>
          <a:xfrm>
            <a:off x="6902939" y="5422900"/>
            <a:ext cx="599342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z="1400">
                <a:latin typeface="Helvetica"/>
                <a:ea typeface="Helvetica"/>
                <a:cs typeface="Helvetica"/>
                <a:sym typeface="Helvetica"/>
              </a:rPr>
              <a:t>De forma simples e objetiva conseguimos afirmar que a pior área foi </a:t>
            </a:r>
            <a:endParaRPr b="1" sz="1400"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b="1" sz="1400">
                <a:latin typeface="Helvetica"/>
                <a:ea typeface="Helvetica"/>
                <a:cs typeface="Helvetica"/>
                <a:sym typeface="Helvetica"/>
              </a:rPr>
              <a:t>Ciências Humanas e que a melhor foi Linguagens e Códigos</a:t>
            </a:r>
          </a:p>
        </p:txBody>
      </p:sp>
      <p:sp>
        <p:nvSpPr>
          <p:cNvPr id="56" name="Shape 56"/>
          <p:cNvSpPr/>
          <p:nvPr/>
        </p:nvSpPr>
        <p:spPr>
          <a:xfrm>
            <a:off x="7101191" y="6362700"/>
            <a:ext cx="529211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z="1400">
                <a:latin typeface="Helvetica"/>
                <a:ea typeface="Helvetica"/>
                <a:cs typeface="Helvetica"/>
                <a:sym typeface="Helvetica"/>
              </a:rPr>
              <a:t>Observando a média da redação verificamos que é uma nota</a:t>
            </a:r>
            <a:endParaRPr b="1" sz="1400"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b="1" sz="1400">
                <a:latin typeface="Helvetica"/>
                <a:ea typeface="Helvetica"/>
                <a:cs typeface="Helvetica"/>
                <a:sym typeface="Helvetica"/>
              </a:rPr>
              <a:t> bastante significativa.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xfrm>
            <a:off x="1371600" y="5588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Pergunta N 2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xfrm>
            <a:off x="368300" y="2012949"/>
            <a:ext cx="12471400" cy="1530352"/>
          </a:xfrm>
          <a:prstGeom prst="rect">
            <a:avLst/>
          </a:prstGeom>
        </p:spPr>
        <p:txBody>
          <a:bodyPr/>
          <a:lstStyle>
            <a:lvl1pPr algn="just" defTabSz="432308">
              <a:defRPr b="1" sz="2368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368"/>
              <a:t>Considerando que o ENEM é um exame para avaliar a qualidade do ensimo médio no país, realize um comparativo entre as notas dos inscritos que estudaram somente no ensino público e inscritos que estudaram somente em ensino particular e indique em porcentagem o quanto um sistema de ensino está melhor ou pior.</a:t>
            </a:r>
          </a:p>
        </p:txBody>
      </p:sp>
      <p:sp>
        <p:nvSpPr>
          <p:cNvPr id="60" name="Shape 60"/>
          <p:cNvSpPr/>
          <p:nvPr/>
        </p:nvSpPr>
        <p:spPr>
          <a:xfrm>
            <a:off x="5310230" y="4279900"/>
            <a:ext cx="696904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z="1400">
                <a:latin typeface="Helvetica"/>
                <a:ea typeface="Helvetica"/>
                <a:cs typeface="Helvetica"/>
                <a:sym typeface="Helvetica"/>
              </a:rPr>
              <a:t>Verificamos dessa forma que o ensino privado teve um </a:t>
            </a:r>
            <a:endParaRPr b="1" sz="1400"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b="1" sz="1400">
                <a:latin typeface="Helvetica"/>
                <a:ea typeface="Helvetica"/>
                <a:cs typeface="Helvetica"/>
                <a:sym typeface="Helvetica"/>
              </a:rPr>
              <a:t>aproveitamento maior que o ensino público em: 17,65422077922078%</a:t>
            </a:r>
          </a:p>
        </p:txBody>
      </p:sp>
      <p:sp>
        <p:nvSpPr>
          <p:cNvPr id="61" name="Shape 61"/>
          <p:cNvSpPr/>
          <p:nvPr/>
        </p:nvSpPr>
        <p:spPr>
          <a:xfrm>
            <a:off x="5947680" y="5229225"/>
            <a:ext cx="550364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z="1400">
                <a:latin typeface="Helvetica"/>
                <a:ea typeface="Helvetica"/>
                <a:cs typeface="Helvetica"/>
                <a:sym typeface="Helvetica"/>
              </a:rPr>
              <a:t>Verificamos também que os inscritos são em sua </a:t>
            </a:r>
            <a:endParaRPr b="1" sz="1400"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r>
              <a:rPr b="1" sz="1400">
                <a:latin typeface="Helvetica"/>
                <a:ea typeface="Helvetica"/>
                <a:cs typeface="Helvetica"/>
                <a:sym typeface="Helvetica"/>
              </a:rPr>
              <a:t>maioria provenientes do ensino público.</a:t>
            </a:r>
          </a:p>
        </p:txBody>
      </p:sp>
      <p:sp>
        <p:nvSpPr>
          <p:cNvPr id="62" name="Shape 62"/>
          <p:cNvSpPr/>
          <p:nvPr/>
        </p:nvSpPr>
        <p:spPr>
          <a:xfrm>
            <a:off x="6006889" y="6178550"/>
            <a:ext cx="5575722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1400"/>
              <a:t>Quantidade de inscritos em escola pública 2.831.627 </a:t>
            </a:r>
          </a:p>
        </p:txBody>
      </p:sp>
      <p:grpSp>
        <p:nvGrpSpPr>
          <p:cNvPr id="65" name="Group 65"/>
          <p:cNvGrpSpPr/>
          <p:nvPr/>
        </p:nvGrpSpPr>
        <p:grpSpPr>
          <a:xfrm>
            <a:off x="1009650" y="3689350"/>
            <a:ext cx="4211581" cy="5293530"/>
            <a:chOff x="-127000" y="-88900"/>
            <a:chExt cx="4211580" cy="5293529"/>
          </a:xfrm>
        </p:grpSpPr>
        <p:pic>
          <p:nvPicPr>
            <p:cNvPr id="64" name="question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1"/>
              <a:ext cx="3957581" cy="496333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63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27000" y="-88901"/>
              <a:ext cx="4211581" cy="5293531"/>
            </a:xfrm>
            <a:prstGeom prst="rect">
              <a:avLst/>
            </a:prstGeom>
            <a:effectLst/>
          </p:spPr>
        </p:pic>
      </p:grpSp>
      <p:sp>
        <p:nvSpPr>
          <p:cNvPr id="66" name="Shape 66"/>
          <p:cNvSpPr/>
          <p:nvPr/>
        </p:nvSpPr>
        <p:spPr>
          <a:xfrm>
            <a:off x="6051295" y="6911975"/>
            <a:ext cx="5296410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1400"/>
              <a:t>Quantidade de inscritos em escola privada 609.235  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70"/>
          <p:cNvGrpSpPr/>
          <p:nvPr/>
        </p:nvGrpSpPr>
        <p:grpSpPr>
          <a:xfrm>
            <a:off x="177800" y="3132137"/>
            <a:ext cx="7470866" cy="6219472"/>
            <a:chOff x="-127000" y="-88900"/>
            <a:chExt cx="7470865" cy="6219471"/>
          </a:xfrm>
        </p:grpSpPr>
        <p:pic>
          <p:nvPicPr>
            <p:cNvPr id="69" name="question3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216866" cy="588927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68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27000" y="-88900"/>
              <a:ext cx="7470866" cy="6219472"/>
            </a:xfrm>
            <a:prstGeom prst="rect">
              <a:avLst/>
            </a:prstGeom>
            <a:effectLst/>
          </p:spPr>
        </p:pic>
      </p:grpSp>
      <p:sp>
        <p:nvSpPr>
          <p:cNvPr id="71" name="Shape 71"/>
          <p:cNvSpPr/>
          <p:nvPr>
            <p:ph type="title"/>
          </p:nvPr>
        </p:nvSpPr>
        <p:spPr>
          <a:xfrm>
            <a:off x="1371600" y="5588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Pergunta N 3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368300" y="2012950"/>
            <a:ext cx="11544301" cy="1263650"/>
          </a:xfrm>
          <a:prstGeom prst="rect">
            <a:avLst/>
          </a:prstGeom>
        </p:spPr>
        <p:txBody>
          <a:bodyPr/>
          <a:lstStyle>
            <a:lvl1pPr algn="just" defTabSz="461518">
              <a:defRPr b="1" sz="2528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528"/>
              <a:t> Faça uma relação em porcentagem dos pais que não estudaram, que estudaram o ensino médio e os que estudaram o ensino superior com as notas das provas dos inscritos.</a:t>
            </a:r>
          </a:p>
        </p:txBody>
      </p:sp>
      <p:sp>
        <p:nvSpPr>
          <p:cNvPr id="73" name="Shape 73"/>
          <p:cNvSpPr/>
          <p:nvPr/>
        </p:nvSpPr>
        <p:spPr>
          <a:xfrm>
            <a:off x="7677683" y="3913187"/>
            <a:ext cx="5078934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1400"/>
              <a:t>Concluímos que a escolaridade dos pais esta diretamente proporcional a média da nota dos inscritos no ENEM para o ano de 2011.</a:t>
            </a:r>
          </a:p>
        </p:txBody>
      </p:sp>
      <p:sp>
        <p:nvSpPr>
          <p:cNvPr id="74" name="Shape 74"/>
          <p:cNvSpPr/>
          <p:nvPr/>
        </p:nvSpPr>
        <p:spPr>
          <a:xfrm>
            <a:off x="7865423" y="5603874"/>
            <a:ext cx="470345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1400"/>
              <a:t>Maior parte dos inscritos são com pais que cursaram o ensino médio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1371600" y="558800"/>
            <a:ext cx="10464800" cy="1422400"/>
          </a:xfrm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 lvl="0">
              <a:defRPr sz="1800"/>
            </a:pPr>
            <a:r>
              <a:rPr sz="7119"/>
              <a:t>Ferramentas para análise</a:t>
            </a:r>
          </a:p>
        </p:txBody>
      </p:sp>
      <p:sp>
        <p:nvSpPr>
          <p:cNvPr id="77" name="Shape 77"/>
          <p:cNvSpPr/>
          <p:nvPr/>
        </p:nvSpPr>
        <p:spPr>
          <a:xfrm>
            <a:off x="4813300" y="2324100"/>
            <a:ext cx="240030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Python</a:t>
            </a:r>
            <a:endParaRPr sz="3600"/>
          </a:p>
          <a:p>
            <a:pPr lvl="0">
              <a:defRPr sz="1800"/>
            </a:pPr>
            <a:r>
              <a:rPr sz="3600"/>
              <a:t>Pygraphviz</a:t>
            </a:r>
          </a:p>
        </p:txBody>
      </p:sp>
      <p:sp>
        <p:nvSpPr>
          <p:cNvPr id="78" name="Shape 78"/>
          <p:cNvSpPr/>
          <p:nvPr/>
        </p:nvSpPr>
        <p:spPr>
          <a:xfrm>
            <a:off x="219659" y="4000500"/>
            <a:ext cx="12197182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Gastamos ~3 min para fazer uma leitura de um arquivo de ~6GB linhas</a:t>
            </a:r>
          </a:p>
        </p:txBody>
      </p:sp>
      <p:sp>
        <p:nvSpPr>
          <p:cNvPr id="79" name="Shape 79"/>
          <p:cNvSpPr/>
          <p:nvPr/>
        </p:nvSpPr>
        <p:spPr>
          <a:xfrm>
            <a:off x="1234185" y="5588000"/>
            <a:ext cx="10168129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transform.py, analysis.py, questions.py</a:t>
            </a:r>
            <a:endParaRPr sz="3600"/>
          </a:p>
          <a:p>
            <a:pPr lvl="0">
              <a:defRPr sz="1800"/>
            </a:pPr>
            <a:r>
              <a:rPr sz="3600"/>
              <a:t>Encontra-se no repositório do trabalho no GitHub</a:t>
            </a:r>
          </a:p>
        </p:txBody>
      </p:sp>
      <p:sp>
        <p:nvSpPr>
          <p:cNvPr id="80" name="Shape 80"/>
          <p:cNvSpPr/>
          <p:nvPr/>
        </p:nvSpPr>
        <p:spPr>
          <a:xfrm>
            <a:off x="1414449" y="7410450"/>
            <a:ext cx="101759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Todos os scripts contém pouquíssimas linhas :-0 </a:t>
            </a:r>
          </a:p>
        </p:txBody>
      </p:sp>
      <p:pic>
        <p:nvPicPr>
          <p:cNvPr id="81" name="pytho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2950" y="2444750"/>
            <a:ext cx="952501" cy="952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doc-graphviz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13850" y="2495675"/>
            <a:ext cx="644431" cy="8506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xfrm>
            <a:off x="1270000" y="3937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Conclusões</a:t>
            </a:r>
          </a:p>
        </p:txBody>
      </p:sp>
      <p:sp>
        <p:nvSpPr>
          <p:cNvPr id="85" name="Shape 85"/>
          <p:cNvSpPr/>
          <p:nvPr/>
        </p:nvSpPr>
        <p:spPr>
          <a:xfrm>
            <a:off x="946150" y="1638300"/>
            <a:ext cx="11633201" cy="688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345722" indent="-345722" algn="l">
              <a:spcBef>
                <a:spcPts val="3200"/>
              </a:spcBef>
              <a:buSzPct val="75000"/>
              <a:buChar char="•"/>
              <a:defRPr sz="1800"/>
            </a:pPr>
            <a:r>
              <a:rPr sz="2800"/>
              <a:t>Quanto maior a quantidade de dados mais complicado para analisar;</a:t>
            </a:r>
            <a:endParaRPr sz="2800"/>
          </a:p>
          <a:p>
            <a:pPr lvl="0" marL="345722" indent="-345722" algn="l">
              <a:spcBef>
                <a:spcPts val="3200"/>
              </a:spcBef>
              <a:buSzPct val="75000"/>
              <a:buChar char="•"/>
              <a:defRPr sz="1800"/>
            </a:pPr>
            <a:r>
              <a:rPr sz="2800"/>
              <a:t>Quanto maior a quantidade de dados maior a capacidade de variação e inconsistências;</a:t>
            </a:r>
            <a:endParaRPr sz="2800"/>
          </a:p>
          <a:p>
            <a:pPr lvl="0" marL="345722" indent="-345722" algn="l">
              <a:spcBef>
                <a:spcPts val="3200"/>
              </a:spcBef>
              <a:buSzPct val="75000"/>
              <a:buChar char="•"/>
              <a:defRPr sz="1800"/>
            </a:pPr>
            <a:r>
              <a:rPr sz="2800"/>
              <a:t>Mesmo com o dicionário de dados (metadados) ainda é possível que ocorra uma interpretação errada do que é cada dado;</a:t>
            </a:r>
            <a:endParaRPr sz="2800"/>
          </a:p>
          <a:p>
            <a:pPr lvl="0" marL="345722" indent="-345722" algn="l">
              <a:spcBef>
                <a:spcPts val="3200"/>
              </a:spcBef>
              <a:buSzPct val="75000"/>
              <a:buChar char="•"/>
              <a:defRPr sz="1800"/>
            </a:pPr>
            <a:r>
              <a:rPr sz="2800"/>
              <a:t>O uso do grafo é possível para os dados, se somente se, os dados contém o item a ser utilizado no grafo;</a:t>
            </a:r>
            <a:endParaRPr sz="2800"/>
          </a:p>
          <a:p>
            <a:pPr lvl="0" marL="345722" indent="-345722" algn="l">
              <a:spcBef>
                <a:spcPts val="3200"/>
              </a:spcBef>
              <a:buSzPct val="75000"/>
              <a:buChar char="•"/>
              <a:defRPr sz="1800"/>
            </a:pPr>
            <a:r>
              <a:rPr sz="2800"/>
              <a:t>Uso de grafos é mais relevante quando deseja-se visualizar relacionamento.</a:t>
            </a:r>
            <a:endParaRPr sz="2800"/>
          </a:p>
          <a:p>
            <a:pPr lvl="0" marL="345722" indent="-345722" algn="l">
              <a:spcBef>
                <a:spcPts val="3200"/>
              </a:spcBef>
              <a:buSzPct val="75000"/>
              <a:buChar char="•"/>
              <a:defRPr sz="1800"/>
            </a:pPr>
            <a:r>
              <a:rPr sz="2800"/>
              <a:t>Para o uso de uma base da dados e/ou um framework é importante que a dimensão do problema justifique a utilização.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xfrm>
            <a:off x="1270000" y="38481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Fim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