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204700" cy="13284200"/>
  <p:notesSz cx="12204700" cy="132842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204191" cy="68707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38088" y="252095"/>
            <a:ext cx="9928522" cy="8394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30705" y="3847592"/>
            <a:ext cx="8543290" cy="1717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333333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333333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10235" y="1580261"/>
            <a:ext cx="5309044" cy="4534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85420" y="1580261"/>
            <a:ext cx="5309044" cy="4534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4" y="201612"/>
            <a:ext cx="5332730" cy="534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3574" y="1586499"/>
            <a:ext cx="5240020" cy="2907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333333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9598" y="6389751"/>
            <a:ext cx="3905504" cy="343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10235" y="6389751"/>
            <a:ext cx="2807081" cy="343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87384" y="6389751"/>
            <a:ext cx="2807081" cy="343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23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Relationship Id="rId9" Type="http://schemas.openxmlformats.org/officeDocument/2006/relationships/image" Target="../media/image41.png"/><Relationship Id="rId10" Type="http://schemas.openxmlformats.org/officeDocument/2006/relationships/image" Target="../media/image42.png"/><Relationship Id="rId11" Type="http://schemas.openxmlformats.org/officeDocument/2006/relationships/image" Target="../media/image43.png"/><Relationship Id="rId12" Type="http://schemas.openxmlformats.org/officeDocument/2006/relationships/image" Target="../media/image44.png"/><Relationship Id="rId13" Type="http://schemas.openxmlformats.org/officeDocument/2006/relationships/image" Target="../media/image45.png"/><Relationship Id="rId14" Type="http://schemas.openxmlformats.org/officeDocument/2006/relationships/image" Target="../media/image46.png"/><Relationship Id="rId15" Type="http://schemas.openxmlformats.org/officeDocument/2006/relationships/image" Target="../media/image47.png"/><Relationship Id="rId16" Type="http://schemas.openxmlformats.org/officeDocument/2006/relationships/image" Target="../media/image48.png"/><Relationship Id="rId17" Type="http://schemas.openxmlformats.org/officeDocument/2006/relationships/image" Target="../media/image49.png"/><Relationship Id="rId18" Type="http://schemas.openxmlformats.org/officeDocument/2006/relationships/image" Target="../media/image5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140"/>
              </a:spcBef>
            </a:pPr>
            <a:r>
              <a:rPr dirty="0" sz="5300" spc="-405" b="1">
                <a:solidFill>
                  <a:srgbClr val="0078D4"/>
                </a:solidFill>
                <a:latin typeface="Arial"/>
                <a:cs typeface="Arial"/>
              </a:rPr>
              <a:t>Introduction</a:t>
            </a:r>
            <a:r>
              <a:rPr dirty="0" sz="5300" spc="-275" b="1">
                <a:solidFill>
                  <a:srgbClr val="0078D4"/>
                </a:solidFill>
                <a:latin typeface="Arial"/>
                <a:cs typeface="Arial"/>
              </a:rPr>
              <a:t> </a:t>
            </a:r>
            <a:r>
              <a:rPr dirty="0" sz="5300" spc="-390" b="1">
                <a:solidFill>
                  <a:srgbClr val="0078D4"/>
                </a:solidFill>
                <a:latin typeface="Arial"/>
                <a:cs typeface="Arial"/>
              </a:rPr>
              <a:t>to</a:t>
            </a:r>
            <a:r>
              <a:rPr dirty="0" sz="5300" spc="-275" b="1">
                <a:solidFill>
                  <a:srgbClr val="0078D4"/>
                </a:solidFill>
                <a:latin typeface="Arial"/>
                <a:cs typeface="Arial"/>
              </a:rPr>
              <a:t> </a:t>
            </a:r>
            <a:r>
              <a:rPr dirty="0" sz="5300" spc="-280" b="1">
                <a:solidFill>
                  <a:srgbClr val="0078D4"/>
                </a:solidFill>
                <a:latin typeface="Arial"/>
                <a:cs typeface="Arial"/>
              </a:rPr>
              <a:t>Artificial</a:t>
            </a:r>
            <a:r>
              <a:rPr dirty="0" sz="5300" spc="-275" b="1">
                <a:solidFill>
                  <a:srgbClr val="0078D4"/>
                </a:solidFill>
                <a:latin typeface="Arial"/>
                <a:cs typeface="Arial"/>
              </a:rPr>
              <a:t> </a:t>
            </a:r>
            <a:r>
              <a:rPr dirty="0" sz="5300" spc="-360" b="1">
                <a:solidFill>
                  <a:srgbClr val="0078D4"/>
                </a:solidFill>
                <a:latin typeface="Arial"/>
                <a:cs typeface="Arial"/>
              </a:rPr>
              <a:t>Intelligence</a:t>
            </a:r>
            <a:endParaRPr sz="53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739429" y="1228407"/>
            <a:ext cx="6732270" cy="59753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938655" marR="5080" indent="-1926589">
              <a:lnSpc>
                <a:spcPts val="2100"/>
              </a:lnSpc>
              <a:spcBef>
                <a:spcPts val="420"/>
              </a:spcBef>
            </a:pPr>
            <a:r>
              <a:rPr dirty="0" sz="2000" spc="-110">
                <a:solidFill>
                  <a:srgbClr val="545454"/>
                </a:solidFill>
                <a:latin typeface="Arial MT"/>
                <a:cs typeface="Arial MT"/>
              </a:rPr>
              <a:t>Exploring</a:t>
            </a:r>
            <a:r>
              <a:rPr dirty="0" sz="2000" spc="-7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dirty="0" sz="2000" spc="-95">
                <a:solidFill>
                  <a:srgbClr val="545454"/>
                </a:solidFill>
                <a:latin typeface="Arial MT"/>
                <a:cs typeface="Arial MT"/>
              </a:rPr>
              <a:t>the</a:t>
            </a:r>
            <a:r>
              <a:rPr dirty="0" sz="2000" spc="-7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dirty="0" sz="2000" spc="-95">
                <a:solidFill>
                  <a:srgbClr val="545454"/>
                </a:solidFill>
                <a:latin typeface="Arial MT"/>
                <a:cs typeface="Arial MT"/>
              </a:rPr>
              <a:t>technology</a:t>
            </a:r>
            <a:r>
              <a:rPr dirty="0" sz="2000" spc="-7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dirty="0" sz="2000" spc="-60">
                <a:solidFill>
                  <a:srgbClr val="545454"/>
                </a:solidFill>
                <a:latin typeface="Arial MT"/>
                <a:cs typeface="Arial MT"/>
              </a:rPr>
              <a:t>that</a:t>
            </a:r>
            <a:r>
              <a:rPr dirty="0" sz="2000" spc="-7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dirty="0" sz="2000" spc="-114">
                <a:solidFill>
                  <a:srgbClr val="545454"/>
                </a:solidFill>
                <a:latin typeface="Arial MT"/>
                <a:cs typeface="Arial MT"/>
              </a:rPr>
              <a:t>enables</a:t>
            </a:r>
            <a:r>
              <a:rPr dirty="0" sz="2000" spc="-7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dirty="0" sz="2000" spc="-90">
                <a:solidFill>
                  <a:srgbClr val="545454"/>
                </a:solidFill>
                <a:latin typeface="Arial MT"/>
                <a:cs typeface="Arial MT"/>
              </a:rPr>
              <a:t>computers</a:t>
            </a:r>
            <a:r>
              <a:rPr dirty="0" sz="2000" spc="-7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dirty="0" sz="2000" spc="-125">
                <a:solidFill>
                  <a:srgbClr val="545454"/>
                </a:solidFill>
                <a:latin typeface="Arial MT"/>
                <a:cs typeface="Arial MT"/>
              </a:rPr>
              <a:t>and</a:t>
            </a:r>
            <a:r>
              <a:rPr dirty="0" sz="2000" spc="-7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dirty="0" sz="2000" spc="-105">
                <a:solidFill>
                  <a:srgbClr val="545454"/>
                </a:solidFill>
                <a:latin typeface="Arial MT"/>
                <a:cs typeface="Arial MT"/>
              </a:rPr>
              <a:t>machines</a:t>
            </a:r>
            <a:r>
              <a:rPr dirty="0" sz="2000" spc="-7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dirty="0" sz="2000" spc="-25">
                <a:solidFill>
                  <a:srgbClr val="545454"/>
                </a:solidFill>
                <a:latin typeface="Arial MT"/>
                <a:cs typeface="Arial MT"/>
              </a:rPr>
              <a:t>to </a:t>
            </a:r>
            <a:r>
              <a:rPr dirty="0" sz="2000" spc="-80">
                <a:solidFill>
                  <a:srgbClr val="545454"/>
                </a:solidFill>
                <a:latin typeface="Arial MT"/>
                <a:cs typeface="Arial MT"/>
              </a:rPr>
              <a:t>simulate</a:t>
            </a:r>
            <a:r>
              <a:rPr dirty="0" sz="2000" spc="-6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dirty="0" sz="2000" spc="-130">
                <a:solidFill>
                  <a:srgbClr val="545454"/>
                </a:solidFill>
                <a:latin typeface="Arial MT"/>
                <a:cs typeface="Arial MT"/>
              </a:rPr>
              <a:t>human</a:t>
            </a:r>
            <a:r>
              <a:rPr dirty="0" sz="2000" spc="-6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545454"/>
                </a:solidFill>
                <a:latin typeface="Arial MT"/>
                <a:cs typeface="Arial MT"/>
              </a:rPr>
              <a:t>intelligence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2965703" y="2270760"/>
            <a:ext cx="6278880" cy="4288790"/>
            <a:chOff x="2965703" y="2270760"/>
            <a:chExt cx="6278880" cy="4288790"/>
          </a:xfrm>
        </p:grpSpPr>
        <p:sp>
          <p:nvSpPr>
            <p:cNvPr id="5" name="object 5" descr=""/>
            <p:cNvSpPr/>
            <p:nvPr/>
          </p:nvSpPr>
          <p:spPr>
            <a:xfrm>
              <a:off x="2965703" y="2270760"/>
              <a:ext cx="6278880" cy="4288790"/>
            </a:xfrm>
            <a:custGeom>
              <a:avLst/>
              <a:gdLst/>
              <a:ahLst/>
              <a:cxnLst/>
              <a:rect l="l" t="t" r="r" b="b"/>
              <a:pathLst>
                <a:path w="6278880" h="4288790">
                  <a:moveTo>
                    <a:pt x="6278879" y="4288535"/>
                  </a:moveTo>
                  <a:lnTo>
                    <a:pt x="0" y="4288535"/>
                  </a:lnTo>
                  <a:lnTo>
                    <a:pt x="0" y="0"/>
                  </a:lnTo>
                  <a:lnTo>
                    <a:pt x="6278879" y="0"/>
                  </a:lnTo>
                  <a:lnTo>
                    <a:pt x="6278879" y="120014"/>
                  </a:lnTo>
                  <a:lnTo>
                    <a:pt x="253745" y="120014"/>
                  </a:lnTo>
                  <a:lnTo>
                    <a:pt x="244362" y="120468"/>
                  </a:lnTo>
                  <a:lnTo>
                    <a:pt x="200817" y="136052"/>
                  </a:lnTo>
                  <a:lnTo>
                    <a:pt x="169755" y="170318"/>
                  </a:lnTo>
                  <a:lnTo>
                    <a:pt x="158495" y="215264"/>
                  </a:lnTo>
                  <a:lnTo>
                    <a:pt x="158495" y="3996689"/>
                  </a:lnTo>
                  <a:lnTo>
                    <a:pt x="169755" y="4041635"/>
                  </a:lnTo>
                  <a:lnTo>
                    <a:pt x="200817" y="4075901"/>
                  </a:lnTo>
                  <a:lnTo>
                    <a:pt x="244362" y="4091486"/>
                  </a:lnTo>
                  <a:lnTo>
                    <a:pt x="253745" y="4091939"/>
                  </a:lnTo>
                  <a:lnTo>
                    <a:pt x="6278879" y="4091939"/>
                  </a:lnTo>
                  <a:lnTo>
                    <a:pt x="6278879" y="4288535"/>
                  </a:lnTo>
                  <a:close/>
                </a:path>
                <a:path w="6278880" h="4288790">
                  <a:moveTo>
                    <a:pt x="6278879" y="4091939"/>
                  </a:moveTo>
                  <a:lnTo>
                    <a:pt x="6025895" y="4091939"/>
                  </a:lnTo>
                  <a:lnTo>
                    <a:pt x="6035278" y="4091486"/>
                  </a:lnTo>
                  <a:lnTo>
                    <a:pt x="6044480" y="4090126"/>
                  </a:lnTo>
                  <a:lnTo>
                    <a:pt x="6086291" y="4070355"/>
                  </a:lnTo>
                  <a:lnTo>
                    <a:pt x="6113894" y="4033140"/>
                  </a:lnTo>
                  <a:lnTo>
                    <a:pt x="6121145" y="3996689"/>
                  </a:lnTo>
                  <a:lnTo>
                    <a:pt x="6121145" y="215264"/>
                  </a:lnTo>
                  <a:lnTo>
                    <a:pt x="6109884" y="170318"/>
                  </a:lnTo>
                  <a:lnTo>
                    <a:pt x="6078822" y="136052"/>
                  </a:lnTo>
                  <a:lnTo>
                    <a:pt x="6035278" y="120468"/>
                  </a:lnTo>
                  <a:lnTo>
                    <a:pt x="6025895" y="120014"/>
                  </a:lnTo>
                  <a:lnTo>
                    <a:pt x="6278879" y="120014"/>
                  </a:lnTo>
                  <a:lnTo>
                    <a:pt x="6278879" y="4091939"/>
                  </a:lnTo>
                  <a:close/>
                </a:path>
              </a:pathLst>
            </a:custGeom>
            <a:solidFill>
              <a:srgbClr val="000000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24199" y="2390775"/>
              <a:ext cx="5962649" cy="39719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204700" cy="6870700"/>
            <a:chOff x="0" y="0"/>
            <a:chExt cx="12204700" cy="68707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204191" cy="687070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9524" y="0"/>
              <a:ext cx="12192000" cy="1019175"/>
            </a:xfrm>
            <a:custGeom>
              <a:avLst/>
              <a:gdLst/>
              <a:ahLst/>
              <a:cxnLst/>
              <a:rect l="l" t="t" r="r" b="b"/>
              <a:pathLst>
                <a:path w="12192000" h="1019175">
                  <a:moveTo>
                    <a:pt x="12191999" y="1019174"/>
                  </a:moveTo>
                  <a:lnTo>
                    <a:pt x="0" y="101917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1019174"/>
                  </a:lnTo>
                  <a:close/>
                </a:path>
              </a:pathLst>
            </a:custGeom>
            <a:solidFill>
              <a:srgbClr val="0078D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250" spc="-145">
                <a:latin typeface="Roboto Lt"/>
                <a:cs typeface="Roboto Lt"/>
              </a:rPr>
              <a:t>Learning</a:t>
            </a:r>
            <a:r>
              <a:rPr dirty="0" sz="3250" spc="-35">
                <a:latin typeface="Roboto Lt"/>
                <a:cs typeface="Roboto Lt"/>
              </a:rPr>
              <a:t> </a:t>
            </a:r>
            <a:r>
              <a:rPr dirty="0" sz="3250" spc="-135">
                <a:latin typeface="Roboto Lt"/>
                <a:cs typeface="Roboto Lt"/>
              </a:rPr>
              <a:t>Outcomes</a:t>
            </a:r>
            <a:endParaRPr sz="3250">
              <a:latin typeface="Roboto Lt"/>
              <a:cs typeface="Roboto Lt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286511" y="1316736"/>
            <a:ext cx="5779135" cy="2606040"/>
            <a:chOff x="286511" y="1316736"/>
            <a:chExt cx="5779135" cy="2606040"/>
          </a:xfrm>
        </p:grpSpPr>
        <p:sp>
          <p:nvSpPr>
            <p:cNvPr id="7" name="object 7" descr=""/>
            <p:cNvSpPr/>
            <p:nvPr/>
          </p:nvSpPr>
          <p:spPr>
            <a:xfrm>
              <a:off x="286511" y="1316736"/>
              <a:ext cx="5779135" cy="2606040"/>
            </a:xfrm>
            <a:custGeom>
              <a:avLst/>
              <a:gdLst/>
              <a:ahLst/>
              <a:cxnLst/>
              <a:rect l="l" t="t" r="r" b="b"/>
              <a:pathLst>
                <a:path w="5779135" h="2606040">
                  <a:moveTo>
                    <a:pt x="5779007" y="2606039"/>
                  </a:moveTo>
                  <a:lnTo>
                    <a:pt x="0" y="2606039"/>
                  </a:lnTo>
                  <a:lnTo>
                    <a:pt x="0" y="0"/>
                  </a:lnTo>
                  <a:lnTo>
                    <a:pt x="5779007" y="0"/>
                  </a:lnTo>
                  <a:lnTo>
                    <a:pt x="5779007" y="92963"/>
                  </a:lnTo>
                  <a:lnTo>
                    <a:pt x="180212" y="92963"/>
                  </a:lnTo>
                  <a:lnTo>
                    <a:pt x="173644" y="93281"/>
                  </a:lnTo>
                  <a:lnTo>
                    <a:pt x="137935" y="108072"/>
                  </a:lnTo>
                  <a:lnTo>
                    <a:pt x="116392" y="140312"/>
                  </a:lnTo>
                  <a:lnTo>
                    <a:pt x="113537" y="159638"/>
                  </a:lnTo>
                  <a:lnTo>
                    <a:pt x="113537" y="2407538"/>
                  </a:lnTo>
                  <a:lnTo>
                    <a:pt x="124764" y="2444588"/>
                  </a:lnTo>
                  <a:lnTo>
                    <a:pt x="154697" y="2469138"/>
                  </a:lnTo>
                  <a:lnTo>
                    <a:pt x="180212" y="2474213"/>
                  </a:lnTo>
                  <a:lnTo>
                    <a:pt x="5779007" y="2474213"/>
                  </a:lnTo>
                  <a:lnTo>
                    <a:pt x="5779007" y="2606039"/>
                  </a:lnTo>
                  <a:close/>
                </a:path>
                <a:path w="5779135" h="2606040">
                  <a:moveTo>
                    <a:pt x="5779007" y="2474213"/>
                  </a:moveTo>
                  <a:lnTo>
                    <a:pt x="5599937" y="2474213"/>
                  </a:lnTo>
                  <a:lnTo>
                    <a:pt x="5606505" y="2473896"/>
                  </a:lnTo>
                  <a:lnTo>
                    <a:pt x="5612947" y="2472944"/>
                  </a:lnTo>
                  <a:lnTo>
                    <a:pt x="5647083" y="2454685"/>
                  </a:lnTo>
                  <a:lnTo>
                    <a:pt x="5665343" y="2420548"/>
                  </a:lnTo>
                  <a:lnTo>
                    <a:pt x="5666612" y="2407538"/>
                  </a:lnTo>
                  <a:lnTo>
                    <a:pt x="5666612" y="159638"/>
                  </a:lnTo>
                  <a:lnTo>
                    <a:pt x="5655385" y="122589"/>
                  </a:lnTo>
                  <a:lnTo>
                    <a:pt x="5625452" y="98039"/>
                  </a:lnTo>
                  <a:lnTo>
                    <a:pt x="5599937" y="92963"/>
                  </a:lnTo>
                  <a:lnTo>
                    <a:pt x="5779007" y="92963"/>
                  </a:lnTo>
                  <a:lnTo>
                    <a:pt x="5779007" y="2474213"/>
                  </a:lnTo>
                  <a:close/>
                </a:path>
              </a:pathLst>
            </a:custGeom>
            <a:solidFill>
              <a:srgbClr val="000000">
                <a:alpha val="783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90524" y="1400174"/>
              <a:ext cx="5572125" cy="2400300"/>
            </a:xfrm>
            <a:custGeom>
              <a:avLst/>
              <a:gdLst/>
              <a:ahLst/>
              <a:cxnLst/>
              <a:rect l="l" t="t" r="r" b="b"/>
              <a:pathLst>
                <a:path w="5572125" h="2400300">
                  <a:moveTo>
                    <a:pt x="5500927" y="2400299"/>
                  </a:moveTo>
                  <a:lnTo>
                    <a:pt x="71196" y="2400299"/>
                  </a:lnTo>
                  <a:lnTo>
                    <a:pt x="66241" y="2399811"/>
                  </a:lnTo>
                  <a:lnTo>
                    <a:pt x="29705" y="2384677"/>
                  </a:lnTo>
                  <a:lnTo>
                    <a:pt x="3885" y="2348637"/>
                  </a:lnTo>
                  <a:lnTo>
                    <a:pt x="0" y="2329103"/>
                  </a:lnTo>
                  <a:lnTo>
                    <a:pt x="0" y="23240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2" y="3885"/>
                  </a:lnTo>
                  <a:lnTo>
                    <a:pt x="71196" y="0"/>
                  </a:lnTo>
                  <a:lnTo>
                    <a:pt x="5500927" y="0"/>
                  </a:lnTo>
                  <a:lnTo>
                    <a:pt x="5542418" y="15621"/>
                  </a:lnTo>
                  <a:lnTo>
                    <a:pt x="5568238" y="51661"/>
                  </a:lnTo>
                  <a:lnTo>
                    <a:pt x="5572125" y="71196"/>
                  </a:lnTo>
                  <a:lnTo>
                    <a:pt x="5572125" y="2329103"/>
                  </a:lnTo>
                  <a:lnTo>
                    <a:pt x="5556502" y="2370593"/>
                  </a:lnTo>
                  <a:lnTo>
                    <a:pt x="5520462" y="2396413"/>
                  </a:lnTo>
                  <a:lnTo>
                    <a:pt x="5505882" y="2399811"/>
                  </a:lnTo>
                  <a:lnTo>
                    <a:pt x="5500927" y="24002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628649" y="2314574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1" y="568407"/>
                  </a:lnTo>
                  <a:lnTo>
                    <a:pt x="202801" y="559195"/>
                  </a:lnTo>
                  <a:lnTo>
                    <a:pt x="163576" y="544065"/>
                  </a:lnTo>
                  <a:lnTo>
                    <a:pt x="126995" y="523342"/>
                  </a:lnTo>
                  <a:lnTo>
                    <a:pt x="93851" y="497476"/>
                  </a:lnTo>
                  <a:lnTo>
                    <a:pt x="64862" y="467027"/>
                  </a:lnTo>
                  <a:lnTo>
                    <a:pt x="40653" y="432654"/>
                  </a:lnTo>
                  <a:lnTo>
                    <a:pt x="21751" y="395101"/>
                  </a:lnTo>
                  <a:lnTo>
                    <a:pt x="8563" y="355181"/>
                  </a:lnTo>
                  <a:lnTo>
                    <a:pt x="1376" y="313758"/>
                  </a:lnTo>
                  <a:lnTo>
                    <a:pt x="0" y="285749"/>
                  </a:lnTo>
                  <a:lnTo>
                    <a:pt x="344" y="271728"/>
                  </a:lnTo>
                  <a:lnTo>
                    <a:pt x="5490" y="230002"/>
                  </a:lnTo>
                  <a:lnTo>
                    <a:pt x="16703" y="189483"/>
                  </a:lnTo>
                  <a:lnTo>
                    <a:pt x="33740" y="151048"/>
                  </a:lnTo>
                  <a:lnTo>
                    <a:pt x="56233" y="115528"/>
                  </a:lnTo>
                  <a:lnTo>
                    <a:pt x="83694" y="83694"/>
                  </a:lnTo>
                  <a:lnTo>
                    <a:pt x="115528" y="56233"/>
                  </a:lnTo>
                  <a:lnTo>
                    <a:pt x="151048" y="33740"/>
                  </a:lnTo>
                  <a:lnTo>
                    <a:pt x="189483" y="16703"/>
                  </a:lnTo>
                  <a:lnTo>
                    <a:pt x="230002" y="5490"/>
                  </a:lnTo>
                  <a:lnTo>
                    <a:pt x="271728" y="344"/>
                  </a:lnTo>
                  <a:lnTo>
                    <a:pt x="285749" y="0"/>
                  </a:lnTo>
                  <a:lnTo>
                    <a:pt x="299771" y="344"/>
                  </a:lnTo>
                  <a:lnTo>
                    <a:pt x="341496" y="5490"/>
                  </a:lnTo>
                  <a:lnTo>
                    <a:pt x="382016" y="16703"/>
                  </a:lnTo>
                  <a:lnTo>
                    <a:pt x="420451" y="33740"/>
                  </a:lnTo>
                  <a:lnTo>
                    <a:pt x="455971" y="56233"/>
                  </a:lnTo>
                  <a:lnTo>
                    <a:pt x="487805" y="83694"/>
                  </a:lnTo>
                  <a:lnTo>
                    <a:pt x="515266" y="115528"/>
                  </a:lnTo>
                  <a:lnTo>
                    <a:pt x="537758" y="151048"/>
                  </a:lnTo>
                  <a:lnTo>
                    <a:pt x="554796" y="189483"/>
                  </a:lnTo>
                  <a:lnTo>
                    <a:pt x="566009" y="230002"/>
                  </a:lnTo>
                  <a:lnTo>
                    <a:pt x="571155" y="271728"/>
                  </a:lnTo>
                  <a:lnTo>
                    <a:pt x="571499" y="285749"/>
                  </a:lnTo>
                  <a:lnTo>
                    <a:pt x="571155" y="299771"/>
                  </a:lnTo>
                  <a:lnTo>
                    <a:pt x="566009" y="341496"/>
                  </a:lnTo>
                  <a:lnTo>
                    <a:pt x="554796" y="382016"/>
                  </a:lnTo>
                  <a:lnTo>
                    <a:pt x="537758" y="420451"/>
                  </a:lnTo>
                  <a:lnTo>
                    <a:pt x="515266" y="455971"/>
                  </a:lnTo>
                  <a:lnTo>
                    <a:pt x="487805" y="487805"/>
                  </a:lnTo>
                  <a:lnTo>
                    <a:pt x="455971" y="515266"/>
                  </a:lnTo>
                  <a:lnTo>
                    <a:pt x="420451" y="537758"/>
                  </a:lnTo>
                  <a:lnTo>
                    <a:pt x="382016" y="554796"/>
                  </a:lnTo>
                  <a:lnTo>
                    <a:pt x="341496" y="566009"/>
                  </a:lnTo>
                  <a:lnTo>
                    <a:pt x="299771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0078D4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5974" y="2492374"/>
              <a:ext cx="196850" cy="215900"/>
            </a:xfrm>
            <a:prstGeom prst="rect">
              <a:avLst/>
            </a:prstGeom>
          </p:spPr>
        </p:pic>
      </p:grpSp>
      <p:sp>
        <p:nvSpPr>
          <p:cNvPr id="11" name="object 11" descr=""/>
          <p:cNvSpPr txBox="1"/>
          <p:nvPr/>
        </p:nvSpPr>
        <p:spPr>
          <a:xfrm>
            <a:off x="1377949" y="2308978"/>
            <a:ext cx="3883025" cy="5467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90"/>
              </a:spcBef>
            </a:pPr>
            <a:r>
              <a:rPr dirty="0" sz="1650" spc="-90">
                <a:solidFill>
                  <a:srgbClr val="333333"/>
                </a:solidFill>
                <a:latin typeface="Arial MT"/>
                <a:cs typeface="Arial MT"/>
              </a:rPr>
              <a:t>Understanding</a:t>
            </a:r>
            <a:r>
              <a:rPr dirty="0" sz="1650" spc="-7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50" spc="-105">
                <a:solidFill>
                  <a:srgbClr val="0078D4"/>
                </a:solidFill>
                <a:latin typeface="Roboto Lt"/>
                <a:cs typeface="Roboto Lt"/>
              </a:rPr>
              <a:t>what</a:t>
            </a:r>
            <a:r>
              <a:rPr dirty="0" sz="1650" spc="-15">
                <a:solidFill>
                  <a:srgbClr val="0078D4"/>
                </a:solidFill>
                <a:latin typeface="Roboto Lt"/>
                <a:cs typeface="Roboto Lt"/>
              </a:rPr>
              <a:t> </a:t>
            </a:r>
            <a:r>
              <a:rPr dirty="0" sz="1650" spc="-75">
                <a:solidFill>
                  <a:srgbClr val="0078D4"/>
                </a:solidFill>
                <a:latin typeface="Roboto Lt"/>
                <a:cs typeface="Roboto Lt"/>
              </a:rPr>
              <a:t>is</a:t>
            </a:r>
            <a:r>
              <a:rPr dirty="0" sz="1650" spc="-15">
                <a:solidFill>
                  <a:srgbClr val="0078D4"/>
                </a:solidFill>
                <a:latin typeface="Roboto Lt"/>
                <a:cs typeface="Roboto Lt"/>
              </a:rPr>
              <a:t> </a:t>
            </a:r>
            <a:r>
              <a:rPr dirty="0" sz="1650" spc="-50">
                <a:solidFill>
                  <a:srgbClr val="0078D4"/>
                </a:solidFill>
                <a:latin typeface="Roboto Lt"/>
                <a:cs typeface="Roboto Lt"/>
              </a:rPr>
              <a:t>AI</a:t>
            </a:r>
            <a:r>
              <a:rPr dirty="0" sz="1650" spc="-15">
                <a:solidFill>
                  <a:srgbClr val="0078D4"/>
                </a:solidFill>
                <a:latin typeface="Roboto Lt"/>
                <a:cs typeface="Roboto Lt"/>
              </a:rPr>
              <a:t> </a:t>
            </a:r>
            <a:r>
              <a:rPr dirty="0" sz="1650" spc="-105">
                <a:solidFill>
                  <a:srgbClr val="333333"/>
                </a:solidFill>
                <a:latin typeface="Arial MT"/>
                <a:cs typeface="Arial MT"/>
              </a:rPr>
              <a:t>and</a:t>
            </a:r>
            <a:r>
              <a:rPr dirty="0" sz="1650" spc="-7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50" spc="-10">
                <a:solidFill>
                  <a:srgbClr val="333333"/>
                </a:solidFill>
                <a:latin typeface="Arial MT"/>
                <a:cs typeface="Arial MT"/>
              </a:rPr>
              <a:t>its</a:t>
            </a:r>
            <a:r>
              <a:rPr dirty="0" sz="1650" spc="-6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50" spc="-45">
                <a:solidFill>
                  <a:srgbClr val="333333"/>
                </a:solidFill>
                <a:latin typeface="Arial MT"/>
                <a:cs typeface="Arial MT"/>
              </a:rPr>
              <a:t>fundamental </a:t>
            </a:r>
            <a:r>
              <a:rPr dirty="0" sz="1650" spc="-10">
                <a:solidFill>
                  <a:srgbClr val="333333"/>
                </a:solidFill>
                <a:latin typeface="Arial MT"/>
                <a:cs typeface="Arial MT"/>
              </a:rPr>
              <a:t>concepts</a:t>
            </a:r>
            <a:endParaRPr sz="1650">
              <a:latin typeface="Arial MT"/>
              <a:cs typeface="Arial MT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6144767" y="1316736"/>
            <a:ext cx="5779135" cy="2606040"/>
            <a:chOff x="6144767" y="1316736"/>
            <a:chExt cx="5779135" cy="2606040"/>
          </a:xfrm>
        </p:grpSpPr>
        <p:sp>
          <p:nvSpPr>
            <p:cNvPr id="13" name="object 13" descr=""/>
            <p:cNvSpPr/>
            <p:nvPr/>
          </p:nvSpPr>
          <p:spPr>
            <a:xfrm>
              <a:off x="6144767" y="1316736"/>
              <a:ext cx="5779135" cy="2606040"/>
            </a:xfrm>
            <a:custGeom>
              <a:avLst/>
              <a:gdLst/>
              <a:ahLst/>
              <a:cxnLst/>
              <a:rect l="l" t="t" r="r" b="b"/>
              <a:pathLst>
                <a:path w="5779134" h="2606040">
                  <a:moveTo>
                    <a:pt x="5779007" y="2606039"/>
                  </a:moveTo>
                  <a:lnTo>
                    <a:pt x="0" y="2606039"/>
                  </a:lnTo>
                  <a:lnTo>
                    <a:pt x="0" y="0"/>
                  </a:lnTo>
                  <a:lnTo>
                    <a:pt x="5779007" y="0"/>
                  </a:lnTo>
                  <a:lnTo>
                    <a:pt x="5779007" y="92963"/>
                  </a:lnTo>
                  <a:lnTo>
                    <a:pt x="179831" y="92963"/>
                  </a:lnTo>
                  <a:lnTo>
                    <a:pt x="173263" y="93281"/>
                  </a:lnTo>
                  <a:lnTo>
                    <a:pt x="137553" y="108072"/>
                  </a:lnTo>
                  <a:lnTo>
                    <a:pt x="116010" y="140312"/>
                  </a:lnTo>
                  <a:lnTo>
                    <a:pt x="113156" y="159638"/>
                  </a:lnTo>
                  <a:lnTo>
                    <a:pt x="113156" y="2407538"/>
                  </a:lnTo>
                  <a:lnTo>
                    <a:pt x="124382" y="2444588"/>
                  </a:lnTo>
                  <a:lnTo>
                    <a:pt x="154316" y="2469138"/>
                  </a:lnTo>
                  <a:lnTo>
                    <a:pt x="179831" y="2474213"/>
                  </a:lnTo>
                  <a:lnTo>
                    <a:pt x="5779007" y="2474213"/>
                  </a:lnTo>
                  <a:lnTo>
                    <a:pt x="5779007" y="2606039"/>
                  </a:lnTo>
                  <a:close/>
                </a:path>
                <a:path w="5779134" h="2606040">
                  <a:moveTo>
                    <a:pt x="5779007" y="2474213"/>
                  </a:moveTo>
                  <a:lnTo>
                    <a:pt x="5599556" y="2474213"/>
                  </a:lnTo>
                  <a:lnTo>
                    <a:pt x="5606124" y="2473896"/>
                  </a:lnTo>
                  <a:lnTo>
                    <a:pt x="5612565" y="2472944"/>
                  </a:lnTo>
                  <a:lnTo>
                    <a:pt x="5646702" y="2454685"/>
                  </a:lnTo>
                  <a:lnTo>
                    <a:pt x="5664962" y="2420548"/>
                  </a:lnTo>
                  <a:lnTo>
                    <a:pt x="5666231" y="2407538"/>
                  </a:lnTo>
                  <a:lnTo>
                    <a:pt x="5666231" y="159638"/>
                  </a:lnTo>
                  <a:lnTo>
                    <a:pt x="5655004" y="122589"/>
                  </a:lnTo>
                  <a:lnTo>
                    <a:pt x="5625071" y="98039"/>
                  </a:lnTo>
                  <a:lnTo>
                    <a:pt x="5599556" y="92963"/>
                  </a:lnTo>
                  <a:lnTo>
                    <a:pt x="5779007" y="92963"/>
                  </a:lnTo>
                  <a:lnTo>
                    <a:pt x="5779007" y="2474213"/>
                  </a:lnTo>
                  <a:close/>
                </a:path>
              </a:pathLst>
            </a:custGeom>
            <a:solidFill>
              <a:srgbClr val="000000">
                <a:alpha val="783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6248399" y="1400174"/>
              <a:ext cx="5572125" cy="2400300"/>
            </a:xfrm>
            <a:custGeom>
              <a:avLst/>
              <a:gdLst/>
              <a:ahLst/>
              <a:cxnLst/>
              <a:rect l="l" t="t" r="r" b="b"/>
              <a:pathLst>
                <a:path w="5572125" h="2400300">
                  <a:moveTo>
                    <a:pt x="5500928" y="2400299"/>
                  </a:moveTo>
                  <a:lnTo>
                    <a:pt x="71196" y="2400299"/>
                  </a:lnTo>
                  <a:lnTo>
                    <a:pt x="66241" y="2399811"/>
                  </a:lnTo>
                  <a:lnTo>
                    <a:pt x="29705" y="2384677"/>
                  </a:lnTo>
                  <a:lnTo>
                    <a:pt x="3885" y="2348637"/>
                  </a:lnTo>
                  <a:lnTo>
                    <a:pt x="0" y="2329103"/>
                  </a:lnTo>
                  <a:lnTo>
                    <a:pt x="0" y="23240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500928" y="0"/>
                  </a:lnTo>
                  <a:lnTo>
                    <a:pt x="5542417" y="15621"/>
                  </a:lnTo>
                  <a:lnTo>
                    <a:pt x="5568238" y="51661"/>
                  </a:lnTo>
                  <a:lnTo>
                    <a:pt x="5572123" y="71196"/>
                  </a:lnTo>
                  <a:lnTo>
                    <a:pt x="5572123" y="2329103"/>
                  </a:lnTo>
                  <a:lnTo>
                    <a:pt x="5556501" y="2370593"/>
                  </a:lnTo>
                  <a:lnTo>
                    <a:pt x="5520462" y="2396413"/>
                  </a:lnTo>
                  <a:lnTo>
                    <a:pt x="5505882" y="2399811"/>
                  </a:lnTo>
                  <a:lnTo>
                    <a:pt x="5500928" y="24002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6486524" y="2314574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1" y="568407"/>
                  </a:lnTo>
                  <a:lnTo>
                    <a:pt x="202801" y="559195"/>
                  </a:lnTo>
                  <a:lnTo>
                    <a:pt x="163575" y="544065"/>
                  </a:lnTo>
                  <a:lnTo>
                    <a:pt x="126995" y="523342"/>
                  </a:lnTo>
                  <a:lnTo>
                    <a:pt x="93851" y="497476"/>
                  </a:lnTo>
                  <a:lnTo>
                    <a:pt x="64862" y="467027"/>
                  </a:lnTo>
                  <a:lnTo>
                    <a:pt x="40653" y="432654"/>
                  </a:lnTo>
                  <a:lnTo>
                    <a:pt x="21750" y="395101"/>
                  </a:lnTo>
                  <a:lnTo>
                    <a:pt x="8562" y="355181"/>
                  </a:lnTo>
                  <a:lnTo>
                    <a:pt x="1376" y="313758"/>
                  </a:lnTo>
                  <a:lnTo>
                    <a:pt x="0" y="285749"/>
                  </a:lnTo>
                  <a:lnTo>
                    <a:pt x="344" y="271728"/>
                  </a:lnTo>
                  <a:lnTo>
                    <a:pt x="5489" y="230002"/>
                  </a:lnTo>
                  <a:lnTo>
                    <a:pt x="16703" y="189483"/>
                  </a:lnTo>
                  <a:lnTo>
                    <a:pt x="33740" y="151048"/>
                  </a:lnTo>
                  <a:lnTo>
                    <a:pt x="56232" y="115528"/>
                  </a:lnTo>
                  <a:lnTo>
                    <a:pt x="83693" y="83694"/>
                  </a:lnTo>
                  <a:lnTo>
                    <a:pt x="115528" y="56233"/>
                  </a:lnTo>
                  <a:lnTo>
                    <a:pt x="151048" y="33740"/>
                  </a:lnTo>
                  <a:lnTo>
                    <a:pt x="189483" y="16703"/>
                  </a:lnTo>
                  <a:lnTo>
                    <a:pt x="230002" y="5490"/>
                  </a:lnTo>
                  <a:lnTo>
                    <a:pt x="271728" y="344"/>
                  </a:lnTo>
                  <a:lnTo>
                    <a:pt x="285749" y="0"/>
                  </a:lnTo>
                  <a:lnTo>
                    <a:pt x="299771" y="344"/>
                  </a:lnTo>
                  <a:lnTo>
                    <a:pt x="341496" y="5490"/>
                  </a:lnTo>
                  <a:lnTo>
                    <a:pt x="382015" y="16703"/>
                  </a:lnTo>
                  <a:lnTo>
                    <a:pt x="420451" y="33740"/>
                  </a:lnTo>
                  <a:lnTo>
                    <a:pt x="455970" y="56233"/>
                  </a:lnTo>
                  <a:lnTo>
                    <a:pt x="487805" y="83694"/>
                  </a:lnTo>
                  <a:lnTo>
                    <a:pt x="515265" y="115528"/>
                  </a:lnTo>
                  <a:lnTo>
                    <a:pt x="537758" y="151048"/>
                  </a:lnTo>
                  <a:lnTo>
                    <a:pt x="554796" y="189483"/>
                  </a:lnTo>
                  <a:lnTo>
                    <a:pt x="566008" y="230002"/>
                  </a:lnTo>
                  <a:lnTo>
                    <a:pt x="571156" y="271728"/>
                  </a:lnTo>
                  <a:lnTo>
                    <a:pt x="571499" y="285749"/>
                  </a:lnTo>
                  <a:lnTo>
                    <a:pt x="571156" y="299771"/>
                  </a:lnTo>
                  <a:lnTo>
                    <a:pt x="566008" y="341496"/>
                  </a:lnTo>
                  <a:lnTo>
                    <a:pt x="554796" y="382016"/>
                  </a:lnTo>
                  <a:lnTo>
                    <a:pt x="537758" y="420451"/>
                  </a:lnTo>
                  <a:lnTo>
                    <a:pt x="515265" y="455971"/>
                  </a:lnTo>
                  <a:lnTo>
                    <a:pt x="487805" y="487805"/>
                  </a:lnTo>
                  <a:lnTo>
                    <a:pt x="455970" y="515266"/>
                  </a:lnTo>
                  <a:lnTo>
                    <a:pt x="420451" y="537758"/>
                  </a:lnTo>
                  <a:lnTo>
                    <a:pt x="382015" y="554796"/>
                  </a:lnTo>
                  <a:lnTo>
                    <a:pt x="341496" y="566009"/>
                  </a:lnTo>
                  <a:lnTo>
                    <a:pt x="299771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0078D4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38924" y="2492374"/>
              <a:ext cx="254000" cy="215900"/>
            </a:xfrm>
            <a:prstGeom prst="rect">
              <a:avLst/>
            </a:prstGeom>
          </p:spPr>
        </p:pic>
      </p:grpSp>
      <p:sp>
        <p:nvSpPr>
          <p:cNvPr id="17" name="object 17" descr=""/>
          <p:cNvSpPr txBox="1"/>
          <p:nvPr/>
        </p:nvSpPr>
        <p:spPr>
          <a:xfrm>
            <a:off x="7235825" y="2308978"/>
            <a:ext cx="3568700" cy="5467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90"/>
              </a:spcBef>
            </a:pPr>
            <a:r>
              <a:rPr dirty="0" sz="1650" spc="-90">
                <a:solidFill>
                  <a:srgbClr val="333333"/>
                </a:solidFill>
                <a:latin typeface="Arial MT"/>
                <a:cs typeface="Arial MT"/>
              </a:rPr>
              <a:t>Knowing</a:t>
            </a:r>
            <a:r>
              <a:rPr dirty="0" sz="1650" spc="-7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50" spc="-65">
                <a:solidFill>
                  <a:srgbClr val="333333"/>
                </a:solidFill>
                <a:latin typeface="Arial MT"/>
                <a:cs typeface="Arial MT"/>
              </a:rPr>
              <a:t>the</a:t>
            </a:r>
            <a:r>
              <a:rPr dirty="0" sz="1650" spc="-7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50" spc="-100">
                <a:solidFill>
                  <a:srgbClr val="0078D4"/>
                </a:solidFill>
                <a:latin typeface="Roboto Lt"/>
                <a:cs typeface="Roboto Lt"/>
              </a:rPr>
              <a:t>background</a:t>
            </a:r>
            <a:r>
              <a:rPr dirty="0" sz="1650" spc="-20">
                <a:solidFill>
                  <a:srgbClr val="0078D4"/>
                </a:solidFill>
                <a:latin typeface="Roboto Lt"/>
                <a:cs typeface="Roboto Lt"/>
              </a:rPr>
              <a:t> </a:t>
            </a:r>
            <a:r>
              <a:rPr dirty="0" sz="1650" spc="-105">
                <a:solidFill>
                  <a:srgbClr val="0078D4"/>
                </a:solidFill>
                <a:latin typeface="Roboto Lt"/>
                <a:cs typeface="Roboto Lt"/>
              </a:rPr>
              <a:t>and</a:t>
            </a:r>
            <a:r>
              <a:rPr dirty="0" sz="1650" spc="-20">
                <a:solidFill>
                  <a:srgbClr val="0078D4"/>
                </a:solidFill>
                <a:latin typeface="Roboto Lt"/>
                <a:cs typeface="Roboto Lt"/>
              </a:rPr>
              <a:t> </a:t>
            </a:r>
            <a:r>
              <a:rPr dirty="0" sz="1650" spc="-80">
                <a:solidFill>
                  <a:srgbClr val="0078D4"/>
                </a:solidFill>
                <a:latin typeface="Roboto Lt"/>
                <a:cs typeface="Roboto Lt"/>
              </a:rPr>
              <a:t>history</a:t>
            </a:r>
            <a:r>
              <a:rPr dirty="0" sz="1650" spc="-20">
                <a:solidFill>
                  <a:srgbClr val="0078D4"/>
                </a:solidFill>
                <a:latin typeface="Roboto Lt"/>
                <a:cs typeface="Roboto Lt"/>
              </a:rPr>
              <a:t> </a:t>
            </a:r>
            <a:r>
              <a:rPr dirty="0" sz="1650">
                <a:solidFill>
                  <a:srgbClr val="333333"/>
                </a:solidFill>
                <a:latin typeface="Arial MT"/>
                <a:cs typeface="Arial MT"/>
              </a:rPr>
              <a:t>of</a:t>
            </a:r>
            <a:r>
              <a:rPr dirty="0" sz="1650" spc="-7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50" spc="-40">
                <a:solidFill>
                  <a:srgbClr val="333333"/>
                </a:solidFill>
                <a:latin typeface="Arial MT"/>
                <a:cs typeface="Arial MT"/>
              </a:rPr>
              <a:t>AI </a:t>
            </a:r>
            <a:r>
              <a:rPr dirty="0" sz="1650" spc="-10">
                <a:solidFill>
                  <a:srgbClr val="333333"/>
                </a:solidFill>
                <a:latin typeface="Arial MT"/>
                <a:cs typeface="Arial MT"/>
              </a:rPr>
              <a:t>development</a:t>
            </a:r>
            <a:endParaRPr sz="1650">
              <a:latin typeface="Arial MT"/>
              <a:cs typeface="Arial MT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286511" y="4002023"/>
            <a:ext cx="5779135" cy="2597150"/>
            <a:chOff x="286511" y="4002023"/>
            <a:chExt cx="5779135" cy="2597150"/>
          </a:xfrm>
        </p:grpSpPr>
        <p:sp>
          <p:nvSpPr>
            <p:cNvPr id="19" name="object 19" descr=""/>
            <p:cNvSpPr/>
            <p:nvPr/>
          </p:nvSpPr>
          <p:spPr>
            <a:xfrm>
              <a:off x="286511" y="4002023"/>
              <a:ext cx="5779135" cy="2597150"/>
            </a:xfrm>
            <a:custGeom>
              <a:avLst/>
              <a:gdLst/>
              <a:ahLst/>
              <a:cxnLst/>
              <a:rect l="l" t="t" r="r" b="b"/>
              <a:pathLst>
                <a:path w="5779135" h="2597150">
                  <a:moveTo>
                    <a:pt x="5779007" y="2596895"/>
                  </a:moveTo>
                  <a:lnTo>
                    <a:pt x="0" y="2596895"/>
                  </a:lnTo>
                  <a:lnTo>
                    <a:pt x="0" y="0"/>
                  </a:lnTo>
                  <a:lnTo>
                    <a:pt x="5779007" y="0"/>
                  </a:lnTo>
                  <a:lnTo>
                    <a:pt x="5779007" y="93725"/>
                  </a:lnTo>
                  <a:lnTo>
                    <a:pt x="180212" y="93725"/>
                  </a:lnTo>
                  <a:lnTo>
                    <a:pt x="173644" y="94043"/>
                  </a:lnTo>
                  <a:lnTo>
                    <a:pt x="137935" y="108834"/>
                  </a:lnTo>
                  <a:lnTo>
                    <a:pt x="116392" y="141074"/>
                  </a:lnTo>
                  <a:lnTo>
                    <a:pt x="113537" y="160400"/>
                  </a:lnTo>
                  <a:lnTo>
                    <a:pt x="113537" y="2398775"/>
                  </a:lnTo>
                  <a:lnTo>
                    <a:pt x="124764" y="2435824"/>
                  </a:lnTo>
                  <a:lnTo>
                    <a:pt x="154697" y="2460374"/>
                  </a:lnTo>
                  <a:lnTo>
                    <a:pt x="180212" y="2465450"/>
                  </a:lnTo>
                  <a:lnTo>
                    <a:pt x="5779007" y="2465450"/>
                  </a:lnTo>
                  <a:lnTo>
                    <a:pt x="5779007" y="2596895"/>
                  </a:lnTo>
                  <a:close/>
                </a:path>
                <a:path w="5779135" h="2597150">
                  <a:moveTo>
                    <a:pt x="5779007" y="2465450"/>
                  </a:moveTo>
                  <a:lnTo>
                    <a:pt x="5599937" y="2465450"/>
                  </a:lnTo>
                  <a:lnTo>
                    <a:pt x="5606505" y="2465133"/>
                  </a:lnTo>
                  <a:lnTo>
                    <a:pt x="5612947" y="2464181"/>
                  </a:lnTo>
                  <a:lnTo>
                    <a:pt x="5647083" y="2445921"/>
                  </a:lnTo>
                  <a:lnTo>
                    <a:pt x="5665343" y="2411785"/>
                  </a:lnTo>
                  <a:lnTo>
                    <a:pt x="5666612" y="2398775"/>
                  </a:lnTo>
                  <a:lnTo>
                    <a:pt x="5666612" y="160400"/>
                  </a:lnTo>
                  <a:lnTo>
                    <a:pt x="5655385" y="123351"/>
                  </a:lnTo>
                  <a:lnTo>
                    <a:pt x="5625452" y="98800"/>
                  </a:lnTo>
                  <a:lnTo>
                    <a:pt x="5599937" y="93725"/>
                  </a:lnTo>
                  <a:lnTo>
                    <a:pt x="5779007" y="93725"/>
                  </a:lnTo>
                  <a:lnTo>
                    <a:pt x="5779007" y="2465450"/>
                  </a:lnTo>
                  <a:close/>
                </a:path>
              </a:pathLst>
            </a:custGeom>
            <a:solidFill>
              <a:srgbClr val="000000">
                <a:alpha val="783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90524" y="4086224"/>
              <a:ext cx="5572125" cy="2390775"/>
            </a:xfrm>
            <a:custGeom>
              <a:avLst/>
              <a:gdLst/>
              <a:ahLst/>
              <a:cxnLst/>
              <a:rect l="l" t="t" r="r" b="b"/>
              <a:pathLst>
                <a:path w="5572125" h="2390775">
                  <a:moveTo>
                    <a:pt x="5500927" y="2390774"/>
                  </a:moveTo>
                  <a:lnTo>
                    <a:pt x="71196" y="2390774"/>
                  </a:lnTo>
                  <a:lnTo>
                    <a:pt x="66241" y="2390286"/>
                  </a:lnTo>
                  <a:lnTo>
                    <a:pt x="29705" y="2375152"/>
                  </a:lnTo>
                  <a:lnTo>
                    <a:pt x="3885" y="2339112"/>
                  </a:lnTo>
                  <a:lnTo>
                    <a:pt x="0" y="2319577"/>
                  </a:lnTo>
                  <a:lnTo>
                    <a:pt x="0" y="2314574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2" y="3885"/>
                  </a:lnTo>
                  <a:lnTo>
                    <a:pt x="71196" y="0"/>
                  </a:lnTo>
                  <a:lnTo>
                    <a:pt x="5500927" y="0"/>
                  </a:lnTo>
                  <a:lnTo>
                    <a:pt x="5542418" y="15621"/>
                  </a:lnTo>
                  <a:lnTo>
                    <a:pt x="5568238" y="51661"/>
                  </a:lnTo>
                  <a:lnTo>
                    <a:pt x="5572125" y="71196"/>
                  </a:lnTo>
                  <a:lnTo>
                    <a:pt x="5572125" y="2319577"/>
                  </a:lnTo>
                  <a:lnTo>
                    <a:pt x="5556502" y="2361069"/>
                  </a:lnTo>
                  <a:lnTo>
                    <a:pt x="5520462" y="2386888"/>
                  </a:lnTo>
                  <a:lnTo>
                    <a:pt x="5505882" y="2390286"/>
                  </a:lnTo>
                  <a:lnTo>
                    <a:pt x="5500927" y="23907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628649" y="4991099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1" y="568407"/>
                  </a:lnTo>
                  <a:lnTo>
                    <a:pt x="202801" y="559195"/>
                  </a:lnTo>
                  <a:lnTo>
                    <a:pt x="163576" y="544064"/>
                  </a:lnTo>
                  <a:lnTo>
                    <a:pt x="126995" y="523341"/>
                  </a:lnTo>
                  <a:lnTo>
                    <a:pt x="93851" y="497476"/>
                  </a:lnTo>
                  <a:lnTo>
                    <a:pt x="64862" y="467027"/>
                  </a:lnTo>
                  <a:lnTo>
                    <a:pt x="40653" y="432654"/>
                  </a:lnTo>
                  <a:lnTo>
                    <a:pt x="21751" y="395100"/>
                  </a:lnTo>
                  <a:lnTo>
                    <a:pt x="8563" y="355181"/>
                  </a:lnTo>
                  <a:lnTo>
                    <a:pt x="1376" y="313758"/>
                  </a:lnTo>
                  <a:lnTo>
                    <a:pt x="0" y="285749"/>
                  </a:lnTo>
                  <a:lnTo>
                    <a:pt x="344" y="271729"/>
                  </a:lnTo>
                  <a:lnTo>
                    <a:pt x="5490" y="230002"/>
                  </a:lnTo>
                  <a:lnTo>
                    <a:pt x="16703" y="189483"/>
                  </a:lnTo>
                  <a:lnTo>
                    <a:pt x="33740" y="151047"/>
                  </a:lnTo>
                  <a:lnTo>
                    <a:pt x="56233" y="115528"/>
                  </a:lnTo>
                  <a:lnTo>
                    <a:pt x="83694" y="83693"/>
                  </a:lnTo>
                  <a:lnTo>
                    <a:pt x="115528" y="56232"/>
                  </a:lnTo>
                  <a:lnTo>
                    <a:pt x="151048" y="33740"/>
                  </a:lnTo>
                  <a:lnTo>
                    <a:pt x="189483" y="16703"/>
                  </a:lnTo>
                  <a:lnTo>
                    <a:pt x="230002" y="5490"/>
                  </a:lnTo>
                  <a:lnTo>
                    <a:pt x="271728" y="344"/>
                  </a:lnTo>
                  <a:lnTo>
                    <a:pt x="285749" y="0"/>
                  </a:lnTo>
                  <a:lnTo>
                    <a:pt x="299771" y="344"/>
                  </a:lnTo>
                  <a:lnTo>
                    <a:pt x="341496" y="5490"/>
                  </a:lnTo>
                  <a:lnTo>
                    <a:pt x="382016" y="16703"/>
                  </a:lnTo>
                  <a:lnTo>
                    <a:pt x="420451" y="33740"/>
                  </a:lnTo>
                  <a:lnTo>
                    <a:pt x="455971" y="56232"/>
                  </a:lnTo>
                  <a:lnTo>
                    <a:pt x="487805" y="83693"/>
                  </a:lnTo>
                  <a:lnTo>
                    <a:pt x="515266" y="115528"/>
                  </a:lnTo>
                  <a:lnTo>
                    <a:pt x="537758" y="151047"/>
                  </a:lnTo>
                  <a:lnTo>
                    <a:pt x="554796" y="189483"/>
                  </a:lnTo>
                  <a:lnTo>
                    <a:pt x="566009" y="230002"/>
                  </a:lnTo>
                  <a:lnTo>
                    <a:pt x="571155" y="271729"/>
                  </a:lnTo>
                  <a:lnTo>
                    <a:pt x="571499" y="285749"/>
                  </a:lnTo>
                  <a:lnTo>
                    <a:pt x="571155" y="299771"/>
                  </a:lnTo>
                  <a:lnTo>
                    <a:pt x="566009" y="341496"/>
                  </a:lnTo>
                  <a:lnTo>
                    <a:pt x="554796" y="382015"/>
                  </a:lnTo>
                  <a:lnTo>
                    <a:pt x="537758" y="420451"/>
                  </a:lnTo>
                  <a:lnTo>
                    <a:pt x="515266" y="455970"/>
                  </a:lnTo>
                  <a:lnTo>
                    <a:pt x="487805" y="487805"/>
                  </a:lnTo>
                  <a:lnTo>
                    <a:pt x="455971" y="515266"/>
                  </a:lnTo>
                  <a:lnTo>
                    <a:pt x="420451" y="537758"/>
                  </a:lnTo>
                  <a:lnTo>
                    <a:pt x="382016" y="554795"/>
                  </a:lnTo>
                  <a:lnTo>
                    <a:pt x="341496" y="566008"/>
                  </a:lnTo>
                  <a:lnTo>
                    <a:pt x="299771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0078D4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6449" y="5156199"/>
              <a:ext cx="228600" cy="241300"/>
            </a:xfrm>
            <a:prstGeom prst="rect">
              <a:avLst/>
            </a:prstGeom>
          </p:spPr>
        </p:pic>
      </p:grpSp>
      <p:sp>
        <p:nvSpPr>
          <p:cNvPr id="23" name="object 23" descr=""/>
          <p:cNvSpPr txBox="1"/>
          <p:nvPr/>
        </p:nvSpPr>
        <p:spPr>
          <a:xfrm>
            <a:off x="1377949" y="4985503"/>
            <a:ext cx="3808095" cy="5467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90"/>
              </a:spcBef>
            </a:pPr>
            <a:r>
              <a:rPr dirty="0" sz="1650" spc="-90">
                <a:solidFill>
                  <a:srgbClr val="333333"/>
                </a:solidFill>
                <a:latin typeface="Arial MT"/>
                <a:cs typeface="Arial MT"/>
              </a:rPr>
              <a:t>Understanding</a:t>
            </a:r>
            <a:r>
              <a:rPr dirty="0" sz="1650" spc="-6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50" spc="-110">
                <a:solidFill>
                  <a:srgbClr val="0078D4"/>
                </a:solidFill>
                <a:latin typeface="Roboto Lt"/>
                <a:cs typeface="Roboto Lt"/>
              </a:rPr>
              <a:t>common</a:t>
            </a:r>
            <a:r>
              <a:rPr dirty="0" sz="1650" spc="-5">
                <a:solidFill>
                  <a:srgbClr val="0078D4"/>
                </a:solidFill>
                <a:latin typeface="Roboto Lt"/>
                <a:cs typeface="Roboto Lt"/>
              </a:rPr>
              <a:t> </a:t>
            </a:r>
            <a:r>
              <a:rPr dirty="0" sz="1650" spc="-95">
                <a:solidFill>
                  <a:srgbClr val="0078D4"/>
                </a:solidFill>
                <a:latin typeface="Roboto Lt"/>
                <a:cs typeface="Roboto Lt"/>
              </a:rPr>
              <a:t>types</a:t>
            </a:r>
            <a:r>
              <a:rPr dirty="0" sz="1650" spc="-5">
                <a:solidFill>
                  <a:srgbClr val="0078D4"/>
                </a:solidFill>
                <a:latin typeface="Roboto Lt"/>
                <a:cs typeface="Roboto Lt"/>
              </a:rPr>
              <a:t> </a:t>
            </a:r>
            <a:r>
              <a:rPr dirty="0" sz="1650" spc="-65">
                <a:solidFill>
                  <a:srgbClr val="0078D4"/>
                </a:solidFill>
                <a:latin typeface="Roboto Lt"/>
                <a:cs typeface="Roboto Lt"/>
              </a:rPr>
              <a:t>of</a:t>
            </a:r>
            <a:r>
              <a:rPr dirty="0" sz="1650" spc="-5">
                <a:solidFill>
                  <a:srgbClr val="0078D4"/>
                </a:solidFill>
                <a:latin typeface="Roboto Lt"/>
                <a:cs typeface="Roboto Lt"/>
              </a:rPr>
              <a:t> </a:t>
            </a:r>
            <a:r>
              <a:rPr dirty="0" sz="1650" spc="-50">
                <a:solidFill>
                  <a:srgbClr val="0078D4"/>
                </a:solidFill>
                <a:latin typeface="Roboto Lt"/>
                <a:cs typeface="Roboto Lt"/>
              </a:rPr>
              <a:t>AI</a:t>
            </a:r>
            <a:r>
              <a:rPr dirty="0" sz="1650" spc="-5">
                <a:solidFill>
                  <a:srgbClr val="0078D4"/>
                </a:solidFill>
                <a:latin typeface="Roboto Lt"/>
                <a:cs typeface="Roboto Lt"/>
              </a:rPr>
              <a:t> </a:t>
            </a:r>
            <a:r>
              <a:rPr dirty="0" sz="1650" spc="-105">
                <a:solidFill>
                  <a:srgbClr val="333333"/>
                </a:solidFill>
                <a:latin typeface="Arial MT"/>
                <a:cs typeface="Arial MT"/>
              </a:rPr>
              <a:t>and</a:t>
            </a:r>
            <a:r>
              <a:rPr dirty="0" sz="1650" spc="-5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50" spc="-35">
                <a:solidFill>
                  <a:srgbClr val="333333"/>
                </a:solidFill>
                <a:latin typeface="Arial MT"/>
                <a:cs typeface="Arial MT"/>
              </a:rPr>
              <a:t>core </a:t>
            </a:r>
            <a:r>
              <a:rPr dirty="0" sz="1650" spc="-10">
                <a:solidFill>
                  <a:srgbClr val="333333"/>
                </a:solidFill>
                <a:latin typeface="Arial MT"/>
                <a:cs typeface="Arial MT"/>
              </a:rPr>
              <a:t>technologies</a:t>
            </a:r>
            <a:endParaRPr sz="1650">
              <a:latin typeface="Arial MT"/>
              <a:cs typeface="Arial MT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6144767" y="4002023"/>
            <a:ext cx="5779135" cy="2597150"/>
            <a:chOff x="6144767" y="4002023"/>
            <a:chExt cx="5779135" cy="2597150"/>
          </a:xfrm>
        </p:grpSpPr>
        <p:sp>
          <p:nvSpPr>
            <p:cNvPr id="25" name="object 25" descr=""/>
            <p:cNvSpPr/>
            <p:nvPr/>
          </p:nvSpPr>
          <p:spPr>
            <a:xfrm>
              <a:off x="6144767" y="4002023"/>
              <a:ext cx="5779135" cy="2597150"/>
            </a:xfrm>
            <a:custGeom>
              <a:avLst/>
              <a:gdLst/>
              <a:ahLst/>
              <a:cxnLst/>
              <a:rect l="l" t="t" r="r" b="b"/>
              <a:pathLst>
                <a:path w="5779134" h="2597150">
                  <a:moveTo>
                    <a:pt x="5779007" y="2596895"/>
                  </a:moveTo>
                  <a:lnTo>
                    <a:pt x="0" y="2596895"/>
                  </a:lnTo>
                  <a:lnTo>
                    <a:pt x="0" y="0"/>
                  </a:lnTo>
                  <a:lnTo>
                    <a:pt x="5779007" y="0"/>
                  </a:lnTo>
                  <a:lnTo>
                    <a:pt x="5779007" y="93725"/>
                  </a:lnTo>
                  <a:lnTo>
                    <a:pt x="179831" y="93725"/>
                  </a:lnTo>
                  <a:lnTo>
                    <a:pt x="173263" y="94043"/>
                  </a:lnTo>
                  <a:lnTo>
                    <a:pt x="137553" y="108834"/>
                  </a:lnTo>
                  <a:lnTo>
                    <a:pt x="116010" y="141074"/>
                  </a:lnTo>
                  <a:lnTo>
                    <a:pt x="113156" y="160400"/>
                  </a:lnTo>
                  <a:lnTo>
                    <a:pt x="113156" y="2398775"/>
                  </a:lnTo>
                  <a:lnTo>
                    <a:pt x="124382" y="2435824"/>
                  </a:lnTo>
                  <a:lnTo>
                    <a:pt x="154316" y="2460374"/>
                  </a:lnTo>
                  <a:lnTo>
                    <a:pt x="179831" y="2465450"/>
                  </a:lnTo>
                  <a:lnTo>
                    <a:pt x="5779007" y="2465450"/>
                  </a:lnTo>
                  <a:lnTo>
                    <a:pt x="5779007" y="2596895"/>
                  </a:lnTo>
                  <a:close/>
                </a:path>
                <a:path w="5779134" h="2597150">
                  <a:moveTo>
                    <a:pt x="5779007" y="2465450"/>
                  </a:moveTo>
                  <a:lnTo>
                    <a:pt x="5599556" y="2465450"/>
                  </a:lnTo>
                  <a:lnTo>
                    <a:pt x="5606124" y="2465133"/>
                  </a:lnTo>
                  <a:lnTo>
                    <a:pt x="5612565" y="2464181"/>
                  </a:lnTo>
                  <a:lnTo>
                    <a:pt x="5646702" y="2445921"/>
                  </a:lnTo>
                  <a:lnTo>
                    <a:pt x="5664962" y="2411785"/>
                  </a:lnTo>
                  <a:lnTo>
                    <a:pt x="5666231" y="2398775"/>
                  </a:lnTo>
                  <a:lnTo>
                    <a:pt x="5666231" y="160400"/>
                  </a:lnTo>
                  <a:lnTo>
                    <a:pt x="5655004" y="123351"/>
                  </a:lnTo>
                  <a:lnTo>
                    <a:pt x="5625071" y="98800"/>
                  </a:lnTo>
                  <a:lnTo>
                    <a:pt x="5599556" y="93725"/>
                  </a:lnTo>
                  <a:lnTo>
                    <a:pt x="5779007" y="93725"/>
                  </a:lnTo>
                  <a:lnTo>
                    <a:pt x="5779007" y="2465450"/>
                  </a:lnTo>
                  <a:close/>
                </a:path>
              </a:pathLst>
            </a:custGeom>
            <a:solidFill>
              <a:srgbClr val="000000">
                <a:alpha val="783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6248399" y="4086224"/>
              <a:ext cx="5572125" cy="2390775"/>
            </a:xfrm>
            <a:custGeom>
              <a:avLst/>
              <a:gdLst/>
              <a:ahLst/>
              <a:cxnLst/>
              <a:rect l="l" t="t" r="r" b="b"/>
              <a:pathLst>
                <a:path w="5572125" h="2390775">
                  <a:moveTo>
                    <a:pt x="5500928" y="2390774"/>
                  </a:moveTo>
                  <a:lnTo>
                    <a:pt x="71196" y="2390774"/>
                  </a:lnTo>
                  <a:lnTo>
                    <a:pt x="66241" y="2390286"/>
                  </a:lnTo>
                  <a:lnTo>
                    <a:pt x="29705" y="2375152"/>
                  </a:lnTo>
                  <a:lnTo>
                    <a:pt x="3885" y="2339112"/>
                  </a:lnTo>
                  <a:lnTo>
                    <a:pt x="0" y="2319577"/>
                  </a:lnTo>
                  <a:lnTo>
                    <a:pt x="0" y="2314574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500928" y="0"/>
                  </a:lnTo>
                  <a:lnTo>
                    <a:pt x="5542417" y="15621"/>
                  </a:lnTo>
                  <a:lnTo>
                    <a:pt x="5568238" y="51661"/>
                  </a:lnTo>
                  <a:lnTo>
                    <a:pt x="5572123" y="71196"/>
                  </a:lnTo>
                  <a:lnTo>
                    <a:pt x="5572123" y="2319577"/>
                  </a:lnTo>
                  <a:lnTo>
                    <a:pt x="5556501" y="2361069"/>
                  </a:lnTo>
                  <a:lnTo>
                    <a:pt x="5520462" y="2386888"/>
                  </a:lnTo>
                  <a:lnTo>
                    <a:pt x="5505882" y="2390286"/>
                  </a:lnTo>
                  <a:lnTo>
                    <a:pt x="5500928" y="23907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6486524" y="4991099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1" y="568407"/>
                  </a:lnTo>
                  <a:lnTo>
                    <a:pt x="202801" y="559195"/>
                  </a:lnTo>
                  <a:lnTo>
                    <a:pt x="163575" y="544064"/>
                  </a:lnTo>
                  <a:lnTo>
                    <a:pt x="126995" y="523341"/>
                  </a:lnTo>
                  <a:lnTo>
                    <a:pt x="93851" y="497476"/>
                  </a:lnTo>
                  <a:lnTo>
                    <a:pt x="64862" y="467027"/>
                  </a:lnTo>
                  <a:lnTo>
                    <a:pt x="40653" y="432654"/>
                  </a:lnTo>
                  <a:lnTo>
                    <a:pt x="21750" y="395100"/>
                  </a:lnTo>
                  <a:lnTo>
                    <a:pt x="8562" y="355181"/>
                  </a:lnTo>
                  <a:lnTo>
                    <a:pt x="1376" y="313758"/>
                  </a:lnTo>
                  <a:lnTo>
                    <a:pt x="0" y="285749"/>
                  </a:lnTo>
                  <a:lnTo>
                    <a:pt x="344" y="271729"/>
                  </a:lnTo>
                  <a:lnTo>
                    <a:pt x="5489" y="230002"/>
                  </a:lnTo>
                  <a:lnTo>
                    <a:pt x="16703" y="189483"/>
                  </a:lnTo>
                  <a:lnTo>
                    <a:pt x="33740" y="151047"/>
                  </a:lnTo>
                  <a:lnTo>
                    <a:pt x="56232" y="115528"/>
                  </a:lnTo>
                  <a:lnTo>
                    <a:pt x="83693" y="83693"/>
                  </a:lnTo>
                  <a:lnTo>
                    <a:pt x="115528" y="56232"/>
                  </a:lnTo>
                  <a:lnTo>
                    <a:pt x="151048" y="33740"/>
                  </a:lnTo>
                  <a:lnTo>
                    <a:pt x="189483" y="16703"/>
                  </a:lnTo>
                  <a:lnTo>
                    <a:pt x="230002" y="5490"/>
                  </a:lnTo>
                  <a:lnTo>
                    <a:pt x="271728" y="344"/>
                  </a:lnTo>
                  <a:lnTo>
                    <a:pt x="285749" y="0"/>
                  </a:lnTo>
                  <a:lnTo>
                    <a:pt x="299771" y="344"/>
                  </a:lnTo>
                  <a:lnTo>
                    <a:pt x="341496" y="5490"/>
                  </a:lnTo>
                  <a:lnTo>
                    <a:pt x="382015" y="16703"/>
                  </a:lnTo>
                  <a:lnTo>
                    <a:pt x="420451" y="33740"/>
                  </a:lnTo>
                  <a:lnTo>
                    <a:pt x="455970" y="56232"/>
                  </a:lnTo>
                  <a:lnTo>
                    <a:pt x="487805" y="83693"/>
                  </a:lnTo>
                  <a:lnTo>
                    <a:pt x="515265" y="115528"/>
                  </a:lnTo>
                  <a:lnTo>
                    <a:pt x="537758" y="151047"/>
                  </a:lnTo>
                  <a:lnTo>
                    <a:pt x="554796" y="189483"/>
                  </a:lnTo>
                  <a:lnTo>
                    <a:pt x="566008" y="230002"/>
                  </a:lnTo>
                  <a:lnTo>
                    <a:pt x="571156" y="271729"/>
                  </a:lnTo>
                  <a:lnTo>
                    <a:pt x="571499" y="285749"/>
                  </a:lnTo>
                  <a:lnTo>
                    <a:pt x="571156" y="299771"/>
                  </a:lnTo>
                  <a:lnTo>
                    <a:pt x="566008" y="341496"/>
                  </a:lnTo>
                  <a:lnTo>
                    <a:pt x="554796" y="382015"/>
                  </a:lnTo>
                  <a:lnTo>
                    <a:pt x="537758" y="420451"/>
                  </a:lnTo>
                  <a:lnTo>
                    <a:pt x="515265" y="455970"/>
                  </a:lnTo>
                  <a:lnTo>
                    <a:pt x="487805" y="487805"/>
                  </a:lnTo>
                  <a:lnTo>
                    <a:pt x="455970" y="515266"/>
                  </a:lnTo>
                  <a:lnTo>
                    <a:pt x="420451" y="537758"/>
                  </a:lnTo>
                  <a:lnTo>
                    <a:pt x="382015" y="554795"/>
                  </a:lnTo>
                  <a:lnTo>
                    <a:pt x="341496" y="566008"/>
                  </a:lnTo>
                  <a:lnTo>
                    <a:pt x="299771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0078D4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73849" y="5178424"/>
              <a:ext cx="196850" cy="196850"/>
            </a:xfrm>
            <a:prstGeom prst="rect">
              <a:avLst/>
            </a:prstGeom>
          </p:spPr>
        </p:pic>
      </p:grpSp>
      <p:sp>
        <p:nvSpPr>
          <p:cNvPr id="29" name="object 29" descr=""/>
          <p:cNvSpPr txBox="1"/>
          <p:nvPr/>
        </p:nvSpPr>
        <p:spPr>
          <a:xfrm>
            <a:off x="7235825" y="5118853"/>
            <a:ext cx="4125595" cy="2800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650" spc="-95">
                <a:solidFill>
                  <a:srgbClr val="333333"/>
                </a:solidFill>
                <a:latin typeface="Arial MT"/>
                <a:cs typeface="Arial MT"/>
              </a:rPr>
              <a:t>Recognizing</a:t>
            </a:r>
            <a:r>
              <a:rPr dirty="0" sz="1650" spc="-6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50" spc="-50">
                <a:solidFill>
                  <a:srgbClr val="0078D4"/>
                </a:solidFill>
                <a:latin typeface="Roboto Lt"/>
                <a:cs typeface="Roboto Lt"/>
              </a:rPr>
              <a:t>AI</a:t>
            </a:r>
            <a:r>
              <a:rPr dirty="0" sz="1650" spc="-10">
                <a:solidFill>
                  <a:srgbClr val="0078D4"/>
                </a:solidFill>
                <a:latin typeface="Roboto Lt"/>
                <a:cs typeface="Roboto Lt"/>
              </a:rPr>
              <a:t> </a:t>
            </a:r>
            <a:r>
              <a:rPr dirty="0" sz="1650" spc="-80">
                <a:solidFill>
                  <a:srgbClr val="0078D4"/>
                </a:solidFill>
                <a:latin typeface="Roboto Lt"/>
                <a:cs typeface="Roboto Lt"/>
              </a:rPr>
              <a:t>applications</a:t>
            </a:r>
            <a:r>
              <a:rPr dirty="0" sz="1650" spc="-10">
                <a:solidFill>
                  <a:srgbClr val="0078D4"/>
                </a:solidFill>
                <a:latin typeface="Roboto Lt"/>
                <a:cs typeface="Roboto Lt"/>
              </a:rPr>
              <a:t> </a:t>
            </a:r>
            <a:r>
              <a:rPr dirty="0" sz="1650" spc="-60">
                <a:solidFill>
                  <a:srgbClr val="333333"/>
                </a:solidFill>
                <a:latin typeface="Arial MT"/>
                <a:cs typeface="Arial MT"/>
              </a:rPr>
              <a:t>in </a:t>
            </a:r>
            <a:r>
              <a:rPr dirty="0" sz="1650" spc="-45">
                <a:solidFill>
                  <a:srgbClr val="333333"/>
                </a:solidFill>
                <a:latin typeface="Arial MT"/>
                <a:cs typeface="Arial MT"/>
              </a:rPr>
              <a:t>different</a:t>
            </a:r>
            <a:r>
              <a:rPr dirty="0" sz="1650" spc="-6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50" spc="-30">
                <a:solidFill>
                  <a:srgbClr val="333333"/>
                </a:solidFill>
                <a:latin typeface="Arial MT"/>
                <a:cs typeface="Arial MT"/>
              </a:rPr>
              <a:t>domains</a:t>
            </a:r>
            <a:endParaRPr sz="16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204700" cy="6870700"/>
            <a:chOff x="0" y="0"/>
            <a:chExt cx="12204700" cy="68707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204191" cy="687070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9524" y="0"/>
              <a:ext cx="12192000" cy="1019175"/>
            </a:xfrm>
            <a:custGeom>
              <a:avLst/>
              <a:gdLst/>
              <a:ahLst/>
              <a:cxnLst/>
              <a:rect l="l" t="t" r="r" b="b"/>
              <a:pathLst>
                <a:path w="12192000" h="1019175">
                  <a:moveTo>
                    <a:pt x="12191999" y="1019174"/>
                  </a:moveTo>
                  <a:lnTo>
                    <a:pt x="0" y="101917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1019174"/>
                  </a:lnTo>
                  <a:close/>
                </a:path>
              </a:pathLst>
            </a:custGeom>
            <a:solidFill>
              <a:srgbClr val="0078D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04">
                <a:latin typeface="Roboto Lt"/>
                <a:cs typeface="Roboto Lt"/>
              </a:rPr>
              <a:t>What</a:t>
            </a:r>
            <a:r>
              <a:rPr dirty="0" spc="-65">
                <a:latin typeface="Roboto Lt"/>
                <a:cs typeface="Roboto Lt"/>
              </a:rPr>
              <a:t> </a:t>
            </a:r>
            <a:r>
              <a:rPr dirty="0" spc="-145">
                <a:latin typeface="Roboto Lt"/>
                <a:cs typeface="Roboto Lt"/>
              </a:rPr>
              <a:t>is</a:t>
            </a:r>
            <a:r>
              <a:rPr dirty="0" spc="-60">
                <a:latin typeface="Roboto Lt"/>
                <a:cs typeface="Roboto Lt"/>
              </a:rPr>
              <a:t> </a:t>
            </a:r>
            <a:r>
              <a:rPr dirty="0" spc="-114">
                <a:latin typeface="Roboto Lt"/>
                <a:cs typeface="Roboto Lt"/>
              </a:rPr>
              <a:t>Artificial</a:t>
            </a:r>
            <a:r>
              <a:rPr dirty="0" spc="-60">
                <a:latin typeface="Roboto Lt"/>
                <a:cs typeface="Roboto Lt"/>
              </a:rPr>
              <a:t> </a:t>
            </a:r>
            <a:r>
              <a:rPr dirty="0" spc="-125">
                <a:latin typeface="Roboto Lt"/>
                <a:cs typeface="Roboto Lt"/>
              </a:rPr>
              <a:t>Intelligence?</a:t>
            </a:r>
          </a:p>
        </p:txBody>
      </p:sp>
      <p:grpSp>
        <p:nvGrpSpPr>
          <p:cNvPr id="6" name="object 6" descr=""/>
          <p:cNvGrpSpPr/>
          <p:nvPr/>
        </p:nvGrpSpPr>
        <p:grpSpPr>
          <a:xfrm>
            <a:off x="390524" y="1400174"/>
            <a:ext cx="5572125" cy="2771775"/>
            <a:chOff x="390524" y="1400174"/>
            <a:chExt cx="5572125" cy="2771775"/>
          </a:xfrm>
        </p:grpSpPr>
        <p:sp>
          <p:nvSpPr>
            <p:cNvPr id="7" name="object 7" descr=""/>
            <p:cNvSpPr/>
            <p:nvPr/>
          </p:nvSpPr>
          <p:spPr>
            <a:xfrm>
              <a:off x="414337" y="1400174"/>
              <a:ext cx="5548630" cy="1104900"/>
            </a:xfrm>
            <a:custGeom>
              <a:avLst/>
              <a:gdLst/>
              <a:ahLst/>
              <a:cxnLst/>
              <a:rect l="l" t="t" r="r" b="b"/>
              <a:pathLst>
                <a:path w="5548630" h="1104900">
                  <a:moveTo>
                    <a:pt x="5515264" y="1104899"/>
                  </a:moveTo>
                  <a:lnTo>
                    <a:pt x="12392" y="1104899"/>
                  </a:lnTo>
                  <a:lnTo>
                    <a:pt x="10570" y="1103933"/>
                  </a:lnTo>
                  <a:lnTo>
                    <a:pt x="0" y="1071852"/>
                  </a:lnTo>
                  <a:lnTo>
                    <a:pt x="0" y="1066799"/>
                  </a:lnTo>
                  <a:lnTo>
                    <a:pt x="0" y="33047"/>
                  </a:lnTo>
                  <a:lnTo>
                    <a:pt x="12392" y="0"/>
                  </a:lnTo>
                  <a:lnTo>
                    <a:pt x="5515264" y="0"/>
                  </a:lnTo>
                  <a:lnTo>
                    <a:pt x="5547345" y="28187"/>
                  </a:lnTo>
                  <a:lnTo>
                    <a:pt x="5548312" y="33047"/>
                  </a:lnTo>
                  <a:lnTo>
                    <a:pt x="5548312" y="1071852"/>
                  </a:lnTo>
                  <a:lnTo>
                    <a:pt x="5520123" y="1103933"/>
                  </a:lnTo>
                  <a:lnTo>
                    <a:pt x="5515264" y="1104899"/>
                  </a:lnTo>
                  <a:close/>
                </a:path>
              </a:pathLst>
            </a:custGeom>
            <a:solidFill>
              <a:srgbClr val="0078D4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90524" y="1400174"/>
              <a:ext cx="47625" cy="1104900"/>
            </a:xfrm>
            <a:custGeom>
              <a:avLst/>
              <a:gdLst/>
              <a:ahLst/>
              <a:cxnLst/>
              <a:rect l="l" t="t" r="r" b="b"/>
              <a:pathLst>
                <a:path w="47625" h="1104900">
                  <a:moveTo>
                    <a:pt x="47624" y="1104899"/>
                  </a:moveTo>
                  <a:lnTo>
                    <a:pt x="38099" y="1104899"/>
                  </a:lnTo>
                  <a:lnTo>
                    <a:pt x="30498" y="1104202"/>
                  </a:lnTo>
                  <a:lnTo>
                    <a:pt x="697" y="1074401"/>
                  </a:lnTo>
                  <a:lnTo>
                    <a:pt x="0" y="1066799"/>
                  </a:lnTo>
                  <a:lnTo>
                    <a:pt x="0" y="38099"/>
                  </a:lnTo>
                  <a:lnTo>
                    <a:pt x="23474" y="2789"/>
                  </a:lnTo>
                  <a:lnTo>
                    <a:pt x="38099" y="0"/>
                  </a:lnTo>
                  <a:lnTo>
                    <a:pt x="47624" y="0"/>
                  </a:lnTo>
                  <a:lnTo>
                    <a:pt x="47624" y="1104899"/>
                  </a:lnTo>
                  <a:close/>
                </a:path>
              </a:pathLst>
            </a:custGeom>
            <a:solidFill>
              <a:srgbClr val="0078D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5449" y="2819399"/>
              <a:ext cx="158750" cy="171450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9574" y="3533774"/>
              <a:ext cx="190500" cy="190500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9099" y="4000499"/>
              <a:ext cx="171450" cy="171450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 marR="1079500">
              <a:lnSpc>
                <a:spcPct val="114599"/>
              </a:lnSpc>
              <a:spcBef>
                <a:spcPts val="90"/>
              </a:spcBef>
            </a:pPr>
            <a:r>
              <a:rPr dirty="0" spc="-105"/>
              <a:t>AI</a:t>
            </a:r>
            <a:r>
              <a:rPr dirty="0" spc="-75"/>
              <a:t> </a:t>
            </a:r>
            <a:r>
              <a:rPr dirty="0" spc="-20"/>
              <a:t>is</a:t>
            </a:r>
            <a:r>
              <a:rPr dirty="0" spc="-75"/>
              <a:t> </a:t>
            </a:r>
            <a:r>
              <a:rPr dirty="0" spc="-70"/>
              <a:t>technology</a:t>
            </a:r>
            <a:r>
              <a:rPr dirty="0" spc="-75"/>
              <a:t> </a:t>
            </a:r>
            <a:r>
              <a:rPr dirty="0" spc="-35"/>
              <a:t>that</a:t>
            </a:r>
            <a:r>
              <a:rPr dirty="0" spc="-75"/>
              <a:t> </a:t>
            </a:r>
            <a:r>
              <a:rPr dirty="0" spc="-85"/>
              <a:t>enables</a:t>
            </a:r>
            <a:r>
              <a:rPr dirty="0" spc="-75"/>
              <a:t> </a:t>
            </a:r>
            <a:r>
              <a:rPr dirty="0" spc="-60"/>
              <a:t>computers</a:t>
            </a:r>
            <a:r>
              <a:rPr dirty="0" spc="-70"/>
              <a:t> </a:t>
            </a:r>
            <a:r>
              <a:rPr dirty="0" spc="-65"/>
              <a:t>and </a:t>
            </a:r>
            <a:r>
              <a:rPr dirty="0" spc="-75"/>
              <a:t>machines</a:t>
            </a:r>
            <a:r>
              <a:rPr dirty="0" spc="-65"/>
              <a:t> </a:t>
            </a:r>
            <a:r>
              <a:rPr dirty="0" spc="-20"/>
              <a:t>to</a:t>
            </a:r>
            <a:r>
              <a:rPr dirty="0" spc="-65"/>
              <a:t> </a:t>
            </a:r>
            <a:r>
              <a:rPr dirty="0" spc="-90">
                <a:solidFill>
                  <a:srgbClr val="0078D4"/>
                </a:solidFill>
                <a:latin typeface="Roboto Lt"/>
                <a:cs typeface="Roboto Lt"/>
              </a:rPr>
              <a:t>simulate</a:t>
            </a:r>
            <a:r>
              <a:rPr dirty="0" spc="-10">
                <a:solidFill>
                  <a:srgbClr val="0078D4"/>
                </a:solidFill>
                <a:latin typeface="Roboto Lt"/>
                <a:cs typeface="Roboto Lt"/>
              </a:rPr>
              <a:t> </a:t>
            </a:r>
            <a:r>
              <a:rPr dirty="0" spc="-125">
                <a:solidFill>
                  <a:srgbClr val="0078D4"/>
                </a:solidFill>
                <a:latin typeface="Roboto Lt"/>
                <a:cs typeface="Roboto Lt"/>
              </a:rPr>
              <a:t>human</a:t>
            </a:r>
            <a:r>
              <a:rPr dirty="0" spc="-10">
                <a:solidFill>
                  <a:srgbClr val="0078D4"/>
                </a:solidFill>
                <a:latin typeface="Roboto Lt"/>
                <a:cs typeface="Roboto Lt"/>
              </a:rPr>
              <a:t> intelligence</a:t>
            </a:r>
            <a:r>
              <a:rPr dirty="0" spc="-10"/>
              <a:t>.</a:t>
            </a:r>
          </a:p>
          <a:p>
            <a:pPr>
              <a:lnSpc>
                <a:spcPct val="100000"/>
              </a:lnSpc>
            </a:pPr>
            <a:endParaRPr sz="1650"/>
          </a:p>
          <a:p>
            <a:pPr>
              <a:lnSpc>
                <a:spcPct val="100000"/>
              </a:lnSpc>
              <a:spcBef>
                <a:spcPts val="450"/>
              </a:spcBef>
            </a:pPr>
            <a:endParaRPr sz="1650"/>
          </a:p>
          <a:p>
            <a:pPr marL="97790" marR="5080">
              <a:lnSpc>
                <a:spcPct val="106100"/>
              </a:lnSpc>
            </a:pPr>
            <a:r>
              <a:rPr dirty="0" sz="1650" spc="-100"/>
              <a:t>AI</a:t>
            </a:r>
            <a:r>
              <a:rPr dirty="0" sz="1650" spc="-80"/>
              <a:t> </a:t>
            </a:r>
            <a:r>
              <a:rPr dirty="0" sz="1650" spc="-35"/>
              <a:t>is</a:t>
            </a:r>
            <a:r>
              <a:rPr dirty="0" sz="1650" spc="-75"/>
              <a:t> </a:t>
            </a:r>
            <a:r>
              <a:rPr dirty="0" sz="1650" spc="-55"/>
              <a:t>not</a:t>
            </a:r>
            <a:r>
              <a:rPr dirty="0" sz="1650" spc="-75"/>
              <a:t> </a:t>
            </a:r>
            <a:r>
              <a:rPr dirty="0" sz="1650" spc="-114"/>
              <a:t>a</a:t>
            </a:r>
            <a:r>
              <a:rPr dirty="0" sz="1650" spc="-75"/>
              <a:t> </a:t>
            </a:r>
            <a:r>
              <a:rPr dirty="0" sz="1650" spc="-110"/>
              <a:t>human,</a:t>
            </a:r>
            <a:r>
              <a:rPr dirty="0" sz="1650" spc="-75"/>
              <a:t> </a:t>
            </a:r>
            <a:r>
              <a:rPr dirty="0" sz="1650" spc="-50"/>
              <a:t>but</a:t>
            </a:r>
            <a:r>
              <a:rPr dirty="0" sz="1650" spc="-75"/>
              <a:t> </a:t>
            </a:r>
            <a:r>
              <a:rPr dirty="0" sz="1650" spc="-85"/>
              <a:t>can</a:t>
            </a:r>
            <a:r>
              <a:rPr dirty="0" sz="1650" spc="-75"/>
              <a:t> </a:t>
            </a:r>
            <a:r>
              <a:rPr dirty="0" sz="1650" spc="-85"/>
              <a:t>do</a:t>
            </a:r>
            <a:r>
              <a:rPr dirty="0" sz="1650" spc="-75"/>
              <a:t> </a:t>
            </a:r>
            <a:r>
              <a:rPr dirty="0" sz="1650" spc="-90">
                <a:solidFill>
                  <a:srgbClr val="0078D4"/>
                </a:solidFill>
              </a:rPr>
              <a:t>human-</a:t>
            </a:r>
            <a:r>
              <a:rPr dirty="0" sz="1650" spc="-45">
                <a:solidFill>
                  <a:srgbClr val="0078D4"/>
                </a:solidFill>
              </a:rPr>
              <a:t>like</a:t>
            </a:r>
            <a:r>
              <a:rPr dirty="0" sz="1650" spc="-75">
                <a:solidFill>
                  <a:srgbClr val="0078D4"/>
                </a:solidFill>
              </a:rPr>
              <a:t> </a:t>
            </a:r>
            <a:r>
              <a:rPr dirty="0" sz="1650" spc="-50">
                <a:solidFill>
                  <a:srgbClr val="0078D4"/>
                </a:solidFill>
              </a:rPr>
              <a:t>tasks</a:t>
            </a:r>
            <a:r>
              <a:rPr dirty="0" sz="1650" spc="-75">
                <a:solidFill>
                  <a:srgbClr val="0078D4"/>
                </a:solidFill>
              </a:rPr>
              <a:t> </a:t>
            </a:r>
            <a:r>
              <a:rPr dirty="0" sz="1650" spc="-30"/>
              <a:t>to</a:t>
            </a:r>
            <a:r>
              <a:rPr dirty="0" sz="1650" spc="-75"/>
              <a:t> </a:t>
            </a:r>
            <a:r>
              <a:rPr dirty="0" sz="1650" spc="-100"/>
              <a:t>make</a:t>
            </a:r>
            <a:r>
              <a:rPr dirty="0" sz="1650" spc="-75"/>
              <a:t> </a:t>
            </a:r>
            <a:r>
              <a:rPr dirty="0" sz="1650" spc="-10"/>
              <a:t>daily </a:t>
            </a:r>
            <a:r>
              <a:rPr dirty="0" sz="1650" spc="-25"/>
              <a:t>life</a:t>
            </a:r>
            <a:r>
              <a:rPr dirty="0" sz="1650" spc="-90"/>
              <a:t> </a:t>
            </a:r>
            <a:r>
              <a:rPr dirty="0" sz="1650" spc="-10"/>
              <a:t>easier</a:t>
            </a:r>
            <a:endParaRPr sz="1650"/>
          </a:p>
          <a:p>
            <a:pPr marL="97790">
              <a:lnSpc>
                <a:spcPct val="100000"/>
              </a:lnSpc>
              <a:spcBef>
                <a:spcPts val="1620"/>
              </a:spcBef>
            </a:pPr>
            <a:r>
              <a:rPr dirty="0" sz="1650" spc="-100"/>
              <a:t>AI</a:t>
            </a:r>
            <a:r>
              <a:rPr dirty="0" sz="1650" spc="-80"/>
              <a:t> </a:t>
            </a:r>
            <a:r>
              <a:rPr dirty="0" sz="1650" spc="-65"/>
              <a:t>works</a:t>
            </a:r>
            <a:r>
              <a:rPr dirty="0" sz="1650" spc="-80"/>
              <a:t> </a:t>
            </a:r>
            <a:r>
              <a:rPr dirty="0" sz="1650" spc="-70"/>
              <a:t>using</a:t>
            </a:r>
            <a:r>
              <a:rPr dirty="0" sz="1650" spc="-75"/>
              <a:t> </a:t>
            </a:r>
            <a:r>
              <a:rPr dirty="0" sz="1650" spc="-90">
                <a:solidFill>
                  <a:srgbClr val="0078D4"/>
                </a:solidFill>
              </a:rPr>
              <a:t>data</a:t>
            </a:r>
            <a:r>
              <a:rPr dirty="0" sz="1650" spc="-90"/>
              <a:t>,</a:t>
            </a:r>
            <a:r>
              <a:rPr dirty="0" sz="1650" spc="-80"/>
              <a:t> </a:t>
            </a:r>
            <a:r>
              <a:rPr dirty="0" sz="1650" spc="-35"/>
              <a:t>just</a:t>
            </a:r>
            <a:r>
              <a:rPr dirty="0" sz="1650" spc="-75"/>
              <a:t> </a:t>
            </a:r>
            <a:r>
              <a:rPr dirty="0" sz="1650" spc="-65"/>
              <a:t>like</a:t>
            </a:r>
            <a:r>
              <a:rPr dirty="0" sz="1650" spc="-80"/>
              <a:t> </a:t>
            </a:r>
            <a:r>
              <a:rPr dirty="0" sz="1650" spc="-114"/>
              <a:t>a</a:t>
            </a:r>
            <a:r>
              <a:rPr dirty="0" sz="1650" spc="-75"/>
              <a:t> </a:t>
            </a:r>
            <a:r>
              <a:rPr dirty="0" sz="1650" spc="-60"/>
              <a:t>rocket</a:t>
            </a:r>
            <a:r>
              <a:rPr dirty="0" sz="1650" spc="-80"/>
              <a:t> </a:t>
            </a:r>
            <a:r>
              <a:rPr dirty="0" sz="1650" spc="-65"/>
              <a:t>works</a:t>
            </a:r>
            <a:r>
              <a:rPr dirty="0" sz="1650" spc="-75"/>
              <a:t> </a:t>
            </a:r>
            <a:r>
              <a:rPr dirty="0" sz="1650" spc="-70"/>
              <a:t>using</a:t>
            </a:r>
            <a:r>
              <a:rPr dirty="0" sz="1650" spc="-80"/>
              <a:t> </a:t>
            </a:r>
            <a:r>
              <a:rPr dirty="0" sz="1650" spc="-20"/>
              <a:t>fuel</a:t>
            </a:r>
            <a:endParaRPr sz="1650"/>
          </a:p>
          <a:p>
            <a:pPr marL="97790" marR="74930">
              <a:lnSpc>
                <a:spcPct val="106100"/>
              </a:lnSpc>
              <a:spcBef>
                <a:spcPts val="1500"/>
              </a:spcBef>
            </a:pPr>
            <a:r>
              <a:rPr dirty="0" sz="1650" spc="-100"/>
              <a:t>AI</a:t>
            </a:r>
            <a:r>
              <a:rPr dirty="0" sz="1650" spc="-65"/>
              <a:t> </a:t>
            </a:r>
            <a:r>
              <a:rPr dirty="0" sz="1650" spc="-95"/>
              <a:t>uses</a:t>
            </a:r>
            <a:r>
              <a:rPr dirty="0" sz="1650" spc="-60"/>
              <a:t> </a:t>
            </a:r>
            <a:r>
              <a:rPr dirty="0" sz="1650" spc="-50">
                <a:solidFill>
                  <a:srgbClr val="0078D4"/>
                </a:solidFill>
              </a:rPr>
              <a:t>algorithms</a:t>
            </a:r>
            <a:r>
              <a:rPr dirty="0" sz="1650" spc="-65">
                <a:solidFill>
                  <a:srgbClr val="0078D4"/>
                </a:solidFill>
              </a:rPr>
              <a:t> </a:t>
            </a:r>
            <a:r>
              <a:rPr dirty="0" sz="1650" spc="-30"/>
              <a:t>to</a:t>
            </a:r>
            <a:r>
              <a:rPr dirty="0" sz="1650" spc="-60"/>
              <a:t> </a:t>
            </a:r>
            <a:r>
              <a:rPr dirty="0" sz="1650" spc="-75"/>
              <a:t>process</a:t>
            </a:r>
            <a:r>
              <a:rPr dirty="0" sz="1650" spc="-60"/>
              <a:t> </a:t>
            </a:r>
            <a:r>
              <a:rPr dirty="0" sz="1650" spc="-75"/>
              <a:t>data</a:t>
            </a:r>
            <a:r>
              <a:rPr dirty="0" sz="1650" spc="-65"/>
              <a:t> like</a:t>
            </a:r>
            <a:r>
              <a:rPr dirty="0" sz="1650" spc="-60"/>
              <a:t> </a:t>
            </a:r>
            <a:r>
              <a:rPr dirty="0" sz="1650" spc="-95"/>
              <a:t>humans</a:t>
            </a:r>
            <a:r>
              <a:rPr dirty="0" sz="1650" spc="-60"/>
              <a:t> </a:t>
            </a:r>
            <a:r>
              <a:rPr dirty="0" sz="1650" spc="-105"/>
              <a:t>use</a:t>
            </a:r>
            <a:r>
              <a:rPr dirty="0" sz="1650" spc="-65"/>
              <a:t> </a:t>
            </a:r>
            <a:r>
              <a:rPr dirty="0" sz="1650" spc="-75"/>
              <a:t>brain</a:t>
            </a:r>
            <a:r>
              <a:rPr dirty="0" sz="1650" spc="-60"/>
              <a:t> </a:t>
            </a:r>
            <a:r>
              <a:rPr dirty="0" sz="1650" spc="-25"/>
              <a:t>to </a:t>
            </a:r>
            <a:r>
              <a:rPr dirty="0" sz="1650" spc="-55"/>
              <a:t>perform</a:t>
            </a:r>
            <a:r>
              <a:rPr dirty="0" sz="1650" spc="-70"/>
              <a:t> </a:t>
            </a:r>
            <a:r>
              <a:rPr dirty="0" sz="1650" spc="-20"/>
              <a:t>tasks</a:t>
            </a:r>
            <a:endParaRPr sz="1650"/>
          </a:p>
        </p:txBody>
      </p:sp>
      <p:grpSp>
        <p:nvGrpSpPr>
          <p:cNvPr id="13" name="object 13" descr=""/>
          <p:cNvGrpSpPr/>
          <p:nvPr/>
        </p:nvGrpSpPr>
        <p:grpSpPr>
          <a:xfrm>
            <a:off x="6089903" y="2023872"/>
            <a:ext cx="5888990" cy="3526790"/>
            <a:chOff x="6089903" y="2023872"/>
            <a:chExt cx="5888990" cy="3526790"/>
          </a:xfrm>
        </p:grpSpPr>
        <p:sp>
          <p:nvSpPr>
            <p:cNvPr id="14" name="object 14" descr=""/>
            <p:cNvSpPr/>
            <p:nvPr/>
          </p:nvSpPr>
          <p:spPr>
            <a:xfrm>
              <a:off x="6089903" y="2023872"/>
              <a:ext cx="5888990" cy="3526790"/>
            </a:xfrm>
            <a:custGeom>
              <a:avLst/>
              <a:gdLst/>
              <a:ahLst/>
              <a:cxnLst/>
              <a:rect l="l" t="t" r="r" b="b"/>
              <a:pathLst>
                <a:path w="5888990" h="3526790">
                  <a:moveTo>
                    <a:pt x="5888735" y="3526535"/>
                  </a:moveTo>
                  <a:lnTo>
                    <a:pt x="0" y="3526535"/>
                  </a:lnTo>
                  <a:lnTo>
                    <a:pt x="0" y="0"/>
                  </a:lnTo>
                  <a:lnTo>
                    <a:pt x="5888735" y="0"/>
                  </a:lnTo>
                  <a:lnTo>
                    <a:pt x="5888735" y="119252"/>
                  </a:lnTo>
                  <a:lnTo>
                    <a:pt x="234695" y="119252"/>
                  </a:lnTo>
                  <a:lnTo>
                    <a:pt x="227189" y="119615"/>
                  </a:lnTo>
                  <a:lnTo>
                    <a:pt x="186378" y="136519"/>
                  </a:lnTo>
                  <a:lnTo>
                    <a:pt x="161757" y="173365"/>
                  </a:lnTo>
                  <a:lnTo>
                    <a:pt x="158495" y="195452"/>
                  </a:lnTo>
                  <a:lnTo>
                    <a:pt x="158495" y="3252977"/>
                  </a:lnTo>
                  <a:lnTo>
                    <a:pt x="171325" y="3295320"/>
                  </a:lnTo>
                  <a:lnTo>
                    <a:pt x="205534" y="3323377"/>
                  </a:lnTo>
                  <a:lnTo>
                    <a:pt x="234695" y="3329177"/>
                  </a:lnTo>
                  <a:lnTo>
                    <a:pt x="5888735" y="3329177"/>
                  </a:lnTo>
                  <a:lnTo>
                    <a:pt x="5888735" y="3526535"/>
                  </a:lnTo>
                  <a:close/>
                </a:path>
                <a:path w="5888990" h="3526790">
                  <a:moveTo>
                    <a:pt x="5888735" y="3329177"/>
                  </a:moveTo>
                  <a:lnTo>
                    <a:pt x="5654420" y="3329177"/>
                  </a:lnTo>
                  <a:lnTo>
                    <a:pt x="5661927" y="3328815"/>
                  </a:lnTo>
                  <a:lnTo>
                    <a:pt x="5669289" y="3327727"/>
                  </a:lnTo>
                  <a:lnTo>
                    <a:pt x="5708301" y="3306859"/>
                  </a:lnTo>
                  <a:lnTo>
                    <a:pt x="5729169" y="3267846"/>
                  </a:lnTo>
                  <a:lnTo>
                    <a:pt x="5730620" y="3252977"/>
                  </a:lnTo>
                  <a:lnTo>
                    <a:pt x="5730620" y="195452"/>
                  </a:lnTo>
                  <a:lnTo>
                    <a:pt x="5717789" y="153110"/>
                  </a:lnTo>
                  <a:lnTo>
                    <a:pt x="5683580" y="125053"/>
                  </a:lnTo>
                  <a:lnTo>
                    <a:pt x="5654420" y="119252"/>
                  </a:lnTo>
                  <a:lnTo>
                    <a:pt x="5888735" y="119252"/>
                  </a:lnTo>
                  <a:lnTo>
                    <a:pt x="5888735" y="3329177"/>
                  </a:lnTo>
                  <a:close/>
                </a:path>
              </a:pathLst>
            </a:custGeom>
            <a:solidFill>
              <a:srgbClr val="000000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48399" y="2143125"/>
              <a:ext cx="5572124" cy="3209924"/>
            </a:xfrm>
            <a:prstGeom prst="rect">
              <a:avLst/>
            </a:prstGeom>
          </p:spPr>
        </p:pic>
      </p:grpSp>
      <p:sp>
        <p:nvSpPr>
          <p:cNvPr id="16" name="object 16" descr=""/>
          <p:cNvSpPr txBox="1"/>
          <p:nvPr/>
        </p:nvSpPr>
        <p:spPr>
          <a:xfrm>
            <a:off x="7107088" y="5486641"/>
            <a:ext cx="3855085" cy="2616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50" spc="-120" i="1">
                <a:solidFill>
                  <a:srgbClr val="666666"/>
                </a:solidFill>
                <a:latin typeface="Arial"/>
                <a:cs typeface="Arial"/>
              </a:rPr>
              <a:t>AI</a:t>
            </a:r>
            <a:r>
              <a:rPr dirty="0" sz="1550" spc="-75" i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550" spc="-114" i="1">
                <a:solidFill>
                  <a:srgbClr val="666666"/>
                </a:solidFill>
                <a:latin typeface="Arial"/>
                <a:cs typeface="Arial"/>
              </a:rPr>
              <a:t>has</a:t>
            </a:r>
            <a:r>
              <a:rPr dirty="0" sz="1550" spc="-75" i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550" spc="-125" i="1">
                <a:solidFill>
                  <a:srgbClr val="666666"/>
                </a:solidFill>
                <a:latin typeface="Arial"/>
                <a:cs typeface="Arial"/>
              </a:rPr>
              <a:t>emerged</a:t>
            </a:r>
            <a:r>
              <a:rPr dirty="0" sz="1550" spc="-75" i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550" spc="-110" i="1">
                <a:solidFill>
                  <a:srgbClr val="666666"/>
                </a:solidFill>
                <a:latin typeface="Arial"/>
                <a:cs typeface="Arial"/>
              </a:rPr>
              <a:t>as</a:t>
            </a:r>
            <a:r>
              <a:rPr dirty="0" sz="1550" spc="-75" i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550" spc="-90" i="1">
                <a:solidFill>
                  <a:srgbClr val="666666"/>
                </a:solidFill>
                <a:latin typeface="Arial"/>
                <a:cs typeface="Arial"/>
              </a:rPr>
              <a:t>the</a:t>
            </a:r>
            <a:r>
              <a:rPr dirty="0" sz="1550" spc="-75" i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550" spc="-130" i="1">
                <a:solidFill>
                  <a:srgbClr val="666666"/>
                </a:solidFill>
                <a:latin typeface="Arial"/>
                <a:cs typeface="Arial"/>
              </a:rPr>
              <a:t>new</a:t>
            </a:r>
            <a:r>
              <a:rPr dirty="0" sz="1550" spc="-75" i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550" spc="-70" i="1">
                <a:solidFill>
                  <a:srgbClr val="666666"/>
                </a:solidFill>
                <a:latin typeface="Arial"/>
                <a:cs typeface="Arial"/>
              </a:rPr>
              <a:t>electricity</a:t>
            </a:r>
            <a:r>
              <a:rPr dirty="0" sz="1550" spc="-75" i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550" spc="-35" i="1">
                <a:solidFill>
                  <a:srgbClr val="666666"/>
                </a:solidFill>
                <a:latin typeface="Arial"/>
                <a:cs typeface="Arial"/>
              </a:rPr>
              <a:t>of</a:t>
            </a:r>
            <a:r>
              <a:rPr dirty="0" sz="1550" spc="-75" i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550" spc="-60" i="1">
                <a:solidFill>
                  <a:srgbClr val="666666"/>
                </a:solidFill>
                <a:latin typeface="Arial"/>
                <a:cs typeface="Arial"/>
              </a:rPr>
              <a:t>digital</a:t>
            </a:r>
            <a:r>
              <a:rPr dirty="0" sz="1550" spc="-75" i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550" spc="-45" i="1">
                <a:solidFill>
                  <a:srgbClr val="666666"/>
                </a:solidFill>
                <a:latin typeface="Arial"/>
                <a:cs typeface="Arial"/>
              </a:rPr>
              <a:t>era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204700" cy="7251700"/>
            <a:chOff x="0" y="0"/>
            <a:chExt cx="12204700" cy="72517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204191" cy="725170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9524" y="0"/>
              <a:ext cx="12192000" cy="1019175"/>
            </a:xfrm>
            <a:custGeom>
              <a:avLst/>
              <a:gdLst/>
              <a:ahLst/>
              <a:cxnLst/>
              <a:rect l="l" t="t" r="r" b="b"/>
              <a:pathLst>
                <a:path w="12192000" h="1019175">
                  <a:moveTo>
                    <a:pt x="12191999" y="1019174"/>
                  </a:moveTo>
                  <a:lnTo>
                    <a:pt x="0" y="101917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1019174"/>
                  </a:lnTo>
                  <a:close/>
                </a:path>
              </a:pathLst>
            </a:custGeom>
            <a:solidFill>
              <a:srgbClr val="0078D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5"/>
              <a:t>AI </a:t>
            </a:r>
            <a:r>
              <a:rPr dirty="0" spc="-175"/>
              <a:t>as</a:t>
            </a:r>
            <a:r>
              <a:rPr dirty="0" spc="-155"/>
              <a:t> </a:t>
            </a:r>
            <a:r>
              <a:rPr dirty="0" spc="-120"/>
              <a:t>the</a:t>
            </a:r>
            <a:r>
              <a:rPr dirty="0" spc="-155"/>
              <a:t> </a:t>
            </a:r>
            <a:r>
              <a:rPr dirty="0" spc="-229"/>
              <a:t>New</a:t>
            </a:r>
            <a:r>
              <a:rPr dirty="0" spc="-155"/>
              <a:t> </a:t>
            </a:r>
            <a:r>
              <a:rPr dirty="0" spc="-75"/>
              <a:t>Electricity</a:t>
            </a:r>
          </a:p>
        </p:txBody>
      </p:sp>
      <p:grpSp>
        <p:nvGrpSpPr>
          <p:cNvPr id="6" name="object 6" descr=""/>
          <p:cNvGrpSpPr/>
          <p:nvPr/>
        </p:nvGrpSpPr>
        <p:grpSpPr>
          <a:xfrm>
            <a:off x="390524" y="1400174"/>
            <a:ext cx="5572125" cy="1419225"/>
            <a:chOff x="390524" y="1400174"/>
            <a:chExt cx="5572125" cy="1419225"/>
          </a:xfrm>
        </p:grpSpPr>
        <p:sp>
          <p:nvSpPr>
            <p:cNvPr id="7" name="object 7" descr=""/>
            <p:cNvSpPr/>
            <p:nvPr/>
          </p:nvSpPr>
          <p:spPr>
            <a:xfrm>
              <a:off x="414337" y="1400174"/>
              <a:ext cx="5548630" cy="1419225"/>
            </a:xfrm>
            <a:custGeom>
              <a:avLst/>
              <a:gdLst/>
              <a:ahLst/>
              <a:cxnLst/>
              <a:rect l="l" t="t" r="r" b="b"/>
              <a:pathLst>
                <a:path w="5548630" h="1419225">
                  <a:moveTo>
                    <a:pt x="5515264" y="1419224"/>
                  </a:moveTo>
                  <a:lnTo>
                    <a:pt x="12392" y="1419224"/>
                  </a:lnTo>
                  <a:lnTo>
                    <a:pt x="10570" y="1418257"/>
                  </a:lnTo>
                  <a:lnTo>
                    <a:pt x="0" y="1386177"/>
                  </a:lnTo>
                  <a:lnTo>
                    <a:pt x="0" y="1381124"/>
                  </a:lnTo>
                  <a:lnTo>
                    <a:pt x="0" y="33047"/>
                  </a:lnTo>
                  <a:lnTo>
                    <a:pt x="12392" y="0"/>
                  </a:lnTo>
                  <a:lnTo>
                    <a:pt x="5515264" y="0"/>
                  </a:lnTo>
                  <a:lnTo>
                    <a:pt x="5547345" y="28187"/>
                  </a:lnTo>
                  <a:lnTo>
                    <a:pt x="5548312" y="33047"/>
                  </a:lnTo>
                  <a:lnTo>
                    <a:pt x="5548312" y="1386177"/>
                  </a:lnTo>
                  <a:lnTo>
                    <a:pt x="5520123" y="1418257"/>
                  </a:lnTo>
                  <a:lnTo>
                    <a:pt x="5515264" y="1419224"/>
                  </a:lnTo>
                  <a:close/>
                </a:path>
              </a:pathLst>
            </a:custGeom>
            <a:solidFill>
              <a:srgbClr val="0078D4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90524" y="1400174"/>
              <a:ext cx="47625" cy="1419225"/>
            </a:xfrm>
            <a:custGeom>
              <a:avLst/>
              <a:gdLst/>
              <a:ahLst/>
              <a:cxnLst/>
              <a:rect l="l" t="t" r="r" b="b"/>
              <a:pathLst>
                <a:path w="47625" h="1419225">
                  <a:moveTo>
                    <a:pt x="47624" y="1419224"/>
                  </a:moveTo>
                  <a:lnTo>
                    <a:pt x="38099" y="1419224"/>
                  </a:lnTo>
                  <a:lnTo>
                    <a:pt x="30498" y="1418527"/>
                  </a:lnTo>
                  <a:lnTo>
                    <a:pt x="697" y="1388726"/>
                  </a:lnTo>
                  <a:lnTo>
                    <a:pt x="0" y="1381124"/>
                  </a:lnTo>
                  <a:lnTo>
                    <a:pt x="0" y="38099"/>
                  </a:lnTo>
                  <a:lnTo>
                    <a:pt x="23474" y="2789"/>
                  </a:lnTo>
                  <a:lnTo>
                    <a:pt x="38099" y="0"/>
                  </a:lnTo>
                  <a:lnTo>
                    <a:pt x="47624" y="0"/>
                  </a:lnTo>
                  <a:lnTo>
                    <a:pt x="47624" y="1419224"/>
                  </a:lnTo>
                  <a:close/>
                </a:path>
              </a:pathLst>
            </a:custGeom>
            <a:solidFill>
              <a:srgbClr val="0078D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663574" y="1586499"/>
            <a:ext cx="5046980" cy="9683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90"/>
              </a:spcBef>
            </a:pPr>
            <a:r>
              <a:rPr dirty="0" sz="1800" spc="-105">
                <a:solidFill>
                  <a:srgbClr val="333333"/>
                </a:solidFill>
                <a:latin typeface="Arial MT"/>
                <a:cs typeface="Arial MT"/>
              </a:rPr>
              <a:t>AI</a:t>
            </a:r>
            <a:r>
              <a:rPr dirty="0" sz="1800" spc="-8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800" spc="-90">
                <a:solidFill>
                  <a:srgbClr val="333333"/>
                </a:solidFill>
                <a:latin typeface="Arial MT"/>
                <a:cs typeface="Arial MT"/>
              </a:rPr>
              <a:t>has</a:t>
            </a:r>
            <a:r>
              <a:rPr dirty="0" sz="1800" spc="-7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800" spc="-95">
                <a:solidFill>
                  <a:srgbClr val="333333"/>
                </a:solidFill>
                <a:latin typeface="Arial MT"/>
                <a:cs typeface="Arial MT"/>
              </a:rPr>
              <a:t>emerged</a:t>
            </a:r>
            <a:r>
              <a:rPr dirty="0" sz="1800" spc="-8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800" spc="-85">
                <a:solidFill>
                  <a:srgbClr val="333333"/>
                </a:solidFill>
                <a:latin typeface="Arial MT"/>
                <a:cs typeface="Arial MT"/>
              </a:rPr>
              <a:t>as</a:t>
            </a:r>
            <a:r>
              <a:rPr dirty="0" sz="1800" spc="-7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800" spc="-70">
                <a:solidFill>
                  <a:srgbClr val="333333"/>
                </a:solidFill>
                <a:latin typeface="Arial MT"/>
                <a:cs typeface="Arial MT"/>
              </a:rPr>
              <a:t>the</a:t>
            </a:r>
            <a:r>
              <a:rPr dirty="0" sz="1800" spc="-7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800" spc="-110">
                <a:solidFill>
                  <a:srgbClr val="0078D4"/>
                </a:solidFill>
                <a:latin typeface="Roboto Lt"/>
                <a:cs typeface="Roboto Lt"/>
              </a:rPr>
              <a:t>new</a:t>
            </a:r>
            <a:r>
              <a:rPr dirty="0" sz="1800" spc="-25">
                <a:solidFill>
                  <a:srgbClr val="0078D4"/>
                </a:solidFill>
                <a:latin typeface="Roboto Lt"/>
                <a:cs typeface="Roboto Lt"/>
              </a:rPr>
              <a:t> </a:t>
            </a:r>
            <a:r>
              <a:rPr dirty="0" sz="1800" spc="-70">
                <a:solidFill>
                  <a:srgbClr val="0078D4"/>
                </a:solidFill>
                <a:latin typeface="Roboto Lt"/>
                <a:cs typeface="Roboto Lt"/>
              </a:rPr>
              <a:t>electricity</a:t>
            </a:r>
            <a:r>
              <a:rPr dirty="0" sz="1800" spc="-20">
                <a:solidFill>
                  <a:srgbClr val="0078D4"/>
                </a:solidFill>
                <a:latin typeface="Roboto Lt"/>
                <a:cs typeface="Roboto Lt"/>
              </a:rPr>
              <a:t> </a:t>
            </a:r>
            <a:r>
              <a:rPr dirty="0" sz="1800">
                <a:solidFill>
                  <a:srgbClr val="333333"/>
                </a:solidFill>
                <a:latin typeface="Arial MT"/>
                <a:cs typeface="Arial MT"/>
              </a:rPr>
              <a:t>of</a:t>
            </a:r>
            <a:r>
              <a:rPr dirty="0" sz="1800" spc="-8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800" spc="-30">
                <a:solidFill>
                  <a:srgbClr val="333333"/>
                </a:solidFill>
                <a:latin typeface="Arial MT"/>
                <a:cs typeface="Arial MT"/>
              </a:rPr>
              <a:t>digital</a:t>
            </a:r>
            <a:r>
              <a:rPr dirty="0" sz="1800" spc="-7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800" spc="-20">
                <a:solidFill>
                  <a:srgbClr val="333333"/>
                </a:solidFill>
                <a:latin typeface="Arial MT"/>
                <a:cs typeface="Arial MT"/>
              </a:rPr>
              <a:t>era. </a:t>
            </a:r>
            <a:r>
              <a:rPr dirty="0" sz="1800" spc="-100">
                <a:solidFill>
                  <a:srgbClr val="333333"/>
                </a:solidFill>
                <a:latin typeface="Arial MT"/>
                <a:cs typeface="Arial MT"/>
              </a:rPr>
              <a:t>As</a:t>
            </a:r>
            <a:r>
              <a:rPr dirty="0" sz="1800" spc="-8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800" spc="-45">
                <a:solidFill>
                  <a:srgbClr val="333333"/>
                </a:solidFill>
                <a:latin typeface="Arial MT"/>
                <a:cs typeface="Arial MT"/>
              </a:rPr>
              <a:t>electricity</a:t>
            </a:r>
            <a:r>
              <a:rPr dirty="0" sz="1800" spc="-7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800" spc="-90">
                <a:solidFill>
                  <a:srgbClr val="333333"/>
                </a:solidFill>
                <a:latin typeface="Arial MT"/>
                <a:cs typeface="Arial MT"/>
              </a:rPr>
              <a:t>changed</a:t>
            </a:r>
            <a:r>
              <a:rPr dirty="0" sz="1800" spc="-8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800" spc="-70">
                <a:solidFill>
                  <a:srgbClr val="333333"/>
                </a:solidFill>
                <a:latin typeface="Arial MT"/>
                <a:cs typeface="Arial MT"/>
              </a:rPr>
              <a:t>the</a:t>
            </a:r>
            <a:r>
              <a:rPr dirty="0" sz="1800" spc="-7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800" spc="-50">
                <a:solidFill>
                  <a:srgbClr val="333333"/>
                </a:solidFill>
                <a:latin typeface="Arial MT"/>
                <a:cs typeface="Arial MT"/>
              </a:rPr>
              <a:t>world</a:t>
            </a:r>
            <a:r>
              <a:rPr dirty="0" sz="1800" spc="-7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800" spc="-95">
                <a:solidFill>
                  <a:srgbClr val="333333"/>
                </a:solidFill>
                <a:latin typeface="Arial MT"/>
                <a:cs typeface="Arial MT"/>
              </a:rPr>
              <a:t>over</a:t>
            </a:r>
            <a:r>
              <a:rPr dirty="0" sz="1800" spc="-8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800" spc="-100">
                <a:solidFill>
                  <a:srgbClr val="333333"/>
                </a:solidFill>
                <a:latin typeface="Arial MT"/>
                <a:cs typeface="Arial MT"/>
              </a:rPr>
              <a:t>a</a:t>
            </a:r>
            <a:r>
              <a:rPr dirty="0" sz="1800" spc="-7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800" spc="-70">
                <a:solidFill>
                  <a:srgbClr val="333333"/>
                </a:solidFill>
                <a:latin typeface="Arial MT"/>
                <a:cs typeface="Arial MT"/>
              </a:rPr>
              <a:t>century</a:t>
            </a:r>
            <a:r>
              <a:rPr dirty="0" sz="1800" spc="-8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800" spc="-105">
                <a:solidFill>
                  <a:srgbClr val="333333"/>
                </a:solidFill>
                <a:latin typeface="Arial MT"/>
                <a:cs typeface="Arial MT"/>
              </a:rPr>
              <a:t>ago,</a:t>
            </a:r>
            <a:r>
              <a:rPr dirty="0" sz="1800" spc="-7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800" spc="-25">
                <a:solidFill>
                  <a:srgbClr val="333333"/>
                </a:solidFill>
                <a:latin typeface="Arial MT"/>
                <a:cs typeface="Arial MT"/>
              </a:rPr>
              <a:t>AI </a:t>
            </a:r>
            <a:r>
              <a:rPr dirty="0" sz="1800" spc="-20">
                <a:solidFill>
                  <a:srgbClr val="333333"/>
                </a:solidFill>
                <a:latin typeface="Arial MT"/>
                <a:cs typeface="Arial MT"/>
              </a:rPr>
              <a:t>is</a:t>
            </a:r>
            <a:r>
              <a:rPr dirty="0" sz="1800" spc="-8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800" spc="-50">
                <a:solidFill>
                  <a:srgbClr val="333333"/>
                </a:solidFill>
                <a:latin typeface="Arial MT"/>
                <a:cs typeface="Arial MT"/>
              </a:rPr>
              <a:t>transforming</a:t>
            </a:r>
            <a:r>
              <a:rPr dirty="0" sz="1800" spc="-7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800" spc="-114">
                <a:solidFill>
                  <a:srgbClr val="333333"/>
                </a:solidFill>
                <a:latin typeface="Arial MT"/>
                <a:cs typeface="Arial MT"/>
              </a:rPr>
              <a:t>every</a:t>
            </a:r>
            <a:r>
              <a:rPr dirty="0" sz="1800" spc="-7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800" spc="-65">
                <a:solidFill>
                  <a:srgbClr val="333333"/>
                </a:solidFill>
                <a:latin typeface="Arial MT"/>
                <a:cs typeface="Arial MT"/>
              </a:rPr>
              <a:t>aspect</a:t>
            </a:r>
            <a:r>
              <a:rPr dirty="0" sz="1800" spc="-7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333333"/>
                </a:solidFill>
                <a:latin typeface="Arial MT"/>
                <a:cs typeface="Arial MT"/>
              </a:rPr>
              <a:t>of</a:t>
            </a:r>
            <a:r>
              <a:rPr dirty="0" sz="1800" spc="-7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800" spc="-80">
                <a:solidFill>
                  <a:srgbClr val="333333"/>
                </a:solidFill>
                <a:latin typeface="Arial MT"/>
                <a:cs typeface="Arial MT"/>
              </a:rPr>
              <a:t>modern</a:t>
            </a:r>
            <a:r>
              <a:rPr dirty="0" sz="1800" spc="-7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333333"/>
                </a:solidFill>
                <a:latin typeface="Arial MT"/>
                <a:cs typeface="Arial MT"/>
              </a:rPr>
              <a:t>life.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286511" y="3020567"/>
            <a:ext cx="2901950" cy="722630"/>
            <a:chOff x="286511" y="3020567"/>
            <a:chExt cx="2901950" cy="722630"/>
          </a:xfrm>
        </p:grpSpPr>
        <p:sp>
          <p:nvSpPr>
            <p:cNvPr id="11" name="object 11" descr=""/>
            <p:cNvSpPr/>
            <p:nvPr/>
          </p:nvSpPr>
          <p:spPr>
            <a:xfrm>
              <a:off x="286511" y="3020567"/>
              <a:ext cx="2901950" cy="722630"/>
            </a:xfrm>
            <a:custGeom>
              <a:avLst/>
              <a:gdLst/>
              <a:ahLst/>
              <a:cxnLst/>
              <a:rect l="l" t="t" r="r" b="b"/>
              <a:pathLst>
                <a:path w="2901950" h="722629">
                  <a:moveTo>
                    <a:pt x="2901695" y="722375"/>
                  </a:moveTo>
                  <a:lnTo>
                    <a:pt x="0" y="722375"/>
                  </a:lnTo>
                  <a:lnTo>
                    <a:pt x="0" y="0"/>
                  </a:lnTo>
                  <a:lnTo>
                    <a:pt x="2901695" y="0"/>
                  </a:lnTo>
                  <a:lnTo>
                    <a:pt x="2901695" y="94106"/>
                  </a:lnTo>
                  <a:lnTo>
                    <a:pt x="180212" y="94106"/>
                  </a:lnTo>
                  <a:lnTo>
                    <a:pt x="173644" y="94424"/>
                  </a:lnTo>
                  <a:lnTo>
                    <a:pt x="137935" y="109215"/>
                  </a:lnTo>
                  <a:lnTo>
                    <a:pt x="116392" y="141455"/>
                  </a:lnTo>
                  <a:lnTo>
                    <a:pt x="113537" y="160781"/>
                  </a:lnTo>
                  <a:lnTo>
                    <a:pt x="113537" y="522731"/>
                  </a:lnTo>
                  <a:lnTo>
                    <a:pt x="124764" y="559781"/>
                  </a:lnTo>
                  <a:lnTo>
                    <a:pt x="154697" y="584331"/>
                  </a:lnTo>
                  <a:lnTo>
                    <a:pt x="180212" y="589406"/>
                  </a:lnTo>
                  <a:lnTo>
                    <a:pt x="2901695" y="589406"/>
                  </a:lnTo>
                  <a:lnTo>
                    <a:pt x="2901695" y="722375"/>
                  </a:lnTo>
                  <a:close/>
                </a:path>
                <a:path w="2901950" h="722629">
                  <a:moveTo>
                    <a:pt x="2901695" y="589406"/>
                  </a:moveTo>
                  <a:lnTo>
                    <a:pt x="2723387" y="589406"/>
                  </a:lnTo>
                  <a:lnTo>
                    <a:pt x="2729955" y="589089"/>
                  </a:lnTo>
                  <a:lnTo>
                    <a:pt x="2736397" y="588137"/>
                  </a:lnTo>
                  <a:lnTo>
                    <a:pt x="2770533" y="569877"/>
                  </a:lnTo>
                  <a:lnTo>
                    <a:pt x="2788793" y="535741"/>
                  </a:lnTo>
                  <a:lnTo>
                    <a:pt x="2790062" y="522731"/>
                  </a:lnTo>
                  <a:lnTo>
                    <a:pt x="2790062" y="160781"/>
                  </a:lnTo>
                  <a:lnTo>
                    <a:pt x="2778836" y="123731"/>
                  </a:lnTo>
                  <a:lnTo>
                    <a:pt x="2748903" y="99182"/>
                  </a:lnTo>
                  <a:lnTo>
                    <a:pt x="2723387" y="94106"/>
                  </a:lnTo>
                  <a:lnTo>
                    <a:pt x="2901695" y="94106"/>
                  </a:lnTo>
                  <a:lnTo>
                    <a:pt x="2901695" y="589406"/>
                  </a:lnTo>
                  <a:close/>
                </a:path>
              </a:pathLst>
            </a:custGeom>
            <a:solidFill>
              <a:srgbClr val="000000">
                <a:alpha val="783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90524" y="3105149"/>
              <a:ext cx="2695575" cy="514350"/>
            </a:xfrm>
            <a:custGeom>
              <a:avLst/>
              <a:gdLst/>
              <a:ahLst/>
              <a:cxnLst/>
              <a:rect l="l" t="t" r="r" b="b"/>
              <a:pathLst>
                <a:path w="2695575" h="514350">
                  <a:moveTo>
                    <a:pt x="2624378" y="514349"/>
                  </a:moveTo>
                  <a:lnTo>
                    <a:pt x="71196" y="514349"/>
                  </a:lnTo>
                  <a:lnTo>
                    <a:pt x="66241" y="513861"/>
                  </a:lnTo>
                  <a:lnTo>
                    <a:pt x="29705" y="498727"/>
                  </a:lnTo>
                  <a:lnTo>
                    <a:pt x="3885" y="462687"/>
                  </a:lnTo>
                  <a:lnTo>
                    <a:pt x="0" y="443153"/>
                  </a:lnTo>
                  <a:lnTo>
                    <a:pt x="0" y="43814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2" y="3885"/>
                  </a:lnTo>
                  <a:lnTo>
                    <a:pt x="71196" y="0"/>
                  </a:lnTo>
                  <a:lnTo>
                    <a:pt x="2624378" y="0"/>
                  </a:lnTo>
                  <a:lnTo>
                    <a:pt x="2665869" y="15621"/>
                  </a:lnTo>
                  <a:lnTo>
                    <a:pt x="2691688" y="51661"/>
                  </a:lnTo>
                  <a:lnTo>
                    <a:pt x="2695574" y="71196"/>
                  </a:lnTo>
                  <a:lnTo>
                    <a:pt x="2695574" y="443153"/>
                  </a:lnTo>
                  <a:lnTo>
                    <a:pt x="2679952" y="484644"/>
                  </a:lnTo>
                  <a:lnTo>
                    <a:pt x="2643912" y="510463"/>
                  </a:lnTo>
                  <a:lnTo>
                    <a:pt x="2629333" y="513861"/>
                  </a:lnTo>
                  <a:lnTo>
                    <a:pt x="2624378" y="5143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1024" y="3254374"/>
              <a:ext cx="133350" cy="215900"/>
            </a:xfrm>
            <a:prstGeom prst="rect">
              <a:avLst/>
            </a:prstGeom>
          </p:spPr>
        </p:pic>
      </p:grpSp>
      <p:sp>
        <p:nvSpPr>
          <p:cNvPr id="14" name="object 14" descr=""/>
          <p:cNvSpPr txBox="1"/>
          <p:nvPr/>
        </p:nvSpPr>
        <p:spPr>
          <a:xfrm>
            <a:off x="892175" y="3225561"/>
            <a:ext cx="200025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85">
                <a:solidFill>
                  <a:srgbClr val="333333"/>
                </a:solidFill>
                <a:latin typeface="Arial MT"/>
                <a:cs typeface="Arial MT"/>
              </a:rPr>
              <a:t>Personalized</a:t>
            </a:r>
            <a:r>
              <a:rPr dirty="0" sz="1500" spc="-3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40">
                <a:solidFill>
                  <a:srgbClr val="333333"/>
                </a:solidFill>
                <a:latin typeface="Arial MT"/>
                <a:cs typeface="Arial MT"/>
              </a:rPr>
              <a:t>notifications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3172967" y="3020567"/>
            <a:ext cx="2893060" cy="722630"/>
            <a:chOff x="3172967" y="3020567"/>
            <a:chExt cx="2893060" cy="722630"/>
          </a:xfrm>
        </p:grpSpPr>
        <p:sp>
          <p:nvSpPr>
            <p:cNvPr id="16" name="object 16" descr=""/>
            <p:cNvSpPr/>
            <p:nvPr/>
          </p:nvSpPr>
          <p:spPr>
            <a:xfrm>
              <a:off x="3172967" y="3020567"/>
              <a:ext cx="2893060" cy="722630"/>
            </a:xfrm>
            <a:custGeom>
              <a:avLst/>
              <a:gdLst/>
              <a:ahLst/>
              <a:cxnLst/>
              <a:rect l="l" t="t" r="r" b="b"/>
              <a:pathLst>
                <a:path w="2893060" h="722629">
                  <a:moveTo>
                    <a:pt x="2892551" y="722375"/>
                  </a:moveTo>
                  <a:lnTo>
                    <a:pt x="0" y="722375"/>
                  </a:lnTo>
                  <a:lnTo>
                    <a:pt x="0" y="0"/>
                  </a:lnTo>
                  <a:lnTo>
                    <a:pt x="2892551" y="0"/>
                  </a:lnTo>
                  <a:lnTo>
                    <a:pt x="2892551" y="94106"/>
                  </a:lnTo>
                  <a:lnTo>
                    <a:pt x="179831" y="94106"/>
                  </a:lnTo>
                  <a:lnTo>
                    <a:pt x="173263" y="94424"/>
                  </a:lnTo>
                  <a:lnTo>
                    <a:pt x="137553" y="109215"/>
                  </a:lnTo>
                  <a:lnTo>
                    <a:pt x="116011" y="141455"/>
                  </a:lnTo>
                  <a:lnTo>
                    <a:pt x="113156" y="160781"/>
                  </a:lnTo>
                  <a:lnTo>
                    <a:pt x="113156" y="522731"/>
                  </a:lnTo>
                  <a:lnTo>
                    <a:pt x="124383" y="559781"/>
                  </a:lnTo>
                  <a:lnTo>
                    <a:pt x="154316" y="584331"/>
                  </a:lnTo>
                  <a:lnTo>
                    <a:pt x="179831" y="589406"/>
                  </a:lnTo>
                  <a:lnTo>
                    <a:pt x="2892551" y="589406"/>
                  </a:lnTo>
                  <a:lnTo>
                    <a:pt x="2892551" y="722375"/>
                  </a:lnTo>
                  <a:close/>
                </a:path>
                <a:path w="2893060" h="722629">
                  <a:moveTo>
                    <a:pt x="2892551" y="589406"/>
                  </a:moveTo>
                  <a:lnTo>
                    <a:pt x="2713481" y="589406"/>
                  </a:lnTo>
                  <a:lnTo>
                    <a:pt x="2720049" y="589089"/>
                  </a:lnTo>
                  <a:lnTo>
                    <a:pt x="2726491" y="588137"/>
                  </a:lnTo>
                  <a:lnTo>
                    <a:pt x="2760627" y="569877"/>
                  </a:lnTo>
                  <a:lnTo>
                    <a:pt x="2778887" y="535741"/>
                  </a:lnTo>
                  <a:lnTo>
                    <a:pt x="2780156" y="522731"/>
                  </a:lnTo>
                  <a:lnTo>
                    <a:pt x="2780156" y="160781"/>
                  </a:lnTo>
                  <a:lnTo>
                    <a:pt x="2768929" y="123731"/>
                  </a:lnTo>
                  <a:lnTo>
                    <a:pt x="2738996" y="99182"/>
                  </a:lnTo>
                  <a:lnTo>
                    <a:pt x="2713481" y="94106"/>
                  </a:lnTo>
                  <a:lnTo>
                    <a:pt x="2892551" y="94106"/>
                  </a:lnTo>
                  <a:lnTo>
                    <a:pt x="2892551" y="589406"/>
                  </a:lnTo>
                  <a:close/>
                </a:path>
              </a:pathLst>
            </a:custGeom>
            <a:solidFill>
              <a:srgbClr val="000000">
                <a:alpha val="783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276599" y="3105149"/>
              <a:ext cx="2686050" cy="514350"/>
            </a:xfrm>
            <a:custGeom>
              <a:avLst/>
              <a:gdLst/>
              <a:ahLst/>
              <a:cxnLst/>
              <a:rect l="l" t="t" r="r" b="b"/>
              <a:pathLst>
                <a:path w="2686050" h="514350">
                  <a:moveTo>
                    <a:pt x="2614852" y="514349"/>
                  </a:moveTo>
                  <a:lnTo>
                    <a:pt x="71196" y="514349"/>
                  </a:lnTo>
                  <a:lnTo>
                    <a:pt x="66241" y="513861"/>
                  </a:lnTo>
                  <a:lnTo>
                    <a:pt x="29705" y="498727"/>
                  </a:lnTo>
                  <a:lnTo>
                    <a:pt x="3885" y="462687"/>
                  </a:lnTo>
                  <a:lnTo>
                    <a:pt x="0" y="443153"/>
                  </a:lnTo>
                  <a:lnTo>
                    <a:pt x="0" y="43814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2614852" y="0"/>
                  </a:lnTo>
                  <a:lnTo>
                    <a:pt x="2656343" y="15621"/>
                  </a:lnTo>
                  <a:lnTo>
                    <a:pt x="2682163" y="51661"/>
                  </a:lnTo>
                  <a:lnTo>
                    <a:pt x="2686050" y="71196"/>
                  </a:lnTo>
                  <a:lnTo>
                    <a:pt x="2686050" y="443153"/>
                  </a:lnTo>
                  <a:lnTo>
                    <a:pt x="2670427" y="484644"/>
                  </a:lnTo>
                  <a:lnTo>
                    <a:pt x="2634387" y="510463"/>
                  </a:lnTo>
                  <a:lnTo>
                    <a:pt x="2619807" y="513861"/>
                  </a:lnTo>
                  <a:lnTo>
                    <a:pt x="2614852" y="5143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62337" y="3267074"/>
              <a:ext cx="133350" cy="180975"/>
            </a:xfrm>
            <a:prstGeom prst="rect">
              <a:avLst/>
            </a:prstGeom>
          </p:spPr>
        </p:pic>
      </p:grpSp>
      <p:sp>
        <p:nvSpPr>
          <p:cNvPr id="19" name="object 19" descr=""/>
          <p:cNvSpPr txBox="1"/>
          <p:nvPr/>
        </p:nvSpPr>
        <p:spPr>
          <a:xfrm>
            <a:off x="3773487" y="3225561"/>
            <a:ext cx="128270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90">
                <a:solidFill>
                  <a:srgbClr val="333333"/>
                </a:solidFill>
                <a:latin typeface="Arial MT"/>
                <a:cs typeface="Arial MT"/>
              </a:rPr>
              <a:t>Voice</a:t>
            </a:r>
            <a:r>
              <a:rPr dirty="0" sz="1500" spc="-6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45">
                <a:solidFill>
                  <a:srgbClr val="333333"/>
                </a:solidFill>
                <a:latin typeface="Arial MT"/>
                <a:cs typeface="Arial MT"/>
              </a:rPr>
              <a:t>assistants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286511" y="3724655"/>
            <a:ext cx="2901950" cy="893444"/>
            <a:chOff x="286511" y="3724655"/>
            <a:chExt cx="2901950" cy="893444"/>
          </a:xfrm>
        </p:grpSpPr>
        <p:sp>
          <p:nvSpPr>
            <p:cNvPr id="21" name="object 21" descr=""/>
            <p:cNvSpPr/>
            <p:nvPr/>
          </p:nvSpPr>
          <p:spPr>
            <a:xfrm>
              <a:off x="286511" y="3724655"/>
              <a:ext cx="2901950" cy="893444"/>
            </a:xfrm>
            <a:custGeom>
              <a:avLst/>
              <a:gdLst/>
              <a:ahLst/>
              <a:cxnLst/>
              <a:rect l="l" t="t" r="r" b="b"/>
              <a:pathLst>
                <a:path w="2901950" h="893445">
                  <a:moveTo>
                    <a:pt x="2901695" y="893063"/>
                  </a:moveTo>
                  <a:lnTo>
                    <a:pt x="0" y="893063"/>
                  </a:lnTo>
                  <a:lnTo>
                    <a:pt x="0" y="0"/>
                  </a:lnTo>
                  <a:lnTo>
                    <a:pt x="2901695" y="0"/>
                  </a:lnTo>
                  <a:lnTo>
                    <a:pt x="2901695" y="94868"/>
                  </a:lnTo>
                  <a:lnTo>
                    <a:pt x="180212" y="94868"/>
                  </a:lnTo>
                  <a:lnTo>
                    <a:pt x="173644" y="95186"/>
                  </a:lnTo>
                  <a:lnTo>
                    <a:pt x="137935" y="109977"/>
                  </a:lnTo>
                  <a:lnTo>
                    <a:pt x="116392" y="142217"/>
                  </a:lnTo>
                  <a:lnTo>
                    <a:pt x="113537" y="161543"/>
                  </a:lnTo>
                  <a:lnTo>
                    <a:pt x="113537" y="694943"/>
                  </a:lnTo>
                  <a:lnTo>
                    <a:pt x="124764" y="731993"/>
                  </a:lnTo>
                  <a:lnTo>
                    <a:pt x="154697" y="756543"/>
                  </a:lnTo>
                  <a:lnTo>
                    <a:pt x="180212" y="761618"/>
                  </a:lnTo>
                  <a:lnTo>
                    <a:pt x="2901695" y="761618"/>
                  </a:lnTo>
                  <a:lnTo>
                    <a:pt x="2901695" y="893063"/>
                  </a:lnTo>
                  <a:close/>
                </a:path>
                <a:path w="2901950" h="893445">
                  <a:moveTo>
                    <a:pt x="2901695" y="761618"/>
                  </a:moveTo>
                  <a:lnTo>
                    <a:pt x="2723387" y="761618"/>
                  </a:lnTo>
                  <a:lnTo>
                    <a:pt x="2729955" y="761301"/>
                  </a:lnTo>
                  <a:lnTo>
                    <a:pt x="2736397" y="760349"/>
                  </a:lnTo>
                  <a:lnTo>
                    <a:pt x="2770533" y="742090"/>
                  </a:lnTo>
                  <a:lnTo>
                    <a:pt x="2788793" y="707953"/>
                  </a:lnTo>
                  <a:lnTo>
                    <a:pt x="2790062" y="694943"/>
                  </a:lnTo>
                  <a:lnTo>
                    <a:pt x="2790062" y="161543"/>
                  </a:lnTo>
                  <a:lnTo>
                    <a:pt x="2778836" y="124494"/>
                  </a:lnTo>
                  <a:lnTo>
                    <a:pt x="2748903" y="99943"/>
                  </a:lnTo>
                  <a:lnTo>
                    <a:pt x="2723387" y="94868"/>
                  </a:lnTo>
                  <a:lnTo>
                    <a:pt x="2901695" y="94868"/>
                  </a:lnTo>
                  <a:lnTo>
                    <a:pt x="2901695" y="761618"/>
                  </a:lnTo>
                  <a:close/>
                </a:path>
              </a:pathLst>
            </a:custGeom>
            <a:solidFill>
              <a:srgbClr val="000000">
                <a:alpha val="783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390524" y="3809999"/>
              <a:ext cx="2695575" cy="685800"/>
            </a:xfrm>
            <a:custGeom>
              <a:avLst/>
              <a:gdLst/>
              <a:ahLst/>
              <a:cxnLst/>
              <a:rect l="l" t="t" r="r" b="b"/>
              <a:pathLst>
                <a:path w="2695575" h="685800">
                  <a:moveTo>
                    <a:pt x="2624378" y="685799"/>
                  </a:moveTo>
                  <a:lnTo>
                    <a:pt x="71196" y="685799"/>
                  </a:lnTo>
                  <a:lnTo>
                    <a:pt x="66241" y="685311"/>
                  </a:lnTo>
                  <a:lnTo>
                    <a:pt x="29705" y="670177"/>
                  </a:lnTo>
                  <a:lnTo>
                    <a:pt x="3885" y="634137"/>
                  </a:lnTo>
                  <a:lnTo>
                    <a:pt x="0" y="614602"/>
                  </a:lnTo>
                  <a:lnTo>
                    <a:pt x="0" y="6095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2" y="3885"/>
                  </a:lnTo>
                  <a:lnTo>
                    <a:pt x="71196" y="0"/>
                  </a:lnTo>
                  <a:lnTo>
                    <a:pt x="2624378" y="0"/>
                  </a:lnTo>
                  <a:lnTo>
                    <a:pt x="2665869" y="15621"/>
                  </a:lnTo>
                  <a:lnTo>
                    <a:pt x="2691688" y="51661"/>
                  </a:lnTo>
                  <a:lnTo>
                    <a:pt x="2695574" y="71196"/>
                  </a:lnTo>
                  <a:lnTo>
                    <a:pt x="2695574" y="614602"/>
                  </a:lnTo>
                  <a:lnTo>
                    <a:pt x="2679952" y="656094"/>
                  </a:lnTo>
                  <a:lnTo>
                    <a:pt x="2643912" y="681913"/>
                  </a:lnTo>
                  <a:lnTo>
                    <a:pt x="2629333" y="685311"/>
                  </a:lnTo>
                  <a:lnTo>
                    <a:pt x="2624378" y="6857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1974" y="4044949"/>
              <a:ext cx="171450" cy="215900"/>
            </a:xfrm>
            <a:prstGeom prst="rect">
              <a:avLst/>
            </a:prstGeom>
          </p:spPr>
        </p:pic>
      </p:grpSp>
      <p:sp>
        <p:nvSpPr>
          <p:cNvPr id="24" name="object 24" descr=""/>
          <p:cNvSpPr txBox="1"/>
          <p:nvPr/>
        </p:nvSpPr>
        <p:spPr>
          <a:xfrm>
            <a:off x="892175" y="4016136"/>
            <a:ext cx="139382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90">
                <a:solidFill>
                  <a:srgbClr val="333333"/>
                </a:solidFill>
                <a:latin typeface="Arial MT"/>
                <a:cs typeface="Arial MT"/>
              </a:rPr>
              <a:t>Email</a:t>
            </a:r>
            <a:r>
              <a:rPr dirty="0" sz="1500" spc="-6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85">
                <a:solidFill>
                  <a:srgbClr val="333333"/>
                </a:solidFill>
                <a:latin typeface="Arial MT"/>
                <a:cs typeface="Arial MT"/>
              </a:rPr>
              <a:t>spam</a:t>
            </a:r>
            <a:r>
              <a:rPr dirty="0" sz="1500" spc="-6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25">
                <a:solidFill>
                  <a:srgbClr val="333333"/>
                </a:solidFill>
                <a:latin typeface="Arial MT"/>
                <a:cs typeface="Arial MT"/>
              </a:rPr>
              <a:t>filters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3172967" y="3724655"/>
            <a:ext cx="2893060" cy="893444"/>
            <a:chOff x="3172967" y="3724655"/>
            <a:chExt cx="2893060" cy="893444"/>
          </a:xfrm>
        </p:grpSpPr>
        <p:sp>
          <p:nvSpPr>
            <p:cNvPr id="26" name="object 26" descr=""/>
            <p:cNvSpPr/>
            <p:nvPr/>
          </p:nvSpPr>
          <p:spPr>
            <a:xfrm>
              <a:off x="3172967" y="3724655"/>
              <a:ext cx="2893060" cy="893444"/>
            </a:xfrm>
            <a:custGeom>
              <a:avLst/>
              <a:gdLst/>
              <a:ahLst/>
              <a:cxnLst/>
              <a:rect l="l" t="t" r="r" b="b"/>
              <a:pathLst>
                <a:path w="2893060" h="893445">
                  <a:moveTo>
                    <a:pt x="2892551" y="893063"/>
                  </a:moveTo>
                  <a:lnTo>
                    <a:pt x="0" y="893063"/>
                  </a:lnTo>
                  <a:lnTo>
                    <a:pt x="0" y="0"/>
                  </a:lnTo>
                  <a:lnTo>
                    <a:pt x="2892551" y="0"/>
                  </a:lnTo>
                  <a:lnTo>
                    <a:pt x="2892551" y="94868"/>
                  </a:lnTo>
                  <a:lnTo>
                    <a:pt x="179831" y="94868"/>
                  </a:lnTo>
                  <a:lnTo>
                    <a:pt x="173263" y="95186"/>
                  </a:lnTo>
                  <a:lnTo>
                    <a:pt x="137554" y="109977"/>
                  </a:lnTo>
                  <a:lnTo>
                    <a:pt x="116011" y="142217"/>
                  </a:lnTo>
                  <a:lnTo>
                    <a:pt x="113156" y="161543"/>
                  </a:lnTo>
                  <a:lnTo>
                    <a:pt x="113156" y="694943"/>
                  </a:lnTo>
                  <a:lnTo>
                    <a:pt x="124383" y="731993"/>
                  </a:lnTo>
                  <a:lnTo>
                    <a:pt x="154316" y="756543"/>
                  </a:lnTo>
                  <a:lnTo>
                    <a:pt x="179831" y="761618"/>
                  </a:lnTo>
                  <a:lnTo>
                    <a:pt x="2892551" y="761618"/>
                  </a:lnTo>
                  <a:lnTo>
                    <a:pt x="2892551" y="893063"/>
                  </a:lnTo>
                  <a:close/>
                </a:path>
                <a:path w="2893060" h="893445">
                  <a:moveTo>
                    <a:pt x="2892551" y="761618"/>
                  </a:moveTo>
                  <a:lnTo>
                    <a:pt x="2713481" y="761618"/>
                  </a:lnTo>
                  <a:lnTo>
                    <a:pt x="2720049" y="761301"/>
                  </a:lnTo>
                  <a:lnTo>
                    <a:pt x="2726491" y="760349"/>
                  </a:lnTo>
                  <a:lnTo>
                    <a:pt x="2760627" y="742090"/>
                  </a:lnTo>
                  <a:lnTo>
                    <a:pt x="2778887" y="707953"/>
                  </a:lnTo>
                  <a:lnTo>
                    <a:pt x="2780156" y="694943"/>
                  </a:lnTo>
                  <a:lnTo>
                    <a:pt x="2780156" y="161543"/>
                  </a:lnTo>
                  <a:lnTo>
                    <a:pt x="2768929" y="124494"/>
                  </a:lnTo>
                  <a:lnTo>
                    <a:pt x="2738996" y="99943"/>
                  </a:lnTo>
                  <a:lnTo>
                    <a:pt x="2713481" y="94868"/>
                  </a:lnTo>
                  <a:lnTo>
                    <a:pt x="2892551" y="94868"/>
                  </a:lnTo>
                  <a:lnTo>
                    <a:pt x="2892551" y="761618"/>
                  </a:lnTo>
                  <a:close/>
                </a:path>
              </a:pathLst>
            </a:custGeom>
            <a:solidFill>
              <a:srgbClr val="000000">
                <a:alpha val="783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3276599" y="3809999"/>
              <a:ext cx="2686050" cy="685800"/>
            </a:xfrm>
            <a:custGeom>
              <a:avLst/>
              <a:gdLst/>
              <a:ahLst/>
              <a:cxnLst/>
              <a:rect l="l" t="t" r="r" b="b"/>
              <a:pathLst>
                <a:path w="2686050" h="685800">
                  <a:moveTo>
                    <a:pt x="2614852" y="685799"/>
                  </a:moveTo>
                  <a:lnTo>
                    <a:pt x="71196" y="685799"/>
                  </a:lnTo>
                  <a:lnTo>
                    <a:pt x="66241" y="685311"/>
                  </a:lnTo>
                  <a:lnTo>
                    <a:pt x="29705" y="670177"/>
                  </a:lnTo>
                  <a:lnTo>
                    <a:pt x="3885" y="634137"/>
                  </a:lnTo>
                  <a:lnTo>
                    <a:pt x="0" y="614602"/>
                  </a:lnTo>
                  <a:lnTo>
                    <a:pt x="0" y="6095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2614852" y="0"/>
                  </a:lnTo>
                  <a:lnTo>
                    <a:pt x="2656343" y="15621"/>
                  </a:lnTo>
                  <a:lnTo>
                    <a:pt x="2682163" y="51661"/>
                  </a:lnTo>
                  <a:lnTo>
                    <a:pt x="2686050" y="71196"/>
                  </a:lnTo>
                  <a:lnTo>
                    <a:pt x="2686050" y="614602"/>
                  </a:lnTo>
                  <a:lnTo>
                    <a:pt x="2670427" y="656094"/>
                  </a:lnTo>
                  <a:lnTo>
                    <a:pt x="2634387" y="681913"/>
                  </a:lnTo>
                  <a:lnTo>
                    <a:pt x="2619807" y="685311"/>
                  </a:lnTo>
                  <a:lnTo>
                    <a:pt x="2614852" y="6857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21062" y="4057649"/>
              <a:ext cx="193675" cy="190500"/>
            </a:xfrm>
            <a:prstGeom prst="rect">
              <a:avLst/>
            </a:prstGeom>
          </p:spPr>
        </p:pic>
      </p:grpSp>
      <p:sp>
        <p:nvSpPr>
          <p:cNvPr id="29" name="object 29" descr=""/>
          <p:cNvSpPr txBox="1"/>
          <p:nvPr/>
        </p:nvSpPr>
        <p:spPr>
          <a:xfrm>
            <a:off x="3773487" y="3911361"/>
            <a:ext cx="1415415" cy="454659"/>
          </a:xfrm>
          <a:prstGeom prst="rect">
            <a:avLst/>
          </a:prstGeom>
        </p:spPr>
        <p:txBody>
          <a:bodyPr wrap="square" lIns="0" tIns="42545" rIns="0" bIns="0" rtlCol="0" vert="horz">
            <a:spAutoFit/>
          </a:bodyPr>
          <a:lstStyle/>
          <a:p>
            <a:pPr marL="12700" marR="5080">
              <a:lnSpc>
                <a:spcPts val="1580"/>
              </a:lnSpc>
              <a:spcBef>
                <a:spcPts val="335"/>
              </a:spcBef>
            </a:pPr>
            <a:r>
              <a:rPr dirty="0" sz="1500" spc="-10">
                <a:solidFill>
                  <a:srgbClr val="333333"/>
                </a:solidFill>
                <a:latin typeface="Arial MT"/>
                <a:cs typeface="Arial MT"/>
              </a:rPr>
              <a:t>Shopping </a:t>
            </a:r>
            <a:r>
              <a:rPr dirty="0" sz="1500" spc="-75">
                <a:solidFill>
                  <a:srgbClr val="333333"/>
                </a:solidFill>
                <a:latin typeface="Arial MT"/>
                <a:cs typeface="Arial MT"/>
              </a:rPr>
              <a:t>recommendations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286511" y="1416049"/>
            <a:ext cx="6184265" cy="5250180"/>
            <a:chOff x="286511" y="1416049"/>
            <a:chExt cx="6184265" cy="5250180"/>
          </a:xfrm>
        </p:grpSpPr>
        <p:pic>
          <p:nvPicPr>
            <p:cNvPr id="31" name="object 3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67449" y="1416049"/>
              <a:ext cx="190500" cy="193675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76974" y="1819274"/>
              <a:ext cx="171450" cy="152400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76974" y="2171699"/>
              <a:ext cx="171450" cy="171450"/>
            </a:xfrm>
            <a:prstGeom prst="rect">
              <a:avLst/>
            </a:prstGeom>
          </p:spPr>
        </p:pic>
        <p:pic>
          <p:nvPicPr>
            <p:cNvPr id="34" name="object 34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67449" y="2520949"/>
              <a:ext cx="180975" cy="203200"/>
            </a:xfrm>
            <a:prstGeom prst="rect">
              <a:avLst/>
            </a:prstGeom>
          </p:spPr>
        </p:pic>
        <p:pic>
          <p:nvPicPr>
            <p:cNvPr id="35" name="object 35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54749" y="2914649"/>
              <a:ext cx="215900" cy="171450"/>
            </a:xfrm>
            <a:prstGeom prst="rect">
              <a:avLst/>
            </a:prstGeom>
          </p:spPr>
        </p:pic>
        <p:sp>
          <p:nvSpPr>
            <p:cNvPr id="36" name="object 36" descr=""/>
            <p:cNvSpPr/>
            <p:nvPr/>
          </p:nvSpPr>
          <p:spPr>
            <a:xfrm>
              <a:off x="286511" y="4696967"/>
              <a:ext cx="5779135" cy="1969135"/>
            </a:xfrm>
            <a:custGeom>
              <a:avLst/>
              <a:gdLst/>
              <a:ahLst/>
              <a:cxnLst/>
              <a:rect l="l" t="t" r="r" b="b"/>
              <a:pathLst>
                <a:path w="5779135" h="1969134">
                  <a:moveTo>
                    <a:pt x="5779007" y="1969007"/>
                  </a:moveTo>
                  <a:lnTo>
                    <a:pt x="0" y="1969007"/>
                  </a:lnTo>
                  <a:lnTo>
                    <a:pt x="0" y="0"/>
                  </a:lnTo>
                  <a:lnTo>
                    <a:pt x="5779007" y="0"/>
                  </a:lnTo>
                  <a:lnTo>
                    <a:pt x="5779007" y="94106"/>
                  </a:lnTo>
                  <a:lnTo>
                    <a:pt x="180212" y="94106"/>
                  </a:lnTo>
                  <a:lnTo>
                    <a:pt x="173644" y="94424"/>
                  </a:lnTo>
                  <a:lnTo>
                    <a:pt x="137935" y="109214"/>
                  </a:lnTo>
                  <a:lnTo>
                    <a:pt x="116392" y="141455"/>
                  </a:lnTo>
                  <a:lnTo>
                    <a:pt x="113537" y="160781"/>
                  </a:lnTo>
                  <a:lnTo>
                    <a:pt x="113537" y="1770506"/>
                  </a:lnTo>
                  <a:lnTo>
                    <a:pt x="124764" y="1807555"/>
                  </a:lnTo>
                  <a:lnTo>
                    <a:pt x="154697" y="1832106"/>
                  </a:lnTo>
                  <a:lnTo>
                    <a:pt x="180212" y="1837181"/>
                  </a:lnTo>
                  <a:lnTo>
                    <a:pt x="5779007" y="1837181"/>
                  </a:lnTo>
                  <a:lnTo>
                    <a:pt x="5779007" y="1969007"/>
                  </a:lnTo>
                  <a:close/>
                </a:path>
                <a:path w="5779135" h="1969134">
                  <a:moveTo>
                    <a:pt x="5779007" y="1837181"/>
                  </a:moveTo>
                  <a:lnTo>
                    <a:pt x="5599937" y="1837181"/>
                  </a:lnTo>
                  <a:lnTo>
                    <a:pt x="5606505" y="1836864"/>
                  </a:lnTo>
                  <a:lnTo>
                    <a:pt x="5612947" y="1835912"/>
                  </a:lnTo>
                  <a:lnTo>
                    <a:pt x="5647083" y="1817652"/>
                  </a:lnTo>
                  <a:lnTo>
                    <a:pt x="5665343" y="1783516"/>
                  </a:lnTo>
                  <a:lnTo>
                    <a:pt x="5666612" y="1770506"/>
                  </a:lnTo>
                  <a:lnTo>
                    <a:pt x="5666612" y="160781"/>
                  </a:lnTo>
                  <a:lnTo>
                    <a:pt x="5655385" y="123731"/>
                  </a:lnTo>
                  <a:lnTo>
                    <a:pt x="5625452" y="99181"/>
                  </a:lnTo>
                  <a:lnTo>
                    <a:pt x="5599937" y="94106"/>
                  </a:lnTo>
                  <a:lnTo>
                    <a:pt x="5779007" y="94106"/>
                  </a:lnTo>
                  <a:lnTo>
                    <a:pt x="5779007" y="1837181"/>
                  </a:lnTo>
                  <a:close/>
                </a:path>
              </a:pathLst>
            </a:custGeom>
            <a:solidFill>
              <a:srgbClr val="000000">
                <a:alpha val="783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390524" y="4781549"/>
              <a:ext cx="5572125" cy="1762125"/>
            </a:xfrm>
            <a:custGeom>
              <a:avLst/>
              <a:gdLst/>
              <a:ahLst/>
              <a:cxnLst/>
              <a:rect l="l" t="t" r="r" b="b"/>
              <a:pathLst>
                <a:path w="5572125" h="1762125">
                  <a:moveTo>
                    <a:pt x="5500927" y="1762124"/>
                  </a:moveTo>
                  <a:lnTo>
                    <a:pt x="71196" y="1762124"/>
                  </a:lnTo>
                  <a:lnTo>
                    <a:pt x="66241" y="1761635"/>
                  </a:lnTo>
                  <a:lnTo>
                    <a:pt x="29705" y="1746502"/>
                  </a:lnTo>
                  <a:lnTo>
                    <a:pt x="3885" y="1710462"/>
                  </a:lnTo>
                  <a:lnTo>
                    <a:pt x="0" y="1690928"/>
                  </a:lnTo>
                  <a:lnTo>
                    <a:pt x="0" y="1685924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2" y="3885"/>
                  </a:lnTo>
                  <a:lnTo>
                    <a:pt x="71196" y="0"/>
                  </a:lnTo>
                  <a:lnTo>
                    <a:pt x="5500927" y="0"/>
                  </a:lnTo>
                  <a:lnTo>
                    <a:pt x="5542418" y="15621"/>
                  </a:lnTo>
                  <a:lnTo>
                    <a:pt x="5568238" y="51661"/>
                  </a:lnTo>
                  <a:lnTo>
                    <a:pt x="5572125" y="71196"/>
                  </a:lnTo>
                  <a:lnTo>
                    <a:pt x="5572125" y="1690928"/>
                  </a:lnTo>
                  <a:lnTo>
                    <a:pt x="5556502" y="1732418"/>
                  </a:lnTo>
                  <a:lnTo>
                    <a:pt x="5520462" y="1758238"/>
                  </a:lnTo>
                  <a:lnTo>
                    <a:pt x="5505882" y="1761635"/>
                  </a:lnTo>
                  <a:lnTo>
                    <a:pt x="5500927" y="17621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 descr=""/>
          <p:cNvSpPr txBox="1"/>
          <p:nvPr/>
        </p:nvSpPr>
        <p:spPr>
          <a:xfrm>
            <a:off x="6607175" y="1377711"/>
            <a:ext cx="369506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90">
                <a:solidFill>
                  <a:srgbClr val="0078D4"/>
                </a:solidFill>
                <a:latin typeface="Roboto Lt"/>
                <a:cs typeface="Roboto Lt"/>
              </a:rPr>
              <a:t>Morning:</a:t>
            </a:r>
            <a:r>
              <a:rPr dirty="0" sz="1500" spc="20">
                <a:solidFill>
                  <a:srgbClr val="0078D4"/>
                </a:solidFill>
                <a:latin typeface="Roboto Lt"/>
                <a:cs typeface="Roboto Lt"/>
              </a:rPr>
              <a:t> </a:t>
            </a:r>
            <a:r>
              <a:rPr dirty="0" sz="1500" spc="-85">
                <a:solidFill>
                  <a:srgbClr val="333333"/>
                </a:solidFill>
                <a:latin typeface="Arial MT"/>
                <a:cs typeface="Arial MT"/>
              </a:rPr>
              <a:t>Personalized</a:t>
            </a:r>
            <a:r>
              <a:rPr dirty="0" sz="1500" spc="-2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75">
                <a:solidFill>
                  <a:srgbClr val="333333"/>
                </a:solidFill>
                <a:latin typeface="Arial MT"/>
                <a:cs typeface="Arial MT"/>
              </a:rPr>
              <a:t>smartphone</a:t>
            </a:r>
            <a:r>
              <a:rPr dirty="0" sz="1500" spc="-2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35">
                <a:solidFill>
                  <a:srgbClr val="333333"/>
                </a:solidFill>
                <a:latin typeface="Arial MT"/>
                <a:cs typeface="Arial MT"/>
              </a:rPr>
              <a:t>notifications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6607175" y="1749186"/>
            <a:ext cx="293243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90">
                <a:solidFill>
                  <a:srgbClr val="0078D4"/>
                </a:solidFill>
                <a:latin typeface="Roboto Lt"/>
                <a:cs typeface="Roboto Lt"/>
              </a:rPr>
              <a:t>Commute:</a:t>
            </a:r>
            <a:r>
              <a:rPr dirty="0" sz="1500" spc="-15">
                <a:solidFill>
                  <a:srgbClr val="0078D4"/>
                </a:solidFill>
                <a:latin typeface="Roboto Lt"/>
                <a:cs typeface="Roboto Lt"/>
              </a:rPr>
              <a:t> </a:t>
            </a:r>
            <a:r>
              <a:rPr dirty="0" sz="1500" spc="-105">
                <a:solidFill>
                  <a:srgbClr val="333333"/>
                </a:solidFill>
                <a:latin typeface="Arial MT"/>
                <a:cs typeface="Arial MT"/>
              </a:rPr>
              <a:t>AI-</a:t>
            </a:r>
            <a:r>
              <a:rPr dirty="0" sz="1500" spc="-95">
                <a:solidFill>
                  <a:srgbClr val="333333"/>
                </a:solidFill>
                <a:latin typeface="Arial MT"/>
                <a:cs typeface="Arial MT"/>
              </a:rPr>
              <a:t>powered</a:t>
            </a:r>
            <a:r>
              <a:rPr dirty="0" sz="1500" spc="-6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204">
                <a:solidFill>
                  <a:srgbClr val="333333"/>
                </a:solidFill>
                <a:latin typeface="Arial MT"/>
                <a:cs typeface="Arial MT"/>
              </a:rPr>
              <a:t>GPS</a:t>
            </a:r>
            <a:r>
              <a:rPr dirty="0" sz="1500" spc="-6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55">
                <a:solidFill>
                  <a:srgbClr val="333333"/>
                </a:solidFill>
                <a:latin typeface="Arial MT"/>
                <a:cs typeface="Arial MT"/>
              </a:rPr>
              <a:t>navigation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6607175" y="2120661"/>
            <a:ext cx="308737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80">
                <a:solidFill>
                  <a:srgbClr val="0078D4"/>
                </a:solidFill>
                <a:latin typeface="Roboto Lt"/>
                <a:cs typeface="Roboto Lt"/>
              </a:rPr>
              <a:t>Healthcare:</a:t>
            </a:r>
            <a:r>
              <a:rPr dirty="0" sz="1500" spc="-10">
                <a:solidFill>
                  <a:srgbClr val="0078D4"/>
                </a:solidFill>
                <a:latin typeface="Roboto Lt"/>
                <a:cs typeface="Roboto Lt"/>
              </a:rPr>
              <a:t> </a:t>
            </a:r>
            <a:r>
              <a:rPr dirty="0" sz="1500" spc="-80">
                <a:solidFill>
                  <a:srgbClr val="333333"/>
                </a:solidFill>
                <a:latin typeface="Arial MT"/>
                <a:cs typeface="Arial MT"/>
              </a:rPr>
              <a:t>Machine</a:t>
            </a:r>
            <a:r>
              <a:rPr dirty="0" sz="1500" spc="-5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75">
                <a:solidFill>
                  <a:srgbClr val="333333"/>
                </a:solidFill>
                <a:latin typeface="Arial MT"/>
                <a:cs typeface="Arial MT"/>
              </a:rPr>
              <a:t>learning</a:t>
            </a:r>
            <a:r>
              <a:rPr dirty="0" sz="1500" spc="-5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65">
                <a:solidFill>
                  <a:srgbClr val="333333"/>
                </a:solidFill>
                <a:latin typeface="Arial MT"/>
                <a:cs typeface="Arial MT"/>
              </a:rPr>
              <a:t>diagnoses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6607175" y="2492136"/>
            <a:ext cx="2867025" cy="626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80">
                <a:solidFill>
                  <a:srgbClr val="0078D4"/>
                </a:solidFill>
                <a:latin typeface="Roboto Lt"/>
                <a:cs typeface="Roboto Lt"/>
              </a:rPr>
              <a:t>Finance:</a:t>
            </a:r>
            <a:r>
              <a:rPr dirty="0" sz="1500" spc="-10">
                <a:solidFill>
                  <a:srgbClr val="0078D4"/>
                </a:solidFill>
                <a:latin typeface="Roboto Lt"/>
                <a:cs typeface="Roboto Lt"/>
              </a:rPr>
              <a:t> </a:t>
            </a:r>
            <a:r>
              <a:rPr dirty="0" sz="1500" spc="-55">
                <a:solidFill>
                  <a:srgbClr val="333333"/>
                </a:solidFill>
                <a:latin typeface="Arial MT"/>
                <a:cs typeface="Arial MT"/>
              </a:rPr>
              <a:t>Intelligent </a:t>
            </a:r>
            <a:r>
              <a:rPr dirty="0" sz="1500" spc="-65">
                <a:solidFill>
                  <a:srgbClr val="333333"/>
                </a:solidFill>
                <a:latin typeface="Arial MT"/>
                <a:cs typeface="Arial MT"/>
              </a:rPr>
              <a:t>fraud</a:t>
            </a:r>
            <a:r>
              <a:rPr dirty="0" sz="1500" spc="-5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333333"/>
                </a:solidFill>
                <a:latin typeface="Arial MT"/>
                <a:cs typeface="Arial MT"/>
              </a:rPr>
              <a:t>detection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dirty="0" sz="1500" spc="-85">
                <a:solidFill>
                  <a:srgbClr val="0078D4"/>
                </a:solidFill>
                <a:latin typeface="Roboto Lt"/>
                <a:cs typeface="Roboto Lt"/>
              </a:rPr>
              <a:t>Education:</a:t>
            </a:r>
            <a:r>
              <a:rPr dirty="0" sz="1500" spc="15">
                <a:solidFill>
                  <a:srgbClr val="0078D4"/>
                </a:solidFill>
                <a:latin typeface="Roboto Lt"/>
                <a:cs typeface="Roboto Lt"/>
              </a:rPr>
              <a:t> </a:t>
            </a:r>
            <a:r>
              <a:rPr dirty="0" sz="1500" spc="-90">
                <a:solidFill>
                  <a:srgbClr val="333333"/>
                </a:solidFill>
                <a:latin typeface="Arial MT"/>
                <a:cs typeface="Arial MT"/>
              </a:rPr>
              <a:t>Recommendation</a:t>
            </a:r>
            <a:r>
              <a:rPr dirty="0" sz="1500" spc="-3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65">
                <a:solidFill>
                  <a:srgbClr val="333333"/>
                </a:solidFill>
                <a:latin typeface="Arial MT"/>
                <a:cs typeface="Arial MT"/>
              </a:rPr>
              <a:t>engines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806450" y="4974465"/>
            <a:ext cx="4832985" cy="1168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0300"/>
              </a:lnSpc>
              <a:spcBef>
                <a:spcPts val="95"/>
              </a:spcBef>
            </a:pPr>
            <a:r>
              <a:rPr dirty="0" sz="1700" spc="-145" i="1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dirty="0" sz="1700" spc="-85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700" spc="-75" i="1">
                <a:solidFill>
                  <a:srgbClr val="333333"/>
                </a:solidFill>
                <a:latin typeface="Arial"/>
                <a:cs typeface="Arial"/>
              </a:rPr>
              <a:t>commoditization</a:t>
            </a:r>
            <a:r>
              <a:rPr dirty="0" sz="1700" spc="-85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700" spc="-30" i="1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dirty="0" sz="1700" spc="-80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700" spc="-125" i="1">
                <a:solidFill>
                  <a:srgbClr val="333333"/>
                </a:solidFill>
                <a:latin typeface="Arial"/>
                <a:cs typeface="Arial"/>
              </a:rPr>
              <a:t>AI</a:t>
            </a:r>
            <a:r>
              <a:rPr dirty="0" sz="1700" spc="-85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700" spc="-120" i="1">
                <a:solidFill>
                  <a:srgbClr val="333333"/>
                </a:solidFill>
                <a:latin typeface="Arial"/>
                <a:cs typeface="Arial"/>
              </a:rPr>
              <a:t>means</a:t>
            </a:r>
            <a:r>
              <a:rPr dirty="0" sz="1700" spc="-85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700" spc="-55" i="1">
                <a:solidFill>
                  <a:srgbClr val="333333"/>
                </a:solidFill>
                <a:latin typeface="Arial"/>
                <a:cs typeface="Arial"/>
              </a:rPr>
              <a:t>that</a:t>
            </a:r>
            <a:r>
              <a:rPr dirty="0" sz="1700" spc="-80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700" spc="-25" i="1">
                <a:solidFill>
                  <a:srgbClr val="333333"/>
                </a:solidFill>
                <a:latin typeface="Arial"/>
                <a:cs typeface="Arial"/>
              </a:rPr>
              <a:t>its</a:t>
            </a:r>
            <a:r>
              <a:rPr dirty="0" sz="1700" spc="-85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700" spc="-80" i="1">
                <a:solidFill>
                  <a:srgbClr val="333333"/>
                </a:solidFill>
                <a:latin typeface="Arial"/>
                <a:cs typeface="Arial"/>
              </a:rPr>
              <a:t>benefits </a:t>
            </a:r>
            <a:r>
              <a:rPr dirty="0" sz="1700" spc="-120" i="1">
                <a:solidFill>
                  <a:srgbClr val="333333"/>
                </a:solidFill>
                <a:latin typeface="Arial"/>
                <a:cs typeface="Arial"/>
              </a:rPr>
              <a:t>are</a:t>
            </a:r>
            <a:r>
              <a:rPr dirty="0" sz="1700" spc="-85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700" spc="-120" i="1">
                <a:solidFill>
                  <a:srgbClr val="333333"/>
                </a:solidFill>
                <a:latin typeface="Arial"/>
                <a:cs typeface="Arial"/>
              </a:rPr>
              <a:t>no </a:t>
            </a:r>
            <a:r>
              <a:rPr dirty="0" sz="1700" spc="-95" i="1">
                <a:solidFill>
                  <a:srgbClr val="333333"/>
                </a:solidFill>
                <a:latin typeface="Arial"/>
                <a:cs typeface="Arial"/>
              </a:rPr>
              <a:t>longer</a:t>
            </a:r>
            <a:r>
              <a:rPr dirty="0" sz="1700" spc="-80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700" spc="-90" i="1">
                <a:solidFill>
                  <a:srgbClr val="333333"/>
                </a:solidFill>
                <a:latin typeface="Arial"/>
                <a:cs typeface="Arial"/>
              </a:rPr>
              <a:t>confined</a:t>
            </a:r>
            <a:r>
              <a:rPr dirty="0" sz="1700" spc="-80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700" spc="-45" i="1">
                <a:solidFill>
                  <a:srgbClr val="333333"/>
                </a:solidFill>
                <a:latin typeface="Arial"/>
                <a:cs typeface="Arial"/>
              </a:rPr>
              <a:t>to</a:t>
            </a:r>
            <a:r>
              <a:rPr dirty="0" sz="1700" spc="-80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700" spc="-85" i="1">
                <a:solidFill>
                  <a:srgbClr val="333333"/>
                </a:solidFill>
                <a:latin typeface="Arial"/>
                <a:cs typeface="Arial"/>
              </a:rPr>
              <a:t>tech</a:t>
            </a:r>
            <a:r>
              <a:rPr dirty="0" sz="1700" spc="-80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700" spc="-90" i="1">
                <a:solidFill>
                  <a:srgbClr val="333333"/>
                </a:solidFill>
                <a:latin typeface="Arial"/>
                <a:cs typeface="Arial"/>
              </a:rPr>
              <a:t>giants,</a:t>
            </a:r>
            <a:r>
              <a:rPr dirty="0" sz="1700" spc="-80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700" spc="-70" i="1">
                <a:solidFill>
                  <a:srgbClr val="333333"/>
                </a:solidFill>
                <a:latin typeface="Arial"/>
                <a:cs typeface="Arial"/>
              </a:rPr>
              <a:t>but</a:t>
            </a:r>
            <a:r>
              <a:rPr dirty="0" sz="1700" spc="-80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700" spc="-145" i="1">
                <a:solidFill>
                  <a:srgbClr val="333333"/>
                </a:solidFill>
                <a:latin typeface="Arial"/>
                <a:cs typeface="Arial"/>
              </a:rPr>
              <a:t>have</a:t>
            </a:r>
            <a:r>
              <a:rPr dirty="0" sz="1700" spc="-80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700" spc="-100" i="1">
                <a:solidFill>
                  <a:srgbClr val="333333"/>
                </a:solidFill>
                <a:latin typeface="Arial"/>
                <a:cs typeface="Arial"/>
              </a:rPr>
              <a:t>democratized</a:t>
            </a:r>
            <a:r>
              <a:rPr dirty="0" sz="1700" spc="-80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700" spc="-25" i="1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dirty="0" sz="1700" spc="-114" i="1">
                <a:solidFill>
                  <a:srgbClr val="333333"/>
                </a:solidFill>
                <a:latin typeface="Arial"/>
                <a:cs typeface="Arial"/>
              </a:rPr>
              <a:t>become</a:t>
            </a:r>
            <a:r>
              <a:rPr dirty="0" sz="1700" spc="-75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700" spc="-95" i="1">
                <a:solidFill>
                  <a:srgbClr val="333333"/>
                </a:solidFill>
                <a:latin typeface="Arial"/>
                <a:cs typeface="Arial"/>
              </a:rPr>
              <a:t>accessible</a:t>
            </a:r>
            <a:r>
              <a:rPr dirty="0" sz="1700" spc="-75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700" spc="-60" i="1">
                <a:solidFill>
                  <a:srgbClr val="333333"/>
                </a:solidFill>
                <a:latin typeface="Arial"/>
                <a:cs typeface="Arial"/>
              </a:rPr>
              <a:t>tools</a:t>
            </a:r>
            <a:r>
              <a:rPr dirty="0" sz="1700" spc="-70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700" spc="-55" i="1">
                <a:solidFill>
                  <a:srgbClr val="333333"/>
                </a:solidFill>
                <a:latin typeface="Arial"/>
                <a:cs typeface="Arial"/>
              </a:rPr>
              <a:t>that</a:t>
            </a:r>
            <a:r>
              <a:rPr dirty="0" sz="1700" spc="-75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700" spc="-130" i="1">
                <a:solidFill>
                  <a:srgbClr val="333333"/>
                </a:solidFill>
                <a:latin typeface="Arial"/>
                <a:cs typeface="Arial"/>
              </a:rPr>
              <a:t>enhance</a:t>
            </a:r>
            <a:r>
              <a:rPr dirty="0" sz="1700" spc="-70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700" spc="-125" i="1">
                <a:solidFill>
                  <a:srgbClr val="333333"/>
                </a:solidFill>
                <a:latin typeface="Arial"/>
                <a:cs typeface="Arial"/>
              </a:rPr>
              <a:t>human</a:t>
            </a:r>
            <a:r>
              <a:rPr dirty="0" sz="1700" spc="-75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700" spc="-30" i="1">
                <a:solidFill>
                  <a:srgbClr val="333333"/>
                </a:solidFill>
                <a:latin typeface="Arial"/>
                <a:cs typeface="Arial"/>
              </a:rPr>
              <a:t>capability </a:t>
            </a:r>
            <a:r>
              <a:rPr dirty="0" sz="1700" spc="-90" i="1">
                <a:solidFill>
                  <a:srgbClr val="333333"/>
                </a:solidFill>
                <a:latin typeface="Arial"/>
                <a:cs typeface="Arial"/>
              </a:rPr>
              <a:t>across</a:t>
            </a:r>
            <a:r>
              <a:rPr dirty="0" sz="1700" spc="-85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700" spc="-60" i="1">
                <a:solidFill>
                  <a:srgbClr val="333333"/>
                </a:solidFill>
                <a:latin typeface="Arial"/>
                <a:cs typeface="Arial"/>
              </a:rPr>
              <a:t>all</a:t>
            </a:r>
            <a:r>
              <a:rPr dirty="0" sz="1700" spc="-80" i="1">
                <a:solidFill>
                  <a:srgbClr val="333333"/>
                </a:solidFill>
                <a:latin typeface="Arial"/>
                <a:cs typeface="Arial"/>
              </a:rPr>
              <a:t> sectors</a:t>
            </a:r>
            <a:r>
              <a:rPr dirty="0" sz="1700" spc="-85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700" spc="-30" i="1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dirty="0" sz="1700" spc="-80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700" spc="-10" i="1">
                <a:solidFill>
                  <a:srgbClr val="333333"/>
                </a:solidFill>
                <a:latin typeface="Arial"/>
                <a:cs typeface="Arial"/>
              </a:rPr>
              <a:t>society.</a:t>
            </a:r>
            <a:endParaRPr sz="1700">
              <a:latin typeface="Arial"/>
              <a:cs typeface="Arial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520700" y="4806950"/>
            <a:ext cx="26987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50">
                <a:solidFill>
                  <a:srgbClr val="0078D4"/>
                </a:solidFill>
                <a:latin typeface="Trebuchet MS"/>
                <a:cs typeface="Trebuchet MS"/>
              </a:rPr>
              <a:t>"</a:t>
            </a:r>
            <a:endParaRPr sz="6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204700" cy="8534400"/>
            <a:chOff x="0" y="0"/>
            <a:chExt cx="12204700" cy="85344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204191" cy="853440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9524" y="0"/>
              <a:ext cx="12192000" cy="1019175"/>
            </a:xfrm>
            <a:custGeom>
              <a:avLst/>
              <a:gdLst/>
              <a:ahLst/>
              <a:cxnLst/>
              <a:rect l="l" t="t" r="r" b="b"/>
              <a:pathLst>
                <a:path w="12192000" h="1019175">
                  <a:moveTo>
                    <a:pt x="12191999" y="1019174"/>
                  </a:moveTo>
                  <a:lnTo>
                    <a:pt x="0" y="101917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1019174"/>
                  </a:lnTo>
                  <a:close/>
                </a:path>
              </a:pathLst>
            </a:custGeom>
            <a:solidFill>
              <a:srgbClr val="0078D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7824" y="201612"/>
            <a:ext cx="4096385" cy="53403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25"/>
              <a:t>Core</a:t>
            </a:r>
            <a:r>
              <a:rPr dirty="0" spc="-229"/>
              <a:t> </a:t>
            </a:r>
            <a:r>
              <a:rPr dirty="0" spc="-145"/>
              <a:t>Technologies</a:t>
            </a:r>
            <a:r>
              <a:rPr dirty="0" spc="-155"/>
              <a:t> </a:t>
            </a:r>
            <a:r>
              <a:rPr dirty="0"/>
              <a:t>of</a:t>
            </a:r>
            <a:r>
              <a:rPr dirty="0" spc="-155"/>
              <a:t> </a:t>
            </a:r>
            <a:r>
              <a:rPr dirty="0" spc="-75"/>
              <a:t>AI</a:t>
            </a:r>
          </a:p>
        </p:txBody>
      </p:sp>
      <p:grpSp>
        <p:nvGrpSpPr>
          <p:cNvPr id="6" name="object 6" descr=""/>
          <p:cNvGrpSpPr/>
          <p:nvPr/>
        </p:nvGrpSpPr>
        <p:grpSpPr>
          <a:xfrm>
            <a:off x="390524" y="1400174"/>
            <a:ext cx="11430000" cy="695325"/>
            <a:chOff x="390524" y="1400174"/>
            <a:chExt cx="11430000" cy="695325"/>
          </a:xfrm>
        </p:grpSpPr>
        <p:sp>
          <p:nvSpPr>
            <p:cNvPr id="7" name="object 7" descr=""/>
            <p:cNvSpPr/>
            <p:nvPr/>
          </p:nvSpPr>
          <p:spPr>
            <a:xfrm>
              <a:off x="414337" y="1400174"/>
              <a:ext cx="11406505" cy="695325"/>
            </a:xfrm>
            <a:custGeom>
              <a:avLst/>
              <a:gdLst/>
              <a:ahLst/>
              <a:cxnLst/>
              <a:rect l="l" t="t" r="r" b="b"/>
              <a:pathLst>
                <a:path w="11406505" h="695325">
                  <a:moveTo>
                    <a:pt x="11373138" y="695324"/>
                  </a:moveTo>
                  <a:lnTo>
                    <a:pt x="12392" y="695324"/>
                  </a:lnTo>
                  <a:lnTo>
                    <a:pt x="10570" y="694357"/>
                  </a:lnTo>
                  <a:lnTo>
                    <a:pt x="0" y="662277"/>
                  </a:lnTo>
                  <a:lnTo>
                    <a:pt x="0" y="657224"/>
                  </a:lnTo>
                  <a:lnTo>
                    <a:pt x="0" y="33047"/>
                  </a:lnTo>
                  <a:lnTo>
                    <a:pt x="12392" y="0"/>
                  </a:lnTo>
                  <a:lnTo>
                    <a:pt x="11373138" y="0"/>
                  </a:lnTo>
                  <a:lnTo>
                    <a:pt x="11405219" y="28187"/>
                  </a:lnTo>
                  <a:lnTo>
                    <a:pt x="11406185" y="33047"/>
                  </a:lnTo>
                  <a:lnTo>
                    <a:pt x="11406185" y="662277"/>
                  </a:lnTo>
                  <a:lnTo>
                    <a:pt x="11377997" y="694357"/>
                  </a:lnTo>
                  <a:lnTo>
                    <a:pt x="11373138" y="695324"/>
                  </a:lnTo>
                  <a:close/>
                </a:path>
              </a:pathLst>
            </a:custGeom>
            <a:solidFill>
              <a:srgbClr val="0078D4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90524" y="1400175"/>
              <a:ext cx="47625" cy="695325"/>
            </a:xfrm>
            <a:custGeom>
              <a:avLst/>
              <a:gdLst/>
              <a:ahLst/>
              <a:cxnLst/>
              <a:rect l="l" t="t" r="r" b="b"/>
              <a:pathLst>
                <a:path w="47625" h="695325">
                  <a:moveTo>
                    <a:pt x="47624" y="695324"/>
                  </a:moveTo>
                  <a:lnTo>
                    <a:pt x="38099" y="695324"/>
                  </a:lnTo>
                  <a:lnTo>
                    <a:pt x="30498" y="694627"/>
                  </a:lnTo>
                  <a:lnTo>
                    <a:pt x="697" y="664826"/>
                  </a:lnTo>
                  <a:lnTo>
                    <a:pt x="0" y="657224"/>
                  </a:lnTo>
                  <a:lnTo>
                    <a:pt x="0" y="38099"/>
                  </a:lnTo>
                  <a:lnTo>
                    <a:pt x="23474" y="2789"/>
                  </a:lnTo>
                  <a:lnTo>
                    <a:pt x="38099" y="0"/>
                  </a:lnTo>
                  <a:lnTo>
                    <a:pt x="47624" y="0"/>
                  </a:lnTo>
                  <a:lnTo>
                    <a:pt x="47624" y="695324"/>
                  </a:lnTo>
                  <a:close/>
                </a:path>
              </a:pathLst>
            </a:custGeom>
            <a:solidFill>
              <a:srgbClr val="0078D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615949" y="1573450"/>
            <a:ext cx="9505315" cy="3054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800" spc="-105">
                <a:solidFill>
                  <a:srgbClr val="333333"/>
                </a:solidFill>
                <a:latin typeface="Arial MT"/>
                <a:cs typeface="Arial MT"/>
              </a:rPr>
              <a:t>AI</a:t>
            </a:r>
            <a:r>
              <a:rPr dirty="0" sz="1800" spc="-7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800" spc="-20">
                <a:solidFill>
                  <a:srgbClr val="333333"/>
                </a:solidFill>
                <a:latin typeface="Arial MT"/>
                <a:cs typeface="Arial MT"/>
              </a:rPr>
              <a:t>is</a:t>
            </a:r>
            <a:r>
              <a:rPr dirty="0" sz="1800" spc="-7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800" spc="-100">
                <a:solidFill>
                  <a:srgbClr val="333333"/>
                </a:solidFill>
                <a:latin typeface="Arial MT"/>
                <a:cs typeface="Arial MT"/>
              </a:rPr>
              <a:t>one</a:t>
            </a:r>
            <a:r>
              <a:rPr dirty="0" sz="1800" spc="-7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800" spc="-90">
                <a:solidFill>
                  <a:srgbClr val="333333"/>
                </a:solidFill>
                <a:latin typeface="Arial MT"/>
                <a:cs typeface="Arial MT"/>
              </a:rPr>
              <a:t>word,</a:t>
            </a:r>
            <a:r>
              <a:rPr dirty="0" sz="1800" spc="-7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800" spc="-50">
                <a:solidFill>
                  <a:srgbClr val="333333"/>
                </a:solidFill>
                <a:latin typeface="Arial MT"/>
                <a:cs typeface="Arial MT"/>
              </a:rPr>
              <a:t>but</a:t>
            </a:r>
            <a:r>
              <a:rPr dirty="0" sz="1800" spc="-7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333333"/>
                </a:solidFill>
                <a:latin typeface="Arial MT"/>
                <a:cs typeface="Arial MT"/>
              </a:rPr>
              <a:t>it</a:t>
            </a:r>
            <a:r>
              <a:rPr dirty="0" sz="1800" spc="-7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800" spc="-80">
                <a:solidFill>
                  <a:srgbClr val="333333"/>
                </a:solidFill>
                <a:latin typeface="Arial MT"/>
                <a:cs typeface="Arial MT"/>
              </a:rPr>
              <a:t>covers</a:t>
            </a:r>
            <a:r>
              <a:rPr dirty="0" sz="1800" spc="-7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800" spc="-95">
                <a:solidFill>
                  <a:srgbClr val="333333"/>
                </a:solidFill>
                <a:latin typeface="Arial MT"/>
                <a:cs typeface="Arial MT"/>
              </a:rPr>
              <a:t>many</a:t>
            </a:r>
            <a:r>
              <a:rPr dirty="0" sz="1800" spc="-7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800" spc="-65">
                <a:solidFill>
                  <a:srgbClr val="333333"/>
                </a:solidFill>
                <a:latin typeface="Arial MT"/>
                <a:cs typeface="Arial MT"/>
              </a:rPr>
              <a:t>technologies</a:t>
            </a:r>
            <a:r>
              <a:rPr dirty="0" sz="1800" spc="-7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800" spc="-35">
                <a:solidFill>
                  <a:srgbClr val="333333"/>
                </a:solidFill>
                <a:latin typeface="Arial MT"/>
                <a:cs typeface="Arial MT"/>
              </a:rPr>
              <a:t>that</a:t>
            </a:r>
            <a:r>
              <a:rPr dirty="0" sz="1800" spc="-7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800" spc="-90">
                <a:solidFill>
                  <a:srgbClr val="333333"/>
                </a:solidFill>
                <a:latin typeface="Arial MT"/>
                <a:cs typeface="Arial MT"/>
              </a:rPr>
              <a:t>enable</a:t>
            </a:r>
            <a:r>
              <a:rPr dirty="0" sz="1800" spc="-7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800" spc="-60">
                <a:solidFill>
                  <a:srgbClr val="333333"/>
                </a:solidFill>
                <a:latin typeface="Arial MT"/>
                <a:cs typeface="Arial MT"/>
              </a:rPr>
              <a:t>computers</a:t>
            </a:r>
            <a:r>
              <a:rPr dirty="0" sz="1800" spc="-7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800" spc="-20">
                <a:solidFill>
                  <a:srgbClr val="333333"/>
                </a:solidFill>
                <a:latin typeface="Arial MT"/>
                <a:cs typeface="Arial MT"/>
              </a:rPr>
              <a:t>to</a:t>
            </a:r>
            <a:r>
              <a:rPr dirty="0" sz="1800" spc="-7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800" spc="-55">
                <a:solidFill>
                  <a:srgbClr val="333333"/>
                </a:solidFill>
                <a:latin typeface="Arial MT"/>
                <a:cs typeface="Arial MT"/>
              </a:rPr>
              <a:t>simulate</a:t>
            </a:r>
            <a:r>
              <a:rPr dirty="0" sz="1800" spc="-7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800" spc="-90">
                <a:solidFill>
                  <a:srgbClr val="333333"/>
                </a:solidFill>
                <a:latin typeface="Arial MT"/>
                <a:cs typeface="Arial MT"/>
              </a:rPr>
              <a:t>human</a:t>
            </a:r>
            <a:r>
              <a:rPr dirty="0" sz="1800" spc="-7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800" spc="-35">
                <a:solidFill>
                  <a:srgbClr val="333333"/>
                </a:solidFill>
                <a:latin typeface="Arial MT"/>
                <a:cs typeface="Arial MT"/>
              </a:rPr>
              <a:t>intelligence.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286511" y="2298192"/>
            <a:ext cx="5779135" cy="3776979"/>
            <a:chOff x="286511" y="2298192"/>
            <a:chExt cx="5779135" cy="3776979"/>
          </a:xfrm>
        </p:grpSpPr>
        <p:sp>
          <p:nvSpPr>
            <p:cNvPr id="11" name="object 11" descr=""/>
            <p:cNvSpPr/>
            <p:nvPr/>
          </p:nvSpPr>
          <p:spPr>
            <a:xfrm>
              <a:off x="286511" y="2298192"/>
              <a:ext cx="5779135" cy="3776979"/>
            </a:xfrm>
            <a:custGeom>
              <a:avLst/>
              <a:gdLst/>
              <a:ahLst/>
              <a:cxnLst/>
              <a:rect l="l" t="t" r="r" b="b"/>
              <a:pathLst>
                <a:path w="5779135" h="3776979">
                  <a:moveTo>
                    <a:pt x="5779007" y="3776471"/>
                  </a:moveTo>
                  <a:lnTo>
                    <a:pt x="0" y="3776471"/>
                  </a:lnTo>
                  <a:lnTo>
                    <a:pt x="0" y="0"/>
                  </a:lnTo>
                  <a:lnTo>
                    <a:pt x="5779007" y="0"/>
                  </a:lnTo>
                  <a:lnTo>
                    <a:pt x="5779007" y="92582"/>
                  </a:lnTo>
                  <a:lnTo>
                    <a:pt x="180212" y="92582"/>
                  </a:lnTo>
                  <a:lnTo>
                    <a:pt x="173644" y="92900"/>
                  </a:lnTo>
                  <a:lnTo>
                    <a:pt x="137935" y="107691"/>
                  </a:lnTo>
                  <a:lnTo>
                    <a:pt x="116392" y="139931"/>
                  </a:lnTo>
                  <a:lnTo>
                    <a:pt x="113537" y="159257"/>
                  </a:lnTo>
                  <a:lnTo>
                    <a:pt x="113537" y="3578732"/>
                  </a:lnTo>
                  <a:lnTo>
                    <a:pt x="124764" y="3615781"/>
                  </a:lnTo>
                  <a:lnTo>
                    <a:pt x="154697" y="3640331"/>
                  </a:lnTo>
                  <a:lnTo>
                    <a:pt x="180212" y="3645407"/>
                  </a:lnTo>
                  <a:lnTo>
                    <a:pt x="5779007" y="3645407"/>
                  </a:lnTo>
                  <a:lnTo>
                    <a:pt x="5779007" y="3776471"/>
                  </a:lnTo>
                  <a:close/>
                </a:path>
                <a:path w="5779135" h="3776979">
                  <a:moveTo>
                    <a:pt x="5779007" y="3645407"/>
                  </a:moveTo>
                  <a:lnTo>
                    <a:pt x="5599937" y="3645407"/>
                  </a:lnTo>
                  <a:lnTo>
                    <a:pt x="5606505" y="3645090"/>
                  </a:lnTo>
                  <a:lnTo>
                    <a:pt x="5612947" y="3644138"/>
                  </a:lnTo>
                  <a:lnTo>
                    <a:pt x="5647083" y="3625878"/>
                  </a:lnTo>
                  <a:lnTo>
                    <a:pt x="5665343" y="3591742"/>
                  </a:lnTo>
                  <a:lnTo>
                    <a:pt x="5666612" y="3578732"/>
                  </a:lnTo>
                  <a:lnTo>
                    <a:pt x="5666612" y="159257"/>
                  </a:lnTo>
                  <a:lnTo>
                    <a:pt x="5655385" y="122208"/>
                  </a:lnTo>
                  <a:lnTo>
                    <a:pt x="5625452" y="97658"/>
                  </a:lnTo>
                  <a:lnTo>
                    <a:pt x="5599937" y="92582"/>
                  </a:lnTo>
                  <a:lnTo>
                    <a:pt x="5779007" y="92582"/>
                  </a:lnTo>
                  <a:lnTo>
                    <a:pt x="5779007" y="3645407"/>
                  </a:lnTo>
                  <a:close/>
                </a:path>
              </a:pathLst>
            </a:custGeom>
            <a:solidFill>
              <a:srgbClr val="000000">
                <a:alpha val="783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90524" y="2381249"/>
              <a:ext cx="5572125" cy="3571875"/>
            </a:xfrm>
            <a:custGeom>
              <a:avLst/>
              <a:gdLst/>
              <a:ahLst/>
              <a:cxnLst/>
              <a:rect l="l" t="t" r="r" b="b"/>
              <a:pathLst>
                <a:path w="5572125" h="3571875">
                  <a:moveTo>
                    <a:pt x="5500927" y="3571874"/>
                  </a:moveTo>
                  <a:lnTo>
                    <a:pt x="71196" y="3571874"/>
                  </a:lnTo>
                  <a:lnTo>
                    <a:pt x="66241" y="3571386"/>
                  </a:lnTo>
                  <a:lnTo>
                    <a:pt x="29705" y="3556252"/>
                  </a:lnTo>
                  <a:lnTo>
                    <a:pt x="3885" y="3520211"/>
                  </a:lnTo>
                  <a:lnTo>
                    <a:pt x="0" y="3500678"/>
                  </a:lnTo>
                  <a:lnTo>
                    <a:pt x="0" y="3495674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2" y="3885"/>
                  </a:lnTo>
                  <a:lnTo>
                    <a:pt x="71196" y="0"/>
                  </a:lnTo>
                  <a:lnTo>
                    <a:pt x="5500927" y="0"/>
                  </a:lnTo>
                  <a:lnTo>
                    <a:pt x="5542418" y="15621"/>
                  </a:lnTo>
                  <a:lnTo>
                    <a:pt x="5568238" y="51661"/>
                  </a:lnTo>
                  <a:lnTo>
                    <a:pt x="5572125" y="71196"/>
                  </a:lnTo>
                  <a:lnTo>
                    <a:pt x="5572125" y="3500678"/>
                  </a:lnTo>
                  <a:lnTo>
                    <a:pt x="5556502" y="3542168"/>
                  </a:lnTo>
                  <a:lnTo>
                    <a:pt x="5520462" y="3567988"/>
                  </a:lnTo>
                  <a:lnTo>
                    <a:pt x="5505882" y="3571386"/>
                  </a:lnTo>
                  <a:lnTo>
                    <a:pt x="5500927" y="35718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28649" y="2619374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5923" y="476249"/>
                  </a:moveTo>
                  <a:lnTo>
                    <a:pt x="230326" y="476249"/>
                  </a:lnTo>
                  <a:lnTo>
                    <a:pt x="222546" y="475867"/>
                  </a:lnTo>
                  <a:lnTo>
                    <a:pt x="184020" y="470152"/>
                  </a:lnTo>
                  <a:lnTo>
                    <a:pt x="139793" y="455139"/>
                  </a:lnTo>
                  <a:lnTo>
                    <a:pt x="99345" y="431785"/>
                  </a:lnTo>
                  <a:lnTo>
                    <a:pt x="64230" y="400989"/>
                  </a:lnTo>
                  <a:lnTo>
                    <a:pt x="35798" y="363935"/>
                  </a:lnTo>
                  <a:lnTo>
                    <a:pt x="15141" y="322046"/>
                  </a:lnTo>
                  <a:lnTo>
                    <a:pt x="3053" y="276931"/>
                  </a:lnTo>
                  <a:lnTo>
                    <a:pt x="0" y="245923"/>
                  </a:lnTo>
                  <a:lnTo>
                    <a:pt x="0" y="230326"/>
                  </a:lnTo>
                  <a:lnTo>
                    <a:pt x="6096" y="184019"/>
                  </a:lnTo>
                  <a:lnTo>
                    <a:pt x="21110" y="139792"/>
                  </a:lnTo>
                  <a:lnTo>
                    <a:pt x="44464" y="99344"/>
                  </a:lnTo>
                  <a:lnTo>
                    <a:pt x="75259" y="64230"/>
                  </a:lnTo>
                  <a:lnTo>
                    <a:pt x="112314" y="35798"/>
                  </a:lnTo>
                  <a:lnTo>
                    <a:pt x="154203" y="15141"/>
                  </a:lnTo>
                  <a:lnTo>
                    <a:pt x="199318" y="3054"/>
                  </a:lnTo>
                  <a:lnTo>
                    <a:pt x="230326" y="0"/>
                  </a:lnTo>
                  <a:lnTo>
                    <a:pt x="245923" y="0"/>
                  </a:lnTo>
                  <a:lnTo>
                    <a:pt x="292229" y="6097"/>
                  </a:lnTo>
                  <a:lnTo>
                    <a:pt x="336456" y="21110"/>
                  </a:lnTo>
                  <a:lnTo>
                    <a:pt x="376904" y="44463"/>
                  </a:lnTo>
                  <a:lnTo>
                    <a:pt x="412019" y="75259"/>
                  </a:lnTo>
                  <a:lnTo>
                    <a:pt x="440451" y="112313"/>
                  </a:lnTo>
                  <a:lnTo>
                    <a:pt x="461108" y="154203"/>
                  </a:lnTo>
                  <a:lnTo>
                    <a:pt x="473195" y="199318"/>
                  </a:lnTo>
                  <a:lnTo>
                    <a:pt x="476250" y="230326"/>
                  </a:lnTo>
                  <a:lnTo>
                    <a:pt x="476249" y="238124"/>
                  </a:lnTo>
                  <a:lnTo>
                    <a:pt x="476250" y="245923"/>
                  </a:lnTo>
                  <a:lnTo>
                    <a:pt x="470152" y="292229"/>
                  </a:lnTo>
                  <a:lnTo>
                    <a:pt x="455139" y="336456"/>
                  </a:lnTo>
                  <a:lnTo>
                    <a:pt x="431785" y="376904"/>
                  </a:lnTo>
                  <a:lnTo>
                    <a:pt x="400990" y="412019"/>
                  </a:lnTo>
                  <a:lnTo>
                    <a:pt x="363935" y="440451"/>
                  </a:lnTo>
                  <a:lnTo>
                    <a:pt x="322046" y="461108"/>
                  </a:lnTo>
                  <a:lnTo>
                    <a:pt x="276931" y="473195"/>
                  </a:lnTo>
                  <a:lnTo>
                    <a:pt x="253704" y="475867"/>
                  </a:lnTo>
                  <a:lnTo>
                    <a:pt x="245923" y="476249"/>
                  </a:lnTo>
                  <a:close/>
                </a:path>
              </a:pathLst>
            </a:custGeom>
            <a:solidFill>
              <a:srgbClr val="0078D4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2949" y="2733674"/>
              <a:ext cx="247650" cy="247650"/>
            </a:xfrm>
            <a:prstGeom prst="rect">
              <a:avLst/>
            </a:prstGeom>
          </p:spPr>
        </p:pic>
      </p:grpSp>
      <p:sp>
        <p:nvSpPr>
          <p:cNvPr id="15" name="object 15" descr=""/>
          <p:cNvSpPr txBox="1"/>
          <p:nvPr/>
        </p:nvSpPr>
        <p:spPr>
          <a:xfrm>
            <a:off x="1235074" y="2666682"/>
            <a:ext cx="185229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25">
                <a:solidFill>
                  <a:srgbClr val="0078D4"/>
                </a:solidFill>
                <a:latin typeface="Roboto Lt"/>
                <a:cs typeface="Roboto Lt"/>
              </a:rPr>
              <a:t>Machine</a:t>
            </a:r>
            <a:r>
              <a:rPr dirty="0" sz="2000" spc="-15">
                <a:solidFill>
                  <a:srgbClr val="0078D4"/>
                </a:solidFill>
                <a:latin typeface="Roboto Lt"/>
                <a:cs typeface="Roboto Lt"/>
              </a:rPr>
              <a:t> </a:t>
            </a:r>
            <a:r>
              <a:rPr dirty="0" sz="2000" spc="-100">
                <a:solidFill>
                  <a:srgbClr val="0078D4"/>
                </a:solidFill>
                <a:latin typeface="Roboto Lt"/>
                <a:cs typeface="Roboto Lt"/>
              </a:rPr>
              <a:t>Learning</a:t>
            </a:r>
            <a:endParaRPr sz="2000">
              <a:latin typeface="Roboto Lt"/>
              <a:cs typeface="Roboto Lt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615949" y="3213853"/>
            <a:ext cx="4496435" cy="5467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90"/>
              </a:spcBef>
            </a:pPr>
            <a:r>
              <a:rPr dirty="0" sz="1650" spc="-60">
                <a:solidFill>
                  <a:srgbClr val="333333"/>
                </a:solidFill>
                <a:latin typeface="Arial MT"/>
                <a:cs typeface="Arial MT"/>
              </a:rPr>
              <a:t>Algorithms</a:t>
            </a:r>
            <a:r>
              <a:rPr dirty="0" sz="1650" spc="-6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50" spc="-35">
                <a:solidFill>
                  <a:srgbClr val="333333"/>
                </a:solidFill>
                <a:latin typeface="Arial MT"/>
                <a:cs typeface="Arial MT"/>
              </a:rPr>
              <a:t>that</a:t>
            </a:r>
            <a:r>
              <a:rPr dirty="0" sz="1650" spc="-6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50" spc="-80">
                <a:solidFill>
                  <a:srgbClr val="0078D4"/>
                </a:solidFill>
                <a:latin typeface="Roboto Lt"/>
                <a:cs typeface="Roboto Lt"/>
              </a:rPr>
              <a:t>learn</a:t>
            </a:r>
            <a:r>
              <a:rPr dirty="0" sz="1650" spc="-10">
                <a:solidFill>
                  <a:srgbClr val="0078D4"/>
                </a:solidFill>
                <a:latin typeface="Roboto Lt"/>
                <a:cs typeface="Roboto Lt"/>
              </a:rPr>
              <a:t> </a:t>
            </a:r>
            <a:r>
              <a:rPr dirty="0" sz="1650" spc="-90">
                <a:solidFill>
                  <a:srgbClr val="0078D4"/>
                </a:solidFill>
                <a:latin typeface="Roboto Lt"/>
                <a:cs typeface="Roboto Lt"/>
              </a:rPr>
              <a:t>from</a:t>
            </a:r>
            <a:r>
              <a:rPr dirty="0" sz="1650" spc="-15">
                <a:solidFill>
                  <a:srgbClr val="0078D4"/>
                </a:solidFill>
                <a:latin typeface="Roboto Lt"/>
                <a:cs typeface="Roboto Lt"/>
              </a:rPr>
              <a:t> </a:t>
            </a:r>
            <a:r>
              <a:rPr dirty="0" sz="1650" spc="-95">
                <a:solidFill>
                  <a:srgbClr val="0078D4"/>
                </a:solidFill>
                <a:latin typeface="Roboto Lt"/>
                <a:cs typeface="Roboto Lt"/>
              </a:rPr>
              <a:t>data</a:t>
            </a:r>
            <a:r>
              <a:rPr dirty="0" sz="1650" spc="-10">
                <a:solidFill>
                  <a:srgbClr val="0078D4"/>
                </a:solidFill>
                <a:latin typeface="Roboto Lt"/>
                <a:cs typeface="Roboto Lt"/>
              </a:rPr>
              <a:t> </a:t>
            </a:r>
            <a:r>
              <a:rPr dirty="0" sz="1650" spc="-95">
                <a:solidFill>
                  <a:srgbClr val="333333"/>
                </a:solidFill>
                <a:latin typeface="Arial MT"/>
                <a:cs typeface="Arial MT"/>
              </a:rPr>
              <a:t>on</a:t>
            </a:r>
            <a:r>
              <a:rPr dirty="0" sz="1650" spc="-6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50" spc="-50">
                <a:solidFill>
                  <a:srgbClr val="333333"/>
                </a:solidFill>
                <a:latin typeface="Arial MT"/>
                <a:cs typeface="Arial MT"/>
              </a:rPr>
              <a:t>their</a:t>
            </a:r>
            <a:r>
              <a:rPr dirty="0" sz="1650" spc="-6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50" spc="-105">
                <a:solidFill>
                  <a:srgbClr val="333333"/>
                </a:solidFill>
                <a:latin typeface="Arial MT"/>
                <a:cs typeface="Arial MT"/>
              </a:rPr>
              <a:t>own,</a:t>
            </a:r>
            <a:r>
              <a:rPr dirty="0" sz="1650" spc="-6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50" spc="-10">
                <a:solidFill>
                  <a:srgbClr val="333333"/>
                </a:solidFill>
                <a:latin typeface="Arial MT"/>
                <a:cs typeface="Arial MT"/>
              </a:rPr>
              <a:t>without </a:t>
            </a:r>
            <a:r>
              <a:rPr dirty="0" sz="1650" spc="-100">
                <a:solidFill>
                  <a:srgbClr val="333333"/>
                </a:solidFill>
                <a:latin typeface="Arial MT"/>
                <a:cs typeface="Arial MT"/>
              </a:rPr>
              <a:t>human</a:t>
            </a:r>
            <a:r>
              <a:rPr dirty="0" sz="1650" spc="-8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50" spc="-70">
                <a:solidFill>
                  <a:srgbClr val="333333"/>
                </a:solidFill>
                <a:latin typeface="Arial MT"/>
                <a:cs typeface="Arial MT"/>
              </a:rPr>
              <a:t>teaching</a:t>
            </a:r>
            <a:r>
              <a:rPr dirty="0" sz="1650" spc="-7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50" spc="-65">
                <a:solidFill>
                  <a:srgbClr val="333333"/>
                </a:solidFill>
                <a:latin typeface="Arial MT"/>
                <a:cs typeface="Arial MT"/>
              </a:rPr>
              <a:t>them</a:t>
            </a:r>
            <a:r>
              <a:rPr dirty="0" sz="1650" spc="-7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50" spc="-60">
                <a:solidFill>
                  <a:srgbClr val="333333"/>
                </a:solidFill>
                <a:latin typeface="Arial MT"/>
                <a:cs typeface="Arial MT"/>
              </a:rPr>
              <a:t>step</a:t>
            </a:r>
            <a:r>
              <a:rPr dirty="0" sz="1650" spc="-7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50" spc="-110">
                <a:solidFill>
                  <a:srgbClr val="333333"/>
                </a:solidFill>
                <a:latin typeface="Arial MT"/>
                <a:cs typeface="Arial MT"/>
              </a:rPr>
              <a:t>by</a:t>
            </a:r>
            <a:r>
              <a:rPr dirty="0" sz="1650" spc="-7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50" spc="-20">
                <a:solidFill>
                  <a:srgbClr val="333333"/>
                </a:solidFill>
                <a:latin typeface="Arial MT"/>
                <a:cs typeface="Arial MT"/>
              </a:rPr>
              <a:t>step</a:t>
            </a:r>
            <a:endParaRPr sz="1650">
              <a:latin typeface="Arial MT"/>
              <a:cs typeface="Arial MT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6144767" y="2298192"/>
            <a:ext cx="5779135" cy="3776979"/>
            <a:chOff x="6144767" y="2298192"/>
            <a:chExt cx="5779135" cy="3776979"/>
          </a:xfrm>
        </p:grpSpPr>
        <p:sp>
          <p:nvSpPr>
            <p:cNvPr id="18" name="object 18" descr=""/>
            <p:cNvSpPr/>
            <p:nvPr/>
          </p:nvSpPr>
          <p:spPr>
            <a:xfrm>
              <a:off x="6144767" y="2298192"/>
              <a:ext cx="5779135" cy="3776979"/>
            </a:xfrm>
            <a:custGeom>
              <a:avLst/>
              <a:gdLst/>
              <a:ahLst/>
              <a:cxnLst/>
              <a:rect l="l" t="t" r="r" b="b"/>
              <a:pathLst>
                <a:path w="5779134" h="3776979">
                  <a:moveTo>
                    <a:pt x="5779007" y="3776471"/>
                  </a:moveTo>
                  <a:lnTo>
                    <a:pt x="0" y="3776471"/>
                  </a:lnTo>
                  <a:lnTo>
                    <a:pt x="0" y="0"/>
                  </a:lnTo>
                  <a:lnTo>
                    <a:pt x="5779007" y="0"/>
                  </a:lnTo>
                  <a:lnTo>
                    <a:pt x="5779007" y="92582"/>
                  </a:lnTo>
                  <a:lnTo>
                    <a:pt x="179831" y="92582"/>
                  </a:lnTo>
                  <a:lnTo>
                    <a:pt x="173263" y="92900"/>
                  </a:lnTo>
                  <a:lnTo>
                    <a:pt x="137553" y="107691"/>
                  </a:lnTo>
                  <a:lnTo>
                    <a:pt x="116010" y="139931"/>
                  </a:lnTo>
                  <a:lnTo>
                    <a:pt x="113156" y="159257"/>
                  </a:lnTo>
                  <a:lnTo>
                    <a:pt x="113156" y="3578732"/>
                  </a:lnTo>
                  <a:lnTo>
                    <a:pt x="124382" y="3615781"/>
                  </a:lnTo>
                  <a:lnTo>
                    <a:pt x="154316" y="3640331"/>
                  </a:lnTo>
                  <a:lnTo>
                    <a:pt x="179831" y="3645407"/>
                  </a:lnTo>
                  <a:lnTo>
                    <a:pt x="5779007" y="3645407"/>
                  </a:lnTo>
                  <a:lnTo>
                    <a:pt x="5779007" y="3776471"/>
                  </a:lnTo>
                  <a:close/>
                </a:path>
                <a:path w="5779134" h="3776979">
                  <a:moveTo>
                    <a:pt x="5779007" y="3645407"/>
                  </a:moveTo>
                  <a:lnTo>
                    <a:pt x="5599556" y="3645407"/>
                  </a:lnTo>
                  <a:lnTo>
                    <a:pt x="5606124" y="3645090"/>
                  </a:lnTo>
                  <a:lnTo>
                    <a:pt x="5612565" y="3644138"/>
                  </a:lnTo>
                  <a:lnTo>
                    <a:pt x="5646702" y="3625878"/>
                  </a:lnTo>
                  <a:lnTo>
                    <a:pt x="5664962" y="3591742"/>
                  </a:lnTo>
                  <a:lnTo>
                    <a:pt x="5666231" y="3578732"/>
                  </a:lnTo>
                  <a:lnTo>
                    <a:pt x="5666231" y="159257"/>
                  </a:lnTo>
                  <a:lnTo>
                    <a:pt x="5655004" y="122208"/>
                  </a:lnTo>
                  <a:lnTo>
                    <a:pt x="5625071" y="97658"/>
                  </a:lnTo>
                  <a:lnTo>
                    <a:pt x="5599556" y="92582"/>
                  </a:lnTo>
                  <a:lnTo>
                    <a:pt x="5779007" y="92582"/>
                  </a:lnTo>
                  <a:lnTo>
                    <a:pt x="5779007" y="3645407"/>
                  </a:lnTo>
                  <a:close/>
                </a:path>
              </a:pathLst>
            </a:custGeom>
            <a:solidFill>
              <a:srgbClr val="000000">
                <a:alpha val="783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6248399" y="2381249"/>
              <a:ext cx="5572125" cy="3571875"/>
            </a:xfrm>
            <a:custGeom>
              <a:avLst/>
              <a:gdLst/>
              <a:ahLst/>
              <a:cxnLst/>
              <a:rect l="l" t="t" r="r" b="b"/>
              <a:pathLst>
                <a:path w="5572125" h="3571875">
                  <a:moveTo>
                    <a:pt x="5500928" y="3571874"/>
                  </a:moveTo>
                  <a:lnTo>
                    <a:pt x="71196" y="3571874"/>
                  </a:lnTo>
                  <a:lnTo>
                    <a:pt x="66241" y="3571386"/>
                  </a:lnTo>
                  <a:lnTo>
                    <a:pt x="29705" y="3556252"/>
                  </a:lnTo>
                  <a:lnTo>
                    <a:pt x="3885" y="3520211"/>
                  </a:lnTo>
                  <a:lnTo>
                    <a:pt x="0" y="3500678"/>
                  </a:lnTo>
                  <a:lnTo>
                    <a:pt x="0" y="3495674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500928" y="0"/>
                  </a:lnTo>
                  <a:lnTo>
                    <a:pt x="5542417" y="15621"/>
                  </a:lnTo>
                  <a:lnTo>
                    <a:pt x="5568238" y="51661"/>
                  </a:lnTo>
                  <a:lnTo>
                    <a:pt x="5572123" y="71196"/>
                  </a:lnTo>
                  <a:lnTo>
                    <a:pt x="5572123" y="3500678"/>
                  </a:lnTo>
                  <a:lnTo>
                    <a:pt x="5556501" y="3542168"/>
                  </a:lnTo>
                  <a:lnTo>
                    <a:pt x="5520462" y="3567988"/>
                  </a:lnTo>
                  <a:lnTo>
                    <a:pt x="5505882" y="3571386"/>
                  </a:lnTo>
                  <a:lnTo>
                    <a:pt x="5500928" y="35718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6486524" y="2619374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5923" y="476249"/>
                  </a:moveTo>
                  <a:lnTo>
                    <a:pt x="230326" y="476249"/>
                  </a:lnTo>
                  <a:lnTo>
                    <a:pt x="222545" y="475867"/>
                  </a:lnTo>
                  <a:lnTo>
                    <a:pt x="184019" y="470152"/>
                  </a:lnTo>
                  <a:lnTo>
                    <a:pt x="139793" y="455139"/>
                  </a:lnTo>
                  <a:lnTo>
                    <a:pt x="99345" y="431785"/>
                  </a:lnTo>
                  <a:lnTo>
                    <a:pt x="64230" y="400989"/>
                  </a:lnTo>
                  <a:lnTo>
                    <a:pt x="35797" y="363935"/>
                  </a:lnTo>
                  <a:lnTo>
                    <a:pt x="15140" y="322046"/>
                  </a:lnTo>
                  <a:lnTo>
                    <a:pt x="3053" y="276931"/>
                  </a:lnTo>
                  <a:lnTo>
                    <a:pt x="0" y="245923"/>
                  </a:lnTo>
                  <a:lnTo>
                    <a:pt x="0" y="230326"/>
                  </a:lnTo>
                  <a:lnTo>
                    <a:pt x="6096" y="184019"/>
                  </a:lnTo>
                  <a:lnTo>
                    <a:pt x="21110" y="139792"/>
                  </a:lnTo>
                  <a:lnTo>
                    <a:pt x="44462" y="99344"/>
                  </a:lnTo>
                  <a:lnTo>
                    <a:pt x="75259" y="64230"/>
                  </a:lnTo>
                  <a:lnTo>
                    <a:pt x="112314" y="35798"/>
                  </a:lnTo>
                  <a:lnTo>
                    <a:pt x="154203" y="15141"/>
                  </a:lnTo>
                  <a:lnTo>
                    <a:pt x="199318" y="3054"/>
                  </a:lnTo>
                  <a:lnTo>
                    <a:pt x="230326" y="0"/>
                  </a:lnTo>
                  <a:lnTo>
                    <a:pt x="245923" y="0"/>
                  </a:lnTo>
                  <a:lnTo>
                    <a:pt x="292229" y="6097"/>
                  </a:lnTo>
                  <a:lnTo>
                    <a:pt x="336455" y="21110"/>
                  </a:lnTo>
                  <a:lnTo>
                    <a:pt x="376903" y="44463"/>
                  </a:lnTo>
                  <a:lnTo>
                    <a:pt x="412019" y="75259"/>
                  </a:lnTo>
                  <a:lnTo>
                    <a:pt x="440450" y="112313"/>
                  </a:lnTo>
                  <a:lnTo>
                    <a:pt x="461107" y="154203"/>
                  </a:lnTo>
                  <a:lnTo>
                    <a:pt x="473195" y="199318"/>
                  </a:lnTo>
                  <a:lnTo>
                    <a:pt x="476249" y="230326"/>
                  </a:lnTo>
                  <a:lnTo>
                    <a:pt x="476249" y="238124"/>
                  </a:lnTo>
                  <a:lnTo>
                    <a:pt x="476249" y="245923"/>
                  </a:lnTo>
                  <a:lnTo>
                    <a:pt x="470152" y="292229"/>
                  </a:lnTo>
                  <a:lnTo>
                    <a:pt x="455139" y="336456"/>
                  </a:lnTo>
                  <a:lnTo>
                    <a:pt x="431785" y="376904"/>
                  </a:lnTo>
                  <a:lnTo>
                    <a:pt x="400989" y="412019"/>
                  </a:lnTo>
                  <a:lnTo>
                    <a:pt x="363934" y="440451"/>
                  </a:lnTo>
                  <a:lnTo>
                    <a:pt x="322045" y="461108"/>
                  </a:lnTo>
                  <a:lnTo>
                    <a:pt x="276931" y="473195"/>
                  </a:lnTo>
                  <a:lnTo>
                    <a:pt x="253704" y="475867"/>
                  </a:lnTo>
                  <a:lnTo>
                    <a:pt x="245923" y="476249"/>
                  </a:lnTo>
                  <a:close/>
                </a:path>
              </a:pathLst>
            </a:custGeom>
            <a:solidFill>
              <a:srgbClr val="0078D4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32574" y="2755899"/>
              <a:ext cx="184150" cy="203200"/>
            </a:xfrm>
            <a:prstGeom prst="rect">
              <a:avLst/>
            </a:prstGeom>
          </p:spPr>
        </p:pic>
      </p:grpSp>
      <p:sp>
        <p:nvSpPr>
          <p:cNvPr id="22" name="object 22" descr=""/>
          <p:cNvSpPr txBox="1"/>
          <p:nvPr/>
        </p:nvSpPr>
        <p:spPr>
          <a:xfrm>
            <a:off x="7092950" y="2666682"/>
            <a:ext cx="149733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25">
                <a:solidFill>
                  <a:srgbClr val="0078D4"/>
                </a:solidFill>
                <a:latin typeface="Roboto Lt"/>
                <a:cs typeface="Roboto Lt"/>
              </a:rPr>
              <a:t>Deep</a:t>
            </a:r>
            <a:r>
              <a:rPr dirty="0" sz="2000" spc="-20">
                <a:solidFill>
                  <a:srgbClr val="0078D4"/>
                </a:solidFill>
                <a:latin typeface="Roboto Lt"/>
                <a:cs typeface="Roboto Lt"/>
              </a:rPr>
              <a:t> </a:t>
            </a:r>
            <a:r>
              <a:rPr dirty="0" sz="2000" spc="-105">
                <a:solidFill>
                  <a:srgbClr val="0078D4"/>
                </a:solidFill>
                <a:latin typeface="Roboto Lt"/>
                <a:cs typeface="Roboto Lt"/>
              </a:rPr>
              <a:t>Learning</a:t>
            </a:r>
            <a:endParaRPr sz="2000">
              <a:latin typeface="Roboto Lt"/>
              <a:cs typeface="Roboto Lt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6473824" y="3213853"/>
            <a:ext cx="4717415" cy="5467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90"/>
              </a:spcBef>
            </a:pPr>
            <a:r>
              <a:rPr dirty="0" sz="1650" spc="-95">
                <a:solidFill>
                  <a:srgbClr val="333333"/>
                </a:solidFill>
                <a:latin typeface="Arial MT"/>
                <a:cs typeface="Arial MT"/>
              </a:rPr>
              <a:t>Subset</a:t>
            </a:r>
            <a:r>
              <a:rPr dirty="0" sz="1650" spc="-7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50">
                <a:solidFill>
                  <a:srgbClr val="333333"/>
                </a:solidFill>
                <a:latin typeface="Arial MT"/>
                <a:cs typeface="Arial MT"/>
              </a:rPr>
              <a:t>of</a:t>
            </a:r>
            <a:r>
              <a:rPr dirty="0" sz="1650" spc="-7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50" spc="-100">
                <a:solidFill>
                  <a:srgbClr val="333333"/>
                </a:solidFill>
                <a:latin typeface="Arial MT"/>
                <a:cs typeface="Arial MT"/>
              </a:rPr>
              <a:t>ML</a:t>
            </a:r>
            <a:r>
              <a:rPr dirty="0" sz="1650" spc="-7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50" spc="-35">
                <a:solidFill>
                  <a:srgbClr val="333333"/>
                </a:solidFill>
                <a:latin typeface="Arial MT"/>
                <a:cs typeface="Arial MT"/>
              </a:rPr>
              <a:t>that</a:t>
            </a:r>
            <a:r>
              <a:rPr dirty="0" sz="1650" spc="-7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50" spc="-95">
                <a:solidFill>
                  <a:srgbClr val="333333"/>
                </a:solidFill>
                <a:latin typeface="Arial MT"/>
                <a:cs typeface="Arial MT"/>
              </a:rPr>
              <a:t>uses</a:t>
            </a:r>
            <a:r>
              <a:rPr dirty="0" sz="1650" spc="-7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50" spc="-90">
                <a:solidFill>
                  <a:srgbClr val="0078D4"/>
                </a:solidFill>
                <a:latin typeface="Roboto Lt"/>
                <a:cs typeface="Roboto Lt"/>
              </a:rPr>
              <a:t>neural</a:t>
            </a:r>
            <a:r>
              <a:rPr dirty="0" sz="1650" spc="-20">
                <a:solidFill>
                  <a:srgbClr val="0078D4"/>
                </a:solidFill>
                <a:latin typeface="Roboto Lt"/>
                <a:cs typeface="Roboto Lt"/>
              </a:rPr>
              <a:t> </a:t>
            </a:r>
            <a:r>
              <a:rPr dirty="0" sz="1650" spc="-85">
                <a:solidFill>
                  <a:srgbClr val="0078D4"/>
                </a:solidFill>
                <a:latin typeface="Roboto Lt"/>
                <a:cs typeface="Roboto Lt"/>
              </a:rPr>
              <a:t>networks</a:t>
            </a:r>
            <a:r>
              <a:rPr dirty="0" sz="1650" spc="-85">
                <a:solidFill>
                  <a:srgbClr val="333333"/>
                </a:solidFill>
                <a:latin typeface="Arial MT"/>
                <a:cs typeface="Arial MT"/>
              </a:rPr>
              <a:t>.</a:t>
            </a:r>
            <a:r>
              <a:rPr dirty="0" sz="1650" spc="-7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50" spc="-85">
                <a:solidFill>
                  <a:srgbClr val="333333"/>
                </a:solidFill>
                <a:latin typeface="Arial MT"/>
                <a:cs typeface="Arial MT"/>
              </a:rPr>
              <a:t>More</a:t>
            </a:r>
            <a:r>
              <a:rPr dirty="0" sz="1650" spc="-7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50" spc="-30">
                <a:solidFill>
                  <a:srgbClr val="333333"/>
                </a:solidFill>
                <a:latin typeface="Arial MT"/>
                <a:cs typeface="Arial MT"/>
              </a:rPr>
              <a:t>powerful </a:t>
            </a:r>
            <a:r>
              <a:rPr dirty="0" sz="1650" spc="-55">
                <a:solidFill>
                  <a:srgbClr val="333333"/>
                </a:solidFill>
                <a:latin typeface="Arial MT"/>
                <a:cs typeface="Arial MT"/>
              </a:rPr>
              <a:t>algorithms</a:t>
            </a:r>
            <a:r>
              <a:rPr dirty="0" sz="1650" spc="-7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50" spc="-35">
                <a:solidFill>
                  <a:srgbClr val="333333"/>
                </a:solidFill>
                <a:latin typeface="Arial MT"/>
                <a:cs typeface="Arial MT"/>
              </a:rPr>
              <a:t>that</a:t>
            </a:r>
            <a:r>
              <a:rPr dirty="0" sz="1650" spc="-7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50" spc="-75">
                <a:solidFill>
                  <a:srgbClr val="333333"/>
                </a:solidFill>
                <a:latin typeface="Arial MT"/>
                <a:cs typeface="Arial MT"/>
              </a:rPr>
              <a:t>solve</a:t>
            </a:r>
            <a:r>
              <a:rPr dirty="0" sz="1650" spc="-7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50" spc="-75">
                <a:solidFill>
                  <a:srgbClr val="333333"/>
                </a:solidFill>
                <a:latin typeface="Arial MT"/>
                <a:cs typeface="Arial MT"/>
              </a:rPr>
              <a:t>complex</a:t>
            </a:r>
            <a:r>
              <a:rPr dirty="0" sz="1650" spc="-7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50" spc="-10">
                <a:solidFill>
                  <a:srgbClr val="333333"/>
                </a:solidFill>
                <a:latin typeface="Arial MT"/>
                <a:cs typeface="Arial MT"/>
              </a:rPr>
              <a:t>problems</a:t>
            </a:r>
            <a:endParaRPr sz="1650">
              <a:latin typeface="Arial MT"/>
              <a:cs typeface="Arial MT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286511" y="3898392"/>
            <a:ext cx="10186670" cy="4358640"/>
            <a:chOff x="286511" y="3898392"/>
            <a:chExt cx="10186670" cy="4358640"/>
          </a:xfrm>
        </p:grpSpPr>
        <p:sp>
          <p:nvSpPr>
            <p:cNvPr id="25" name="object 25" descr=""/>
            <p:cNvSpPr/>
            <p:nvPr/>
          </p:nvSpPr>
          <p:spPr>
            <a:xfrm>
              <a:off x="7595615" y="3898392"/>
              <a:ext cx="2877820" cy="1880870"/>
            </a:xfrm>
            <a:custGeom>
              <a:avLst/>
              <a:gdLst/>
              <a:ahLst/>
              <a:cxnLst/>
              <a:rect l="l" t="t" r="r" b="b"/>
              <a:pathLst>
                <a:path w="2877820" h="1880870">
                  <a:moveTo>
                    <a:pt x="2877311" y="1880615"/>
                  </a:moveTo>
                  <a:lnTo>
                    <a:pt x="0" y="1880615"/>
                  </a:lnTo>
                  <a:lnTo>
                    <a:pt x="0" y="0"/>
                  </a:lnTo>
                  <a:lnTo>
                    <a:pt x="2877311" y="0"/>
                  </a:lnTo>
                  <a:lnTo>
                    <a:pt x="2877311" y="64007"/>
                  </a:lnTo>
                  <a:lnTo>
                    <a:pt x="157733" y="64007"/>
                  </a:lnTo>
                  <a:lnTo>
                    <a:pt x="150227" y="64370"/>
                  </a:lnTo>
                  <a:lnTo>
                    <a:pt x="109416" y="81274"/>
                  </a:lnTo>
                  <a:lnTo>
                    <a:pt x="84795" y="118120"/>
                  </a:lnTo>
                  <a:lnTo>
                    <a:pt x="81533" y="140207"/>
                  </a:lnTo>
                  <a:lnTo>
                    <a:pt x="81533" y="1702307"/>
                  </a:lnTo>
                  <a:lnTo>
                    <a:pt x="94363" y="1744649"/>
                  </a:lnTo>
                  <a:lnTo>
                    <a:pt x="128573" y="1772706"/>
                  </a:lnTo>
                  <a:lnTo>
                    <a:pt x="157733" y="1778507"/>
                  </a:lnTo>
                  <a:lnTo>
                    <a:pt x="2877311" y="1778507"/>
                  </a:lnTo>
                  <a:lnTo>
                    <a:pt x="2877311" y="1880615"/>
                  </a:lnTo>
                  <a:close/>
                </a:path>
                <a:path w="2877820" h="1880870">
                  <a:moveTo>
                    <a:pt x="2877311" y="1778507"/>
                  </a:moveTo>
                  <a:lnTo>
                    <a:pt x="2719958" y="1778507"/>
                  </a:lnTo>
                  <a:lnTo>
                    <a:pt x="2727464" y="1778145"/>
                  </a:lnTo>
                  <a:lnTo>
                    <a:pt x="2734826" y="1777057"/>
                  </a:lnTo>
                  <a:lnTo>
                    <a:pt x="2773839" y="1756188"/>
                  </a:lnTo>
                  <a:lnTo>
                    <a:pt x="2794707" y="1717176"/>
                  </a:lnTo>
                  <a:lnTo>
                    <a:pt x="2796158" y="1702307"/>
                  </a:lnTo>
                  <a:lnTo>
                    <a:pt x="2796158" y="140207"/>
                  </a:lnTo>
                  <a:lnTo>
                    <a:pt x="2783327" y="97865"/>
                  </a:lnTo>
                  <a:lnTo>
                    <a:pt x="2749117" y="69808"/>
                  </a:lnTo>
                  <a:lnTo>
                    <a:pt x="2719958" y="64007"/>
                  </a:lnTo>
                  <a:lnTo>
                    <a:pt x="2877311" y="64007"/>
                  </a:lnTo>
                  <a:lnTo>
                    <a:pt x="2877311" y="1778507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77150" y="3962399"/>
              <a:ext cx="2714624" cy="1714499"/>
            </a:xfrm>
            <a:prstGeom prst="rect">
              <a:avLst/>
            </a:prstGeom>
          </p:spPr>
        </p:pic>
        <p:sp>
          <p:nvSpPr>
            <p:cNvPr id="27" name="object 27" descr=""/>
            <p:cNvSpPr/>
            <p:nvPr/>
          </p:nvSpPr>
          <p:spPr>
            <a:xfrm>
              <a:off x="286511" y="6153912"/>
              <a:ext cx="5779135" cy="2103120"/>
            </a:xfrm>
            <a:custGeom>
              <a:avLst/>
              <a:gdLst/>
              <a:ahLst/>
              <a:cxnLst/>
              <a:rect l="l" t="t" r="r" b="b"/>
              <a:pathLst>
                <a:path w="5779135" h="2103120">
                  <a:moveTo>
                    <a:pt x="5779007" y="2103119"/>
                  </a:moveTo>
                  <a:lnTo>
                    <a:pt x="0" y="2103119"/>
                  </a:lnTo>
                  <a:lnTo>
                    <a:pt x="0" y="0"/>
                  </a:lnTo>
                  <a:lnTo>
                    <a:pt x="5779007" y="0"/>
                  </a:lnTo>
                  <a:lnTo>
                    <a:pt x="5779007" y="94487"/>
                  </a:lnTo>
                  <a:lnTo>
                    <a:pt x="180212" y="94487"/>
                  </a:lnTo>
                  <a:lnTo>
                    <a:pt x="173644" y="94805"/>
                  </a:lnTo>
                  <a:lnTo>
                    <a:pt x="137935" y="109596"/>
                  </a:lnTo>
                  <a:lnTo>
                    <a:pt x="116392" y="141836"/>
                  </a:lnTo>
                  <a:lnTo>
                    <a:pt x="113537" y="161162"/>
                  </a:lnTo>
                  <a:lnTo>
                    <a:pt x="113537" y="1904237"/>
                  </a:lnTo>
                  <a:lnTo>
                    <a:pt x="124764" y="1941286"/>
                  </a:lnTo>
                  <a:lnTo>
                    <a:pt x="154697" y="1965836"/>
                  </a:lnTo>
                  <a:lnTo>
                    <a:pt x="180212" y="1970912"/>
                  </a:lnTo>
                  <a:lnTo>
                    <a:pt x="5779007" y="1970912"/>
                  </a:lnTo>
                  <a:lnTo>
                    <a:pt x="5779007" y="2103119"/>
                  </a:lnTo>
                  <a:close/>
                </a:path>
                <a:path w="5779135" h="2103120">
                  <a:moveTo>
                    <a:pt x="5779007" y="1970912"/>
                  </a:moveTo>
                  <a:lnTo>
                    <a:pt x="5599937" y="1970912"/>
                  </a:lnTo>
                  <a:lnTo>
                    <a:pt x="5606505" y="1970595"/>
                  </a:lnTo>
                  <a:lnTo>
                    <a:pt x="5612947" y="1969643"/>
                  </a:lnTo>
                  <a:lnTo>
                    <a:pt x="5647083" y="1951383"/>
                  </a:lnTo>
                  <a:lnTo>
                    <a:pt x="5665343" y="1917247"/>
                  </a:lnTo>
                  <a:lnTo>
                    <a:pt x="5666612" y="1904237"/>
                  </a:lnTo>
                  <a:lnTo>
                    <a:pt x="5666612" y="161162"/>
                  </a:lnTo>
                  <a:lnTo>
                    <a:pt x="5655385" y="124112"/>
                  </a:lnTo>
                  <a:lnTo>
                    <a:pt x="5625452" y="99562"/>
                  </a:lnTo>
                  <a:lnTo>
                    <a:pt x="5599937" y="94487"/>
                  </a:lnTo>
                  <a:lnTo>
                    <a:pt x="5779007" y="94487"/>
                  </a:lnTo>
                  <a:lnTo>
                    <a:pt x="5779007" y="1970912"/>
                  </a:lnTo>
                  <a:close/>
                </a:path>
              </a:pathLst>
            </a:custGeom>
            <a:solidFill>
              <a:srgbClr val="000000">
                <a:alpha val="783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390524" y="6238874"/>
              <a:ext cx="5572125" cy="1895475"/>
            </a:xfrm>
            <a:custGeom>
              <a:avLst/>
              <a:gdLst/>
              <a:ahLst/>
              <a:cxnLst/>
              <a:rect l="l" t="t" r="r" b="b"/>
              <a:pathLst>
                <a:path w="5572125" h="1895475">
                  <a:moveTo>
                    <a:pt x="5500927" y="1895474"/>
                  </a:moveTo>
                  <a:lnTo>
                    <a:pt x="71196" y="1895474"/>
                  </a:lnTo>
                  <a:lnTo>
                    <a:pt x="66241" y="1894985"/>
                  </a:lnTo>
                  <a:lnTo>
                    <a:pt x="29705" y="1879852"/>
                  </a:lnTo>
                  <a:lnTo>
                    <a:pt x="3885" y="1843811"/>
                  </a:lnTo>
                  <a:lnTo>
                    <a:pt x="0" y="1824277"/>
                  </a:lnTo>
                  <a:lnTo>
                    <a:pt x="0" y="1819274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2" y="3885"/>
                  </a:lnTo>
                  <a:lnTo>
                    <a:pt x="71196" y="0"/>
                  </a:lnTo>
                  <a:lnTo>
                    <a:pt x="5500927" y="0"/>
                  </a:lnTo>
                  <a:lnTo>
                    <a:pt x="5542418" y="15621"/>
                  </a:lnTo>
                  <a:lnTo>
                    <a:pt x="5568238" y="51661"/>
                  </a:lnTo>
                  <a:lnTo>
                    <a:pt x="5572125" y="71196"/>
                  </a:lnTo>
                  <a:lnTo>
                    <a:pt x="5572125" y="1824277"/>
                  </a:lnTo>
                  <a:lnTo>
                    <a:pt x="5556502" y="1865768"/>
                  </a:lnTo>
                  <a:lnTo>
                    <a:pt x="5520462" y="1891587"/>
                  </a:lnTo>
                  <a:lnTo>
                    <a:pt x="5505882" y="1894985"/>
                  </a:lnTo>
                  <a:lnTo>
                    <a:pt x="5500927" y="18954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628649" y="6476999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5923" y="476249"/>
                  </a:moveTo>
                  <a:lnTo>
                    <a:pt x="230326" y="476249"/>
                  </a:lnTo>
                  <a:lnTo>
                    <a:pt x="222546" y="475868"/>
                  </a:lnTo>
                  <a:lnTo>
                    <a:pt x="184020" y="470152"/>
                  </a:lnTo>
                  <a:lnTo>
                    <a:pt x="139793" y="455139"/>
                  </a:lnTo>
                  <a:lnTo>
                    <a:pt x="99345" y="431785"/>
                  </a:lnTo>
                  <a:lnTo>
                    <a:pt x="64230" y="400990"/>
                  </a:lnTo>
                  <a:lnTo>
                    <a:pt x="35798" y="363935"/>
                  </a:lnTo>
                  <a:lnTo>
                    <a:pt x="15141" y="322046"/>
                  </a:lnTo>
                  <a:lnTo>
                    <a:pt x="3053" y="276931"/>
                  </a:lnTo>
                  <a:lnTo>
                    <a:pt x="0" y="245923"/>
                  </a:lnTo>
                  <a:lnTo>
                    <a:pt x="0" y="230326"/>
                  </a:lnTo>
                  <a:lnTo>
                    <a:pt x="6096" y="184020"/>
                  </a:lnTo>
                  <a:lnTo>
                    <a:pt x="21110" y="139793"/>
                  </a:lnTo>
                  <a:lnTo>
                    <a:pt x="44464" y="99344"/>
                  </a:lnTo>
                  <a:lnTo>
                    <a:pt x="75259" y="64230"/>
                  </a:lnTo>
                  <a:lnTo>
                    <a:pt x="112314" y="35798"/>
                  </a:lnTo>
                  <a:lnTo>
                    <a:pt x="154203" y="15141"/>
                  </a:lnTo>
                  <a:lnTo>
                    <a:pt x="199318" y="3054"/>
                  </a:lnTo>
                  <a:lnTo>
                    <a:pt x="230326" y="0"/>
                  </a:lnTo>
                  <a:lnTo>
                    <a:pt x="245923" y="0"/>
                  </a:lnTo>
                  <a:lnTo>
                    <a:pt x="292229" y="6097"/>
                  </a:lnTo>
                  <a:lnTo>
                    <a:pt x="336456" y="21110"/>
                  </a:lnTo>
                  <a:lnTo>
                    <a:pt x="376904" y="44464"/>
                  </a:lnTo>
                  <a:lnTo>
                    <a:pt x="412019" y="75259"/>
                  </a:lnTo>
                  <a:lnTo>
                    <a:pt x="440451" y="112314"/>
                  </a:lnTo>
                  <a:lnTo>
                    <a:pt x="461108" y="154203"/>
                  </a:lnTo>
                  <a:lnTo>
                    <a:pt x="473195" y="199318"/>
                  </a:lnTo>
                  <a:lnTo>
                    <a:pt x="476250" y="230326"/>
                  </a:lnTo>
                  <a:lnTo>
                    <a:pt x="476249" y="238124"/>
                  </a:lnTo>
                  <a:lnTo>
                    <a:pt x="476250" y="245923"/>
                  </a:lnTo>
                  <a:lnTo>
                    <a:pt x="470152" y="292229"/>
                  </a:lnTo>
                  <a:lnTo>
                    <a:pt x="455139" y="336456"/>
                  </a:lnTo>
                  <a:lnTo>
                    <a:pt x="431785" y="376904"/>
                  </a:lnTo>
                  <a:lnTo>
                    <a:pt x="400990" y="412019"/>
                  </a:lnTo>
                  <a:lnTo>
                    <a:pt x="363935" y="440451"/>
                  </a:lnTo>
                  <a:lnTo>
                    <a:pt x="322046" y="461108"/>
                  </a:lnTo>
                  <a:lnTo>
                    <a:pt x="276931" y="473195"/>
                  </a:lnTo>
                  <a:lnTo>
                    <a:pt x="253704" y="475868"/>
                  </a:lnTo>
                  <a:lnTo>
                    <a:pt x="245923" y="476249"/>
                  </a:lnTo>
                  <a:close/>
                </a:path>
              </a:pathLst>
            </a:custGeom>
            <a:solidFill>
              <a:srgbClr val="0078D4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5649" y="6603999"/>
              <a:ext cx="222250" cy="222250"/>
            </a:xfrm>
            <a:prstGeom prst="rect">
              <a:avLst/>
            </a:prstGeom>
          </p:spPr>
        </p:pic>
      </p:grpSp>
      <p:sp>
        <p:nvSpPr>
          <p:cNvPr id="31" name="object 31" descr=""/>
          <p:cNvSpPr txBox="1"/>
          <p:nvPr/>
        </p:nvSpPr>
        <p:spPr>
          <a:xfrm>
            <a:off x="1235074" y="6524307"/>
            <a:ext cx="30378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14">
                <a:solidFill>
                  <a:srgbClr val="0078D4"/>
                </a:solidFill>
                <a:latin typeface="Roboto Lt"/>
                <a:cs typeface="Roboto Lt"/>
              </a:rPr>
              <a:t>Natural</a:t>
            </a:r>
            <a:r>
              <a:rPr dirty="0" sz="2000" spc="-5">
                <a:solidFill>
                  <a:srgbClr val="0078D4"/>
                </a:solidFill>
                <a:latin typeface="Roboto Lt"/>
                <a:cs typeface="Roboto Lt"/>
              </a:rPr>
              <a:t> </a:t>
            </a:r>
            <a:r>
              <a:rPr dirty="0" sz="2000" spc="-135">
                <a:solidFill>
                  <a:srgbClr val="0078D4"/>
                </a:solidFill>
                <a:latin typeface="Roboto Lt"/>
                <a:cs typeface="Roboto Lt"/>
              </a:rPr>
              <a:t>Language</a:t>
            </a:r>
            <a:r>
              <a:rPr dirty="0" sz="2000">
                <a:solidFill>
                  <a:srgbClr val="0078D4"/>
                </a:solidFill>
                <a:latin typeface="Roboto Lt"/>
                <a:cs typeface="Roboto Lt"/>
              </a:rPr>
              <a:t> </a:t>
            </a:r>
            <a:r>
              <a:rPr dirty="0" sz="2000" spc="-100">
                <a:solidFill>
                  <a:srgbClr val="0078D4"/>
                </a:solidFill>
                <a:latin typeface="Roboto Lt"/>
                <a:cs typeface="Roboto Lt"/>
              </a:rPr>
              <a:t>Processing</a:t>
            </a:r>
            <a:endParaRPr sz="2000">
              <a:latin typeface="Roboto Lt"/>
              <a:cs typeface="Roboto Lt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615949" y="7071478"/>
            <a:ext cx="4857115" cy="8134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90"/>
              </a:spcBef>
            </a:pPr>
            <a:r>
              <a:rPr dirty="0" sz="1650" spc="-90">
                <a:solidFill>
                  <a:srgbClr val="333333"/>
                </a:solidFill>
                <a:latin typeface="Arial MT"/>
                <a:cs typeface="Arial MT"/>
              </a:rPr>
              <a:t>Makes</a:t>
            </a:r>
            <a:r>
              <a:rPr dirty="0" sz="1650" spc="-4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50" spc="-65">
                <a:solidFill>
                  <a:srgbClr val="333333"/>
                </a:solidFill>
                <a:latin typeface="Arial MT"/>
                <a:cs typeface="Arial MT"/>
              </a:rPr>
              <a:t>computers</a:t>
            </a:r>
            <a:r>
              <a:rPr dirty="0" sz="1650" spc="-4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50" spc="-95">
                <a:solidFill>
                  <a:srgbClr val="0078D4"/>
                </a:solidFill>
                <a:latin typeface="Roboto Lt"/>
                <a:cs typeface="Roboto Lt"/>
              </a:rPr>
              <a:t>understand</a:t>
            </a:r>
            <a:r>
              <a:rPr dirty="0" sz="1650" spc="5">
                <a:solidFill>
                  <a:srgbClr val="0078D4"/>
                </a:solidFill>
                <a:latin typeface="Roboto Lt"/>
                <a:cs typeface="Roboto Lt"/>
              </a:rPr>
              <a:t> </a:t>
            </a:r>
            <a:r>
              <a:rPr dirty="0" sz="1650" spc="-105">
                <a:solidFill>
                  <a:srgbClr val="0078D4"/>
                </a:solidFill>
                <a:latin typeface="Roboto Lt"/>
                <a:cs typeface="Roboto Lt"/>
              </a:rPr>
              <a:t>and</a:t>
            </a:r>
            <a:r>
              <a:rPr dirty="0" sz="1650" spc="5">
                <a:solidFill>
                  <a:srgbClr val="0078D4"/>
                </a:solidFill>
                <a:latin typeface="Roboto Lt"/>
                <a:cs typeface="Roboto Lt"/>
              </a:rPr>
              <a:t> </a:t>
            </a:r>
            <a:r>
              <a:rPr dirty="0" sz="1650" spc="-90">
                <a:solidFill>
                  <a:srgbClr val="0078D4"/>
                </a:solidFill>
                <a:latin typeface="Roboto Lt"/>
                <a:cs typeface="Roboto Lt"/>
              </a:rPr>
              <a:t>generate</a:t>
            </a:r>
            <a:r>
              <a:rPr dirty="0" sz="1650" spc="5">
                <a:solidFill>
                  <a:srgbClr val="0078D4"/>
                </a:solidFill>
                <a:latin typeface="Roboto Lt"/>
                <a:cs typeface="Roboto Lt"/>
              </a:rPr>
              <a:t> </a:t>
            </a:r>
            <a:r>
              <a:rPr dirty="0" sz="1650" spc="-10">
                <a:solidFill>
                  <a:srgbClr val="333333"/>
                </a:solidFill>
                <a:latin typeface="Arial MT"/>
                <a:cs typeface="Arial MT"/>
              </a:rPr>
              <a:t>human </a:t>
            </a:r>
            <a:r>
              <a:rPr dirty="0" sz="1650" spc="-90">
                <a:solidFill>
                  <a:srgbClr val="333333"/>
                </a:solidFill>
                <a:latin typeface="Arial MT"/>
                <a:cs typeface="Arial MT"/>
              </a:rPr>
              <a:t>language.</a:t>
            </a:r>
            <a:r>
              <a:rPr dirty="0" sz="1650" spc="-6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50" spc="-100">
                <a:solidFill>
                  <a:srgbClr val="333333"/>
                </a:solidFill>
                <a:latin typeface="Arial MT"/>
                <a:cs typeface="Arial MT"/>
              </a:rPr>
              <a:t>Large</a:t>
            </a:r>
            <a:r>
              <a:rPr dirty="0" sz="1650" spc="-6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50" spc="-95">
                <a:solidFill>
                  <a:srgbClr val="333333"/>
                </a:solidFill>
                <a:latin typeface="Arial MT"/>
                <a:cs typeface="Arial MT"/>
              </a:rPr>
              <a:t>language</a:t>
            </a:r>
            <a:r>
              <a:rPr dirty="0" sz="1650" spc="-6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50" spc="-75">
                <a:solidFill>
                  <a:srgbClr val="333333"/>
                </a:solidFill>
                <a:latin typeface="Arial MT"/>
                <a:cs typeface="Arial MT"/>
              </a:rPr>
              <a:t>models</a:t>
            </a:r>
            <a:r>
              <a:rPr dirty="0" sz="1650" spc="-65">
                <a:solidFill>
                  <a:srgbClr val="333333"/>
                </a:solidFill>
                <a:latin typeface="Arial MT"/>
                <a:cs typeface="Arial MT"/>
              </a:rPr>
              <a:t> like</a:t>
            </a:r>
            <a:r>
              <a:rPr dirty="0" sz="1650" spc="-6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50" spc="-140">
                <a:solidFill>
                  <a:srgbClr val="333333"/>
                </a:solidFill>
                <a:latin typeface="Arial MT"/>
                <a:cs typeface="Arial MT"/>
              </a:rPr>
              <a:t>ChatGPT</a:t>
            </a:r>
            <a:r>
              <a:rPr dirty="0" sz="1650" spc="-9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50" spc="-80">
                <a:solidFill>
                  <a:srgbClr val="333333"/>
                </a:solidFill>
                <a:latin typeface="Arial MT"/>
                <a:cs typeface="Arial MT"/>
              </a:rPr>
              <a:t>belong</a:t>
            </a:r>
            <a:r>
              <a:rPr dirty="0" sz="1650" spc="-6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50" spc="-25">
                <a:solidFill>
                  <a:srgbClr val="333333"/>
                </a:solidFill>
                <a:latin typeface="Arial MT"/>
                <a:cs typeface="Arial MT"/>
              </a:rPr>
              <a:t>to </a:t>
            </a:r>
            <a:r>
              <a:rPr dirty="0" sz="1650" spc="-35">
                <a:solidFill>
                  <a:srgbClr val="333333"/>
                </a:solidFill>
                <a:latin typeface="Arial MT"/>
                <a:cs typeface="Arial MT"/>
              </a:rPr>
              <a:t>this</a:t>
            </a:r>
            <a:r>
              <a:rPr dirty="0" sz="1650" spc="-8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50" spc="-10">
                <a:solidFill>
                  <a:srgbClr val="333333"/>
                </a:solidFill>
                <a:latin typeface="Arial MT"/>
                <a:cs typeface="Arial MT"/>
              </a:rPr>
              <a:t>category</a:t>
            </a:r>
            <a:endParaRPr sz="1650">
              <a:latin typeface="Arial MT"/>
              <a:cs typeface="Arial MT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6144767" y="6153912"/>
            <a:ext cx="5779135" cy="2103120"/>
            <a:chOff x="6144767" y="6153912"/>
            <a:chExt cx="5779135" cy="2103120"/>
          </a:xfrm>
        </p:grpSpPr>
        <p:sp>
          <p:nvSpPr>
            <p:cNvPr id="34" name="object 34" descr=""/>
            <p:cNvSpPr/>
            <p:nvPr/>
          </p:nvSpPr>
          <p:spPr>
            <a:xfrm>
              <a:off x="6144767" y="6153912"/>
              <a:ext cx="5779135" cy="2103120"/>
            </a:xfrm>
            <a:custGeom>
              <a:avLst/>
              <a:gdLst/>
              <a:ahLst/>
              <a:cxnLst/>
              <a:rect l="l" t="t" r="r" b="b"/>
              <a:pathLst>
                <a:path w="5779134" h="2103120">
                  <a:moveTo>
                    <a:pt x="5779007" y="2103119"/>
                  </a:moveTo>
                  <a:lnTo>
                    <a:pt x="0" y="2103119"/>
                  </a:lnTo>
                  <a:lnTo>
                    <a:pt x="0" y="0"/>
                  </a:lnTo>
                  <a:lnTo>
                    <a:pt x="5779007" y="0"/>
                  </a:lnTo>
                  <a:lnTo>
                    <a:pt x="5779007" y="94487"/>
                  </a:lnTo>
                  <a:lnTo>
                    <a:pt x="179831" y="94487"/>
                  </a:lnTo>
                  <a:lnTo>
                    <a:pt x="173263" y="94805"/>
                  </a:lnTo>
                  <a:lnTo>
                    <a:pt x="137553" y="109596"/>
                  </a:lnTo>
                  <a:lnTo>
                    <a:pt x="116010" y="141836"/>
                  </a:lnTo>
                  <a:lnTo>
                    <a:pt x="113156" y="161162"/>
                  </a:lnTo>
                  <a:lnTo>
                    <a:pt x="113156" y="1904237"/>
                  </a:lnTo>
                  <a:lnTo>
                    <a:pt x="124382" y="1941286"/>
                  </a:lnTo>
                  <a:lnTo>
                    <a:pt x="154316" y="1965836"/>
                  </a:lnTo>
                  <a:lnTo>
                    <a:pt x="179831" y="1970912"/>
                  </a:lnTo>
                  <a:lnTo>
                    <a:pt x="5779007" y="1970912"/>
                  </a:lnTo>
                  <a:lnTo>
                    <a:pt x="5779007" y="2103119"/>
                  </a:lnTo>
                  <a:close/>
                </a:path>
                <a:path w="5779134" h="2103120">
                  <a:moveTo>
                    <a:pt x="5779007" y="1970912"/>
                  </a:moveTo>
                  <a:lnTo>
                    <a:pt x="5599556" y="1970912"/>
                  </a:lnTo>
                  <a:lnTo>
                    <a:pt x="5606124" y="1970595"/>
                  </a:lnTo>
                  <a:lnTo>
                    <a:pt x="5612565" y="1969643"/>
                  </a:lnTo>
                  <a:lnTo>
                    <a:pt x="5646702" y="1951383"/>
                  </a:lnTo>
                  <a:lnTo>
                    <a:pt x="5664962" y="1917247"/>
                  </a:lnTo>
                  <a:lnTo>
                    <a:pt x="5666231" y="1904237"/>
                  </a:lnTo>
                  <a:lnTo>
                    <a:pt x="5666231" y="161162"/>
                  </a:lnTo>
                  <a:lnTo>
                    <a:pt x="5655004" y="124112"/>
                  </a:lnTo>
                  <a:lnTo>
                    <a:pt x="5625071" y="99562"/>
                  </a:lnTo>
                  <a:lnTo>
                    <a:pt x="5599556" y="94487"/>
                  </a:lnTo>
                  <a:lnTo>
                    <a:pt x="5779007" y="94487"/>
                  </a:lnTo>
                  <a:lnTo>
                    <a:pt x="5779007" y="1970912"/>
                  </a:lnTo>
                  <a:close/>
                </a:path>
              </a:pathLst>
            </a:custGeom>
            <a:solidFill>
              <a:srgbClr val="000000">
                <a:alpha val="783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6248399" y="6238874"/>
              <a:ext cx="5572125" cy="1895475"/>
            </a:xfrm>
            <a:custGeom>
              <a:avLst/>
              <a:gdLst/>
              <a:ahLst/>
              <a:cxnLst/>
              <a:rect l="l" t="t" r="r" b="b"/>
              <a:pathLst>
                <a:path w="5572125" h="1895475">
                  <a:moveTo>
                    <a:pt x="5500928" y="1895474"/>
                  </a:moveTo>
                  <a:lnTo>
                    <a:pt x="71196" y="1895474"/>
                  </a:lnTo>
                  <a:lnTo>
                    <a:pt x="66241" y="1894985"/>
                  </a:lnTo>
                  <a:lnTo>
                    <a:pt x="29705" y="1879852"/>
                  </a:lnTo>
                  <a:lnTo>
                    <a:pt x="3885" y="1843811"/>
                  </a:lnTo>
                  <a:lnTo>
                    <a:pt x="0" y="1824277"/>
                  </a:lnTo>
                  <a:lnTo>
                    <a:pt x="0" y="1819274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500928" y="0"/>
                  </a:lnTo>
                  <a:lnTo>
                    <a:pt x="5542417" y="15621"/>
                  </a:lnTo>
                  <a:lnTo>
                    <a:pt x="5568238" y="51661"/>
                  </a:lnTo>
                  <a:lnTo>
                    <a:pt x="5572123" y="71196"/>
                  </a:lnTo>
                  <a:lnTo>
                    <a:pt x="5572123" y="1824277"/>
                  </a:lnTo>
                  <a:lnTo>
                    <a:pt x="5556501" y="1865768"/>
                  </a:lnTo>
                  <a:lnTo>
                    <a:pt x="5520462" y="1891587"/>
                  </a:lnTo>
                  <a:lnTo>
                    <a:pt x="5505882" y="1894985"/>
                  </a:lnTo>
                  <a:lnTo>
                    <a:pt x="5500928" y="18954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6486524" y="6476999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5923" y="476249"/>
                  </a:moveTo>
                  <a:lnTo>
                    <a:pt x="230326" y="476249"/>
                  </a:lnTo>
                  <a:lnTo>
                    <a:pt x="222545" y="475868"/>
                  </a:lnTo>
                  <a:lnTo>
                    <a:pt x="184019" y="470152"/>
                  </a:lnTo>
                  <a:lnTo>
                    <a:pt x="139793" y="455139"/>
                  </a:lnTo>
                  <a:lnTo>
                    <a:pt x="99345" y="431785"/>
                  </a:lnTo>
                  <a:lnTo>
                    <a:pt x="64230" y="400990"/>
                  </a:lnTo>
                  <a:lnTo>
                    <a:pt x="35797" y="363935"/>
                  </a:lnTo>
                  <a:lnTo>
                    <a:pt x="15140" y="322046"/>
                  </a:lnTo>
                  <a:lnTo>
                    <a:pt x="3053" y="276931"/>
                  </a:lnTo>
                  <a:lnTo>
                    <a:pt x="0" y="245923"/>
                  </a:lnTo>
                  <a:lnTo>
                    <a:pt x="0" y="230326"/>
                  </a:lnTo>
                  <a:lnTo>
                    <a:pt x="6096" y="184020"/>
                  </a:lnTo>
                  <a:lnTo>
                    <a:pt x="21110" y="139793"/>
                  </a:lnTo>
                  <a:lnTo>
                    <a:pt x="44462" y="99344"/>
                  </a:lnTo>
                  <a:lnTo>
                    <a:pt x="75259" y="64230"/>
                  </a:lnTo>
                  <a:lnTo>
                    <a:pt x="112314" y="35798"/>
                  </a:lnTo>
                  <a:lnTo>
                    <a:pt x="154203" y="15141"/>
                  </a:lnTo>
                  <a:lnTo>
                    <a:pt x="199318" y="3054"/>
                  </a:lnTo>
                  <a:lnTo>
                    <a:pt x="230326" y="0"/>
                  </a:lnTo>
                  <a:lnTo>
                    <a:pt x="245923" y="0"/>
                  </a:lnTo>
                  <a:lnTo>
                    <a:pt x="292229" y="6097"/>
                  </a:lnTo>
                  <a:lnTo>
                    <a:pt x="336455" y="21110"/>
                  </a:lnTo>
                  <a:lnTo>
                    <a:pt x="376903" y="44464"/>
                  </a:lnTo>
                  <a:lnTo>
                    <a:pt x="412019" y="75259"/>
                  </a:lnTo>
                  <a:lnTo>
                    <a:pt x="440450" y="112314"/>
                  </a:lnTo>
                  <a:lnTo>
                    <a:pt x="461107" y="154203"/>
                  </a:lnTo>
                  <a:lnTo>
                    <a:pt x="473195" y="199318"/>
                  </a:lnTo>
                  <a:lnTo>
                    <a:pt x="476249" y="230326"/>
                  </a:lnTo>
                  <a:lnTo>
                    <a:pt x="476249" y="238124"/>
                  </a:lnTo>
                  <a:lnTo>
                    <a:pt x="476249" y="245923"/>
                  </a:lnTo>
                  <a:lnTo>
                    <a:pt x="470152" y="292229"/>
                  </a:lnTo>
                  <a:lnTo>
                    <a:pt x="455139" y="336456"/>
                  </a:lnTo>
                  <a:lnTo>
                    <a:pt x="431785" y="376904"/>
                  </a:lnTo>
                  <a:lnTo>
                    <a:pt x="400989" y="412019"/>
                  </a:lnTo>
                  <a:lnTo>
                    <a:pt x="363934" y="440451"/>
                  </a:lnTo>
                  <a:lnTo>
                    <a:pt x="322045" y="461108"/>
                  </a:lnTo>
                  <a:lnTo>
                    <a:pt x="276931" y="473195"/>
                  </a:lnTo>
                  <a:lnTo>
                    <a:pt x="253704" y="475868"/>
                  </a:lnTo>
                  <a:lnTo>
                    <a:pt x="245923" y="476249"/>
                  </a:lnTo>
                  <a:close/>
                </a:path>
              </a:pathLst>
            </a:custGeom>
            <a:solidFill>
              <a:srgbClr val="0078D4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00824" y="6629399"/>
              <a:ext cx="247650" cy="171450"/>
            </a:xfrm>
            <a:prstGeom prst="rect">
              <a:avLst/>
            </a:prstGeom>
          </p:spPr>
        </p:pic>
      </p:grpSp>
      <p:sp>
        <p:nvSpPr>
          <p:cNvPr id="38" name="object 38" descr=""/>
          <p:cNvSpPr txBox="1"/>
          <p:nvPr/>
        </p:nvSpPr>
        <p:spPr>
          <a:xfrm>
            <a:off x="7092950" y="6524307"/>
            <a:ext cx="173418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25">
                <a:solidFill>
                  <a:srgbClr val="0078D4"/>
                </a:solidFill>
                <a:latin typeface="Roboto Lt"/>
                <a:cs typeface="Roboto Lt"/>
              </a:rPr>
              <a:t>Computer</a:t>
            </a:r>
            <a:r>
              <a:rPr dirty="0" sz="2000" spc="15">
                <a:solidFill>
                  <a:srgbClr val="0078D4"/>
                </a:solidFill>
                <a:latin typeface="Roboto Lt"/>
                <a:cs typeface="Roboto Lt"/>
              </a:rPr>
              <a:t> </a:t>
            </a:r>
            <a:r>
              <a:rPr dirty="0" sz="2000" spc="-90">
                <a:solidFill>
                  <a:srgbClr val="0078D4"/>
                </a:solidFill>
                <a:latin typeface="Roboto Lt"/>
                <a:cs typeface="Roboto Lt"/>
              </a:rPr>
              <a:t>Vision</a:t>
            </a:r>
            <a:endParaRPr sz="2000">
              <a:latin typeface="Roboto Lt"/>
              <a:cs typeface="Roboto Lt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6473824" y="7071478"/>
            <a:ext cx="4558030" cy="5467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90"/>
              </a:spcBef>
            </a:pPr>
            <a:r>
              <a:rPr dirty="0" sz="1650" spc="-105">
                <a:solidFill>
                  <a:srgbClr val="333333"/>
                </a:solidFill>
                <a:latin typeface="Arial MT"/>
                <a:cs typeface="Arial MT"/>
              </a:rPr>
              <a:t>Deals</a:t>
            </a:r>
            <a:r>
              <a:rPr dirty="0" sz="1650" spc="-6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50" spc="-45">
                <a:solidFill>
                  <a:srgbClr val="333333"/>
                </a:solidFill>
                <a:latin typeface="Arial MT"/>
                <a:cs typeface="Arial MT"/>
              </a:rPr>
              <a:t>with</a:t>
            </a:r>
            <a:r>
              <a:rPr dirty="0" sz="1650" spc="-6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50" spc="-85">
                <a:solidFill>
                  <a:srgbClr val="0078D4"/>
                </a:solidFill>
                <a:latin typeface="Roboto Lt"/>
                <a:cs typeface="Roboto Lt"/>
              </a:rPr>
              <a:t>processing</a:t>
            </a:r>
            <a:r>
              <a:rPr dirty="0" sz="1650" spc="-10">
                <a:solidFill>
                  <a:srgbClr val="0078D4"/>
                </a:solidFill>
                <a:latin typeface="Roboto Lt"/>
                <a:cs typeface="Roboto Lt"/>
              </a:rPr>
              <a:t> </a:t>
            </a:r>
            <a:r>
              <a:rPr dirty="0" sz="1650" spc="-65">
                <a:solidFill>
                  <a:srgbClr val="0078D4"/>
                </a:solidFill>
                <a:latin typeface="Roboto Lt"/>
                <a:cs typeface="Roboto Lt"/>
              </a:rPr>
              <a:t>of</a:t>
            </a:r>
            <a:r>
              <a:rPr dirty="0" sz="1650" spc="-15">
                <a:solidFill>
                  <a:srgbClr val="0078D4"/>
                </a:solidFill>
                <a:latin typeface="Roboto Lt"/>
                <a:cs typeface="Roboto Lt"/>
              </a:rPr>
              <a:t> </a:t>
            </a:r>
            <a:r>
              <a:rPr dirty="0" sz="1650" spc="-95">
                <a:solidFill>
                  <a:srgbClr val="0078D4"/>
                </a:solidFill>
                <a:latin typeface="Roboto Lt"/>
                <a:cs typeface="Roboto Lt"/>
              </a:rPr>
              <a:t>images</a:t>
            </a:r>
            <a:r>
              <a:rPr dirty="0" sz="1650" spc="-10">
                <a:solidFill>
                  <a:srgbClr val="0078D4"/>
                </a:solidFill>
                <a:latin typeface="Roboto Lt"/>
                <a:cs typeface="Roboto Lt"/>
              </a:rPr>
              <a:t> </a:t>
            </a:r>
            <a:r>
              <a:rPr dirty="0" sz="1650" spc="-105">
                <a:solidFill>
                  <a:srgbClr val="333333"/>
                </a:solidFill>
                <a:latin typeface="Arial MT"/>
                <a:cs typeface="Arial MT"/>
              </a:rPr>
              <a:t>and</a:t>
            </a:r>
            <a:r>
              <a:rPr dirty="0" sz="1650" spc="-6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50" spc="-90">
                <a:solidFill>
                  <a:srgbClr val="333333"/>
                </a:solidFill>
                <a:latin typeface="Arial MT"/>
                <a:cs typeface="Arial MT"/>
              </a:rPr>
              <a:t>videos,</a:t>
            </a:r>
            <a:r>
              <a:rPr dirty="0" sz="1650" spc="-6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50" spc="-50">
                <a:solidFill>
                  <a:srgbClr val="333333"/>
                </a:solidFill>
                <a:latin typeface="Arial MT"/>
                <a:cs typeface="Arial MT"/>
              </a:rPr>
              <a:t>enabling </a:t>
            </a:r>
            <a:r>
              <a:rPr dirty="0" sz="1650" spc="-80">
                <a:solidFill>
                  <a:srgbClr val="333333"/>
                </a:solidFill>
                <a:latin typeface="Arial MT"/>
                <a:cs typeface="Arial MT"/>
              </a:rPr>
              <a:t>machines</a:t>
            </a:r>
            <a:r>
              <a:rPr dirty="0" sz="1650" spc="-7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50" spc="-30">
                <a:solidFill>
                  <a:srgbClr val="333333"/>
                </a:solidFill>
                <a:latin typeface="Arial MT"/>
                <a:cs typeface="Arial MT"/>
              </a:rPr>
              <a:t>to</a:t>
            </a:r>
            <a:r>
              <a:rPr dirty="0" sz="1650" spc="-7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50" spc="-55">
                <a:solidFill>
                  <a:srgbClr val="333333"/>
                </a:solidFill>
                <a:latin typeface="Arial MT"/>
                <a:cs typeface="Arial MT"/>
              </a:rPr>
              <a:t>interpret</a:t>
            </a:r>
            <a:r>
              <a:rPr dirty="0" sz="1650" spc="-7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50" spc="-65">
                <a:solidFill>
                  <a:srgbClr val="333333"/>
                </a:solidFill>
                <a:latin typeface="Arial MT"/>
                <a:cs typeface="Arial MT"/>
              </a:rPr>
              <a:t>visual</a:t>
            </a:r>
            <a:r>
              <a:rPr dirty="0" sz="1650" spc="-7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50" spc="-10">
                <a:solidFill>
                  <a:srgbClr val="333333"/>
                </a:solidFill>
                <a:latin typeface="Arial MT"/>
                <a:cs typeface="Arial MT"/>
              </a:rPr>
              <a:t>information</a:t>
            </a:r>
            <a:endParaRPr sz="16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8353424"/>
            <a:ext cx="12201525" cy="66675"/>
          </a:xfrm>
          <a:custGeom>
            <a:avLst/>
            <a:gdLst/>
            <a:ahLst/>
            <a:cxnLst/>
            <a:rect l="l" t="t" r="r" b="b"/>
            <a:pathLst>
              <a:path w="12201525" h="66675">
                <a:moveTo>
                  <a:pt x="0" y="66674"/>
                </a:moveTo>
                <a:lnTo>
                  <a:pt x="12201524" y="66674"/>
                </a:lnTo>
                <a:lnTo>
                  <a:pt x="12201524" y="0"/>
                </a:lnTo>
                <a:lnTo>
                  <a:pt x="0" y="0"/>
                </a:lnTo>
                <a:lnTo>
                  <a:pt x="0" y="66674"/>
                </a:lnTo>
                <a:close/>
              </a:path>
            </a:pathLst>
          </a:custGeom>
          <a:solidFill>
            <a:srgbClr val="F5F6F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0"/>
            <a:ext cx="12204700" cy="8420100"/>
            <a:chOff x="0" y="0"/>
            <a:chExt cx="12204700" cy="8420100"/>
          </a:xfrm>
        </p:grpSpPr>
        <p:sp>
          <p:nvSpPr>
            <p:cNvPr id="4" name="object 4" descr=""/>
            <p:cNvSpPr/>
            <p:nvPr/>
          </p:nvSpPr>
          <p:spPr>
            <a:xfrm>
              <a:off x="0" y="0"/>
              <a:ext cx="12204700" cy="8420100"/>
            </a:xfrm>
            <a:custGeom>
              <a:avLst/>
              <a:gdLst/>
              <a:ahLst/>
              <a:cxnLst/>
              <a:rect l="l" t="t" r="r" b="b"/>
              <a:pathLst>
                <a:path w="12204700" h="8420100">
                  <a:moveTo>
                    <a:pt x="12204179" y="8352790"/>
                  </a:moveTo>
                  <a:lnTo>
                    <a:pt x="9512" y="8352790"/>
                  </a:lnTo>
                  <a:lnTo>
                    <a:pt x="9512" y="0"/>
                  </a:lnTo>
                  <a:lnTo>
                    <a:pt x="0" y="0"/>
                  </a:lnTo>
                  <a:lnTo>
                    <a:pt x="0" y="8352790"/>
                  </a:lnTo>
                  <a:lnTo>
                    <a:pt x="0" y="8420100"/>
                  </a:lnTo>
                  <a:lnTo>
                    <a:pt x="12204179" y="8420100"/>
                  </a:lnTo>
                  <a:lnTo>
                    <a:pt x="12204179" y="8352790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24" y="0"/>
              <a:ext cx="12194666" cy="8353424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9524" y="0"/>
              <a:ext cx="12192000" cy="1019175"/>
            </a:xfrm>
            <a:custGeom>
              <a:avLst/>
              <a:gdLst/>
              <a:ahLst/>
              <a:cxnLst/>
              <a:rect l="l" t="t" r="r" b="b"/>
              <a:pathLst>
                <a:path w="12192000" h="1019175">
                  <a:moveTo>
                    <a:pt x="12191999" y="1019174"/>
                  </a:moveTo>
                  <a:lnTo>
                    <a:pt x="0" y="101917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1019174"/>
                  </a:lnTo>
                  <a:close/>
                </a:path>
              </a:pathLst>
            </a:custGeom>
            <a:solidFill>
              <a:srgbClr val="0078D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77824" y="210598"/>
            <a:ext cx="3058795" cy="52387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250" spc="-70"/>
              <a:t>Brief</a:t>
            </a:r>
            <a:r>
              <a:rPr dirty="0" sz="3250" spc="-120"/>
              <a:t> </a:t>
            </a:r>
            <a:r>
              <a:rPr dirty="0" sz="3250" spc="-80"/>
              <a:t>History</a:t>
            </a:r>
            <a:r>
              <a:rPr dirty="0" sz="3250" spc="-120"/>
              <a:t> </a:t>
            </a:r>
            <a:r>
              <a:rPr dirty="0" sz="3250"/>
              <a:t>of</a:t>
            </a:r>
            <a:r>
              <a:rPr dirty="0" sz="3250" spc="-120"/>
              <a:t> </a:t>
            </a:r>
            <a:r>
              <a:rPr dirty="0" sz="3250" spc="-50"/>
              <a:t>AI</a:t>
            </a:r>
            <a:endParaRPr sz="3250"/>
          </a:p>
        </p:txBody>
      </p:sp>
      <p:grpSp>
        <p:nvGrpSpPr>
          <p:cNvPr id="8" name="object 8" descr=""/>
          <p:cNvGrpSpPr/>
          <p:nvPr/>
        </p:nvGrpSpPr>
        <p:grpSpPr>
          <a:xfrm>
            <a:off x="390524" y="1400174"/>
            <a:ext cx="5572125" cy="1009650"/>
            <a:chOff x="390524" y="1400174"/>
            <a:chExt cx="5572125" cy="1009650"/>
          </a:xfrm>
        </p:grpSpPr>
        <p:sp>
          <p:nvSpPr>
            <p:cNvPr id="9" name="object 9" descr=""/>
            <p:cNvSpPr/>
            <p:nvPr/>
          </p:nvSpPr>
          <p:spPr>
            <a:xfrm>
              <a:off x="414337" y="1400174"/>
              <a:ext cx="5548630" cy="1009650"/>
            </a:xfrm>
            <a:custGeom>
              <a:avLst/>
              <a:gdLst/>
              <a:ahLst/>
              <a:cxnLst/>
              <a:rect l="l" t="t" r="r" b="b"/>
              <a:pathLst>
                <a:path w="5548630" h="1009650">
                  <a:moveTo>
                    <a:pt x="5515264" y="1009649"/>
                  </a:moveTo>
                  <a:lnTo>
                    <a:pt x="12392" y="1009649"/>
                  </a:lnTo>
                  <a:lnTo>
                    <a:pt x="10570" y="1008682"/>
                  </a:lnTo>
                  <a:lnTo>
                    <a:pt x="0" y="976602"/>
                  </a:lnTo>
                  <a:lnTo>
                    <a:pt x="0" y="971549"/>
                  </a:lnTo>
                  <a:lnTo>
                    <a:pt x="0" y="33047"/>
                  </a:lnTo>
                  <a:lnTo>
                    <a:pt x="12392" y="0"/>
                  </a:lnTo>
                  <a:lnTo>
                    <a:pt x="5515264" y="0"/>
                  </a:lnTo>
                  <a:lnTo>
                    <a:pt x="5547345" y="28187"/>
                  </a:lnTo>
                  <a:lnTo>
                    <a:pt x="5548312" y="33047"/>
                  </a:lnTo>
                  <a:lnTo>
                    <a:pt x="5548312" y="976602"/>
                  </a:lnTo>
                  <a:lnTo>
                    <a:pt x="5520123" y="1008682"/>
                  </a:lnTo>
                  <a:lnTo>
                    <a:pt x="5515264" y="1009649"/>
                  </a:lnTo>
                  <a:close/>
                </a:path>
              </a:pathLst>
            </a:custGeom>
            <a:solidFill>
              <a:srgbClr val="0078D4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90524" y="1400174"/>
              <a:ext cx="47625" cy="1009650"/>
            </a:xfrm>
            <a:custGeom>
              <a:avLst/>
              <a:gdLst/>
              <a:ahLst/>
              <a:cxnLst/>
              <a:rect l="l" t="t" r="r" b="b"/>
              <a:pathLst>
                <a:path w="47625" h="1009650">
                  <a:moveTo>
                    <a:pt x="47624" y="1009649"/>
                  </a:moveTo>
                  <a:lnTo>
                    <a:pt x="38099" y="1009649"/>
                  </a:lnTo>
                  <a:lnTo>
                    <a:pt x="30498" y="1008952"/>
                  </a:lnTo>
                  <a:lnTo>
                    <a:pt x="697" y="979151"/>
                  </a:lnTo>
                  <a:lnTo>
                    <a:pt x="0" y="971549"/>
                  </a:lnTo>
                  <a:lnTo>
                    <a:pt x="0" y="38099"/>
                  </a:lnTo>
                  <a:lnTo>
                    <a:pt x="23474" y="2789"/>
                  </a:lnTo>
                  <a:lnTo>
                    <a:pt x="38099" y="0"/>
                  </a:lnTo>
                  <a:lnTo>
                    <a:pt x="47624" y="0"/>
                  </a:lnTo>
                  <a:lnTo>
                    <a:pt x="47624" y="1009649"/>
                  </a:lnTo>
                  <a:close/>
                </a:path>
              </a:pathLst>
            </a:custGeom>
            <a:solidFill>
              <a:srgbClr val="0078D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615949" y="1538925"/>
            <a:ext cx="4520565" cy="6540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90"/>
              </a:spcBef>
            </a:pPr>
            <a:r>
              <a:rPr dirty="0" sz="1800" spc="-120">
                <a:solidFill>
                  <a:srgbClr val="333333"/>
                </a:solidFill>
                <a:latin typeface="Arial MT"/>
                <a:cs typeface="Arial MT"/>
              </a:rPr>
              <a:t>The</a:t>
            </a:r>
            <a:r>
              <a:rPr dirty="0" sz="1800" spc="-7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800" spc="-55">
                <a:solidFill>
                  <a:srgbClr val="333333"/>
                </a:solidFill>
                <a:latin typeface="Arial MT"/>
                <a:cs typeface="Arial MT"/>
              </a:rPr>
              <a:t>history</a:t>
            </a:r>
            <a:r>
              <a:rPr dirty="0" sz="1800" spc="-7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333333"/>
                </a:solidFill>
                <a:latin typeface="Arial MT"/>
                <a:cs typeface="Arial MT"/>
              </a:rPr>
              <a:t>of</a:t>
            </a:r>
            <a:r>
              <a:rPr dirty="0" sz="1800" spc="-7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800" spc="-105">
                <a:solidFill>
                  <a:srgbClr val="333333"/>
                </a:solidFill>
                <a:latin typeface="Arial MT"/>
                <a:cs typeface="Arial MT"/>
              </a:rPr>
              <a:t>AI</a:t>
            </a:r>
            <a:r>
              <a:rPr dirty="0" sz="1800" spc="-7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800" spc="-20">
                <a:solidFill>
                  <a:srgbClr val="333333"/>
                </a:solidFill>
                <a:latin typeface="Arial MT"/>
                <a:cs typeface="Arial MT"/>
              </a:rPr>
              <a:t>is</a:t>
            </a:r>
            <a:r>
              <a:rPr dirty="0" sz="1800" spc="-7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800" spc="-85">
                <a:solidFill>
                  <a:srgbClr val="333333"/>
                </a:solidFill>
                <a:latin typeface="Arial MT"/>
                <a:cs typeface="Arial MT"/>
              </a:rPr>
              <a:t>marked</a:t>
            </a:r>
            <a:r>
              <a:rPr dirty="0" sz="1800" spc="-7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800" spc="-110">
                <a:solidFill>
                  <a:srgbClr val="333333"/>
                </a:solidFill>
                <a:latin typeface="Arial MT"/>
                <a:cs typeface="Arial MT"/>
              </a:rPr>
              <a:t>by</a:t>
            </a:r>
            <a:r>
              <a:rPr dirty="0" sz="1800" spc="-7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800" spc="-30">
                <a:solidFill>
                  <a:srgbClr val="333333"/>
                </a:solidFill>
                <a:latin typeface="Arial MT"/>
                <a:cs typeface="Arial MT"/>
              </a:rPr>
              <a:t>distinct</a:t>
            </a:r>
            <a:r>
              <a:rPr dirty="0" sz="1800" spc="-7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800" spc="-65">
                <a:solidFill>
                  <a:srgbClr val="333333"/>
                </a:solidFill>
                <a:latin typeface="Arial MT"/>
                <a:cs typeface="Arial MT"/>
              </a:rPr>
              <a:t>periods</a:t>
            </a:r>
            <a:r>
              <a:rPr dirty="0" sz="1800" spc="-7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800" spc="-25">
                <a:solidFill>
                  <a:srgbClr val="333333"/>
                </a:solidFill>
                <a:latin typeface="Arial MT"/>
                <a:cs typeface="Arial MT"/>
              </a:rPr>
              <a:t>of </a:t>
            </a:r>
            <a:r>
              <a:rPr dirty="0" sz="1800" spc="-60">
                <a:solidFill>
                  <a:srgbClr val="0078D4"/>
                </a:solidFill>
                <a:latin typeface="Arial MT"/>
                <a:cs typeface="Arial MT"/>
              </a:rPr>
              <a:t>innovation,</a:t>
            </a:r>
            <a:r>
              <a:rPr dirty="0" sz="1800" spc="-75">
                <a:solidFill>
                  <a:srgbClr val="0078D4"/>
                </a:solidFill>
                <a:latin typeface="Arial MT"/>
                <a:cs typeface="Arial MT"/>
              </a:rPr>
              <a:t> </a:t>
            </a:r>
            <a:r>
              <a:rPr dirty="0" sz="1800" spc="-70">
                <a:solidFill>
                  <a:srgbClr val="0078D4"/>
                </a:solidFill>
                <a:latin typeface="Arial MT"/>
                <a:cs typeface="Arial MT"/>
              </a:rPr>
              <a:t>setbacks,</a:t>
            </a:r>
            <a:r>
              <a:rPr dirty="0" sz="1800" spc="-60">
                <a:solidFill>
                  <a:srgbClr val="0078D4"/>
                </a:solidFill>
                <a:latin typeface="Arial MT"/>
                <a:cs typeface="Arial MT"/>
              </a:rPr>
              <a:t> </a:t>
            </a:r>
            <a:r>
              <a:rPr dirty="0" sz="1800" spc="-95">
                <a:solidFill>
                  <a:srgbClr val="0078D4"/>
                </a:solidFill>
                <a:latin typeface="Arial MT"/>
                <a:cs typeface="Arial MT"/>
              </a:rPr>
              <a:t>and</a:t>
            </a:r>
            <a:r>
              <a:rPr dirty="0" sz="1800" spc="-60">
                <a:solidFill>
                  <a:srgbClr val="0078D4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078D4"/>
                </a:solidFill>
                <a:latin typeface="Arial MT"/>
                <a:cs typeface="Arial MT"/>
              </a:rPr>
              <a:t>breakthroughs</a:t>
            </a:r>
            <a:r>
              <a:rPr dirty="0" sz="1800" spc="-10">
                <a:solidFill>
                  <a:srgbClr val="333333"/>
                </a:solidFill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6511" y="2612135"/>
            <a:ext cx="5779007" cy="5483351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689471" y="3102960"/>
            <a:ext cx="545465" cy="3219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950" spc="-85">
                <a:solidFill>
                  <a:srgbClr val="FFFFFF"/>
                </a:solidFill>
                <a:latin typeface="Roboto Lt"/>
                <a:cs typeface="Roboto Lt"/>
              </a:rPr>
              <a:t>1936</a:t>
            </a:r>
            <a:endParaRPr sz="1950">
              <a:latin typeface="Roboto Lt"/>
              <a:cs typeface="Roboto Lt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520824" y="2748279"/>
            <a:ext cx="3937635" cy="922655"/>
          </a:xfrm>
          <a:prstGeom prst="rect">
            <a:avLst/>
          </a:prstGeom>
        </p:spPr>
        <p:txBody>
          <a:bodyPr wrap="square" lIns="0" tIns="996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dirty="0" sz="1800" spc="-105">
                <a:solidFill>
                  <a:srgbClr val="0078D4"/>
                </a:solidFill>
                <a:latin typeface="Arial MT"/>
                <a:cs typeface="Arial MT"/>
              </a:rPr>
              <a:t>The</a:t>
            </a:r>
            <a:r>
              <a:rPr dirty="0" sz="1800" spc="-100">
                <a:solidFill>
                  <a:srgbClr val="0078D4"/>
                </a:solidFill>
                <a:latin typeface="Arial MT"/>
                <a:cs typeface="Arial MT"/>
              </a:rPr>
              <a:t> </a:t>
            </a:r>
            <a:r>
              <a:rPr dirty="0" sz="1800" spc="-75">
                <a:solidFill>
                  <a:srgbClr val="0078D4"/>
                </a:solidFill>
                <a:latin typeface="Arial MT"/>
                <a:cs typeface="Arial MT"/>
              </a:rPr>
              <a:t>Turing</a:t>
            </a:r>
            <a:r>
              <a:rPr dirty="0" sz="1800" spc="-50">
                <a:solidFill>
                  <a:srgbClr val="0078D4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078D4"/>
                </a:solidFill>
                <a:latin typeface="Arial MT"/>
                <a:cs typeface="Arial MT"/>
              </a:rPr>
              <a:t>Machine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4200"/>
              </a:lnSpc>
              <a:spcBef>
                <a:spcPts val="464"/>
              </a:spcBef>
            </a:pPr>
            <a:r>
              <a:rPr dirty="0" sz="1500" spc="-70">
                <a:solidFill>
                  <a:srgbClr val="333333"/>
                </a:solidFill>
                <a:latin typeface="Arial MT"/>
                <a:cs typeface="Arial MT"/>
              </a:rPr>
              <a:t>Theoretical</a:t>
            </a:r>
            <a:r>
              <a:rPr dirty="0" sz="1500" spc="-6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75">
                <a:solidFill>
                  <a:srgbClr val="333333"/>
                </a:solidFill>
                <a:latin typeface="Arial MT"/>
                <a:cs typeface="Arial MT"/>
              </a:rPr>
              <a:t>model</a:t>
            </a:r>
            <a:r>
              <a:rPr dirty="0" sz="1500" spc="-6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333333"/>
                </a:solidFill>
                <a:latin typeface="Arial MT"/>
                <a:cs typeface="Arial MT"/>
              </a:rPr>
              <a:t>of</a:t>
            </a:r>
            <a:r>
              <a:rPr dirty="0" sz="1500" spc="-60">
                <a:solidFill>
                  <a:srgbClr val="333333"/>
                </a:solidFill>
                <a:latin typeface="Arial MT"/>
                <a:cs typeface="Arial MT"/>
              </a:rPr>
              <a:t> computation </a:t>
            </a:r>
            <a:r>
              <a:rPr dirty="0" sz="1500" spc="-40">
                <a:solidFill>
                  <a:srgbClr val="333333"/>
                </a:solidFill>
                <a:latin typeface="Arial MT"/>
                <a:cs typeface="Arial MT"/>
              </a:rPr>
              <a:t>that</a:t>
            </a:r>
            <a:r>
              <a:rPr dirty="0" sz="1500" spc="-5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65">
                <a:solidFill>
                  <a:srgbClr val="333333"/>
                </a:solidFill>
                <a:latin typeface="Arial MT"/>
                <a:cs typeface="Arial MT"/>
              </a:rPr>
              <a:t>manipulates </a:t>
            </a:r>
            <a:r>
              <a:rPr dirty="0" sz="1500" spc="-70">
                <a:solidFill>
                  <a:srgbClr val="333333"/>
                </a:solidFill>
                <a:latin typeface="Arial MT"/>
                <a:cs typeface="Arial MT"/>
              </a:rPr>
              <a:t>symbols </a:t>
            </a:r>
            <a:r>
              <a:rPr dirty="0" sz="1500" spc="-80">
                <a:solidFill>
                  <a:srgbClr val="333333"/>
                </a:solidFill>
                <a:latin typeface="Arial MT"/>
                <a:cs typeface="Arial MT"/>
              </a:rPr>
              <a:t>on</a:t>
            </a:r>
            <a:r>
              <a:rPr dirty="0" sz="1500" spc="-7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110">
                <a:solidFill>
                  <a:srgbClr val="333333"/>
                </a:solidFill>
                <a:latin typeface="Arial MT"/>
                <a:cs typeface="Arial MT"/>
              </a:rPr>
              <a:t>a</a:t>
            </a:r>
            <a:r>
              <a:rPr dirty="0" sz="1500" spc="-7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40">
                <a:solidFill>
                  <a:srgbClr val="333333"/>
                </a:solidFill>
                <a:latin typeface="Arial MT"/>
                <a:cs typeface="Arial MT"/>
              </a:rPr>
              <a:t>strip</a:t>
            </a:r>
            <a:r>
              <a:rPr dirty="0" sz="1500" spc="-7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333333"/>
                </a:solidFill>
                <a:latin typeface="Arial MT"/>
                <a:cs typeface="Arial MT"/>
              </a:rPr>
              <a:t>of</a:t>
            </a:r>
            <a:r>
              <a:rPr dirty="0" sz="1500" spc="-7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75">
                <a:solidFill>
                  <a:srgbClr val="333333"/>
                </a:solidFill>
                <a:latin typeface="Arial MT"/>
                <a:cs typeface="Arial MT"/>
              </a:rPr>
              <a:t>tape</a:t>
            </a:r>
            <a:r>
              <a:rPr dirty="0" sz="1500" spc="-6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70">
                <a:solidFill>
                  <a:srgbClr val="333333"/>
                </a:solidFill>
                <a:latin typeface="Arial MT"/>
                <a:cs typeface="Arial MT"/>
              </a:rPr>
              <a:t>according </a:t>
            </a:r>
            <a:r>
              <a:rPr dirty="0" sz="1500" spc="-40">
                <a:solidFill>
                  <a:srgbClr val="333333"/>
                </a:solidFill>
                <a:latin typeface="Arial MT"/>
                <a:cs typeface="Arial MT"/>
              </a:rPr>
              <a:t>to</a:t>
            </a:r>
            <a:r>
              <a:rPr dirty="0" sz="1500" spc="-7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333333"/>
                </a:solidFill>
                <a:latin typeface="Arial MT"/>
                <a:cs typeface="Arial MT"/>
              </a:rPr>
              <a:t>rules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689471" y="4465035"/>
            <a:ext cx="545465" cy="3219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950" spc="-85">
                <a:solidFill>
                  <a:srgbClr val="FFFFFF"/>
                </a:solidFill>
                <a:latin typeface="Roboto Lt"/>
                <a:cs typeface="Roboto Lt"/>
              </a:rPr>
              <a:t>1950</a:t>
            </a:r>
            <a:endParaRPr sz="1950">
              <a:latin typeface="Roboto Lt"/>
              <a:cs typeface="Roboto Lt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520824" y="4110353"/>
            <a:ext cx="4207510" cy="932180"/>
          </a:xfrm>
          <a:prstGeom prst="rect">
            <a:avLst/>
          </a:prstGeom>
        </p:spPr>
        <p:txBody>
          <a:bodyPr wrap="square" lIns="0" tIns="996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dirty="0" sz="1800" spc="-105">
                <a:solidFill>
                  <a:srgbClr val="0078D4"/>
                </a:solidFill>
                <a:latin typeface="Arial MT"/>
                <a:cs typeface="Arial MT"/>
              </a:rPr>
              <a:t>The</a:t>
            </a:r>
            <a:r>
              <a:rPr dirty="0" sz="1800" spc="-95">
                <a:solidFill>
                  <a:srgbClr val="0078D4"/>
                </a:solidFill>
                <a:latin typeface="Arial MT"/>
                <a:cs typeface="Arial MT"/>
              </a:rPr>
              <a:t> </a:t>
            </a:r>
            <a:r>
              <a:rPr dirty="0" sz="1800" spc="-75">
                <a:solidFill>
                  <a:srgbClr val="0078D4"/>
                </a:solidFill>
                <a:latin typeface="Arial MT"/>
                <a:cs typeface="Arial MT"/>
              </a:rPr>
              <a:t>Turing</a:t>
            </a:r>
            <a:r>
              <a:rPr dirty="0" sz="1800" spc="-95">
                <a:solidFill>
                  <a:srgbClr val="0078D4"/>
                </a:solidFill>
                <a:latin typeface="Arial MT"/>
                <a:cs typeface="Arial MT"/>
              </a:rPr>
              <a:t> </a:t>
            </a:r>
            <a:r>
              <a:rPr dirty="0" sz="1800" spc="-20">
                <a:solidFill>
                  <a:srgbClr val="0078D4"/>
                </a:solidFill>
                <a:latin typeface="Arial MT"/>
                <a:cs typeface="Arial MT"/>
              </a:rPr>
              <a:t>Test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8300"/>
              </a:lnSpc>
              <a:spcBef>
                <a:spcPts val="390"/>
              </a:spcBef>
            </a:pPr>
            <a:r>
              <a:rPr dirty="0" sz="1500" spc="-90">
                <a:solidFill>
                  <a:srgbClr val="333333"/>
                </a:solidFill>
                <a:latin typeface="Arial MT"/>
                <a:cs typeface="Arial MT"/>
              </a:rPr>
              <a:t>Proposed</a:t>
            </a:r>
            <a:r>
              <a:rPr dirty="0" sz="1500" spc="-7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90">
                <a:solidFill>
                  <a:srgbClr val="333333"/>
                </a:solidFill>
                <a:latin typeface="Arial MT"/>
                <a:cs typeface="Arial MT"/>
              </a:rPr>
              <a:t>as</a:t>
            </a:r>
            <a:r>
              <a:rPr dirty="0" sz="1500" spc="-6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110">
                <a:solidFill>
                  <a:srgbClr val="333333"/>
                </a:solidFill>
                <a:latin typeface="Arial MT"/>
                <a:cs typeface="Arial MT"/>
              </a:rPr>
              <a:t>a</a:t>
            </a:r>
            <a:r>
              <a:rPr dirty="0" sz="1500" spc="-7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95">
                <a:solidFill>
                  <a:srgbClr val="333333"/>
                </a:solidFill>
                <a:latin typeface="Arial MT"/>
                <a:cs typeface="Arial MT"/>
              </a:rPr>
              <a:t>measure</a:t>
            </a:r>
            <a:r>
              <a:rPr dirty="0" sz="1500" spc="-6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333333"/>
                </a:solidFill>
                <a:latin typeface="Arial MT"/>
                <a:cs typeface="Arial MT"/>
              </a:rPr>
              <a:t>of</a:t>
            </a:r>
            <a:r>
              <a:rPr dirty="0" sz="1500" spc="-7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110">
                <a:solidFill>
                  <a:srgbClr val="333333"/>
                </a:solidFill>
                <a:latin typeface="Arial MT"/>
                <a:cs typeface="Arial MT"/>
              </a:rPr>
              <a:t>a</a:t>
            </a:r>
            <a:r>
              <a:rPr dirty="0" sz="1500" spc="-6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85">
                <a:solidFill>
                  <a:srgbClr val="333333"/>
                </a:solidFill>
                <a:latin typeface="Arial MT"/>
                <a:cs typeface="Arial MT"/>
              </a:rPr>
              <a:t>machine's</a:t>
            </a:r>
            <a:r>
              <a:rPr dirty="0" sz="1500" spc="-6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45">
                <a:solidFill>
                  <a:srgbClr val="333333"/>
                </a:solidFill>
                <a:latin typeface="Arial MT"/>
                <a:cs typeface="Arial MT"/>
              </a:rPr>
              <a:t>ability</a:t>
            </a:r>
            <a:r>
              <a:rPr dirty="0" sz="1500" spc="-7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40">
                <a:solidFill>
                  <a:srgbClr val="333333"/>
                </a:solidFill>
                <a:latin typeface="Arial MT"/>
                <a:cs typeface="Arial MT"/>
              </a:rPr>
              <a:t>to</a:t>
            </a:r>
            <a:r>
              <a:rPr dirty="0" sz="1500" spc="-6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45">
                <a:solidFill>
                  <a:srgbClr val="333333"/>
                </a:solidFill>
                <a:latin typeface="Arial MT"/>
                <a:cs typeface="Arial MT"/>
              </a:rPr>
              <a:t>exhibit </a:t>
            </a:r>
            <a:r>
              <a:rPr dirty="0" sz="1500" spc="-50">
                <a:solidFill>
                  <a:srgbClr val="333333"/>
                </a:solidFill>
                <a:latin typeface="Arial MT"/>
                <a:cs typeface="Arial MT"/>
              </a:rPr>
              <a:t>intelligent</a:t>
            </a:r>
            <a:r>
              <a:rPr dirty="0" sz="1500" spc="-4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333333"/>
                </a:solidFill>
                <a:latin typeface="Arial MT"/>
                <a:cs typeface="Arial MT"/>
              </a:rPr>
              <a:t>behavior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689471" y="5827110"/>
            <a:ext cx="545465" cy="3219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950" spc="-85">
                <a:solidFill>
                  <a:srgbClr val="FFFFFF"/>
                </a:solidFill>
                <a:latin typeface="Roboto Lt"/>
                <a:cs typeface="Roboto Lt"/>
              </a:rPr>
              <a:t>1956</a:t>
            </a:r>
            <a:endParaRPr sz="1950">
              <a:latin typeface="Roboto Lt"/>
              <a:cs typeface="Roboto Lt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520824" y="5481953"/>
            <a:ext cx="3550285" cy="922655"/>
          </a:xfrm>
          <a:prstGeom prst="rect">
            <a:avLst/>
          </a:prstGeom>
        </p:spPr>
        <p:txBody>
          <a:bodyPr wrap="square" lIns="0" tIns="996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dirty="0" sz="1800" spc="-60">
                <a:solidFill>
                  <a:srgbClr val="0078D4"/>
                </a:solidFill>
                <a:latin typeface="Arial MT"/>
                <a:cs typeface="Arial MT"/>
              </a:rPr>
              <a:t>Dartmouth</a:t>
            </a:r>
            <a:r>
              <a:rPr dirty="0" sz="1800" spc="-75">
                <a:solidFill>
                  <a:srgbClr val="0078D4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078D4"/>
                </a:solidFill>
                <a:latin typeface="Arial MT"/>
                <a:cs typeface="Arial MT"/>
              </a:rPr>
              <a:t>Conference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4200"/>
              </a:lnSpc>
              <a:spcBef>
                <a:spcPts val="464"/>
              </a:spcBef>
            </a:pPr>
            <a:r>
              <a:rPr dirty="0" sz="1500" spc="-55">
                <a:solidFill>
                  <a:srgbClr val="333333"/>
                </a:solidFill>
                <a:latin typeface="Arial MT"/>
                <a:cs typeface="Arial MT"/>
              </a:rPr>
              <a:t>Birth</a:t>
            </a:r>
            <a:r>
              <a:rPr dirty="0" sz="1500" spc="-7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333333"/>
                </a:solidFill>
                <a:latin typeface="Arial MT"/>
                <a:cs typeface="Arial MT"/>
              </a:rPr>
              <a:t>of</a:t>
            </a:r>
            <a:r>
              <a:rPr dirty="0" sz="1500" spc="-7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85">
                <a:solidFill>
                  <a:srgbClr val="333333"/>
                </a:solidFill>
                <a:latin typeface="Arial MT"/>
                <a:cs typeface="Arial MT"/>
              </a:rPr>
              <a:t>AI</a:t>
            </a:r>
            <a:r>
              <a:rPr dirty="0" sz="1500" spc="-7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90">
                <a:solidFill>
                  <a:srgbClr val="333333"/>
                </a:solidFill>
                <a:latin typeface="Arial MT"/>
                <a:cs typeface="Arial MT"/>
              </a:rPr>
              <a:t>as</a:t>
            </a:r>
            <a:r>
              <a:rPr dirty="0" sz="1500" spc="-7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110">
                <a:solidFill>
                  <a:srgbClr val="333333"/>
                </a:solidFill>
                <a:latin typeface="Arial MT"/>
                <a:cs typeface="Arial MT"/>
              </a:rPr>
              <a:t>a</a:t>
            </a:r>
            <a:r>
              <a:rPr dirty="0" sz="1500" spc="-7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65">
                <a:solidFill>
                  <a:srgbClr val="333333"/>
                </a:solidFill>
                <a:latin typeface="Arial MT"/>
                <a:cs typeface="Arial MT"/>
              </a:rPr>
              <a:t>field,</a:t>
            </a:r>
            <a:r>
              <a:rPr dirty="0" sz="1500" spc="-7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60">
                <a:solidFill>
                  <a:srgbClr val="333333"/>
                </a:solidFill>
                <a:latin typeface="Arial MT"/>
                <a:cs typeface="Arial MT"/>
              </a:rPr>
              <a:t>coining</a:t>
            </a:r>
            <a:r>
              <a:rPr dirty="0" sz="1500" spc="-7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75">
                <a:solidFill>
                  <a:srgbClr val="333333"/>
                </a:solidFill>
                <a:latin typeface="Arial MT"/>
                <a:cs typeface="Arial MT"/>
              </a:rPr>
              <a:t>the</a:t>
            </a:r>
            <a:r>
              <a:rPr dirty="0" sz="1500" spc="-7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60">
                <a:solidFill>
                  <a:srgbClr val="333333"/>
                </a:solidFill>
                <a:latin typeface="Arial MT"/>
                <a:cs typeface="Arial MT"/>
              </a:rPr>
              <a:t>term</a:t>
            </a:r>
            <a:r>
              <a:rPr dirty="0" sz="1500" spc="-7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40">
                <a:solidFill>
                  <a:srgbClr val="333333"/>
                </a:solidFill>
                <a:latin typeface="Arial MT"/>
                <a:cs typeface="Arial MT"/>
              </a:rPr>
              <a:t>"Artificial </a:t>
            </a:r>
            <a:r>
              <a:rPr dirty="0" sz="1500" spc="-10">
                <a:solidFill>
                  <a:srgbClr val="333333"/>
                </a:solidFill>
                <a:latin typeface="Arial MT"/>
                <a:cs typeface="Arial MT"/>
              </a:rPr>
              <a:t>Intelligence"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689471" y="7198710"/>
            <a:ext cx="545465" cy="3219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950" spc="-85">
                <a:solidFill>
                  <a:srgbClr val="FFFFFF"/>
                </a:solidFill>
                <a:latin typeface="Roboto Lt"/>
                <a:cs typeface="Roboto Lt"/>
              </a:rPr>
              <a:t>1966</a:t>
            </a:r>
            <a:endParaRPr sz="1950">
              <a:latin typeface="Roboto Lt"/>
              <a:cs typeface="Roboto Lt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520824" y="6844027"/>
            <a:ext cx="3624579" cy="922655"/>
          </a:xfrm>
          <a:prstGeom prst="rect">
            <a:avLst/>
          </a:prstGeom>
        </p:spPr>
        <p:txBody>
          <a:bodyPr wrap="square" lIns="0" tIns="996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dirty="0" sz="1800" spc="-10">
                <a:solidFill>
                  <a:srgbClr val="0078D4"/>
                </a:solidFill>
                <a:latin typeface="Arial MT"/>
                <a:cs typeface="Arial MT"/>
              </a:rPr>
              <a:t>ELIZA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4200"/>
              </a:lnSpc>
              <a:spcBef>
                <a:spcPts val="464"/>
              </a:spcBef>
            </a:pPr>
            <a:r>
              <a:rPr dirty="0" sz="1500" spc="-105">
                <a:solidFill>
                  <a:srgbClr val="333333"/>
                </a:solidFill>
                <a:latin typeface="Arial MT"/>
                <a:cs typeface="Arial MT"/>
              </a:rPr>
              <a:t>Early</a:t>
            </a:r>
            <a:r>
              <a:rPr dirty="0" sz="1500" spc="-4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70">
                <a:solidFill>
                  <a:srgbClr val="333333"/>
                </a:solidFill>
                <a:latin typeface="Arial MT"/>
                <a:cs typeface="Arial MT"/>
              </a:rPr>
              <a:t>natural</a:t>
            </a:r>
            <a:r>
              <a:rPr dirty="0" sz="1500" spc="-4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90">
                <a:solidFill>
                  <a:srgbClr val="333333"/>
                </a:solidFill>
                <a:latin typeface="Arial MT"/>
                <a:cs typeface="Arial MT"/>
              </a:rPr>
              <a:t>language</a:t>
            </a:r>
            <a:r>
              <a:rPr dirty="0" sz="1500" spc="-4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75">
                <a:solidFill>
                  <a:srgbClr val="333333"/>
                </a:solidFill>
                <a:latin typeface="Arial MT"/>
                <a:cs typeface="Arial MT"/>
              </a:rPr>
              <a:t>processing</a:t>
            </a:r>
            <a:r>
              <a:rPr dirty="0" sz="1500" spc="-4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85">
                <a:solidFill>
                  <a:srgbClr val="333333"/>
                </a:solidFill>
                <a:latin typeface="Arial MT"/>
                <a:cs typeface="Arial MT"/>
              </a:rPr>
              <a:t>program</a:t>
            </a:r>
            <a:r>
              <a:rPr dirty="0" sz="1500" spc="-4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25">
                <a:solidFill>
                  <a:srgbClr val="333333"/>
                </a:solidFill>
                <a:latin typeface="Arial MT"/>
                <a:cs typeface="Arial MT"/>
              </a:rPr>
              <a:t>that </a:t>
            </a:r>
            <a:r>
              <a:rPr dirty="0" sz="1500" spc="-65">
                <a:solidFill>
                  <a:srgbClr val="333333"/>
                </a:solidFill>
                <a:latin typeface="Arial MT"/>
                <a:cs typeface="Arial MT"/>
              </a:rPr>
              <a:t>simulated</a:t>
            </a:r>
            <a:r>
              <a:rPr dirty="0" sz="1500" spc="-2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333333"/>
                </a:solidFill>
                <a:latin typeface="Arial MT"/>
                <a:cs typeface="Arial MT"/>
              </a:rPr>
              <a:t>conversation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6144767" y="1316735"/>
            <a:ext cx="5779135" cy="6779259"/>
            <a:chOff x="6144767" y="1316735"/>
            <a:chExt cx="5779135" cy="6779259"/>
          </a:xfrm>
        </p:grpSpPr>
        <p:sp>
          <p:nvSpPr>
            <p:cNvPr id="22" name="object 22" descr=""/>
            <p:cNvSpPr/>
            <p:nvPr/>
          </p:nvSpPr>
          <p:spPr>
            <a:xfrm>
              <a:off x="6144767" y="1316735"/>
              <a:ext cx="5779135" cy="6779259"/>
            </a:xfrm>
            <a:custGeom>
              <a:avLst/>
              <a:gdLst/>
              <a:ahLst/>
              <a:cxnLst/>
              <a:rect l="l" t="t" r="r" b="b"/>
              <a:pathLst>
                <a:path w="5779134" h="6779259">
                  <a:moveTo>
                    <a:pt x="5779007" y="6778751"/>
                  </a:moveTo>
                  <a:lnTo>
                    <a:pt x="0" y="6778751"/>
                  </a:lnTo>
                  <a:lnTo>
                    <a:pt x="0" y="0"/>
                  </a:lnTo>
                  <a:lnTo>
                    <a:pt x="5779007" y="0"/>
                  </a:lnTo>
                  <a:lnTo>
                    <a:pt x="5779007" y="92963"/>
                  </a:lnTo>
                  <a:lnTo>
                    <a:pt x="179831" y="92963"/>
                  </a:lnTo>
                  <a:lnTo>
                    <a:pt x="173263" y="93281"/>
                  </a:lnTo>
                  <a:lnTo>
                    <a:pt x="137553" y="108072"/>
                  </a:lnTo>
                  <a:lnTo>
                    <a:pt x="116010" y="140312"/>
                  </a:lnTo>
                  <a:lnTo>
                    <a:pt x="113156" y="159638"/>
                  </a:lnTo>
                  <a:lnTo>
                    <a:pt x="113156" y="6579488"/>
                  </a:lnTo>
                  <a:lnTo>
                    <a:pt x="124382" y="6616537"/>
                  </a:lnTo>
                  <a:lnTo>
                    <a:pt x="154316" y="6641087"/>
                  </a:lnTo>
                  <a:lnTo>
                    <a:pt x="179831" y="6646163"/>
                  </a:lnTo>
                  <a:lnTo>
                    <a:pt x="5779007" y="6646163"/>
                  </a:lnTo>
                  <a:lnTo>
                    <a:pt x="5779007" y="6778751"/>
                  </a:lnTo>
                  <a:close/>
                </a:path>
                <a:path w="5779134" h="6779259">
                  <a:moveTo>
                    <a:pt x="5779007" y="6646163"/>
                  </a:moveTo>
                  <a:lnTo>
                    <a:pt x="5599556" y="6646163"/>
                  </a:lnTo>
                  <a:lnTo>
                    <a:pt x="5606124" y="6645846"/>
                  </a:lnTo>
                  <a:lnTo>
                    <a:pt x="5612565" y="6644894"/>
                  </a:lnTo>
                  <a:lnTo>
                    <a:pt x="5646702" y="6626634"/>
                  </a:lnTo>
                  <a:lnTo>
                    <a:pt x="5664962" y="6592498"/>
                  </a:lnTo>
                  <a:lnTo>
                    <a:pt x="5666231" y="6579488"/>
                  </a:lnTo>
                  <a:lnTo>
                    <a:pt x="5666231" y="159638"/>
                  </a:lnTo>
                  <a:lnTo>
                    <a:pt x="5655004" y="122589"/>
                  </a:lnTo>
                  <a:lnTo>
                    <a:pt x="5625071" y="98039"/>
                  </a:lnTo>
                  <a:lnTo>
                    <a:pt x="5599556" y="92963"/>
                  </a:lnTo>
                  <a:lnTo>
                    <a:pt x="5779007" y="92963"/>
                  </a:lnTo>
                  <a:lnTo>
                    <a:pt x="5779007" y="6646163"/>
                  </a:lnTo>
                  <a:close/>
                </a:path>
              </a:pathLst>
            </a:custGeom>
            <a:solidFill>
              <a:srgbClr val="000000">
                <a:alpha val="783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6248399" y="1400174"/>
              <a:ext cx="5572125" cy="6572250"/>
            </a:xfrm>
            <a:custGeom>
              <a:avLst/>
              <a:gdLst/>
              <a:ahLst/>
              <a:cxnLst/>
              <a:rect l="l" t="t" r="r" b="b"/>
              <a:pathLst>
                <a:path w="5572125" h="6572250">
                  <a:moveTo>
                    <a:pt x="5500928" y="6572248"/>
                  </a:moveTo>
                  <a:lnTo>
                    <a:pt x="71196" y="6572248"/>
                  </a:lnTo>
                  <a:lnTo>
                    <a:pt x="66241" y="6571760"/>
                  </a:lnTo>
                  <a:lnTo>
                    <a:pt x="29705" y="6556626"/>
                  </a:lnTo>
                  <a:lnTo>
                    <a:pt x="3885" y="6520586"/>
                  </a:lnTo>
                  <a:lnTo>
                    <a:pt x="0" y="6501052"/>
                  </a:lnTo>
                  <a:lnTo>
                    <a:pt x="0" y="649604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500928" y="0"/>
                  </a:lnTo>
                  <a:lnTo>
                    <a:pt x="5542417" y="15621"/>
                  </a:lnTo>
                  <a:lnTo>
                    <a:pt x="5568238" y="51661"/>
                  </a:lnTo>
                  <a:lnTo>
                    <a:pt x="5572123" y="71196"/>
                  </a:lnTo>
                  <a:lnTo>
                    <a:pt x="5572123" y="6501052"/>
                  </a:lnTo>
                  <a:lnTo>
                    <a:pt x="5556501" y="6542543"/>
                  </a:lnTo>
                  <a:lnTo>
                    <a:pt x="5520462" y="6568362"/>
                  </a:lnTo>
                  <a:lnTo>
                    <a:pt x="5505882" y="6571760"/>
                  </a:lnTo>
                  <a:lnTo>
                    <a:pt x="5500928" y="65722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6486524" y="1638299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5923" y="476249"/>
                  </a:moveTo>
                  <a:lnTo>
                    <a:pt x="230326" y="476249"/>
                  </a:lnTo>
                  <a:lnTo>
                    <a:pt x="222545" y="475867"/>
                  </a:lnTo>
                  <a:lnTo>
                    <a:pt x="184019" y="470152"/>
                  </a:lnTo>
                  <a:lnTo>
                    <a:pt x="139793" y="455139"/>
                  </a:lnTo>
                  <a:lnTo>
                    <a:pt x="99345" y="431785"/>
                  </a:lnTo>
                  <a:lnTo>
                    <a:pt x="64230" y="400990"/>
                  </a:lnTo>
                  <a:lnTo>
                    <a:pt x="35797" y="363935"/>
                  </a:lnTo>
                  <a:lnTo>
                    <a:pt x="15140" y="322046"/>
                  </a:lnTo>
                  <a:lnTo>
                    <a:pt x="3053" y="276931"/>
                  </a:lnTo>
                  <a:lnTo>
                    <a:pt x="0" y="245924"/>
                  </a:lnTo>
                  <a:lnTo>
                    <a:pt x="0" y="230326"/>
                  </a:lnTo>
                  <a:lnTo>
                    <a:pt x="6096" y="184020"/>
                  </a:lnTo>
                  <a:lnTo>
                    <a:pt x="21110" y="139793"/>
                  </a:lnTo>
                  <a:lnTo>
                    <a:pt x="44462" y="99345"/>
                  </a:lnTo>
                  <a:lnTo>
                    <a:pt x="75259" y="64230"/>
                  </a:lnTo>
                  <a:lnTo>
                    <a:pt x="112314" y="35798"/>
                  </a:lnTo>
                  <a:lnTo>
                    <a:pt x="154203" y="15141"/>
                  </a:lnTo>
                  <a:lnTo>
                    <a:pt x="199318" y="3054"/>
                  </a:lnTo>
                  <a:lnTo>
                    <a:pt x="230326" y="0"/>
                  </a:lnTo>
                  <a:lnTo>
                    <a:pt x="245923" y="0"/>
                  </a:lnTo>
                  <a:lnTo>
                    <a:pt x="292229" y="6097"/>
                  </a:lnTo>
                  <a:lnTo>
                    <a:pt x="336455" y="21110"/>
                  </a:lnTo>
                  <a:lnTo>
                    <a:pt x="376903" y="44464"/>
                  </a:lnTo>
                  <a:lnTo>
                    <a:pt x="412019" y="75259"/>
                  </a:lnTo>
                  <a:lnTo>
                    <a:pt x="440450" y="112314"/>
                  </a:lnTo>
                  <a:lnTo>
                    <a:pt x="461107" y="154203"/>
                  </a:lnTo>
                  <a:lnTo>
                    <a:pt x="473195" y="199318"/>
                  </a:lnTo>
                  <a:lnTo>
                    <a:pt x="476249" y="230326"/>
                  </a:lnTo>
                  <a:lnTo>
                    <a:pt x="476249" y="238124"/>
                  </a:lnTo>
                  <a:lnTo>
                    <a:pt x="476249" y="245924"/>
                  </a:lnTo>
                  <a:lnTo>
                    <a:pt x="470152" y="292229"/>
                  </a:lnTo>
                  <a:lnTo>
                    <a:pt x="455139" y="336456"/>
                  </a:lnTo>
                  <a:lnTo>
                    <a:pt x="431785" y="376904"/>
                  </a:lnTo>
                  <a:lnTo>
                    <a:pt x="400989" y="412019"/>
                  </a:lnTo>
                  <a:lnTo>
                    <a:pt x="363934" y="440451"/>
                  </a:lnTo>
                  <a:lnTo>
                    <a:pt x="322045" y="461108"/>
                  </a:lnTo>
                  <a:lnTo>
                    <a:pt x="276931" y="473195"/>
                  </a:lnTo>
                  <a:lnTo>
                    <a:pt x="253704" y="475867"/>
                  </a:lnTo>
                  <a:lnTo>
                    <a:pt x="245923" y="476249"/>
                  </a:lnTo>
                  <a:close/>
                </a:path>
              </a:pathLst>
            </a:custGeom>
            <a:solidFill>
              <a:srgbClr val="0078D4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32574" y="1784349"/>
              <a:ext cx="184150" cy="184150"/>
            </a:xfrm>
            <a:prstGeom prst="rect">
              <a:avLst/>
            </a:prstGeom>
          </p:spPr>
        </p:pic>
      </p:grpSp>
      <p:sp>
        <p:nvSpPr>
          <p:cNvPr id="26" name="object 26" descr=""/>
          <p:cNvSpPr txBox="1"/>
          <p:nvPr/>
        </p:nvSpPr>
        <p:spPr>
          <a:xfrm>
            <a:off x="7092950" y="1685607"/>
            <a:ext cx="249999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5">
                <a:solidFill>
                  <a:srgbClr val="0078D4"/>
                </a:solidFill>
                <a:latin typeface="Arial MT"/>
                <a:cs typeface="Arial MT"/>
              </a:rPr>
              <a:t>Alan</a:t>
            </a:r>
            <a:r>
              <a:rPr dirty="0" sz="2000" spc="-140">
                <a:solidFill>
                  <a:srgbClr val="0078D4"/>
                </a:solidFill>
                <a:latin typeface="Arial MT"/>
                <a:cs typeface="Arial MT"/>
              </a:rPr>
              <a:t> </a:t>
            </a:r>
            <a:r>
              <a:rPr dirty="0" sz="2000" spc="-95">
                <a:solidFill>
                  <a:srgbClr val="0078D4"/>
                </a:solidFill>
                <a:latin typeface="Arial MT"/>
                <a:cs typeface="Arial MT"/>
              </a:rPr>
              <a:t>Turing: </a:t>
            </a:r>
            <a:r>
              <a:rPr dirty="0" sz="2000" spc="-114">
                <a:solidFill>
                  <a:srgbClr val="0078D4"/>
                </a:solidFill>
                <a:latin typeface="Arial MT"/>
                <a:cs typeface="Arial MT"/>
              </a:rPr>
              <a:t>Father</a:t>
            </a:r>
            <a:r>
              <a:rPr dirty="0" sz="2000" spc="-95">
                <a:solidFill>
                  <a:srgbClr val="0078D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78D4"/>
                </a:solidFill>
                <a:latin typeface="Arial MT"/>
                <a:cs typeface="Arial MT"/>
              </a:rPr>
              <a:t>of</a:t>
            </a:r>
            <a:r>
              <a:rPr dirty="0" sz="2000" spc="-95">
                <a:solidFill>
                  <a:srgbClr val="0078D4"/>
                </a:solidFill>
                <a:latin typeface="Arial MT"/>
                <a:cs typeface="Arial MT"/>
              </a:rPr>
              <a:t> </a:t>
            </a:r>
            <a:r>
              <a:rPr dirty="0" sz="2000" spc="-25">
                <a:solidFill>
                  <a:srgbClr val="0078D4"/>
                </a:solidFill>
                <a:latin typeface="Arial MT"/>
                <a:cs typeface="Arial MT"/>
              </a:rPr>
              <a:t>AI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6403847" y="2243327"/>
            <a:ext cx="2172335" cy="2360930"/>
            <a:chOff x="6403847" y="2243327"/>
            <a:chExt cx="2172335" cy="2360930"/>
          </a:xfrm>
        </p:grpSpPr>
        <p:sp>
          <p:nvSpPr>
            <p:cNvPr id="28" name="object 28" descr=""/>
            <p:cNvSpPr/>
            <p:nvPr/>
          </p:nvSpPr>
          <p:spPr>
            <a:xfrm>
              <a:off x="6403847" y="2243327"/>
              <a:ext cx="1880870" cy="1039494"/>
            </a:xfrm>
            <a:custGeom>
              <a:avLst/>
              <a:gdLst/>
              <a:ahLst/>
              <a:cxnLst/>
              <a:rect l="l" t="t" r="r" b="b"/>
              <a:pathLst>
                <a:path w="1880870" h="1039495">
                  <a:moveTo>
                    <a:pt x="1880615" y="1039367"/>
                  </a:moveTo>
                  <a:lnTo>
                    <a:pt x="0" y="1039367"/>
                  </a:lnTo>
                  <a:lnTo>
                    <a:pt x="0" y="0"/>
                  </a:lnTo>
                  <a:lnTo>
                    <a:pt x="1880615" y="0"/>
                  </a:lnTo>
                  <a:lnTo>
                    <a:pt x="1880615" y="61721"/>
                  </a:lnTo>
                  <a:lnTo>
                    <a:pt x="158876" y="61721"/>
                  </a:lnTo>
                  <a:lnTo>
                    <a:pt x="151370" y="62084"/>
                  </a:lnTo>
                  <a:lnTo>
                    <a:pt x="110559" y="78988"/>
                  </a:lnTo>
                  <a:lnTo>
                    <a:pt x="85938" y="115835"/>
                  </a:lnTo>
                  <a:lnTo>
                    <a:pt x="82676" y="137921"/>
                  </a:lnTo>
                  <a:lnTo>
                    <a:pt x="82676" y="861821"/>
                  </a:lnTo>
                  <a:lnTo>
                    <a:pt x="95506" y="904164"/>
                  </a:lnTo>
                  <a:lnTo>
                    <a:pt x="129716" y="932221"/>
                  </a:lnTo>
                  <a:lnTo>
                    <a:pt x="158876" y="938021"/>
                  </a:lnTo>
                  <a:lnTo>
                    <a:pt x="1880615" y="938021"/>
                  </a:lnTo>
                  <a:lnTo>
                    <a:pt x="1880615" y="1039367"/>
                  </a:lnTo>
                  <a:close/>
                </a:path>
                <a:path w="1880870" h="1039495">
                  <a:moveTo>
                    <a:pt x="1880615" y="938021"/>
                  </a:moveTo>
                  <a:lnTo>
                    <a:pt x="1720976" y="938021"/>
                  </a:lnTo>
                  <a:lnTo>
                    <a:pt x="1728482" y="937659"/>
                  </a:lnTo>
                  <a:lnTo>
                    <a:pt x="1735844" y="936571"/>
                  </a:lnTo>
                  <a:lnTo>
                    <a:pt x="1774857" y="915703"/>
                  </a:lnTo>
                  <a:lnTo>
                    <a:pt x="1795726" y="876690"/>
                  </a:lnTo>
                  <a:lnTo>
                    <a:pt x="1797176" y="861821"/>
                  </a:lnTo>
                  <a:lnTo>
                    <a:pt x="1797176" y="137921"/>
                  </a:lnTo>
                  <a:lnTo>
                    <a:pt x="1784345" y="95579"/>
                  </a:lnTo>
                  <a:lnTo>
                    <a:pt x="1750136" y="67522"/>
                  </a:lnTo>
                  <a:lnTo>
                    <a:pt x="1720976" y="61721"/>
                  </a:lnTo>
                  <a:lnTo>
                    <a:pt x="1880615" y="61721"/>
                  </a:lnTo>
                  <a:lnTo>
                    <a:pt x="1880615" y="938021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86524" y="2305050"/>
              <a:ext cx="1714499" cy="876299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97874" y="2346324"/>
              <a:ext cx="177800" cy="146050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29624" y="2959099"/>
              <a:ext cx="114300" cy="158750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20099" y="3594099"/>
              <a:ext cx="133350" cy="146050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45499" y="4444999"/>
              <a:ext cx="82550" cy="158750"/>
            </a:xfrm>
            <a:prstGeom prst="rect">
              <a:avLst/>
            </a:prstGeom>
          </p:spPr>
        </p:pic>
      </p:grpSp>
      <p:sp>
        <p:nvSpPr>
          <p:cNvPr id="34" name="object 34" descr=""/>
          <p:cNvSpPr txBox="1"/>
          <p:nvPr/>
        </p:nvSpPr>
        <p:spPr>
          <a:xfrm>
            <a:off x="8664575" y="2282586"/>
            <a:ext cx="2804795" cy="492759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25"/>
              </a:spcBef>
            </a:pPr>
            <a:r>
              <a:rPr dirty="0" sz="1500" spc="-55">
                <a:solidFill>
                  <a:srgbClr val="333333"/>
                </a:solidFill>
                <a:latin typeface="Arial MT"/>
                <a:cs typeface="Arial MT"/>
              </a:rPr>
              <a:t>British </a:t>
            </a:r>
            <a:r>
              <a:rPr dirty="0" sz="1500" spc="-65">
                <a:solidFill>
                  <a:srgbClr val="333333"/>
                </a:solidFill>
                <a:latin typeface="Arial MT"/>
                <a:cs typeface="Arial MT"/>
              </a:rPr>
              <a:t>mathematician</a:t>
            </a:r>
            <a:r>
              <a:rPr dirty="0" sz="1500" spc="-5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90">
                <a:solidFill>
                  <a:srgbClr val="333333"/>
                </a:solidFill>
                <a:latin typeface="Arial MT"/>
                <a:cs typeface="Arial MT"/>
              </a:rPr>
              <a:t>and</a:t>
            </a:r>
            <a:r>
              <a:rPr dirty="0" sz="1500" spc="-5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65">
                <a:solidFill>
                  <a:srgbClr val="333333"/>
                </a:solidFill>
                <a:latin typeface="Arial MT"/>
                <a:cs typeface="Arial MT"/>
              </a:rPr>
              <a:t>computer </a:t>
            </a:r>
            <a:r>
              <a:rPr dirty="0" sz="1500" spc="-10">
                <a:solidFill>
                  <a:srgbClr val="333333"/>
                </a:solidFill>
                <a:latin typeface="Arial MT"/>
                <a:cs typeface="Arial MT"/>
              </a:rPr>
              <a:t>scientist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8664575" y="2882948"/>
            <a:ext cx="2409825" cy="520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dirty="0" sz="1500" spc="-75">
                <a:solidFill>
                  <a:srgbClr val="333333"/>
                </a:solidFill>
                <a:latin typeface="Arial MT"/>
                <a:cs typeface="Arial MT"/>
              </a:rPr>
              <a:t>Laid</a:t>
            </a:r>
            <a:r>
              <a:rPr dirty="0" sz="1500" spc="-3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60">
                <a:solidFill>
                  <a:srgbClr val="333333"/>
                </a:solidFill>
                <a:latin typeface="Arial MT"/>
                <a:cs typeface="Arial MT"/>
              </a:rPr>
              <a:t>theoretical</a:t>
            </a:r>
            <a:r>
              <a:rPr dirty="0" sz="1500" spc="-3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80">
                <a:solidFill>
                  <a:srgbClr val="333333"/>
                </a:solidFill>
                <a:latin typeface="Arial MT"/>
                <a:cs typeface="Arial MT"/>
              </a:rPr>
              <a:t>groundwork</a:t>
            </a:r>
            <a:r>
              <a:rPr dirty="0" sz="1500" spc="-3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25">
                <a:solidFill>
                  <a:srgbClr val="333333"/>
                </a:solidFill>
                <a:latin typeface="Arial MT"/>
                <a:cs typeface="Arial MT"/>
              </a:rPr>
              <a:t>for </a:t>
            </a:r>
            <a:r>
              <a:rPr dirty="0" sz="1500" spc="-85">
                <a:solidFill>
                  <a:srgbClr val="333333"/>
                </a:solidFill>
                <a:latin typeface="Arial MT"/>
                <a:cs typeface="Arial MT"/>
              </a:rPr>
              <a:t>modern</a:t>
            </a:r>
            <a:r>
              <a:rPr dirty="0" sz="1500" spc="-6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333333"/>
                </a:solidFill>
                <a:latin typeface="Arial MT"/>
                <a:cs typeface="Arial MT"/>
              </a:rPr>
              <a:t>computers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8664575" y="3530361"/>
            <a:ext cx="2568575" cy="73088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25"/>
              </a:spcBef>
            </a:pPr>
            <a:r>
              <a:rPr dirty="0" sz="1500" spc="-90">
                <a:solidFill>
                  <a:srgbClr val="333333"/>
                </a:solidFill>
                <a:latin typeface="Arial MT"/>
                <a:cs typeface="Arial MT"/>
              </a:rPr>
              <a:t>Proposed</a:t>
            </a:r>
            <a:r>
              <a:rPr dirty="0" sz="1500" spc="-5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75">
                <a:solidFill>
                  <a:srgbClr val="333333"/>
                </a:solidFill>
                <a:latin typeface="Arial MT"/>
                <a:cs typeface="Arial MT"/>
              </a:rPr>
              <a:t>the</a:t>
            </a:r>
            <a:r>
              <a:rPr dirty="0" sz="1500" spc="-50">
                <a:solidFill>
                  <a:srgbClr val="333333"/>
                </a:solidFill>
                <a:latin typeface="Arial MT"/>
                <a:cs typeface="Arial MT"/>
              </a:rPr>
              <a:t> "Imitation </a:t>
            </a:r>
            <a:r>
              <a:rPr dirty="0" sz="1500" spc="-20">
                <a:solidFill>
                  <a:srgbClr val="333333"/>
                </a:solidFill>
                <a:latin typeface="Arial MT"/>
                <a:cs typeface="Arial MT"/>
              </a:rPr>
              <a:t>Game" </a:t>
            </a:r>
            <a:r>
              <a:rPr dirty="0" sz="1500" spc="-85">
                <a:solidFill>
                  <a:srgbClr val="333333"/>
                </a:solidFill>
                <a:latin typeface="Arial MT"/>
                <a:cs typeface="Arial MT"/>
              </a:rPr>
              <a:t>(Turing </a:t>
            </a:r>
            <a:r>
              <a:rPr dirty="0" sz="1500" spc="-80">
                <a:solidFill>
                  <a:srgbClr val="333333"/>
                </a:solidFill>
                <a:latin typeface="Arial MT"/>
                <a:cs typeface="Arial MT"/>
              </a:rPr>
              <a:t>Test)</a:t>
            </a:r>
            <a:r>
              <a:rPr dirty="0" sz="1500" spc="-5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40">
                <a:solidFill>
                  <a:srgbClr val="333333"/>
                </a:solidFill>
                <a:latin typeface="Arial MT"/>
                <a:cs typeface="Arial MT"/>
              </a:rPr>
              <a:t>to</a:t>
            </a:r>
            <a:r>
              <a:rPr dirty="0" sz="1500" spc="-6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85">
                <a:solidFill>
                  <a:srgbClr val="333333"/>
                </a:solidFill>
                <a:latin typeface="Arial MT"/>
                <a:cs typeface="Arial MT"/>
              </a:rPr>
              <a:t>evaluate</a:t>
            </a:r>
            <a:r>
              <a:rPr dirty="0" sz="1500" spc="-5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75">
                <a:solidFill>
                  <a:srgbClr val="333333"/>
                </a:solidFill>
                <a:latin typeface="Arial MT"/>
                <a:cs typeface="Arial MT"/>
              </a:rPr>
              <a:t>machine </a:t>
            </a:r>
            <a:r>
              <a:rPr dirty="0" sz="1500" spc="-10">
                <a:solidFill>
                  <a:srgbClr val="333333"/>
                </a:solidFill>
                <a:latin typeface="Arial MT"/>
                <a:cs typeface="Arial MT"/>
              </a:rPr>
              <a:t>intelligence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8664575" y="4368847"/>
            <a:ext cx="2362835" cy="7588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ct val="106300"/>
              </a:lnSpc>
              <a:spcBef>
                <a:spcPts val="135"/>
              </a:spcBef>
            </a:pPr>
            <a:r>
              <a:rPr dirty="0" sz="1500" spc="-75">
                <a:solidFill>
                  <a:srgbClr val="333333"/>
                </a:solidFill>
                <a:latin typeface="Arial MT"/>
                <a:cs typeface="Arial MT"/>
              </a:rPr>
              <a:t>His</a:t>
            </a:r>
            <a:r>
              <a:rPr dirty="0" sz="1500" spc="-6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65">
                <a:solidFill>
                  <a:srgbClr val="333333"/>
                </a:solidFill>
                <a:latin typeface="Arial MT"/>
                <a:cs typeface="Arial MT"/>
              </a:rPr>
              <a:t>work</a:t>
            </a:r>
            <a:r>
              <a:rPr dirty="0" sz="1500" spc="-5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70">
                <a:solidFill>
                  <a:srgbClr val="333333"/>
                </a:solidFill>
                <a:latin typeface="Arial MT"/>
                <a:cs typeface="Arial MT"/>
              </a:rPr>
              <a:t>established</a:t>
            </a:r>
            <a:r>
              <a:rPr dirty="0" sz="1500" spc="-5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25">
                <a:solidFill>
                  <a:srgbClr val="333333"/>
                </a:solidFill>
                <a:latin typeface="Arial MT"/>
                <a:cs typeface="Arial MT"/>
              </a:rPr>
              <a:t>the </a:t>
            </a:r>
            <a:r>
              <a:rPr dirty="0" sz="1500" spc="-60">
                <a:solidFill>
                  <a:srgbClr val="333333"/>
                </a:solidFill>
                <a:latin typeface="Arial MT"/>
                <a:cs typeface="Arial MT"/>
              </a:rPr>
              <a:t>philosophical</a:t>
            </a:r>
            <a:r>
              <a:rPr dirty="0" sz="1500" spc="-4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70">
                <a:solidFill>
                  <a:srgbClr val="333333"/>
                </a:solidFill>
                <a:latin typeface="Arial MT"/>
                <a:cs typeface="Arial MT"/>
              </a:rPr>
              <a:t>framework</a:t>
            </a:r>
            <a:r>
              <a:rPr dirty="0" sz="1500" spc="-4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30">
                <a:solidFill>
                  <a:srgbClr val="333333"/>
                </a:solidFill>
                <a:latin typeface="Arial MT"/>
                <a:cs typeface="Arial MT"/>
              </a:rPr>
              <a:t>for</a:t>
            </a:r>
            <a:r>
              <a:rPr dirty="0" sz="1500" spc="-4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80">
                <a:solidFill>
                  <a:srgbClr val="333333"/>
                </a:solidFill>
                <a:latin typeface="Arial MT"/>
                <a:cs typeface="Arial MT"/>
              </a:rPr>
              <a:t>AI </a:t>
            </a:r>
            <a:r>
              <a:rPr dirty="0" sz="1500" spc="-10">
                <a:solidFill>
                  <a:srgbClr val="333333"/>
                </a:solidFill>
                <a:latin typeface="Arial MT"/>
                <a:cs typeface="Arial MT"/>
              </a:rPr>
              <a:t>research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204700" cy="10122535"/>
            <a:chOff x="0" y="0"/>
            <a:chExt cx="12204700" cy="1012253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204191" cy="10122407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9524" y="0"/>
              <a:ext cx="12192000" cy="1019175"/>
            </a:xfrm>
            <a:custGeom>
              <a:avLst/>
              <a:gdLst/>
              <a:ahLst/>
              <a:cxnLst/>
              <a:rect l="l" t="t" r="r" b="b"/>
              <a:pathLst>
                <a:path w="12192000" h="1019175">
                  <a:moveTo>
                    <a:pt x="12191999" y="1019174"/>
                  </a:moveTo>
                  <a:lnTo>
                    <a:pt x="0" y="101917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1019174"/>
                  </a:lnTo>
                  <a:close/>
                </a:path>
              </a:pathLst>
            </a:custGeom>
            <a:solidFill>
              <a:srgbClr val="0078D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0"/>
              <a:t>Alan</a:t>
            </a:r>
            <a:r>
              <a:rPr dirty="0" spc="-215"/>
              <a:t> </a:t>
            </a:r>
            <a:r>
              <a:rPr dirty="0" spc="-145"/>
              <a:t>Turing</a:t>
            </a:r>
            <a:r>
              <a:rPr dirty="0" spc="-135"/>
              <a:t> </a:t>
            </a:r>
            <a:r>
              <a:rPr dirty="0" spc="-185"/>
              <a:t>and</a:t>
            </a:r>
            <a:r>
              <a:rPr dirty="0" spc="-140"/>
              <a:t> </a:t>
            </a:r>
            <a:r>
              <a:rPr dirty="0" spc="-120"/>
              <a:t>the</a:t>
            </a:r>
            <a:r>
              <a:rPr dirty="0" spc="-210"/>
              <a:t> </a:t>
            </a:r>
            <a:r>
              <a:rPr dirty="0" spc="-145"/>
              <a:t>Turing</a:t>
            </a:r>
            <a:r>
              <a:rPr dirty="0" spc="-210"/>
              <a:t> </a:t>
            </a:r>
            <a:r>
              <a:rPr dirty="0" spc="-110"/>
              <a:t>Test</a:t>
            </a:r>
          </a:p>
        </p:txBody>
      </p:sp>
      <p:grpSp>
        <p:nvGrpSpPr>
          <p:cNvPr id="6" name="object 6" descr=""/>
          <p:cNvGrpSpPr/>
          <p:nvPr/>
        </p:nvGrpSpPr>
        <p:grpSpPr>
          <a:xfrm>
            <a:off x="390524" y="1400174"/>
            <a:ext cx="5572125" cy="1323975"/>
            <a:chOff x="390524" y="1400174"/>
            <a:chExt cx="5572125" cy="1323975"/>
          </a:xfrm>
        </p:grpSpPr>
        <p:sp>
          <p:nvSpPr>
            <p:cNvPr id="7" name="object 7" descr=""/>
            <p:cNvSpPr/>
            <p:nvPr/>
          </p:nvSpPr>
          <p:spPr>
            <a:xfrm>
              <a:off x="414337" y="1400174"/>
              <a:ext cx="5548630" cy="1323975"/>
            </a:xfrm>
            <a:custGeom>
              <a:avLst/>
              <a:gdLst/>
              <a:ahLst/>
              <a:cxnLst/>
              <a:rect l="l" t="t" r="r" b="b"/>
              <a:pathLst>
                <a:path w="5548630" h="1323975">
                  <a:moveTo>
                    <a:pt x="5515264" y="1323974"/>
                  </a:moveTo>
                  <a:lnTo>
                    <a:pt x="12392" y="1323974"/>
                  </a:lnTo>
                  <a:lnTo>
                    <a:pt x="10570" y="1323007"/>
                  </a:lnTo>
                  <a:lnTo>
                    <a:pt x="0" y="1290927"/>
                  </a:lnTo>
                  <a:lnTo>
                    <a:pt x="0" y="1285874"/>
                  </a:lnTo>
                  <a:lnTo>
                    <a:pt x="0" y="33047"/>
                  </a:lnTo>
                  <a:lnTo>
                    <a:pt x="12392" y="0"/>
                  </a:lnTo>
                  <a:lnTo>
                    <a:pt x="5515264" y="0"/>
                  </a:lnTo>
                  <a:lnTo>
                    <a:pt x="5547345" y="28187"/>
                  </a:lnTo>
                  <a:lnTo>
                    <a:pt x="5548312" y="33047"/>
                  </a:lnTo>
                  <a:lnTo>
                    <a:pt x="5548312" y="1290927"/>
                  </a:lnTo>
                  <a:lnTo>
                    <a:pt x="5520123" y="1323007"/>
                  </a:lnTo>
                  <a:lnTo>
                    <a:pt x="5515264" y="1323974"/>
                  </a:lnTo>
                  <a:close/>
                </a:path>
              </a:pathLst>
            </a:custGeom>
            <a:solidFill>
              <a:srgbClr val="0078D4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90524" y="1400174"/>
              <a:ext cx="47625" cy="1323975"/>
            </a:xfrm>
            <a:custGeom>
              <a:avLst/>
              <a:gdLst/>
              <a:ahLst/>
              <a:cxnLst/>
              <a:rect l="l" t="t" r="r" b="b"/>
              <a:pathLst>
                <a:path w="47625" h="1323975">
                  <a:moveTo>
                    <a:pt x="47624" y="1323974"/>
                  </a:moveTo>
                  <a:lnTo>
                    <a:pt x="38099" y="1323974"/>
                  </a:lnTo>
                  <a:lnTo>
                    <a:pt x="30498" y="1323277"/>
                  </a:lnTo>
                  <a:lnTo>
                    <a:pt x="697" y="1293476"/>
                  </a:lnTo>
                  <a:lnTo>
                    <a:pt x="0" y="1285874"/>
                  </a:lnTo>
                  <a:lnTo>
                    <a:pt x="0" y="38099"/>
                  </a:lnTo>
                  <a:lnTo>
                    <a:pt x="23474" y="2789"/>
                  </a:lnTo>
                  <a:lnTo>
                    <a:pt x="38099" y="0"/>
                  </a:lnTo>
                  <a:lnTo>
                    <a:pt x="47624" y="0"/>
                  </a:lnTo>
                  <a:lnTo>
                    <a:pt x="47624" y="1323974"/>
                  </a:lnTo>
                  <a:close/>
                </a:path>
              </a:pathLst>
            </a:custGeom>
            <a:solidFill>
              <a:srgbClr val="0078D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615949" y="1538874"/>
            <a:ext cx="5137150" cy="9683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90"/>
              </a:spcBef>
            </a:pPr>
            <a:r>
              <a:rPr dirty="0" sz="1800" spc="-75">
                <a:solidFill>
                  <a:srgbClr val="333333"/>
                </a:solidFill>
                <a:latin typeface="Arial MT"/>
                <a:cs typeface="Arial MT"/>
              </a:rPr>
              <a:t>In </a:t>
            </a:r>
            <a:r>
              <a:rPr dirty="0" sz="1800" spc="-100">
                <a:solidFill>
                  <a:srgbClr val="333333"/>
                </a:solidFill>
                <a:latin typeface="Arial MT"/>
                <a:cs typeface="Arial MT"/>
              </a:rPr>
              <a:t>1950,</a:t>
            </a:r>
            <a:r>
              <a:rPr dirty="0" sz="1800" spc="-10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800" spc="-85">
                <a:solidFill>
                  <a:srgbClr val="333333"/>
                </a:solidFill>
                <a:latin typeface="Arial MT"/>
                <a:cs typeface="Arial MT"/>
              </a:rPr>
              <a:t>Turing</a:t>
            </a:r>
            <a:r>
              <a:rPr dirty="0" sz="1800" spc="-7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800" spc="-65">
                <a:solidFill>
                  <a:srgbClr val="333333"/>
                </a:solidFill>
                <a:latin typeface="Arial MT"/>
                <a:cs typeface="Arial MT"/>
              </a:rPr>
              <a:t>introduced</a:t>
            </a:r>
            <a:r>
              <a:rPr dirty="0" sz="1800" spc="-70">
                <a:solidFill>
                  <a:srgbClr val="333333"/>
                </a:solidFill>
                <a:latin typeface="Arial MT"/>
                <a:cs typeface="Arial MT"/>
              </a:rPr>
              <a:t> the</a:t>
            </a:r>
            <a:r>
              <a:rPr dirty="0" sz="1800" spc="-7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800" spc="-60">
                <a:solidFill>
                  <a:srgbClr val="333333"/>
                </a:solidFill>
                <a:latin typeface="Arial MT"/>
                <a:cs typeface="Arial MT"/>
              </a:rPr>
              <a:t>concept</a:t>
            </a:r>
            <a:r>
              <a:rPr dirty="0" sz="1800" spc="-7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333333"/>
                </a:solidFill>
                <a:latin typeface="Arial MT"/>
                <a:cs typeface="Arial MT"/>
              </a:rPr>
              <a:t>of</a:t>
            </a:r>
            <a:r>
              <a:rPr dirty="0" sz="1800" spc="-7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800" spc="-70">
                <a:solidFill>
                  <a:srgbClr val="333333"/>
                </a:solidFill>
                <a:latin typeface="Arial MT"/>
                <a:cs typeface="Arial MT"/>
              </a:rPr>
              <a:t>the</a:t>
            </a:r>
            <a:r>
              <a:rPr dirty="0" sz="1800" spc="-6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800" spc="-25">
                <a:solidFill>
                  <a:srgbClr val="0078D4"/>
                </a:solidFill>
                <a:latin typeface="Arial MT"/>
                <a:cs typeface="Arial MT"/>
              </a:rPr>
              <a:t>"imitation </a:t>
            </a:r>
            <a:r>
              <a:rPr dirty="0" sz="1800" spc="-114">
                <a:solidFill>
                  <a:srgbClr val="0078D4"/>
                </a:solidFill>
                <a:latin typeface="Arial MT"/>
                <a:cs typeface="Arial MT"/>
              </a:rPr>
              <a:t>game"</a:t>
            </a:r>
            <a:r>
              <a:rPr dirty="0" sz="1800" spc="-114">
                <a:solidFill>
                  <a:srgbClr val="333333"/>
                </a:solidFill>
                <a:latin typeface="Arial MT"/>
                <a:cs typeface="Arial MT"/>
              </a:rPr>
              <a:t>,</a:t>
            </a:r>
            <a:r>
              <a:rPr dirty="0" sz="1800" spc="-7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800" spc="-80">
                <a:solidFill>
                  <a:srgbClr val="333333"/>
                </a:solidFill>
                <a:latin typeface="Arial MT"/>
                <a:cs typeface="Arial MT"/>
              </a:rPr>
              <a:t>now</a:t>
            </a:r>
            <a:r>
              <a:rPr dirty="0" sz="1800" spc="-7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800" spc="-85">
                <a:solidFill>
                  <a:srgbClr val="333333"/>
                </a:solidFill>
                <a:latin typeface="Arial MT"/>
                <a:cs typeface="Arial MT"/>
              </a:rPr>
              <a:t>known</a:t>
            </a:r>
            <a:r>
              <a:rPr dirty="0" sz="1800" spc="-7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800" spc="-85">
                <a:solidFill>
                  <a:srgbClr val="333333"/>
                </a:solidFill>
                <a:latin typeface="Arial MT"/>
                <a:cs typeface="Arial MT"/>
              </a:rPr>
              <a:t>as</a:t>
            </a:r>
            <a:r>
              <a:rPr dirty="0" sz="1800" spc="-70">
                <a:solidFill>
                  <a:srgbClr val="333333"/>
                </a:solidFill>
                <a:latin typeface="Arial MT"/>
                <a:cs typeface="Arial MT"/>
              </a:rPr>
              <a:t> the</a:t>
            </a:r>
            <a:r>
              <a:rPr dirty="0" sz="1800" spc="-10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800" spc="-90">
                <a:solidFill>
                  <a:srgbClr val="333333"/>
                </a:solidFill>
                <a:latin typeface="Arial MT"/>
                <a:cs typeface="Arial MT"/>
              </a:rPr>
              <a:t>Turing</a:t>
            </a:r>
            <a:r>
              <a:rPr dirty="0" sz="1800" spc="-10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800" spc="-110">
                <a:solidFill>
                  <a:srgbClr val="333333"/>
                </a:solidFill>
                <a:latin typeface="Arial MT"/>
                <a:cs typeface="Arial MT"/>
              </a:rPr>
              <a:t>Test,</a:t>
            </a:r>
            <a:r>
              <a:rPr dirty="0" sz="1800" spc="-7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800" spc="-50">
                <a:solidFill>
                  <a:srgbClr val="333333"/>
                </a:solidFill>
                <a:latin typeface="Arial MT"/>
                <a:cs typeface="Arial MT"/>
              </a:rPr>
              <a:t>in</a:t>
            </a:r>
            <a:r>
              <a:rPr dirty="0" sz="1800" spc="-7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800" spc="-55">
                <a:solidFill>
                  <a:srgbClr val="333333"/>
                </a:solidFill>
                <a:latin typeface="Arial MT"/>
                <a:cs typeface="Arial MT"/>
              </a:rPr>
              <a:t>his</a:t>
            </a:r>
            <a:r>
              <a:rPr dirty="0" sz="1800" spc="-7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333333"/>
                </a:solidFill>
                <a:latin typeface="Arial MT"/>
                <a:cs typeface="Arial MT"/>
              </a:rPr>
              <a:t>paper </a:t>
            </a:r>
            <a:r>
              <a:rPr dirty="0" sz="1800" spc="-80">
                <a:solidFill>
                  <a:srgbClr val="333333"/>
                </a:solidFill>
                <a:latin typeface="Arial MT"/>
                <a:cs typeface="Arial MT"/>
              </a:rPr>
              <a:t>"Computing</a:t>
            </a:r>
            <a:r>
              <a:rPr dirty="0" sz="1800" spc="-5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800" spc="-80">
                <a:solidFill>
                  <a:srgbClr val="333333"/>
                </a:solidFill>
                <a:latin typeface="Arial MT"/>
                <a:cs typeface="Arial MT"/>
              </a:rPr>
              <a:t>Machinery</a:t>
            </a:r>
            <a:r>
              <a:rPr dirty="0" sz="1800" spc="-5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800" spc="-95">
                <a:solidFill>
                  <a:srgbClr val="333333"/>
                </a:solidFill>
                <a:latin typeface="Arial MT"/>
                <a:cs typeface="Arial MT"/>
              </a:rPr>
              <a:t>and</a:t>
            </a:r>
            <a:r>
              <a:rPr dirty="0" sz="1800" spc="-5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333333"/>
                </a:solidFill>
                <a:latin typeface="Arial MT"/>
                <a:cs typeface="Arial MT"/>
              </a:rPr>
              <a:t>Intelligence."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286511" y="2889504"/>
            <a:ext cx="5779135" cy="6644640"/>
            <a:chOff x="286511" y="2889504"/>
            <a:chExt cx="5779135" cy="6644640"/>
          </a:xfrm>
        </p:grpSpPr>
        <p:sp>
          <p:nvSpPr>
            <p:cNvPr id="11" name="object 11" descr=""/>
            <p:cNvSpPr/>
            <p:nvPr/>
          </p:nvSpPr>
          <p:spPr>
            <a:xfrm>
              <a:off x="795527" y="2889504"/>
              <a:ext cx="4764405" cy="2593975"/>
            </a:xfrm>
            <a:custGeom>
              <a:avLst/>
              <a:gdLst/>
              <a:ahLst/>
              <a:cxnLst/>
              <a:rect l="l" t="t" r="r" b="b"/>
              <a:pathLst>
                <a:path w="4764405" h="2593975">
                  <a:moveTo>
                    <a:pt x="4764023" y="2593847"/>
                  </a:moveTo>
                  <a:lnTo>
                    <a:pt x="0" y="2593847"/>
                  </a:lnTo>
                  <a:lnTo>
                    <a:pt x="0" y="0"/>
                  </a:lnTo>
                  <a:lnTo>
                    <a:pt x="4764023" y="0"/>
                  </a:lnTo>
                  <a:lnTo>
                    <a:pt x="4764023" y="120395"/>
                  </a:lnTo>
                  <a:lnTo>
                    <a:pt x="233171" y="120395"/>
                  </a:lnTo>
                  <a:lnTo>
                    <a:pt x="225665" y="120758"/>
                  </a:lnTo>
                  <a:lnTo>
                    <a:pt x="184854" y="137662"/>
                  </a:lnTo>
                  <a:lnTo>
                    <a:pt x="160234" y="174508"/>
                  </a:lnTo>
                  <a:lnTo>
                    <a:pt x="156971" y="196595"/>
                  </a:lnTo>
                  <a:lnTo>
                    <a:pt x="156971" y="2320670"/>
                  </a:lnTo>
                  <a:lnTo>
                    <a:pt x="169802" y="2363012"/>
                  </a:lnTo>
                  <a:lnTo>
                    <a:pt x="204012" y="2391069"/>
                  </a:lnTo>
                  <a:lnTo>
                    <a:pt x="233171" y="2396870"/>
                  </a:lnTo>
                  <a:lnTo>
                    <a:pt x="4764023" y="2396870"/>
                  </a:lnTo>
                  <a:lnTo>
                    <a:pt x="4764023" y="2593847"/>
                  </a:lnTo>
                  <a:close/>
                </a:path>
                <a:path w="4764405" h="2593975">
                  <a:moveTo>
                    <a:pt x="4764023" y="2396870"/>
                  </a:moveTo>
                  <a:lnTo>
                    <a:pt x="4528946" y="2396870"/>
                  </a:lnTo>
                  <a:lnTo>
                    <a:pt x="4536453" y="2396508"/>
                  </a:lnTo>
                  <a:lnTo>
                    <a:pt x="4543815" y="2395420"/>
                  </a:lnTo>
                  <a:lnTo>
                    <a:pt x="4582827" y="2374551"/>
                  </a:lnTo>
                  <a:lnTo>
                    <a:pt x="4603696" y="2335539"/>
                  </a:lnTo>
                  <a:lnTo>
                    <a:pt x="4605146" y="2320670"/>
                  </a:lnTo>
                  <a:lnTo>
                    <a:pt x="4605146" y="196595"/>
                  </a:lnTo>
                  <a:lnTo>
                    <a:pt x="4592316" y="154253"/>
                  </a:lnTo>
                  <a:lnTo>
                    <a:pt x="4558106" y="126196"/>
                  </a:lnTo>
                  <a:lnTo>
                    <a:pt x="4528946" y="120395"/>
                  </a:lnTo>
                  <a:lnTo>
                    <a:pt x="4764023" y="120395"/>
                  </a:lnTo>
                  <a:lnTo>
                    <a:pt x="4764023" y="2396870"/>
                  </a:lnTo>
                  <a:close/>
                </a:path>
              </a:pathLst>
            </a:custGeom>
            <a:solidFill>
              <a:srgbClr val="000000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2499" y="3009899"/>
              <a:ext cx="4448174" cy="2276474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286511" y="5867400"/>
              <a:ext cx="5779135" cy="3667125"/>
            </a:xfrm>
            <a:custGeom>
              <a:avLst/>
              <a:gdLst/>
              <a:ahLst/>
              <a:cxnLst/>
              <a:rect l="l" t="t" r="r" b="b"/>
              <a:pathLst>
                <a:path w="5779135" h="3667125">
                  <a:moveTo>
                    <a:pt x="5779007" y="3666743"/>
                  </a:moveTo>
                  <a:lnTo>
                    <a:pt x="0" y="3666743"/>
                  </a:lnTo>
                  <a:lnTo>
                    <a:pt x="0" y="0"/>
                  </a:lnTo>
                  <a:lnTo>
                    <a:pt x="5779007" y="0"/>
                  </a:lnTo>
                  <a:lnTo>
                    <a:pt x="5779007" y="95249"/>
                  </a:lnTo>
                  <a:lnTo>
                    <a:pt x="180212" y="95249"/>
                  </a:lnTo>
                  <a:lnTo>
                    <a:pt x="173644" y="95567"/>
                  </a:lnTo>
                  <a:lnTo>
                    <a:pt x="137935" y="110357"/>
                  </a:lnTo>
                  <a:lnTo>
                    <a:pt x="116392" y="142598"/>
                  </a:lnTo>
                  <a:lnTo>
                    <a:pt x="113537" y="161924"/>
                  </a:lnTo>
                  <a:lnTo>
                    <a:pt x="113537" y="3467099"/>
                  </a:lnTo>
                  <a:lnTo>
                    <a:pt x="124764" y="3504148"/>
                  </a:lnTo>
                  <a:lnTo>
                    <a:pt x="154697" y="3528698"/>
                  </a:lnTo>
                  <a:lnTo>
                    <a:pt x="180212" y="3533774"/>
                  </a:lnTo>
                  <a:lnTo>
                    <a:pt x="5779007" y="3533774"/>
                  </a:lnTo>
                  <a:lnTo>
                    <a:pt x="5779007" y="3666743"/>
                  </a:lnTo>
                  <a:close/>
                </a:path>
                <a:path w="5779135" h="3667125">
                  <a:moveTo>
                    <a:pt x="5779007" y="3533774"/>
                  </a:moveTo>
                  <a:lnTo>
                    <a:pt x="5599937" y="3533774"/>
                  </a:lnTo>
                  <a:lnTo>
                    <a:pt x="5606505" y="3533457"/>
                  </a:lnTo>
                  <a:lnTo>
                    <a:pt x="5612947" y="3532505"/>
                  </a:lnTo>
                  <a:lnTo>
                    <a:pt x="5647083" y="3514245"/>
                  </a:lnTo>
                  <a:lnTo>
                    <a:pt x="5665343" y="3480109"/>
                  </a:lnTo>
                  <a:lnTo>
                    <a:pt x="5666612" y="3467099"/>
                  </a:lnTo>
                  <a:lnTo>
                    <a:pt x="5666612" y="161924"/>
                  </a:lnTo>
                  <a:lnTo>
                    <a:pt x="5655385" y="124874"/>
                  </a:lnTo>
                  <a:lnTo>
                    <a:pt x="5625452" y="100324"/>
                  </a:lnTo>
                  <a:lnTo>
                    <a:pt x="5599937" y="95249"/>
                  </a:lnTo>
                  <a:lnTo>
                    <a:pt x="5779007" y="95249"/>
                  </a:lnTo>
                  <a:lnTo>
                    <a:pt x="5779007" y="3533774"/>
                  </a:lnTo>
                  <a:close/>
                </a:path>
              </a:pathLst>
            </a:custGeom>
            <a:solidFill>
              <a:srgbClr val="000000">
                <a:alpha val="783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90524" y="5953124"/>
              <a:ext cx="5572125" cy="3457575"/>
            </a:xfrm>
            <a:custGeom>
              <a:avLst/>
              <a:gdLst/>
              <a:ahLst/>
              <a:cxnLst/>
              <a:rect l="l" t="t" r="r" b="b"/>
              <a:pathLst>
                <a:path w="5572125" h="3457575">
                  <a:moveTo>
                    <a:pt x="5500927" y="3457574"/>
                  </a:moveTo>
                  <a:lnTo>
                    <a:pt x="71196" y="3457574"/>
                  </a:lnTo>
                  <a:lnTo>
                    <a:pt x="66241" y="3457086"/>
                  </a:lnTo>
                  <a:lnTo>
                    <a:pt x="29705" y="3441952"/>
                  </a:lnTo>
                  <a:lnTo>
                    <a:pt x="3885" y="3405911"/>
                  </a:lnTo>
                  <a:lnTo>
                    <a:pt x="0" y="3386377"/>
                  </a:lnTo>
                  <a:lnTo>
                    <a:pt x="0" y="3381374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2" y="3885"/>
                  </a:lnTo>
                  <a:lnTo>
                    <a:pt x="71196" y="0"/>
                  </a:lnTo>
                  <a:lnTo>
                    <a:pt x="5500927" y="0"/>
                  </a:lnTo>
                  <a:lnTo>
                    <a:pt x="5542418" y="15621"/>
                  </a:lnTo>
                  <a:lnTo>
                    <a:pt x="5568238" y="51660"/>
                  </a:lnTo>
                  <a:lnTo>
                    <a:pt x="5572125" y="71196"/>
                  </a:lnTo>
                  <a:lnTo>
                    <a:pt x="5572125" y="3386377"/>
                  </a:lnTo>
                  <a:lnTo>
                    <a:pt x="5556502" y="3427867"/>
                  </a:lnTo>
                  <a:lnTo>
                    <a:pt x="5520462" y="3453687"/>
                  </a:lnTo>
                  <a:lnTo>
                    <a:pt x="5505882" y="3457086"/>
                  </a:lnTo>
                  <a:lnTo>
                    <a:pt x="5500927" y="34575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9924" y="6222999"/>
              <a:ext cx="184150" cy="203200"/>
            </a:xfrm>
            <a:prstGeom prst="rect">
              <a:avLst/>
            </a:prstGeom>
          </p:spPr>
        </p:pic>
      </p:grpSp>
      <p:sp>
        <p:nvSpPr>
          <p:cNvPr id="16" name="object 16" descr=""/>
          <p:cNvSpPr txBox="1"/>
          <p:nvPr/>
        </p:nvSpPr>
        <p:spPr>
          <a:xfrm>
            <a:off x="471289" y="5419966"/>
            <a:ext cx="5410835" cy="20173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50" spc="-114" i="1">
                <a:solidFill>
                  <a:srgbClr val="666666"/>
                </a:solidFill>
                <a:latin typeface="Arial"/>
                <a:cs typeface="Arial"/>
              </a:rPr>
              <a:t>Alan</a:t>
            </a:r>
            <a:r>
              <a:rPr dirty="0" sz="1550" spc="-85" i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550" spc="-110" i="1">
                <a:solidFill>
                  <a:srgbClr val="666666"/>
                </a:solidFill>
                <a:latin typeface="Arial"/>
                <a:cs typeface="Arial"/>
              </a:rPr>
              <a:t>Turing</a:t>
            </a:r>
            <a:r>
              <a:rPr dirty="0" sz="1550" spc="-55" i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550" spc="-110" i="1">
                <a:solidFill>
                  <a:srgbClr val="666666"/>
                </a:solidFill>
                <a:latin typeface="Arial"/>
                <a:cs typeface="Arial"/>
              </a:rPr>
              <a:t>(1912-1954),</a:t>
            </a:r>
            <a:r>
              <a:rPr dirty="0" sz="1550" spc="-50" i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550" spc="-75" i="1">
                <a:solidFill>
                  <a:srgbClr val="666666"/>
                </a:solidFill>
                <a:latin typeface="Arial"/>
                <a:cs typeface="Arial"/>
              </a:rPr>
              <a:t>British</a:t>
            </a:r>
            <a:r>
              <a:rPr dirty="0" sz="1550" spc="-55" i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550" spc="-90" i="1">
                <a:solidFill>
                  <a:srgbClr val="666666"/>
                </a:solidFill>
                <a:latin typeface="Arial"/>
                <a:cs typeface="Arial"/>
              </a:rPr>
              <a:t>mathematician</a:t>
            </a:r>
            <a:r>
              <a:rPr dirty="0" sz="1550" spc="-55" i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550" spc="-125" i="1">
                <a:solidFill>
                  <a:srgbClr val="666666"/>
                </a:solidFill>
                <a:latin typeface="Arial"/>
                <a:cs typeface="Arial"/>
              </a:rPr>
              <a:t>and</a:t>
            </a:r>
            <a:r>
              <a:rPr dirty="0" sz="1550" spc="-55" i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550" spc="-95" i="1">
                <a:solidFill>
                  <a:srgbClr val="666666"/>
                </a:solidFill>
                <a:latin typeface="Arial"/>
                <a:cs typeface="Arial"/>
              </a:rPr>
              <a:t>computer</a:t>
            </a:r>
            <a:r>
              <a:rPr dirty="0" sz="1550" spc="-55" i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550" spc="-35" i="1">
                <a:solidFill>
                  <a:srgbClr val="666666"/>
                </a:solidFill>
                <a:latin typeface="Arial"/>
                <a:cs typeface="Arial"/>
              </a:rPr>
              <a:t>scientist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45"/>
              </a:spcBef>
            </a:pPr>
            <a:endParaRPr sz="1400">
              <a:latin typeface="Arial"/>
              <a:cs typeface="Arial"/>
            </a:endParaRPr>
          </a:p>
          <a:p>
            <a:pPr marL="566420">
              <a:lnSpc>
                <a:spcPct val="100000"/>
              </a:lnSpc>
            </a:pPr>
            <a:r>
              <a:rPr dirty="0" sz="2000" spc="-135">
                <a:solidFill>
                  <a:srgbClr val="0078D4"/>
                </a:solidFill>
                <a:latin typeface="Arial MT"/>
                <a:cs typeface="Arial MT"/>
              </a:rPr>
              <a:t>What</a:t>
            </a:r>
            <a:r>
              <a:rPr dirty="0" sz="2000" spc="-90">
                <a:solidFill>
                  <a:srgbClr val="0078D4"/>
                </a:solidFill>
                <a:latin typeface="Arial MT"/>
                <a:cs typeface="Arial MT"/>
              </a:rPr>
              <a:t> </a:t>
            </a:r>
            <a:r>
              <a:rPr dirty="0" sz="2000" spc="-50">
                <a:solidFill>
                  <a:srgbClr val="0078D4"/>
                </a:solidFill>
                <a:latin typeface="Arial MT"/>
                <a:cs typeface="Arial MT"/>
              </a:rPr>
              <a:t>is</a:t>
            </a:r>
            <a:r>
              <a:rPr dirty="0" sz="2000" spc="-85">
                <a:solidFill>
                  <a:srgbClr val="0078D4"/>
                </a:solidFill>
                <a:latin typeface="Arial MT"/>
                <a:cs typeface="Arial MT"/>
              </a:rPr>
              <a:t> </a:t>
            </a:r>
            <a:r>
              <a:rPr dirty="0" sz="2000" spc="-95">
                <a:solidFill>
                  <a:srgbClr val="0078D4"/>
                </a:solidFill>
                <a:latin typeface="Arial MT"/>
                <a:cs typeface="Arial MT"/>
              </a:rPr>
              <a:t>the</a:t>
            </a:r>
            <a:r>
              <a:rPr dirty="0" sz="2000" spc="-120">
                <a:solidFill>
                  <a:srgbClr val="0078D4"/>
                </a:solidFill>
                <a:latin typeface="Arial MT"/>
                <a:cs typeface="Arial MT"/>
              </a:rPr>
              <a:t> Turing </a:t>
            </a:r>
            <a:r>
              <a:rPr dirty="0" sz="2000" spc="-20">
                <a:solidFill>
                  <a:srgbClr val="0078D4"/>
                </a:solidFill>
                <a:latin typeface="Arial MT"/>
                <a:cs typeface="Arial MT"/>
              </a:rPr>
              <a:t>Test?</a:t>
            </a:r>
            <a:endParaRPr sz="2000">
              <a:latin typeface="Arial MT"/>
              <a:cs typeface="Arial MT"/>
            </a:endParaRPr>
          </a:p>
          <a:p>
            <a:pPr marL="156845" marR="648970">
              <a:lnSpc>
                <a:spcPct val="106100"/>
              </a:lnSpc>
              <a:spcBef>
                <a:spcPts val="1355"/>
              </a:spcBef>
            </a:pPr>
            <a:r>
              <a:rPr dirty="0" sz="1650" spc="-140">
                <a:solidFill>
                  <a:srgbClr val="333333"/>
                </a:solidFill>
                <a:latin typeface="Arial MT"/>
                <a:cs typeface="Arial MT"/>
              </a:rPr>
              <a:t>A</a:t>
            </a:r>
            <a:r>
              <a:rPr dirty="0" sz="1650" spc="-7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50" spc="-70">
                <a:solidFill>
                  <a:srgbClr val="333333"/>
                </a:solidFill>
                <a:latin typeface="Arial MT"/>
                <a:cs typeface="Arial MT"/>
              </a:rPr>
              <a:t>method</a:t>
            </a:r>
            <a:r>
              <a:rPr dirty="0" sz="1650" spc="-7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50" spc="-30">
                <a:solidFill>
                  <a:srgbClr val="333333"/>
                </a:solidFill>
                <a:latin typeface="Arial MT"/>
                <a:cs typeface="Arial MT"/>
              </a:rPr>
              <a:t>to</a:t>
            </a:r>
            <a:r>
              <a:rPr dirty="0" sz="1650" spc="-7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50" spc="-75">
                <a:solidFill>
                  <a:srgbClr val="333333"/>
                </a:solidFill>
                <a:latin typeface="Arial MT"/>
                <a:cs typeface="Arial MT"/>
              </a:rPr>
              <a:t>determine </a:t>
            </a:r>
            <a:r>
              <a:rPr dirty="0" sz="1650">
                <a:solidFill>
                  <a:srgbClr val="333333"/>
                </a:solidFill>
                <a:latin typeface="Arial MT"/>
                <a:cs typeface="Arial MT"/>
              </a:rPr>
              <a:t>if</a:t>
            </a:r>
            <a:r>
              <a:rPr dirty="0" sz="1650" spc="-7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50" spc="-114">
                <a:solidFill>
                  <a:srgbClr val="333333"/>
                </a:solidFill>
                <a:latin typeface="Arial MT"/>
                <a:cs typeface="Arial MT"/>
              </a:rPr>
              <a:t>a</a:t>
            </a:r>
            <a:r>
              <a:rPr dirty="0" sz="1650" spc="-7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50" spc="-65">
                <a:solidFill>
                  <a:srgbClr val="333333"/>
                </a:solidFill>
                <a:latin typeface="Arial MT"/>
                <a:cs typeface="Arial MT"/>
              </a:rPr>
              <a:t>computer</a:t>
            </a:r>
            <a:r>
              <a:rPr dirty="0" sz="1650" spc="-7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50" spc="-85">
                <a:solidFill>
                  <a:srgbClr val="333333"/>
                </a:solidFill>
                <a:latin typeface="Arial MT"/>
                <a:cs typeface="Arial MT"/>
              </a:rPr>
              <a:t>can</a:t>
            </a:r>
            <a:r>
              <a:rPr dirty="0" sz="1650" spc="-7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50" spc="-50">
                <a:solidFill>
                  <a:srgbClr val="333333"/>
                </a:solidFill>
                <a:latin typeface="Arial MT"/>
                <a:cs typeface="Arial MT"/>
              </a:rPr>
              <a:t>demonstrate </a:t>
            </a:r>
            <a:r>
              <a:rPr dirty="0" sz="1650" spc="-90">
                <a:solidFill>
                  <a:srgbClr val="0078D4"/>
                </a:solidFill>
                <a:latin typeface="Arial MT"/>
                <a:cs typeface="Arial MT"/>
              </a:rPr>
              <a:t>human-</a:t>
            </a:r>
            <a:r>
              <a:rPr dirty="0" sz="1650" spc="-45">
                <a:solidFill>
                  <a:srgbClr val="0078D4"/>
                </a:solidFill>
                <a:latin typeface="Arial MT"/>
                <a:cs typeface="Arial MT"/>
              </a:rPr>
              <a:t>like</a:t>
            </a:r>
            <a:r>
              <a:rPr dirty="0" sz="1650" spc="-55">
                <a:solidFill>
                  <a:srgbClr val="0078D4"/>
                </a:solidFill>
                <a:latin typeface="Arial MT"/>
                <a:cs typeface="Arial MT"/>
              </a:rPr>
              <a:t> intelligence</a:t>
            </a:r>
            <a:r>
              <a:rPr dirty="0" sz="1650" spc="-50">
                <a:solidFill>
                  <a:srgbClr val="0078D4"/>
                </a:solidFill>
                <a:latin typeface="Arial MT"/>
                <a:cs typeface="Arial MT"/>
              </a:rPr>
              <a:t> </a:t>
            </a:r>
            <a:r>
              <a:rPr dirty="0" sz="1650" spc="-70">
                <a:solidFill>
                  <a:srgbClr val="333333"/>
                </a:solidFill>
                <a:latin typeface="Arial MT"/>
                <a:cs typeface="Arial MT"/>
              </a:rPr>
              <a:t>through</a:t>
            </a:r>
            <a:r>
              <a:rPr dirty="0" sz="1650" spc="-5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50" spc="-70">
                <a:solidFill>
                  <a:srgbClr val="333333"/>
                </a:solidFill>
                <a:latin typeface="Arial MT"/>
                <a:cs typeface="Arial MT"/>
              </a:rPr>
              <a:t>natural</a:t>
            </a:r>
            <a:r>
              <a:rPr dirty="0" sz="1650" spc="-5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50" spc="-10">
                <a:solidFill>
                  <a:srgbClr val="333333"/>
                </a:solidFill>
                <a:latin typeface="Arial MT"/>
                <a:cs typeface="Arial MT"/>
              </a:rPr>
              <a:t>language conversations.</a:t>
            </a:r>
            <a:endParaRPr sz="1650">
              <a:latin typeface="Arial MT"/>
              <a:cs typeface="Arial MT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628649" y="7639049"/>
            <a:ext cx="2476500" cy="685800"/>
            <a:chOff x="628649" y="7639049"/>
            <a:chExt cx="2476500" cy="685800"/>
          </a:xfrm>
        </p:grpSpPr>
        <p:sp>
          <p:nvSpPr>
            <p:cNvPr id="18" name="object 18" descr=""/>
            <p:cNvSpPr/>
            <p:nvPr/>
          </p:nvSpPr>
          <p:spPr>
            <a:xfrm>
              <a:off x="628649" y="7639049"/>
              <a:ext cx="2476500" cy="685800"/>
            </a:xfrm>
            <a:custGeom>
              <a:avLst/>
              <a:gdLst/>
              <a:ahLst/>
              <a:cxnLst/>
              <a:rect l="l" t="t" r="r" b="b"/>
              <a:pathLst>
                <a:path w="2476500" h="685800">
                  <a:moveTo>
                    <a:pt x="2405303" y="685799"/>
                  </a:moveTo>
                  <a:lnTo>
                    <a:pt x="71196" y="685799"/>
                  </a:lnTo>
                  <a:lnTo>
                    <a:pt x="66241" y="685311"/>
                  </a:lnTo>
                  <a:lnTo>
                    <a:pt x="29705" y="670177"/>
                  </a:lnTo>
                  <a:lnTo>
                    <a:pt x="3885" y="634136"/>
                  </a:lnTo>
                  <a:lnTo>
                    <a:pt x="0" y="614602"/>
                  </a:lnTo>
                  <a:lnTo>
                    <a:pt x="0" y="6095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2405303" y="0"/>
                  </a:lnTo>
                  <a:lnTo>
                    <a:pt x="2446794" y="15620"/>
                  </a:lnTo>
                  <a:lnTo>
                    <a:pt x="2472613" y="51660"/>
                  </a:lnTo>
                  <a:lnTo>
                    <a:pt x="2476499" y="71196"/>
                  </a:lnTo>
                  <a:lnTo>
                    <a:pt x="2476499" y="614602"/>
                  </a:lnTo>
                  <a:lnTo>
                    <a:pt x="2460877" y="656092"/>
                  </a:lnTo>
                  <a:lnTo>
                    <a:pt x="2424837" y="681912"/>
                  </a:lnTo>
                  <a:lnTo>
                    <a:pt x="2410258" y="685311"/>
                  </a:lnTo>
                  <a:lnTo>
                    <a:pt x="2405303" y="685799"/>
                  </a:lnTo>
                  <a:close/>
                </a:path>
              </a:pathLst>
            </a:custGeom>
            <a:solidFill>
              <a:srgbClr val="0078D4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6449" y="7902574"/>
              <a:ext cx="158750" cy="158750"/>
            </a:xfrm>
            <a:prstGeom prst="rect">
              <a:avLst/>
            </a:prstGeom>
          </p:spPr>
        </p:pic>
      </p:grpSp>
      <p:sp>
        <p:nvSpPr>
          <p:cNvPr id="20" name="object 20" descr=""/>
          <p:cNvSpPr txBox="1"/>
          <p:nvPr/>
        </p:nvSpPr>
        <p:spPr>
          <a:xfrm>
            <a:off x="1082675" y="7740411"/>
            <a:ext cx="1565275" cy="454659"/>
          </a:xfrm>
          <a:prstGeom prst="rect">
            <a:avLst/>
          </a:prstGeom>
        </p:spPr>
        <p:txBody>
          <a:bodyPr wrap="square" lIns="0" tIns="42545" rIns="0" bIns="0" rtlCol="0" vert="horz">
            <a:spAutoFit/>
          </a:bodyPr>
          <a:lstStyle/>
          <a:p>
            <a:pPr marL="12700" marR="5080">
              <a:lnSpc>
                <a:spcPts val="1580"/>
              </a:lnSpc>
              <a:spcBef>
                <a:spcPts val="335"/>
              </a:spcBef>
            </a:pPr>
            <a:r>
              <a:rPr dirty="0" sz="1500" spc="-70">
                <a:solidFill>
                  <a:srgbClr val="333333"/>
                </a:solidFill>
                <a:latin typeface="Arial MT"/>
                <a:cs typeface="Arial MT"/>
              </a:rPr>
              <a:t>Interrogator:</a:t>
            </a:r>
            <a:r>
              <a:rPr dirty="0" sz="1500" spc="2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100">
                <a:solidFill>
                  <a:srgbClr val="333333"/>
                </a:solidFill>
                <a:latin typeface="Arial MT"/>
                <a:cs typeface="Arial MT"/>
              </a:rPr>
              <a:t>Human </a:t>
            </a:r>
            <a:r>
              <a:rPr dirty="0" sz="1500" spc="-10">
                <a:solidFill>
                  <a:srgbClr val="333333"/>
                </a:solidFill>
                <a:latin typeface="Arial MT"/>
                <a:cs typeface="Arial MT"/>
              </a:rPr>
              <a:t>judge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3248024" y="7639049"/>
            <a:ext cx="2476500" cy="685800"/>
            <a:chOff x="3248024" y="7639049"/>
            <a:chExt cx="2476500" cy="685800"/>
          </a:xfrm>
        </p:grpSpPr>
        <p:sp>
          <p:nvSpPr>
            <p:cNvPr id="22" name="object 22" descr=""/>
            <p:cNvSpPr/>
            <p:nvPr/>
          </p:nvSpPr>
          <p:spPr>
            <a:xfrm>
              <a:off x="3248024" y="7639049"/>
              <a:ext cx="2476500" cy="685800"/>
            </a:xfrm>
            <a:custGeom>
              <a:avLst/>
              <a:gdLst/>
              <a:ahLst/>
              <a:cxnLst/>
              <a:rect l="l" t="t" r="r" b="b"/>
              <a:pathLst>
                <a:path w="2476500" h="685800">
                  <a:moveTo>
                    <a:pt x="2405303" y="685799"/>
                  </a:moveTo>
                  <a:lnTo>
                    <a:pt x="71196" y="685799"/>
                  </a:lnTo>
                  <a:lnTo>
                    <a:pt x="66241" y="685311"/>
                  </a:lnTo>
                  <a:lnTo>
                    <a:pt x="29705" y="670177"/>
                  </a:lnTo>
                  <a:lnTo>
                    <a:pt x="3885" y="634136"/>
                  </a:lnTo>
                  <a:lnTo>
                    <a:pt x="0" y="614602"/>
                  </a:lnTo>
                  <a:lnTo>
                    <a:pt x="0" y="6095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2405303" y="0"/>
                  </a:lnTo>
                  <a:lnTo>
                    <a:pt x="2446794" y="15620"/>
                  </a:lnTo>
                  <a:lnTo>
                    <a:pt x="2472614" y="51660"/>
                  </a:lnTo>
                  <a:lnTo>
                    <a:pt x="2476499" y="71196"/>
                  </a:lnTo>
                  <a:lnTo>
                    <a:pt x="2476499" y="614602"/>
                  </a:lnTo>
                  <a:lnTo>
                    <a:pt x="2460878" y="656092"/>
                  </a:lnTo>
                  <a:lnTo>
                    <a:pt x="2424836" y="681912"/>
                  </a:lnTo>
                  <a:lnTo>
                    <a:pt x="2410258" y="685311"/>
                  </a:lnTo>
                  <a:lnTo>
                    <a:pt x="2405303" y="685799"/>
                  </a:lnTo>
                  <a:close/>
                </a:path>
              </a:pathLst>
            </a:custGeom>
            <a:solidFill>
              <a:srgbClr val="0078D4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97249" y="7915274"/>
              <a:ext cx="215900" cy="133350"/>
            </a:xfrm>
            <a:prstGeom prst="rect">
              <a:avLst/>
            </a:prstGeom>
          </p:spPr>
        </p:pic>
      </p:grpSp>
      <p:sp>
        <p:nvSpPr>
          <p:cNvPr id="24" name="object 24" descr=""/>
          <p:cNvSpPr txBox="1"/>
          <p:nvPr/>
        </p:nvSpPr>
        <p:spPr>
          <a:xfrm>
            <a:off x="3702050" y="7845186"/>
            <a:ext cx="145542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00">
                <a:solidFill>
                  <a:srgbClr val="333333"/>
                </a:solidFill>
                <a:latin typeface="Arial MT"/>
                <a:cs typeface="Arial MT"/>
              </a:rPr>
              <a:t>Human</a:t>
            </a:r>
            <a:r>
              <a:rPr dirty="0" sz="1500" spc="-8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50">
                <a:solidFill>
                  <a:srgbClr val="333333"/>
                </a:solidFill>
                <a:latin typeface="Arial MT"/>
                <a:cs typeface="Arial MT"/>
              </a:rPr>
              <a:t>Participant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628649" y="8467725"/>
            <a:ext cx="2476500" cy="514350"/>
            <a:chOff x="628649" y="8467725"/>
            <a:chExt cx="2476500" cy="514350"/>
          </a:xfrm>
        </p:grpSpPr>
        <p:sp>
          <p:nvSpPr>
            <p:cNvPr id="26" name="object 26" descr=""/>
            <p:cNvSpPr/>
            <p:nvPr/>
          </p:nvSpPr>
          <p:spPr>
            <a:xfrm>
              <a:off x="628649" y="8467725"/>
              <a:ext cx="2476500" cy="514350"/>
            </a:xfrm>
            <a:custGeom>
              <a:avLst/>
              <a:gdLst/>
              <a:ahLst/>
              <a:cxnLst/>
              <a:rect l="l" t="t" r="r" b="b"/>
              <a:pathLst>
                <a:path w="2476500" h="514350">
                  <a:moveTo>
                    <a:pt x="2405303" y="514349"/>
                  </a:moveTo>
                  <a:lnTo>
                    <a:pt x="71196" y="514349"/>
                  </a:lnTo>
                  <a:lnTo>
                    <a:pt x="66241" y="513861"/>
                  </a:lnTo>
                  <a:lnTo>
                    <a:pt x="29705" y="498726"/>
                  </a:lnTo>
                  <a:lnTo>
                    <a:pt x="3885" y="462686"/>
                  </a:lnTo>
                  <a:lnTo>
                    <a:pt x="0" y="443152"/>
                  </a:lnTo>
                  <a:lnTo>
                    <a:pt x="0" y="438149"/>
                  </a:lnTo>
                  <a:lnTo>
                    <a:pt x="0" y="71195"/>
                  </a:lnTo>
                  <a:lnTo>
                    <a:pt x="15621" y="29703"/>
                  </a:lnTo>
                  <a:lnTo>
                    <a:pt x="51661" y="3884"/>
                  </a:lnTo>
                  <a:lnTo>
                    <a:pt x="71196" y="0"/>
                  </a:lnTo>
                  <a:lnTo>
                    <a:pt x="2405303" y="0"/>
                  </a:lnTo>
                  <a:lnTo>
                    <a:pt x="2446794" y="15619"/>
                  </a:lnTo>
                  <a:lnTo>
                    <a:pt x="2472613" y="51660"/>
                  </a:lnTo>
                  <a:lnTo>
                    <a:pt x="2476499" y="71195"/>
                  </a:lnTo>
                  <a:lnTo>
                    <a:pt x="2476499" y="443152"/>
                  </a:lnTo>
                  <a:lnTo>
                    <a:pt x="2460877" y="484643"/>
                  </a:lnTo>
                  <a:lnTo>
                    <a:pt x="2424837" y="510462"/>
                  </a:lnTo>
                  <a:lnTo>
                    <a:pt x="2410258" y="513861"/>
                  </a:lnTo>
                  <a:lnTo>
                    <a:pt x="2405303" y="514349"/>
                  </a:lnTo>
                  <a:close/>
                </a:path>
              </a:pathLst>
            </a:custGeom>
            <a:solidFill>
              <a:srgbClr val="0078D4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7874" y="8629649"/>
              <a:ext cx="215900" cy="180975"/>
            </a:xfrm>
            <a:prstGeom prst="rect">
              <a:avLst/>
            </a:prstGeom>
          </p:spPr>
        </p:pic>
      </p:grpSp>
      <p:sp>
        <p:nvSpPr>
          <p:cNvPr id="28" name="object 28" descr=""/>
          <p:cNvSpPr txBox="1"/>
          <p:nvPr/>
        </p:nvSpPr>
        <p:spPr>
          <a:xfrm>
            <a:off x="1082675" y="8588136"/>
            <a:ext cx="152082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85">
                <a:solidFill>
                  <a:srgbClr val="333333"/>
                </a:solidFill>
                <a:latin typeface="Arial MT"/>
                <a:cs typeface="Arial MT"/>
              </a:rPr>
              <a:t>Machine:</a:t>
            </a:r>
            <a:r>
              <a:rPr dirty="0" sz="1500" spc="-6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85">
                <a:solidFill>
                  <a:srgbClr val="333333"/>
                </a:solidFill>
                <a:latin typeface="Arial MT"/>
                <a:cs typeface="Arial MT"/>
              </a:rPr>
              <a:t>AI</a:t>
            </a:r>
            <a:r>
              <a:rPr dirty="0" sz="1500" spc="-6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55">
                <a:solidFill>
                  <a:srgbClr val="333333"/>
                </a:solidFill>
                <a:latin typeface="Arial MT"/>
                <a:cs typeface="Arial MT"/>
              </a:rPr>
              <a:t>system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3248024" y="8467725"/>
            <a:ext cx="2476500" cy="514350"/>
            <a:chOff x="3248024" y="8467725"/>
            <a:chExt cx="2476500" cy="514350"/>
          </a:xfrm>
        </p:grpSpPr>
        <p:sp>
          <p:nvSpPr>
            <p:cNvPr id="30" name="object 30" descr=""/>
            <p:cNvSpPr/>
            <p:nvPr/>
          </p:nvSpPr>
          <p:spPr>
            <a:xfrm>
              <a:off x="3248024" y="8467725"/>
              <a:ext cx="2476500" cy="514350"/>
            </a:xfrm>
            <a:custGeom>
              <a:avLst/>
              <a:gdLst/>
              <a:ahLst/>
              <a:cxnLst/>
              <a:rect l="l" t="t" r="r" b="b"/>
              <a:pathLst>
                <a:path w="2476500" h="514350">
                  <a:moveTo>
                    <a:pt x="2405303" y="514349"/>
                  </a:moveTo>
                  <a:lnTo>
                    <a:pt x="71196" y="514349"/>
                  </a:lnTo>
                  <a:lnTo>
                    <a:pt x="66241" y="513861"/>
                  </a:lnTo>
                  <a:lnTo>
                    <a:pt x="29705" y="498726"/>
                  </a:lnTo>
                  <a:lnTo>
                    <a:pt x="3885" y="462686"/>
                  </a:lnTo>
                  <a:lnTo>
                    <a:pt x="0" y="443152"/>
                  </a:lnTo>
                  <a:lnTo>
                    <a:pt x="0" y="438149"/>
                  </a:lnTo>
                  <a:lnTo>
                    <a:pt x="0" y="71195"/>
                  </a:lnTo>
                  <a:lnTo>
                    <a:pt x="15621" y="29703"/>
                  </a:lnTo>
                  <a:lnTo>
                    <a:pt x="51661" y="3884"/>
                  </a:lnTo>
                  <a:lnTo>
                    <a:pt x="71196" y="0"/>
                  </a:lnTo>
                  <a:lnTo>
                    <a:pt x="2405303" y="0"/>
                  </a:lnTo>
                  <a:lnTo>
                    <a:pt x="2446794" y="15619"/>
                  </a:lnTo>
                  <a:lnTo>
                    <a:pt x="2472614" y="51660"/>
                  </a:lnTo>
                  <a:lnTo>
                    <a:pt x="2476499" y="71195"/>
                  </a:lnTo>
                  <a:lnTo>
                    <a:pt x="2476499" y="443152"/>
                  </a:lnTo>
                  <a:lnTo>
                    <a:pt x="2460878" y="484643"/>
                  </a:lnTo>
                  <a:lnTo>
                    <a:pt x="2424836" y="510462"/>
                  </a:lnTo>
                  <a:lnTo>
                    <a:pt x="2410258" y="513861"/>
                  </a:lnTo>
                  <a:lnTo>
                    <a:pt x="2405303" y="514349"/>
                  </a:lnTo>
                  <a:close/>
                </a:path>
              </a:pathLst>
            </a:custGeom>
            <a:solidFill>
              <a:srgbClr val="0078D4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09949" y="8658224"/>
              <a:ext cx="190500" cy="133350"/>
            </a:xfrm>
            <a:prstGeom prst="rect">
              <a:avLst/>
            </a:prstGeom>
          </p:spPr>
        </p:pic>
      </p:grpSp>
      <p:sp>
        <p:nvSpPr>
          <p:cNvPr id="32" name="object 32" descr=""/>
          <p:cNvSpPr txBox="1"/>
          <p:nvPr/>
        </p:nvSpPr>
        <p:spPr>
          <a:xfrm>
            <a:off x="3702050" y="8588136"/>
            <a:ext cx="107569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95">
                <a:solidFill>
                  <a:srgbClr val="333333"/>
                </a:solidFill>
                <a:latin typeface="Arial MT"/>
                <a:cs typeface="Arial MT"/>
              </a:rPr>
              <a:t>Text</a:t>
            </a:r>
            <a:r>
              <a:rPr dirty="0" sz="1500" spc="-8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50">
                <a:solidFill>
                  <a:srgbClr val="333333"/>
                </a:solidFill>
                <a:latin typeface="Arial MT"/>
                <a:cs typeface="Arial MT"/>
              </a:rPr>
              <a:t>Interface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6144767" y="1316736"/>
            <a:ext cx="5779135" cy="3520440"/>
            <a:chOff x="6144767" y="1316736"/>
            <a:chExt cx="5779135" cy="3520440"/>
          </a:xfrm>
        </p:grpSpPr>
        <p:sp>
          <p:nvSpPr>
            <p:cNvPr id="34" name="object 34" descr=""/>
            <p:cNvSpPr/>
            <p:nvPr/>
          </p:nvSpPr>
          <p:spPr>
            <a:xfrm>
              <a:off x="6144767" y="1316736"/>
              <a:ext cx="5779135" cy="3520440"/>
            </a:xfrm>
            <a:custGeom>
              <a:avLst/>
              <a:gdLst/>
              <a:ahLst/>
              <a:cxnLst/>
              <a:rect l="l" t="t" r="r" b="b"/>
              <a:pathLst>
                <a:path w="5779134" h="3520440">
                  <a:moveTo>
                    <a:pt x="5779007" y="3520439"/>
                  </a:moveTo>
                  <a:lnTo>
                    <a:pt x="0" y="3520439"/>
                  </a:lnTo>
                  <a:lnTo>
                    <a:pt x="0" y="0"/>
                  </a:lnTo>
                  <a:lnTo>
                    <a:pt x="5779007" y="0"/>
                  </a:lnTo>
                  <a:lnTo>
                    <a:pt x="5779007" y="92963"/>
                  </a:lnTo>
                  <a:lnTo>
                    <a:pt x="179831" y="92963"/>
                  </a:lnTo>
                  <a:lnTo>
                    <a:pt x="173263" y="93281"/>
                  </a:lnTo>
                  <a:lnTo>
                    <a:pt x="137553" y="108072"/>
                  </a:lnTo>
                  <a:lnTo>
                    <a:pt x="116010" y="140312"/>
                  </a:lnTo>
                  <a:lnTo>
                    <a:pt x="113156" y="159638"/>
                  </a:lnTo>
                  <a:lnTo>
                    <a:pt x="113156" y="3321938"/>
                  </a:lnTo>
                  <a:lnTo>
                    <a:pt x="124382" y="3358988"/>
                  </a:lnTo>
                  <a:lnTo>
                    <a:pt x="154316" y="3383538"/>
                  </a:lnTo>
                  <a:lnTo>
                    <a:pt x="179831" y="3388613"/>
                  </a:lnTo>
                  <a:lnTo>
                    <a:pt x="5779007" y="3388613"/>
                  </a:lnTo>
                  <a:lnTo>
                    <a:pt x="5779007" y="3520439"/>
                  </a:lnTo>
                  <a:close/>
                </a:path>
                <a:path w="5779134" h="3520440">
                  <a:moveTo>
                    <a:pt x="5779007" y="3388613"/>
                  </a:moveTo>
                  <a:lnTo>
                    <a:pt x="5599556" y="3388613"/>
                  </a:lnTo>
                  <a:lnTo>
                    <a:pt x="5606124" y="3388296"/>
                  </a:lnTo>
                  <a:lnTo>
                    <a:pt x="5612565" y="3387345"/>
                  </a:lnTo>
                  <a:lnTo>
                    <a:pt x="5646702" y="3369085"/>
                  </a:lnTo>
                  <a:lnTo>
                    <a:pt x="5664962" y="3334948"/>
                  </a:lnTo>
                  <a:lnTo>
                    <a:pt x="5666231" y="3321938"/>
                  </a:lnTo>
                  <a:lnTo>
                    <a:pt x="5666231" y="159638"/>
                  </a:lnTo>
                  <a:lnTo>
                    <a:pt x="5655004" y="122589"/>
                  </a:lnTo>
                  <a:lnTo>
                    <a:pt x="5625071" y="98039"/>
                  </a:lnTo>
                  <a:lnTo>
                    <a:pt x="5599556" y="92963"/>
                  </a:lnTo>
                  <a:lnTo>
                    <a:pt x="5779007" y="92963"/>
                  </a:lnTo>
                  <a:lnTo>
                    <a:pt x="5779007" y="3388613"/>
                  </a:lnTo>
                  <a:close/>
                </a:path>
              </a:pathLst>
            </a:custGeom>
            <a:solidFill>
              <a:srgbClr val="000000">
                <a:alpha val="783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6248399" y="1400174"/>
              <a:ext cx="5572125" cy="3314700"/>
            </a:xfrm>
            <a:custGeom>
              <a:avLst/>
              <a:gdLst/>
              <a:ahLst/>
              <a:cxnLst/>
              <a:rect l="l" t="t" r="r" b="b"/>
              <a:pathLst>
                <a:path w="5572125" h="3314700">
                  <a:moveTo>
                    <a:pt x="5500928" y="3314699"/>
                  </a:moveTo>
                  <a:lnTo>
                    <a:pt x="71196" y="3314699"/>
                  </a:lnTo>
                  <a:lnTo>
                    <a:pt x="66241" y="3314211"/>
                  </a:lnTo>
                  <a:lnTo>
                    <a:pt x="29705" y="3299077"/>
                  </a:lnTo>
                  <a:lnTo>
                    <a:pt x="3885" y="3263037"/>
                  </a:lnTo>
                  <a:lnTo>
                    <a:pt x="0" y="3243502"/>
                  </a:lnTo>
                  <a:lnTo>
                    <a:pt x="0" y="32384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500928" y="0"/>
                  </a:lnTo>
                  <a:lnTo>
                    <a:pt x="5542417" y="15621"/>
                  </a:lnTo>
                  <a:lnTo>
                    <a:pt x="5568238" y="51661"/>
                  </a:lnTo>
                  <a:lnTo>
                    <a:pt x="5572123" y="71196"/>
                  </a:lnTo>
                  <a:lnTo>
                    <a:pt x="5572123" y="3243502"/>
                  </a:lnTo>
                  <a:lnTo>
                    <a:pt x="5556501" y="3284993"/>
                  </a:lnTo>
                  <a:lnTo>
                    <a:pt x="5520462" y="3310813"/>
                  </a:lnTo>
                  <a:lnTo>
                    <a:pt x="5505882" y="3314211"/>
                  </a:lnTo>
                  <a:lnTo>
                    <a:pt x="5500928" y="331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08749" y="1679574"/>
              <a:ext cx="222250" cy="184150"/>
            </a:xfrm>
            <a:prstGeom prst="rect">
              <a:avLst/>
            </a:prstGeom>
          </p:spPr>
        </p:pic>
        <p:pic>
          <p:nvPicPr>
            <p:cNvPr id="37" name="object 37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08749" y="3127374"/>
              <a:ext cx="146050" cy="146050"/>
            </a:xfrm>
            <a:prstGeom prst="rect">
              <a:avLst/>
            </a:prstGeom>
          </p:spPr>
        </p:pic>
        <p:pic>
          <p:nvPicPr>
            <p:cNvPr id="38" name="object 38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508749" y="3508374"/>
              <a:ext cx="146050" cy="146050"/>
            </a:xfrm>
            <a:prstGeom prst="rect">
              <a:avLst/>
            </a:prstGeom>
          </p:spPr>
        </p:pic>
        <p:pic>
          <p:nvPicPr>
            <p:cNvPr id="39" name="object 39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08749" y="3889374"/>
              <a:ext cx="146050" cy="146050"/>
            </a:xfrm>
            <a:prstGeom prst="rect">
              <a:avLst/>
            </a:prstGeom>
          </p:spPr>
        </p:pic>
        <p:pic>
          <p:nvPicPr>
            <p:cNvPr id="40" name="object 40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508749" y="4279899"/>
              <a:ext cx="146050" cy="146050"/>
            </a:xfrm>
            <a:prstGeom prst="rect">
              <a:avLst/>
            </a:prstGeom>
          </p:spPr>
        </p:pic>
      </p:grpSp>
      <p:sp>
        <p:nvSpPr>
          <p:cNvPr id="41" name="object 41" descr=""/>
          <p:cNvSpPr txBox="1"/>
          <p:nvPr/>
        </p:nvSpPr>
        <p:spPr>
          <a:xfrm>
            <a:off x="6473824" y="1580832"/>
            <a:ext cx="4806315" cy="28898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21640">
              <a:lnSpc>
                <a:spcPct val="100000"/>
              </a:lnSpc>
              <a:spcBef>
                <a:spcPts val="100"/>
              </a:spcBef>
            </a:pPr>
            <a:r>
              <a:rPr dirty="0" sz="2000" spc="-130">
                <a:solidFill>
                  <a:srgbClr val="0078D4"/>
                </a:solidFill>
                <a:latin typeface="Arial MT"/>
                <a:cs typeface="Arial MT"/>
              </a:rPr>
              <a:t>How</a:t>
            </a:r>
            <a:r>
              <a:rPr dirty="0" sz="2000" spc="-85">
                <a:solidFill>
                  <a:srgbClr val="0078D4"/>
                </a:solidFill>
                <a:latin typeface="Arial MT"/>
                <a:cs typeface="Arial MT"/>
              </a:rPr>
              <a:t> </a:t>
            </a:r>
            <a:r>
              <a:rPr dirty="0" sz="2000" spc="-95">
                <a:solidFill>
                  <a:srgbClr val="0078D4"/>
                </a:solidFill>
                <a:latin typeface="Arial MT"/>
                <a:cs typeface="Arial MT"/>
              </a:rPr>
              <a:t>the</a:t>
            </a:r>
            <a:r>
              <a:rPr dirty="0" sz="2000" spc="-114">
                <a:solidFill>
                  <a:srgbClr val="0078D4"/>
                </a:solidFill>
                <a:latin typeface="Arial MT"/>
                <a:cs typeface="Arial MT"/>
              </a:rPr>
              <a:t> </a:t>
            </a:r>
            <a:r>
              <a:rPr dirty="0" sz="2000" spc="-120">
                <a:solidFill>
                  <a:srgbClr val="0078D4"/>
                </a:solidFill>
                <a:latin typeface="Arial MT"/>
                <a:cs typeface="Arial MT"/>
              </a:rPr>
              <a:t>Turing Test</a:t>
            </a:r>
            <a:r>
              <a:rPr dirty="0" sz="2000" spc="-80">
                <a:solidFill>
                  <a:srgbClr val="0078D4"/>
                </a:solidFill>
                <a:latin typeface="Arial MT"/>
                <a:cs typeface="Arial MT"/>
              </a:rPr>
              <a:t> </a:t>
            </a:r>
            <a:r>
              <a:rPr dirty="0" sz="2000" spc="-20">
                <a:solidFill>
                  <a:srgbClr val="0078D4"/>
                </a:solidFill>
                <a:latin typeface="Arial MT"/>
                <a:cs typeface="Arial MT"/>
              </a:rPr>
              <a:t>Works</a:t>
            </a:r>
            <a:endParaRPr sz="2000">
              <a:latin typeface="Arial MT"/>
              <a:cs typeface="Arial MT"/>
            </a:endParaRPr>
          </a:p>
          <a:p>
            <a:pPr marL="12700" marR="5080">
              <a:lnSpc>
                <a:spcPct val="106100"/>
              </a:lnSpc>
              <a:spcBef>
                <a:spcPts val="1355"/>
              </a:spcBef>
            </a:pPr>
            <a:r>
              <a:rPr dirty="0" sz="1650" spc="-120">
                <a:solidFill>
                  <a:srgbClr val="333333"/>
                </a:solidFill>
                <a:latin typeface="Arial MT"/>
                <a:cs typeface="Arial MT"/>
              </a:rPr>
              <a:t>The</a:t>
            </a:r>
            <a:r>
              <a:rPr dirty="0" sz="1650" spc="-6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50" spc="-75">
                <a:solidFill>
                  <a:srgbClr val="333333"/>
                </a:solidFill>
                <a:latin typeface="Arial MT"/>
                <a:cs typeface="Arial MT"/>
              </a:rPr>
              <a:t>process</a:t>
            </a:r>
            <a:r>
              <a:rPr dirty="0" sz="1650" spc="-6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50" spc="-80">
                <a:solidFill>
                  <a:srgbClr val="333333"/>
                </a:solidFill>
                <a:latin typeface="Arial MT"/>
                <a:cs typeface="Arial MT"/>
              </a:rPr>
              <a:t>involves</a:t>
            </a:r>
            <a:r>
              <a:rPr dirty="0" sz="1650" spc="-6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50" spc="-114">
                <a:solidFill>
                  <a:srgbClr val="333333"/>
                </a:solidFill>
                <a:latin typeface="Arial MT"/>
                <a:cs typeface="Arial MT"/>
              </a:rPr>
              <a:t>a</a:t>
            </a:r>
            <a:r>
              <a:rPr dirty="0" sz="1650" spc="-6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50" spc="-100">
                <a:solidFill>
                  <a:srgbClr val="333333"/>
                </a:solidFill>
                <a:latin typeface="Arial MT"/>
                <a:cs typeface="Arial MT"/>
              </a:rPr>
              <a:t>human</a:t>
            </a:r>
            <a:r>
              <a:rPr dirty="0" sz="1650" spc="-6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50" spc="-80">
                <a:solidFill>
                  <a:srgbClr val="333333"/>
                </a:solidFill>
                <a:latin typeface="Arial MT"/>
                <a:cs typeface="Arial MT"/>
              </a:rPr>
              <a:t>evaluator</a:t>
            </a:r>
            <a:r>
              <a:rPr dirty="0" sz="1650" spc="-6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50" spc="-90">
                <a:solidFill>
                  <a:srgbClr val="333333"/>
                </a:solidFill>
                <a:latin typeface="Arial MT"/>
                <a:cs typeface="Arial MT"/>
              </a:rPr>
              <a:t>engaging</a:t>
            </a:r>
            <a:r>
              <a:rPr dirty="0" sz="1650" spc="-6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50" spc="-25">
                <a:solidFill>
                  <a:srgbClr val="333333"/>
                </a:solidFill>
                <a:latin typeface="Arial MT"/>
                <a:cs typeface="Arial MT"/>
              </a:rPr>
              <a:t>in </a:t>
            </a:r>
            <a:r>
              <a:rPr dirty="0" sz="1650" spc="-70">
                <a:solidFill>
                  <a:srgbClr val="333333"/>
                </a:solidFill>
                <a:latin typeface="Arial MT"/>
                <a:cs typeface="Arial MT"/>
              </a:rPr>
              <a:t>conversations</a:t>
            </a:r>
            <a:r>
              <a:rPr dirty="0" sz="1650" spc="-8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50" spc="-45">
                <a:solidFill>
                  <a:srgbClr val="333333"/>
                </a:solidFill>
                <a:latin typeface="Arial MT"/>
                <a:cs typeface="Arial MT"/>
              </a:rPr>
              <a:t>with</a:t>
            </a:r>
            <a:r>
              <a:rPr dirty="0" sz="1650" spc="-6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50" spc="-55">
                <a:solidFill>
                  <a:srgbClr val="333333"/>
                </a:solidFill>
                <a:latin typeface="Arial MT"/>
                <a:cs typeface="Arial MT"/>
              </a:rPr>
              <a:t>both</a:t>
            </a:r>
            <a:r>
              <a:rPr dirty="0" sz="1650" spc="-7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50" spc="-114">
                <a:solidFill>
                  <a:srgbClr val="333333"/>
                </a:solidFill>
                <a:latin typeface="Arial MT"/>
                <a:cs typeface="Arial MT"/>
              </a:rPr>
              <a:t>a</a:t>
            </a:r>
            <a:r>
              <a:rPr dirty="0" sz="1650" spc="-6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50" spc="-100">
                <a:solidFill>
                  <a:srgbClr val="333333"/>
                </a:solidFill>
                <a:latin typeface="Arial MT"/>
                <a:cs typeface="Arial MT"/>
              </a:rPr>
              <a:t>human</a:t>
            </a:r>
            <a:r>
              <a:rPr dirty="0" sz="1650" spc="-7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50" spc="-105">
                <a:solidFill>
                  <a:srgbClr val="333333"/>
                </a:solidFill>
                <a:latin typeface="Arial MT"/>
                <a:cs typeface="Arial MT"/>
              </a:rPr>
              <a:t>and</a:t>
            </a:r>
            <a:r>
              <a:rPr dirty="0" sz="1650" spc="-6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50" spc="-114">
                <a:solidFill>
                  <a:srgbClr val="333333"/>
                </a:solidFill>
                <a:latin typeface="Arial MT"/>
                <a:cs typeface="Arial MT"/>
              </a:rPr>
              <a:t>a</a:t>
            </a:r>
            <a:r>
              <a:rPr dirty="0" sz="1650" spc="-7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50" spc="-85">
                <a:solidFill>
                  <a:srgbClr val="333333"/>
                </a:solidFill>
                <a:latin typeface="Arial MT"/>
                <a:cs typeface="Arial MT"/>
              </a:rPr>
              <a:t>machine</a:t>
            </a:r>
            <a:r>
              <a:rPr dirty="0" sz="1650" spc="-6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50" spc="-10">
                <a:solidFill>
                  <a:srgbClr val="333333"/>
                </a:solidFill>
                <a:latin typeface="Arial MT"/>
                <a:cs typeface="Arial MT"/>
              </a:rPr>
              <a:t>without </a:t>
            </a:r>
            <a:r>
              <a:rPr dirty="0" sz="1650" spc="-75">
                <a:solidFill>
                  <a:srgbClr val="333333"/>
                </a:solidFill>
                <a:latin typeface="Arial MT"/>
                <a:cs typeface="Arial MT"/>
              </a:rPr>
              <a:t>knowing</a:t>
            </a:r>
            <a:r>
              <a:rPr dirty="0" sz="1650" spc="-8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50" spc="-65">
                <a:solidFill>
                  <a:srgbClr val="333333"/>
                </a:solidFill>
                <a:latin typeface="Arial MT"/>
                <a:cs typeface="Arial MT"/>
              </a:rPr>
              <a:t>which</a:t>
            </a:r>
            <a:r>
              <a:rPr dirty="0" sz="1650" spc="-8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50" spc="-35">
                <a:solidFill>
                  <a:srgbClr val="333333"/>
                </a:solidFill>
                <a:latin typeface="Arial MT"/>
                <a:cs typeface="Arial MT"/>
              </a:rPr>
              <a:t>is</a:t>
            </a:r>
            <a:r>
              <a:rPr dirty="0" sz="1650" spc="-8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50" spc="-10">
                <a:solidFill>
                  <a:srgbClr val="333333"/>
                </a:solidFill>
                <a:latin typeface="Arial MT"/>
                <a:cs typeface="Arial MT"/>
              </a:rPr>
              <a:t>which.</a:t>
            </a:r>
            <a:endParaRPr sz="1650">
              <a:latin typeface="Arial MT"/>
              <a:cs typeface="Arial MT"/>
            </a:endParaRPr>
          </a:p>
          <a:p>
            <a:pPr marL="297815" marR="724535">
              <a:lnSpc>
                <a:spcPct val="166700"/>
              </a:lnSpc>
              <a:spcBef>
                <a:spcPts val="420"/>
              </a:spcBef>
            </a:pPr>
            <a:r>
              <a:rPr dirty="0" sz="1500" spc="-65">
                <a:solidFill>
                  <a:srgbClr val="333333"/>
                </a:solidFill>
                <a:latin typeface="Arial MT"/>
                <a:cs typeface="Arial MT"/>
              </a:rPr>
              <a:t>Interrogator</a:t>
            </a:r>
            <a:r>
              <a:rPr dirty="0" sz="1500" spc="-5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75">
                <a:solidFill>
                  <a:srgbClr val="333333"/>
                </a:solidFill>
                <a:latin typeface="Arial MT"/>
                <a:cs typeface="Arial MT"/>
              </a:rPr>
              <a:t>asks</a:t>
            </a:r>
            <a:r>
              <a:rPr dirty="0" sz="1500" spc="-5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65">
                <a:solidFill>
                  <a:srgbClr val="333333"/>
                </a:solidFill>
                <a:latin typeface="Arial MT"/>
                <a:cs typeface="Arial MT"/>
              </a:rPr>
              <a:t>questions</a:t>
            </a:r>
            <a:r>
              <a:rPr dirty="0" sz="1500" spc="-5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70">
                <a:solidFill>
                  <a:srgbClr val="333333"/>
                </a:solidFill>
                <a:latin typeface="Arial MT"/>
                <a:cs typeface="Arial MT"/>
              </a:rPr>
              <a:t>through</a:t>
            </a:r>
            <a:r>
              <a:rPr dirty="0" sz="1500" spc="-5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45">
                <a:solidFill>
                  <a:srgbClr val="333333"/>
                </a:solidFill>
                <a:latin typeface="Arial MT"/>
                <a:cs typeface="Arial MT"/>
              </a:rPr>
              <a:t>text</a:t>
            </a:r>
            <a:r>
              <a:rPr dirty="0" sz="1500" spc="-5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45">
                <a:solidFill>
                  <a:srgbClr val="333333"/>
                </a:solidFill>
                <a:latin typeface="Arial MT"/>
                <a:cs typeface="Arial MT"/>
              </a:rPr>
              <a:t>interface </a:t>
            </a:r>
            <a:r>
              <a:rPr dirty="0" sz="1500" spc="-80">
                <a:solidFill>
                  <a:srgbClr val="333333"/>
                </a:solidFill>
                <a:latin typeface="Arial MT"/>
                <a:cs typeface="Arial MT"/>
              </a:rPr>
              <a:t>Both</a:t>
            </a:r>
            <a:r>
              <a:rPr dirty="0" sz="1500" spc="-7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95">
                <a:solidFill>
                  <a:srgbClr val="333333"/>
                </a:solidFill>
                <a:latin typeface="Arial MT"/>
                <a:cs typeface="Arial MT"/>
              </a:rPr>
              <a:t>human</a:t>
            </a:r>
            <a:r>
              <a:rPr dirty="0" sz="1500" spc="-7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90">
                <a:solidFill>
                  <a:srgbClr val="333333"/>
                </a:solidFill>
                <a:latin typeface="Arial MT"/>
                <a:cs typeface="Arial MT"/>
              </a:rPr>
              <a:t>and</a:t>
            </a:r>
            <a:r>
              <a:rPr dirty="0" sz="1500" spc="-6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80">
                <a:solidFill>
                  <a:srgbClr val="333333"/>
                </a:solidFill>
                <a:latin typeface="Arial MT"/>
                <a:cs typeface="Arial MT"/>
              </a:rPr>
              <a:t>machine</a:t>
            </a:r>
            <a:r>
              <a:rPr dirty="0" sz="1500" spc="-7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333333"/>
                </a:solidFill>
                <a:latin typeface="Arial MT"/>
                <a:cs typeface="Arial MT"/>
              </a:rPr>
              <a:t>respond</a:t>
            </a:r>
            <a:endParaRPr sz="1500">
              <a:latin typeface="Arial MT"/>
              <a:cs typeface="Arial MT"/>
            </a:endParaRPr>
          </a:p>
          <a:p>
            <a:pPr marL="297815">
              <a:lnSpc>
                <a:spcPct val="100000"/>
              </a:lnSpc>
              <a:spcBef>
                <a:spcPts val="1200"/>
              </a:spcBef>
            </a:pPr>
            <a:r>
              <a:rPr dirty="0" sz="1500" spc="-65">
                <a:solidFill>
                  <a:srgbClr val="333333"/>
                </a:solidFill>
                <a:latin typeface="Arial MT"/>
                <a:cs typeface="Arial MT"/>
              </a:rPr>
              <a:t>Interrogator</a:t>
            </a:r>
            <a:r>
              <a:rPr dirty="0" sz="1500" spc="-6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45">
                <a:solidFill>
                  <a:srgbClr val="333333"/>
                </a:solidFill>
                <a:latin typeface="Arial MT"/>
                <a:cs typeface="Arial MT"/>
              </a:rPr>
              <a:t>tries</a:t>
            </a:r>
            <a:r>
              <a:rPr dirty="0" sz="1500" spc="-5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40">
                <a:solidFill>
                  <a:srgbClr val="333333"/>
                </a:solidFill>
                <a:latin typeface="Arial MT"/>
                <a:cs typeface="Arial MT"/>
              </a:rPr>
              <a:t>to</a:t>
            </a:r>
            <a:r>
              <a:rPr dirty="0" sz="1500" spc="-5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50">
                <a:solidFill>
                  <a:srgbClr val="333333"/>
                </a:solidFill>
                <a:latin typeface="Arial MT"/>
                <a:cs typeface="Arial MT"/>
              </a:rPr>
              <a:t>identify</a:t>
            </a:r>
            <a:r>
              <a:rPr dirty="0" sz="1500" spc="-5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65">
                <a:solidFill>
                  <a:srgbClr val="333333"/>
                </a:solidFill>
                <a:latin typeface="Arial MT"/>
                <a:cs typeface="Arial MT"/>
              </a:rPr>
              <a:t>which</a:t>
            </a:r>
            <a:r>
              <a:rPr dirty="0" sz="1500" spc="-5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40">
                <a:solidFill>
                  <a:srgbClr val="333333"/>
                </a:solidFill>
                <a:latin typeface="Arial MT"/>
                <a:cs typeface="Arial MT"/>
              </a:rPr>
              <a:t>is</a:t>
            </a:r>
            <a:r>
              <a:rPr dirty="0" sz="1500" spc="-6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333333"/>
                </a:solidFill>
                <a:latin typeface="Arial MT"/>
                <a:cs typeface="Arial MT"/>
              </a:rPr>
              <a:t>human</a:t>
            </a:r>
            <a:endParaRPr sz="1500">
              <a:latin typeface="Arial MT"/>
              <a:cs typeface="Arial MT"/>
            </a:endParaRPr>
          </a:p>
          <a:p>
            <a:pPr marL="297815">
              <a:lnSpc>
                <a:spcPct val="100000"/>
              </a:lnSpc>
              <a:spcBef>
                <a:spcPts val="1275"/>
              </a:spcBef>
            </a:pPr>
            <a:r>
              <a:rPr dirty="0" sz="1500">
                <a:solidFill>
                  <a:srgbClr val="333333"/>
                </a:solidFill>
                <a:latin typeface="Arial MT"/>
                <a:cs typeface="Arial MT"/>
              </a:rPr>
              <a:t>If</a:t>
            </a:r>
            <a:r>
              <a:rPr dirty="0" sz="1500" spc="-6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80">
                <a:solidFill>
                  <a:srgbClr val="333333"/>
                </a:solidFill>
                <a:latin typeface="Arial MT"/>
                <a:cs typeface="Arial MT"/>
              </a:rPr>
              <a:t>machine</a:t>
            </a:r>
            <a:r>
              <a:rPr dirty="0" sz="1500" spc="-6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65">
                <a:solidFill>
                  <a:srgbClr val="333333"/>
                </a:solidFill>
                <a:latin typeface="Arial MT"/>
                <a:cs typeface="Arial MT"/>
              </a:rPr>
              <a:t>cannot</a:t>
            </a:r>
            <a:r>
              <a:rPr dirty="0" sz="1500" spc="-6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105">
                <a:solidFill>
                  <a:srgbClr val="333333"/>
                </a:solidFill>
                <a:latin typeface="Arial MT"/>
                <a:cs typeface="Arial MT"/>
              </a:rPr>
              <a:t>be</a:t>
            </a:r>
            <a:r>
              <a:rPr dirty="0" sz="1500" spc="-6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70">
                <a:solidFill>
                  <a:srgbClr val="333333"/>
                </a:solidFill>
                <a:latin typeface="Arial MT"/>
                <a:cs typeface="Arial MT"/>
              </a:rPr>
              <a:t>reliably</a:t>
            </a:r>
            <a:r>
              <a:rPr dirty="0" sz="1500" spc="-6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65">
                <a:solidFill>
                  <a:srgbClr val="333333"/>
                </a:solidFill>
                <a:latin typeface="Arial MT"/>
                <a:cs typeface="Arial MT"/>
              </a:rPr>
              <a:t>identified,</a:t>
            </a:r>
            <a:r>
              <a:rPr dirty="0" sz="1500" spc="-6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333333"/>
                </a:solidFill>
                <a:latin typeface="Arial MT"/>
                <a:cs typeface="Arial MT"/>
              </a:rPr>
              <a:t>it</a:t>
            </a:r>
            <a:r>
              <a:rPr dirty="0" sz="1500" spc="-6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85">
                <a:solidFill>
                  <a:srgbClr val="333333"/>
                </a:solidFill>
                <a:latin typeface="Arial MT"/>
                <a:cs typeface="Arial MT"/>
              </a:rPr>
              <a:t>passes</a:t>
            </a:r>
            <a:r>
              <a:rPr dirty="0" sz="1500" spc="-6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75">
                <a:solidFill>
                  <a:srgbClr val="333333"/>
                </a:solidFill>
                <a:latin typeface="Arial MT"/>
                <a:cs typeface="Arial MT"/>
              </a:rPr>
              <a:t>the</a:t>
            </a:r>
            <a:r>
              <a:rPr dirty="0" sz="1500" spc="-6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20">
                <a:solidFill>
                  <a:srgbClr val="333333"/>
                </a:solidFill>
                <a:latin typeface="Arial MT"/>
                <a:cs typeface="Arial MT"/>
              </a:rPr>
              <a:t>test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42" name="object 42" descr=""/>
          <p:cNvGrpSpPr/>
          <p:nvPr/>
        </p:nvGrpSpPr>
        <p:grpSpPr>
          <a:xfrm>
            <a:off x="6144767" y="4916424"/>
            <a:ext cx="5779135" cy="4901565"/>
            <a:chOff x="6144767" y="4916424"/>
            <a:chExt cx="5779135" cy="4901565"/>
          </a:xfrm>
        </p:grpSpPr>
        <p:sp>
          <p:nvSpPr>
            <p:cNvPr id="43" name="object 43" descr=""/>
            <p:cNvSpPr/>
            <p:nvPr/>
          </p:nvSpPr>
          <p:spPr>
            <a:xfrm>
              <a:off x="6144767" y="4916424"/>
              <a:ext cx="5779135" cy="4901565"/>
            </a:xfrm>
            <a:custGeom>
              <a:avLst/>
              <a:gdLst/>
              <a:ahLst/>
              <a:cxnLst/>
              <a:rect l="l" t="t" r="r" b="b"/>
              <a:pathLst>
                <a:path w="5779134" h="4901565">
                  <a:moveTo>
                    <a:pt x="5779007" y="4901183"/>
                  </a:moveTo>
                  <a:lnTo>
                    <a:pt x="0" y="4901183"/>
                  </a:lnTo>
                  <a:lnTo>
                    <a:pt x="0" y="0"/>
                  </a:lnTo>
                  <a:lnTo>
                    <a:pt x="5779007" y="0"/>
                  </a:lnTo>
                  <a:lnTo>
                    <a:pt x="5779007" y="93725"/>
                  </a:lnTo>
                  <a:lnTo>
                    <a:pt x="179831" y="93725"/>
                  </a:lnTo>
                  <a:lnTo>
                    <a:pt x="173262" y="94043"/>
                  </a:lnTo>
                  <a:lnTo>
                    <a:pt x="137553" y="108834"/>
                  </a:lnTo>
                  <a:lnTo>
                    <a:pt x="116010" y="141074"/>
                  </a:lnTo>
                  <a:lnTo>
                    <a:pt x="113156" y="160400"/>
                  </a:lnTo>
                  <a:lnTo>
                    <a:pt x="113156" y="4703825"/>
                  </a:lnTo>
                  <a:lnTo>
                    <a:pt x="124382" y="4740873"/>
                  </a:lnTo>
                  <a:lnTo>
                    <a:pt x="154316" y="4765423"/>
                  </a:lnTo>
                  <a:lnTo>
                    <a:pt x="179831" y="4770500"/>
                  </a:lnTo>
                  <a:lnTo>
                    <a:pt x="5779007" y="4770500"/>
                  </a:lnTo>
                  <a:lnTo>
                    <a:pt x="5779007" y="4901183"/>
                  </a:lnTo>
                  <a:close/>
                </a:path>
                <a:path w="5779134" h="4901565">
                  <a:moveTo>
                    <a:pt x="5779007" y="4770500"/>
                  </a:moveTo>
                  <a:lnTo>
                    <a:pt x="5599556" y="4770500"/>
                  </a:lnTo>
                  <a:lnTo>
                    <a:pt x="5606124" y="4770183"/>
                  </a:lnTo>
                  <a:lnTo>
                    <a:pt x="5612565" y="4769230"/>
                  </a:lnTo>
                  <a:lnTo>
                    <a:pt x="5646702" y="4750970"/>
                  </a:lnTo>
                  <a:lnTo>
                    <a:pt x="5664962" y="4716835"/>
                  </a:lnTo>
                  <a:lnTo>
                    <a:pt x="5666231" y="4703825"/>
                  </a:lnTo>
                  <a:lnTo>
                    <a:pt x="5666231" y="160400"/>
                  </a:lnTo>
                  <a:lnTo>
                    <a:pt x="5655004" y="123350"/>
                  </a:lnTo>
                  <a:lnTo>
                    <a:pt x="5625071" y="98801"/>
                  </a:lnTo>
                  <a:lnTo>
                    <a:pt x="5599556" y="93725"/>
                  </a:lnTo>
                  <a:lnTo>
                    <a:pt x="5779007" y="93725"/>
                  </a:lnTo>
                  <a:lnTo>
                    <a:pt x="5779007" y="4770500"/>
                  </a:lnTo>
                  <a:close/>
                </a:path>
              </a:pathLst>
            </a:custGeom>
            <a:solidFill>
              <a:srgbClr val="000000">
                <a:alpha val="783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6248399" y="5000625"/>
              <a:ext cx="5572125" cy="4695825"/>
            </a:xfrm>
            <a:custGeom>
              <a:avLst/>
              <a:gdLst/>
              <a:ahLst/>
              <a:cxnLst/>
              <a:rect l="l" t="t" r="r" b="b"/>
              <a:pathLst>
                <a:path w="5572125" h="4695825">
                  <a:moveTo>
                    <a:pt x="5500928" y="4695823"/>
                  </a:moveTo>
                  <a:lnTo>
                    <a:pt x="71196" y="4695823"/>
                  </a:lnTo>
                  <a:lnTo>
                    <a:pt x="66241" y="4695335"/>
                  </a:lnTo>
                  <a:lnTo>
                    <a:pt x="29705" y="4680201"/>
                  </a:lnTo>
                  <a:lnTo>
                    <a:pt x="3885" y="4644160"/>
                  </a:lnTo>
                  <a:lnTo>
                    <a:pt x="0" y="4624627"/>
                  </a:lnTo>
                  <a:lnTo>
                    <a:pt x="0" y="4619624"/>
                  </a:lnTo>
                  <a:lnTo>
                    <a:pt x="0" y="71195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500928" y="0"/>
                  </a:lnTo>
                  <a:lnTo>
                    <a:pt x="5542417" y="15621"/>
                  </a:lnTo>
                  <a:lnTo>
                    <a:pt x="5568238" y="51660"/>
                  </a:lnTo>
                  <a:lnTo>
                    <a:pt x="5572123" y="71195"/>
                  </a:lnTo>
                  <a:lnTo>
                    <a:pt x="5572123" y="4624627"/>
                  </a:lnTo>
                  <a:lnTo>
                    <a:pt x="5556501" y="4666117"/>
                  </a:lnTo>
                  <a:lnTo>
                    <a:pt x="5520462" y="4691937"/>
                  </a:lnTo>
                  <a:lnTo>
                    <a:pt x="5505882" y="4695335"/>
                  </a:lnTo>
                  <a:lnTo>
                    <a:pt x="5500928" y="46958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508749" y="5260974"/>
              <a:ext cx="222250" cy="222250"/>
            </a:xfrm>
            <a:prstGeom prst="rect">
              <a:avLst/>
            </a:prstGeom>
          </p:spPr>
        </p:pic>
        <p:pic>
          <p:nvPicPr>
            <p:cNvPr id="46" name="object 46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524624" y="5743574"/>
              <a:ext cx="123825" cy="139700"/>
            </a:xfrm>
            <a:prstGeom prst="rect">
              <a:avLst/>
            </a:prstGeom>
          </p:spPr>
        </p:pic>
        <p:pic>
          <p:nvPicPr>
            <p:cNvPr id="47" name="object 47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502399" y="6349999"/>
              <a:ext cx="158750" cy="158750"/>
            </a:xfrm>
            <a:prstGeom prst="rect">
              <a:avLst/>
            </a:prstGeom>
          </p:spPr>
        </p:pic>
        <p:pic>
          <p:nvPicPr>
            <p:cNvPr id="48" name="object 48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515099" y="6984999"/>
              <a:ext cx="133350" cy="146050"/>
            </a:xfrm>
            <a:prstGeom prst="rect">
              <a:avLst/>
            </a:prstGeom>
          </p:spPr>
        </p:pic>
        <p:pic>
          <p:nvPicPr>
            <p:cNvPr id="49" name="object 49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502399" y="7629524"/>
              <a:ext cx="158750" cy="95250"/>
            </a:xfrm>
            <a:prstGeom prst="rect">
              <a:avLst/>
            </a:prstGeom>
          </p:spPr>
        </p:pic>
      </p:grpSp>
      <p:sp>
        <p:nvSpPr>
          <p:cNvPr id="50" name="object 50" descr=""/>
          <p:cNvSpPr txBox="1"/>
          <p:nvPr/>
        </p:nvSpPr>
        <p:spPr>
          <a:xfrm>
            <a:off x="6759575" y="5181282"/>
            <a:ext cx="4599305" cy="28517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5890">
              <a:lnSpc>
                <a:spcPct val="100000"/>
              </a:lnSpc>
              <a:spcBef>
                <a:spcPts val="100"/>
              </a:spcBef>
            </a:pPr>
            <a:r>
              <a:rPr dirty="0" sz="2000" spc="-95">
                <a:solidFill>
                  <a:srgbClr val="0078D4"/>
                </a:solidFill>
                <a:latin typeface="Arial MT"/>
                <a:cs typeface="Arial MT"/>
              </a:rPr>
              <a:t>Significance</a:t>
            </a:r>
            <a:r>
              <a:rPr dirty="0" sz="2000" spc="-80">
                <a:solidFill>
                  <a:srgbClr val="0078D4"/>
                </a:solidFill>
                <a:latin typeface="Arial MT"/>
                <a:cs typeface="Arial MT"/>
              </a:rPr>
              <a:t> </a:t>
            </a:r>
            <a:r>
              <a:rPr dirty="0" sz="2000" spc="-75">
                <a:solidFill>
                  <a:srgbClr val="0078D4"/>
                </a:solidFill>
                <a:latin typeface="Arial MT"/>
                <a:cs typeface="Arial MT"/>
              </a:rPr>
              <a:t>in </a:t>
            </a:r>
            <a:r>
              <a:rPr dirty="0" sz="2000" spc="-120">
                <a:solidFill>
                  <a:srgbClr val="0078D4"/>
                </a:solidFill>
                <a:latin typeface="Arial MT"/>
                <a:cs typeface="Arial MT"/>
              </a:rPr>
              <a:t>AI</a:t>
            </a:r>
            <a:r>
              <a:rPr dirty="0" sz="2000" spc="-75">
                <a:solidFill>
                  <a:srgbClr val="0078D4"/>
                </a:solidFill>
                <a:latin typeface="Arial MT"/>
                <a:cs typeface="Arial MT"/>
              </a:rPr>
              <a:t> </a:t>
            </a:r>
            <a:r>
              <a:rPr dirty="0" sz="2000" spc="-30">
                <a:solidFill>
                  <a:srgbClr val="0078D4"/>
                </a:solidFill>
                <a:latin typeface="Arial MT"/>
                <a:cs typeface="Arial MT"/>
              </a:rPr>
              <a:t>Development</a:t>
            </a:r>
            <a:endParaRPr sz="2000">
              <a:latin typeface="Arial MT"/>
              <a:cs typeface="Arial MT"/>
            </a:endParaRPr>
          </a:p>
          <a:p>
            <a:pPr marL="12700" marR="384175">
              <a:lnSpc>
                <a:spcPct val="104200"/>
              </a:lnSpc>
              <a:spcBef>
                <a:spcPts val="1400"/>
              </a:spcBef>
            </a:pPr>
            <a:r>
              <a:rPr dirty="0" sz="1500" spc="-95">
                <a:solidFill>
                  <a:srgbClr val="0078D4"/>
                </a:solidFill>
                <a:latin typeface="Roboto Lt"/>
                <a:cs typeface="Roboto Lt"/>
              </a:rPr>
              <a:t>Benchmark</a:t>
            </a:r>
            <a:r>
              <a:rPr dirty="0" sz="1500" spc="-10">
                <a:solidFill>
                  <a:srgbClr val="0078D4"/>
                </a:solidFill>
                <a:latin typeface="Roboto Lt"/>
                <a:cs typeface="Roboto Lt"/>
              </a:rPr>
              <a:t> </a:t>
            </a:r>
            <a:r>
              <a:rPr dirty="0" sz="1500" spc="-60">
                <a:solidFill>
                  <a:srgbClr val="0078D4"/>
                </a:solidFill>
                <a:latin typeface="Roboto Lt"/>
                <a:cs typeface="Roboto Lt"/>
              </a:rPr>
              <a:t>for</a:t>
            </a:r>
            <a:r>
              <a:rPr dirty="0" sz="1500" spc="-10">
                <a:solidFill>
                  <a:srgbClr val="0078D4"/>
                </a:solidFill>
                <a:latin typeface="Roboto Lt"/>
                <a:cs typeface="Roboto Lt"/>
              </a:rPr>
              <a:t> </a:t>
            </a:r>
            <a:r>
              <a:rPr dirty="0" sz="1500" spc="-80">
                <a:solidFill>
                  <a:srgbClr val="0078D4"/>
                </a:solidFill>
                <a:latin typeface="Roboto Lt"/>
                <a:cs typeface="Roboto Lt"/>
              </a:rPr>
              <a:t>Intelligence</a:t>
            </a:r>
            <a:r>
              <a:rPr dirty="0" sz="1500" spc="-80">
                <a:solidFill>
                  <a:srgbClr val="333333"/>
                </a:solidFill>
                <a:latin typeface="Arial MT"/>
                <a:cs typeface="Arial MT"/>
              </a:rPr>
              <a:t>:</a:t>
            </a:r>
            <a:r>
              <a:rPr dirty="0" sz="1500" spc="-5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85">
                <a:solidFill>
                  <a:srgbClr val="333333"/>
                </a:solidFill>
                <a:latin typeface="Arial MT"/>
                <a:cs typeface="Arial MT"/>
              </a:rPr>
              <a:t>Provides</a:t>
            </a:r>
            <a:r>
              <a:rPr dirty="0" sz="1500" spc="-5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110">
                <a:solidFill>
                  <a:srgbClr val="333333"/>
                </a:solidFill>
                <a:latin typeface="Arial MT"/>
                <a:cs typeface="Arial MT"/>
              </a:rPr>
              <a:t>a</a:t>
            </a:r>
            <a:r>
              <a:rPr dirty="0" sz="1500" spc="-5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70">
                <a:solidFill>
                  <a:srgbClr val="333333"/>
                </a:solidFill>
                <a:latin typeface="Arial MT"/>
                <a:cs typeface="Arial MT"/>
              </a:rPr>
              <a:t>clear</a:t>
            </a:r>
            <a:r>
              <a:rPr dirty="0" sz="1500" spc="-5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70">
                <a:solidFill>
                  <a:srgbClr val="333333"/>
                </a:solidFill>
                <a:latin typeface="Arial MT"/>
                <a:cs typeface="Arial MT"/>
              </a:rPr>
              <a:t>goal</a:t>
            </a:r>
            <a:r>
              <a:rPr dirty="0" sz="1500" spc="-5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30">
                <a:solidFill>
                  <a:srgbClr val="333333"/>
                </a:solidFill>
                <a:latin typeface="Arial MT"/>
                <a:cs typeface="Arial MT"/>
              </a:rPr>
              <a:t>for</a:t>
            </a:r>
            <a:r>
              <a:rPr dirty="0" sz="1500" spc="-5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25">
                <a:solidFill>
                  <a:srgbClr val="333333"/>
                </a:solidFill>
                <a:latin typeface="Arial MT"/>
                <a:cs typeface="Arial MT"/>
              </a:rPr>
              <a:t>AI </a:t>
            </a:r>
            <a:r>
              <a:rPr dirty="0" sz="1500" spc="-10">
                <a:solidFill>
                  <a:srgbClr val="333333"/>
                </a:solidFill>
                <a:latin typeface="Arial MT"/>
                <a:cs typeface="Arial MT"/>
              </a:rPr>
              <a:t>researchers</a:t>
            </a:r>
            <a:endParaRPr sz="1500">
              <a:latin typeface="Arial MT"/>
              <a:cs typeface="Arial MT"/>
            </a:endParaRPr>
          </a:p>
          <a:p>
            <a:pPr marL="12700" marR="354965">
              <a:lnSpc>
                <a:spcPct val="104200"/>
              </a:lnSpc>
              <a:spcBef>
                <a:spcPts val="1125"/>
              </a:spcBef>
            </a:pPr>
            <a:r>
              <a:rPr dirty="0" sz="1500" spc="-100">
                <a:solidFill>
                  <a:srgbClr val="0078D4"/>
                </a:solidFill>
                <a:latin typeface="Roboto Lt"/>
                <a:cs typeface="Roboto Lt"/>
              </a:rPr>
              <a:t>Focus</a:t>
            </a:r>
            <a:r>
              <a:rPr dirty="0" sz="1500">
                <a:solidFill>
                  <a:srgbClr val="0078D4"/>
                </a:solidFill>
                <a:latin typeface="Roboto Lt"/>
                <a:cs typeface="Roboto Lt"/>
              </a:rPr>
              <a:t> </a:t>
            </a:r>
            <a:r>
              <a:rPr dirty="0" sz="1500" spc="-100">
                <a:solidFill>
                  <a:srgbClr val="0078D4"/>
                </a:solidFill>
                <a:latin typeface="Roboto Lt"/>
                <a:cs typeface="Roboto Lt"/>
              </a:rPr>
              <a:t>on</a:t>
            </a:r>
            <a:r>
              <a:rPr dirty="0" sz="1500">
                <a:solidFill>
                  <a:srgbClr val="0078D4"/>
                </a:solidFill>
                <a:latin typeface="Roboto Lt"/>
                <a:cs typeface="Roboto Lt"/>
              </a:rPr>
              <a:t> </a:t>
            </a:r>
            <a:r>
              <a:rPr dirty="0" sz="1500" spc="-85">
                <a:solidFill>
                  <a:srgbClr val="0078D4"/>
                </a:solidFill>
                <a:latin typeface="Roboto Lt"/>
                <a:cs typeface="Roboto Lt"/>
              </a:rPr>
              <a:t>Natural</a:t>
            </a:r>
            <a:r>
              <a:rPr dirty="0" sz="1500">
                <a:solidFill>
                  <a:srgbClr val="0078D4"/>
                </a:solidFill>
                <a:latin typeface="Roboto Lt"/>
                <a:cs typeface="Roboto Lt"/>
              </a:rPr>
              <a:t> </a:t>
            </a:r>
            <a:r>
              <a:rPr dirty="0" sz="1500" spc="-100">
                <a:solidFill>
                  <a:srgbClr val="0078D4"/>
                </a:solidFill>
                <a:latin typeface="Roboto Lt"/>
                <a:cs typeface="Roboto Lt"/>
              </a:rPr>
              <a:t>Language</a:t>
            </a:r>
            <a:r>
              <a:rPr dirty="0" sz="1500" spc="-100">
                <a:solidFill>
                  <a:srgbClr val="333333"/>
                </a:solidFill>
                <a:latin typeface="Arial MT"/>
                <a:cs typeface="Arial MT"/>
              </a:rPr>
              <a:t>:</a:t>
            </a:r>
            <a:r>
              <a:rPr dirty="0" sz="1500" spc="-4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100">
                <a:solidFill>
                  <a:srgbClr val="333333"/>
                </a:solidFill>
                <a:latin typeface="Arial MT"/>
                <a:cs typeface="Arial MT"/>
              </a:rPr>
              <a:t>Emphasizes</a:t>
            </a:r>
            <a:r>
              <a:rPr dirty="0" sz="1500" spc="-5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65">
                <a:solidFill>
                  <a:srgbClr val="333333"/>
                </a:solidFill>
                <a:latin typeface="Arial MT"/>
                <a:cs typeface="Arial MT"/>
              </a:rPr>
              <a:t>importance</a:t>
            </a:r>
            <a:r>
              <a:rPr dirty="0" sz="1500" spc="-4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25">
                <a:solidFill>
                  <a:srgbClr val="333333"/>
                </a:solidFill>
                <a:latin typeface="Arial MT"/>
                <a:cs typeface="Arial MT"/>
              </a:rPr>
              <a:t>of </a:t>
            </a:r>
            <a:r>
              <a:rPr dirty="0" sz="1500" spc="-90">
                <a:solidFill>
                  <a:srgbClr val="333333"/>
                </a:solidFill>
                <a:latin typeface="Arial MT"/>
                <a:cs typeface="Arial MT"/>
              </a:rPr>
              <a:t>language</a:t>
            </a:r>
            <a:r>
              <a:rPr dirty="0" sz="1500" spc="-7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50">
                <a:solidFill>
                  <a:srgbClr val="333333"/>
                </a:solidFill>
                <a:latin typeface="Arial MT"/>
                <a:cs typeface="Arial MT"/>
              </a:rPr>
              <a:t>in</a:t>
            </a:r>
            <a:r>
              <a:rPr dirty="0" sz="1500" spc="-6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333333"/>
                </a:solidFill>
                <a:latin typeface="Arial MT"/>
                <a:cs typeface="Arial MT"/>
              </a:rPr>
              <a:t>intelligence</a:t>
            </a:r>
            <a:endParaRPr sz="1500">
              <a:latin typeface="Arial MT"/>
              <a:cs typeface="Arial MT"/>
            </a:endParaRPr>
          </a:p>
          <a:p>
            <a:pPr marL="12700" marR="29209">
              <a:lnSpc>
                <a:spcPct val="104200"/>
              </a:lnSpc>
              <a:spcBef>
                <a:spcPts val="1200"/>
              </a:spcBef>
            </a:pPr>
            <a:r>
              <a:rPr dirty="0" sz="1500" spc="-80">
                <a:solidFill>
                  <a:srgbClr val="0078D4"/>
                </a:solidFill>
                <a:latin typeface="Roboto Lt"/>
                <a:cs typeface="Roboto Lt"/>
              </a:rPr>
              <a:t>Philosophical</a:t>
            </a:r>
            <a:r>
              <a:rPr dirty="0" sz="1500" spc="-5">
                <a:solidFill>
                  <a:srgbClr val="0078D4"/>
                </a:solidFill>
                <a:latin typeface="Roboto Lt"/>
                <a:cs typeface="Roboto Lt"/>
              </a:rPr>
              <a:t> </a:t>
            </a:r>
            <a:r>
              <a:rPr dirty="0" sz="1500" spc="-100">
                <a:solidFill>
                  <a:srgbClr val="0078D4"/>
                </a:solidFill>
                <a:latin typeface="Roboto Lt"/>
                <a:cs typeface="Roboto Lt"/>
              </a:rPr>
              <a:t>Framework</a:t>
            </a:r>
            <a:r>
              <a:rPr dirty="0" sz="1500" spc="-100">
                <a:solidFill>
                  <a:srgbClr val="333333"/>
                </a:solidFill>
                <a:latin typeface="Arial MT"/>
                <a:cs typeface="Arial MT"/>
              </a:rPr>
              <a:t>:</a:t>
            </a:r>
            <a:r>
              <a:rPr dirty="0" sz="1500" spc="-5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70">
                <a:solidFill>
                  <a:srgbClr val="333333"/>
                </a:solidFill>
                <a:latin typeface="Arial MT"/>
                <a:cs typeface="Arial MT"/>
              </a:rPr>
              <a:t>Offers</a:t>
            </a:r>
            <a:r>
              <a:rPr dirty="0" sz="1500" spc="-5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85">
                <a:solidFill>
                  <a:srgbClr val="333333"/>
                </a:solidFill>
                <a:latin typeface="Arial MT"/>
                <a:cs typeface="Arial MT"/>
              </a:rPr>
              <a:t>approach</a:t>
            </a:r>
            <a:r>
              <a:rPr dirty="0" sz="1500" spc="-5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40">
                <a:solidFill>
                  <a:srgbClr val="333333"/>
                </a:solidFill>
                <a:latin typeface="Arial MT"/>
                <a:cs typeface="Arial MT"/>
              </a:rPr>
              <a:t>to</a:t>
            </a:r>
            <a:r>
              <a:rPr dirty="0" sz="1500" spc="-5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65">
                <a:solidFill>
                  <a:srgbClr val="333333"/>
                </a:solidFill>
                <a:latin typeface="Arial MT"/>
                <a:cs typeface="Arial MT"/>
              </a:rPr>
              <a:t>question</a:t>
            </a:r>
            <a:r>
              <a:rPr dirty="0" sz="1500" spc="-5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85">
                <a:solidFill>
                  <a:srgbClr val="333333"/>
                </a:solidFill>
                <a:latin typeface="Arial MT"/>
                <a:cs typeface="Arial MT"/>
              </a:rPr>
              <a:t>"Can </a:t>
            </a:r>
            <a:r>
              <a:rPr dirty="0" sz="1500" spc="-80">
                <a:solidFill>
                  <a:srgbClr val="333333"/>
                </a:solidFill>
                <a:latin typeface="Arial MT"/>
                <a:cs typeface="Arial MT"/>
              </a:rPr>
              <a:t>machines</a:t>
            </a:r>
            <a:r>
              <a:rPr dirty="0" sz="1500" spc="-4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333333"/>
                </a:solidFill>
                <a:latin typeface="Arial MT"/>
                <a:cs typeface="Arial MT"/>
              </a:rPr>
              <a:t>think?"</a:t>
            </a:r>
            <a:endParaRPr sz="1500">
              <a:latin typeface="Arial MT"/>
              <a:cs typeface="Arial MT"/>
            </a:endParaRPr>
          </a:p>
          <a:p>
            <a:pPr marL="12700" marR="5080">
              <a:lnSpc>
                <a:spcPct val="104200"/>
              </a:lnSpc>
              <a:spcBef>
                <a:spcPts val="1125"/>
              </a:spcBef>
            </a:pPr>
            <a:r>
              <a:rPr dirty="0" sz="1500" spc="-90">
                <a:solidFill>
                  <a:srgbClr val="333333"/>
                </a:solidFill>
                <a:latin typeface="Arial MT"/>
                <a:cs typeface="Arial MT"/>
              </a:rPr>
              <a:t>Turing</a:t>
            </a:r>
            <a:r>
              <a:rPr dirty="0" sz="1500" spc="-6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70">
                <a:solidFill>
                  <a:srgbClr val="333333"/>
                </a:solidFill>
                <a:latin typeface="Arial MT"/>
                <a:cs typeface="Arial MT"/>
              </a:rPr>
              <a:t>predicted</a:t>
            </a:r>
            <a:r>
              <a:rPr dirty="0" sz="1500" spc="-6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40">
                <a:solidFill>
                  <a:srgbClr val="333333"/>
                </a:solidFill>
                <a:latin typeface="Arial MT"/>
                <a:cs typeface="Arial MT"/>
              </a:rPr>
              <a:t>that</a:t>
            </a:r>
            <a:r>
              <a:rPr dirty="0" sz="1500" spc="-6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110">
                <a:solidFill>
                  <a:srgbClr val="333333"/>
                </a:solidFill>
                <a:latin typeface="Arial MT"/>
                <a:cs typeface="Arial MT"/>
              </a:rPr>
              <a:t>by</a:t>
            </a:r>
            <a:r>
              <a:rPr dirty="0" sz="1500" spc="-6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95">
                <a:solidFill>
                  <a:srgbClr val="333333"/>
                </a:solidFill>
                <a:latin typeface="Arial MT"/>
                <a:cs typeface="Arial MT"/>
              </a:rPr>
              <a:t>2000,</a:t>
            </a:r>
            <a:r>
              <a:rPr dirty="0" sz="1500" spc="-6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110">
                <a:solidFill>
                  <a:srgbClr val="333333"/>
                </a:solidFill>
                <a:latin typeface="Arial MT"/>
                <a:cs typeface="Arial MT"/>
              </a:rPr>
              <a:t>a</a:t>
            </a:r>
            <a:r>
              <a:rPr dirty="0" sz="1500" spc="-6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70">
                <a:solidFill>
                  <a:srgbClr val="333333"/>
                </a:solidFill>
                <a:latin typeface="Arial MT"/>
                <a:cs typeface="Arial MT"/>
              </a:rPr>
              <a:t>computer</a:t>
            </a:r>
            <a:r>
              <a:rPr dirty="0" sz="1500" spc="-65">
                <a:solidFill>
                  <a:srgbClr val="333333"/>
                </a:solidFill>
                <a:latin typeface="Arial MT"/>
                <a:cs typeface="Arial MT"/>
              </a:rPr>
              <a:t> would </a:t>
            </a:r>
            <a:r>
              <a:rPr dirty="0" sz="1500" spc="-110">
                <a:solidFill>
                  <a:srgbClr val="333333"/>
                </a:solidFill>
                <a:latin typeface="Arial MT"/>
                <a:cs typeface="Arial MT"/>
              </a:rPr>
              <a:t>have</a:t>
            </a:r>
            <a:r>
              <a:rPr dirty="0" sz="1500" spc="-6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110">
                <a:solidFill>
                  <a:srgbClr val="333333"/>
                </a:solidFill>
                <a:latin typeface="Arial MT"/>
                <a:cs typeface="Arial MT"/>
              </a:rPr>
              <a:t>a</a:t>
            </a:r>
            <a:r>
              <a:rPr dirty="0" sz="1500" spc="-6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140">
                <a:solidFill>
                  <a:srgbClr val="333333"/>
                </a:solidFill>
                <a:latin typeface="Arial MT"/>
                <a:cs typeface="Arial MT"/>
              </a:rPr>
              <a:t>30% </a:t>
            </a:r>
            <a:r>
              <a:rPr dirty="0" sz="1500" spc="-90">
                <a:solidFill>
                  <a:srgbClr val="333333"/>
                </a:solidFill>
                <a:latin typeface="Arial MT"/>
                <a:cs typeface="Arial MT"/>
              </a:rPr>
              <a:t>chance</a:t>
            </a:r>
            <a:r>
              <a:rPr dirty="0" sz="1500" spc="-7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333333"/>
                </a:solidFill>
                <a:latin typeface="Arial MT"/>
                <a:cs typeface="Arial MT"/>
              </a:rPr>
              <a:t>of</a:t>
            </a:r>
            <a:r>
              <a:rPr dirty="0" sz="1500" spc="-6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45">
                <a:solidFill>
                  <a:srgbClr val="333333"/>
                </a:solidFill>
                <a:latin typeface="Arial MT"/>
                <a:cs typeface="Arial MT"/>
              </a:rPr>
              <a:t>fooling</a:t>
            </a:r>
            <a:r>
              <a:rPr dirty="0" sz="1500" spc="-6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110">
                <a:solidFill>
                  <a:srgbClr val="333333"/>
                </a:solidFill>
                <a:latin typeface="Arial MT"/>
                <a:cs typeface="Arial MT"/>
              </a:rPr>
              <a:t>a</a:t>
            </a:r>
            <a:r>
              <a:rPr dirty="0" sz="1500" spc="-6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95">
                <a:solidFill>
                  <a:srgbClr val="333333"/>
                </a:solidFill>
                <a:latin typeface="Arial MT"/>
                <a:cs typeface="Arial MT"/>
              </a:rPr>
              <a:t>human</a:t>
            </a:r>
            <a:r>
              <a:rPr dirty="0" sz="1500" spc="-6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45">
                <a:solidFill>
                  <a:srgbClr val="333333"/>
                </a:solidFill>
                <a:latin typeface="Arial MT"/>
                <a:cs typeface="Arial MT"/>
              </a:rPr>
              <a:t>after</a:t>
            </a:r>
            <a:r>
              <a:rPr dirty="0" sz="1500" spc="-65">
                <a:solidFill>
                  <a:srgbClr val="333333"/>
                </a:solidFill>
                <a:latin typeface="Arial MT"/>
                <a:cs typeface="Arial MT"/>
              </a:rPr>
              <a:t> five </a:t>
            </a:r>
            <a:r>
              <a:rPr dirty="0" sz="1500" spc="-10">
                <a:solidFill>
                  <a:srgbClr val="333333"/>
                </a:solidFill>
                <a:latin typeface="Arial MT"/>
                <a:cs typeface="Arial MT"/>
              </a:rPr>
              <a:t>minutes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13192123"/>
            <a:ext cx="12201525" cy="91440"/>
          </a:xfrm>
          <a:custGeom>
            <a:avLst/>
            <a:gdLst/>
            <a:ahLst/>
            <a:cxnLst/>
            <a:rect l="l" t="t" r="r" b="b"/>
            <a:pathLst>
              <a:path w="12201525" h="91440">
                <a:moveTo>
                  <a:pt x="0" y="91058"/>
                </a:moveTo>
                <a:lnTo>
                  <a:pt x="12201523" y="91058"/>
                </a:lnTo>
                <a:lnTo>
                  <a:pt x="12201523" y="0"/>
                </a:lnTo>
                <a:lnTo>
                  <a:pt x="0" y="0"/>
                </a:lnTo>
                <a:lnTo>
                  <a:pt x="0" y="91058"/>
                </a:lnTo>
                <a:close/>
              </a:path>
            </a:pathLst>
          </a:custGeom>
          <a:solidFill>
            <a:srgbClr val="F5F6F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0"/>
            <a:ext cx="12204700" cy="13282930"/>
            <a:chOff x="0" y="0"/>
            <a:chExt cx="12204700" cy="13282930"/>
          </a:xfrm>
        </p:grpSpPr>
        <p:sp>
          <p:nvSpPr>
            <p:cNvPr id="4" name="object 4" descr=""/>
            <p:cNvSpPr/>
            <p:nvPr/>
          </p:nvSpPr>
          <p:spPr>
            <a:xfrm>
              <a:off x="0" y="11"/>
              <a:ext cx="12204700" cy="13282930"/>
            </a:xfrm>
            <a:custGeom>
              <a:avLst/>
              <a:gdLst/>
              <a:ahLst/>
              <a:cxnLst/>
              <a:rect l="l" t="t" r="r" b="b"/>
              <a:pathLst>
                <a:path w="12204700" h="13282930">
                  <a:moveTo>
                    <a:pt x="12204179" y="13192760"/>
                  </a:moveTo>
                  <a:lnTo>
                    <a:pt x="9512" y="13192760"/>
                  </a:lnTo>
                  <a:lnTo>
                    <a:pt x="9512" y="0"/>
                  </a:lnTo>
                  <a:lnTo>
                    <a:pt x="0" y="0"/>
                  </a:lnTo>
                  <a:lnTo>
                    <a:pt x="0" y="13192760"/>
                  </a:lnTo>
                  <a:lnTo>
                    <a:pt x="0" y="13282930"/>
                  </a:lnTo>
                  <a:lnTo>
                    <a:pt x="12204179" y="13282930"/>
                  </a:lnTo>
                  <a:lnTo>
                    <a:pt x="12204179" y="13192760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24" y="0"/>
              <a:ext cx="12194666" cy="13192125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9524" y="0"/>
              <a:ext cx="12192000" cy="1019175"/>
            </a:xfrm>
            <a:custGeom>
              <a:avLst/>
              <a:gdLst/>
              <a:ahLst/>
              <a:cxnLst/>
              <a:rect l="l" t="t" r="r" b="b"/>
              <a:pathLst>
                <a:path w="12192000" h="1019175">
                  <a:moveTo>
                    <a:pt x="12191999" y="1019174"/>
                  </a:moveTo>
                  <a:lnTo>
                    <a:pt x="0" y="101917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1019174"/>
                  </a:lnTo>
                  <a:close/>
                </a:path>
              </a:pathLst>
            </a:custGeom>
            <a:solidFill>
              <a:srgbClr val="0078D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77824" y="210598"/>
            <a:ext cx="3056255" cy="52387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250" spc="-175"/>
              <a:t>Quiz:</a:t>
            </a:r>
            <a:r>
              <a:rPr dirty="0" sz="3250" spc="-130"/>
              <a:t> </a:t>
            </a:r>
            <a:r>
              <a:rPr dirty="0" sz="3250" spc="-135"/>
              <a:t>AI </a:t>
            </a:r>
            <a:r>
              <a:rPr dirty="0" sz="3250" spc="-114"/>
              <a:t>Concepts</a:t>
            </a:r>
            <a:endParaRPr sz="3250"/>
          </a:p>
        </p:txBody>
      </p:sp>
      <p:grpSp>
        <p:nvGrpSpPr>
          <p:cNvPr id="8" name="object 8" descr=""/>
          <p:cNvGrpSpPr/>
          <p:nvPr/>
        </p:nvGrpSpPr>
        <p:grpSpPr>
          <a:xfrm>
            <a:off x="390524" y="1400174"/>
            <a:ext cx="11430000" cy="695325"/>
            <a:chOff x="390524" y="1400174"/>
            <a:chExt cx="11430000" cy="695325"/>
          </a:xfrm>
        </p:grpSpPr>
        <p:sp>
          <p:nvSpPr>
            <p:cNvPr id="9" name="object 9" descr=""/>
            <p:cNvSpPr/>
            <p:nvPr/>
          </p:nvSpPr>
          <p:spPr>
            <a:xfrm>
              <a:off x="414337" y="1400174"/>
              <a:ext cx="11406505" cy="695325"/>
            </a:xfrm>
            <a:custGeom>
              <a:avLst/>
              <a:gdLst/>
              <a:ahLst/>
              <a:cxnLst/>
              <a:rect l="l" t="t" r="r" b="b"/>
              <a:pathLst>
                <a:path w="11406505" h="695325">
                  <a:moveTo>
                    <a:pt x="11373138" y="695324"/>
                  </a:moveTo>
                  <a:lnTo>
                    <a:pt x="12392" y="695324"/>
                  </a:lnTo>
                  <a:lnTo>
                    <a:pt x="10570" y="694357"/>
                  </a:lnTo>
                  <a:lnTo>
                    <a:pt x="0" y="662277"/>
                  </a:lnTo>
                  <a:lnTo>
                    <a:pt x="0" y="657224"/>
                  </a:lnTo>
                  <a:lnTo>
                    <a:pt x="0" y="33047"/>
                  </a:lnTo>
                  <a:lnTo>
                    <a:pt x="12392" y="0"/>
                  </a:lnTo>
                  <a:lnTo>
                    <a:pt x="11373138" y="0"/>
                  </a:lnTo>
                  <a:lnTo>
                    <a:pt x="11405219" y="28187"/>
                  </a:lnTo>
                  <a:lnTo>
                    <a:pt x="11406185" y="33047"/>
                  </a:lnTo>
                  <a:lnTo>
                    <a:pt x="11406185" y="662277"/>
                  </a:lnTo>
                  <a:lnTo>
                    <a:pt x="11377997" y="694357"/>
                  </a:lnTo>
                  <a:lnTo>
                    <a:pt x="11373138" y="695324"/>
                  </a:lnTo>
                  <a:close/>
                </a:path>
              </a:pathLst>
            </a:custGeom>
            <a:solidFill>
              <a:srgbClr val="0078D4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90524" y="1400174"/>
              <a:ext cx="47625" cy="695325"/>
            </a:xfrm>
            <a:custGeom>
              <a:avLst/>
              <a:gdLst/>
              <a:ahLst/>
              <a:cxnLst/>
              <a:rect l="l" t="t" r="r" b="b"/>
              <a:pathLst>
                <a:path w="47625" h="695325">
                  <a:moveTo>
                    <a:pt x="47624" y="695324"/>
                  </a:moveTo>
                  <a:lnTo>
                    <a:pt x="38099" y="695324"/>
                  </a:lnTo>
                  <a:lnTo>
                    <a:pt x="30498" y="694627"/>
                  </a:lnTo>
                  <a:lnTo>
                    <a:pt x="697" y="664826"/>
                  </a:lnTo>
                  <a:lnTo>
                    <a:pt x="0" y="657224"/>
                  </a:lnTo>
                  <a:lnTo>
                    <a:pt x="0" y="38099"/>
                  </a:lnTo>
                  <a:lnTo>
                    <a:pt x="23474" y="2789"/>
                  </a:lnTo>
                  <a:lnTo>
                    <a:pt x="38099" y="0"/>
                  </a:lnTo>
                  <a:lnTo>
                    <a:pt x="47624" y="0"/>
                  </a:lnTo>
                  <a:lnTo>
                    <a:pt x="47624" y="695324"/>
                  </a:lnTo>
                  <a:close/>
                </a:path>
              </a:pathLst>
            </a:custGeom>
            <a:solidFill>
              <a:srgbClr val="0078D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615949" y="1573450"/>
            <a:ext cx="7195184" cy="3054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800" spc="-90">
                <a:solidFill>
                  <a:srgbClr val="333333"/>
                </a:solidFill>
                <a:latin typeface="Arial MT"/>
                <a:cs typeface="Arial MT"/>
              </a:rPr>
              <a:t>Test</a:t>
            </a:r>
            <a:r>
              <a:rPr dirty="0" sz="1800" spc="-7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800" spc="-85">
                <a:solidFill>
                  <a:srgbClr val="333333"/>
                </a:solidFill>
                <a:latin typeface="Arial MT"/>
                <a:cs typeface="Arial MT"/>
              </a:rPr>
              <a:t>your</a:t>
            </a:r>
            <a:r>
              <a:rPr dirty="0" sz="1800" spc="-7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800" spc="-80">
                <a:solidFill>
                  <a:srgbClr val="333333"/>
                </a:solidFill>
                <a:latin typeface="Arial MT"/>
                <a:cs typeface="Arial MT"/>
              </a:rPr>
              <a:t>knowledge</a:t>
            </a:r>
            <a:r>
              <a:rPr dirty="0" sz="1800" spc="-7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333333"/>
                </a:solidFill>
                <a:latin typeface="Arial MT"/>
                <a:cs typeface="Arial MT"/>
              </a:rPr>
              <a:t>of</a:t>
            </a:r>
            <a:r>
              <a:rPr dirty="0" sz="1800" spc="-7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800" spc="-25">
                <a:solidFill>
                  <a:srgbClr val="333333"/>
                </a:solidFill>
                <a:latin typeface="Arial MT"/>
                <a:cs typeface="Arial MT"/>
              </a:rPr>
              <a:t>Artificial</a:t>
            </a:r>
            <a:r>
              <a:rPr dirty="0" sz="1800" spc="-7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800" spc="-65">
                <a:solidFill>
                  <a:srgbClr val="333333"/>
                </a:solidFill>
                <a:latin typeface="Arial MT"/>
                <a:cs typeface="Arial MT"/>
              </a:rPr>
              <a:t>Intelligence</a:t>
            </a:r>
            <a:r>
              <a:rPr dirty="0" sz="1800" spc="-7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800" spc="-60">
                <a:solidFill>
                  <a:srgbClr val="333333"/>
                </a:solidFill>
                <a:latin typeface="Arial MT"/>
                <a:cs typeface="Arial MT"/>
              </a:rPr>
              <a:t>concepts</a:t>
            </a:r>
            <a:r>
              <a:rPr dirty="0" sz="1800" spc="-7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800" spc="-95">
                <a:solidFill>
                  <a:srgbClr val="333333"/>
                </a:solidFill>
                <a:latin typeface="Arial MT"/>
                <a:cs typeface="Arial MT"/>
              </a:rPr>
              <a:t>covered</a:t>
            </a:r>
            <a:r>
              <a:rPr dirty="0" sz="1800" spc="-7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800" spc="-50">
                <a:solidFill>
                  <a:srgbClr val="333333"/>
                </a:solidFill>
                <a:latin typeface="Arial MT"/>
                <a:cs typeface="Arial MT"/>
              </a:rPr>
              <a:t>in</a:t>
            </a:r>
            <a:r>
              <a:rPr dirty="0" sz="1800" spc="-7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800" spc="-30">
                <a:solidFill>
                  <a:srgbClr val="333333"/>
                </a:solidFill>
                <a:latin typeface="Arial MT"/>
                <a:cs typeface="Arial MT"/>
              </a:rPr>
              <a:t>this</a:t>
            </a:r>
            <a:r>
              <a:rPr dirty="0" sz="1800" spc="-7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800" spc="-25">
                <a:solidFill>
                  <a:srgbClr val="333333"/>
                </a:solidFill>
                <a:latin typeface="Arial MT"/>
                <a:cs typeface="Arial MT"/>
              </a:rPr>
              <a:t>lecture.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286511" y="2298192"/>
            <a:ext cx="11637645" cy="3655060"/>
            <a:chOff x="286511" y="2298192"/>
            <a:chExt cx="11637645" cy="3655060"/>
          </a:xfrm>
        </p:grpSpPr>
        <p:sp>
          <p:nvSpPr>
            <p:cNvPr id="13" name="object 13" descr=""/>
            <p:cNvSpPr/>
            <p:nvPr/>
          </p:nvSpPr>
          <p:spPr>
            <a:xfrm>
              <a:off x="286511" y="2298192"/>
              <a:ext cx="11637645" cy="3655060"/>
            </a:xfrm>
            <a:custGeom>
              <a:avLst/>
              <a:gdLst/>
              <a:ahLst/>
              <a:cxnLst/>
              <a:rect l="l" t="t" r="r" b="b"/>
              <a:pathLst>
                <a:path w="11637645" h="3655060">
                  <a:moveTo>
                    <a:pt x="11637263" y="3654551"/>
                  </a:moveTo>
                  <a:lnTo>
                    <a:pt x="0" y="3654551"/>
                  </a:lnTo>
                  <a:lnTo>
                    <a:pt x="0" y="0"/>
                  </a:lnTo>
                  <a:lnTo>
                    <a:pt x="11637263" y="0"/>
                  </a:lnTo>
                  <a:lnTo>
                    <a:pt x="11637263" y="92582"/>
                  </a:lnTo>
                  <a:lnTo>
                    <a:pt x="180212" y="92582"/>
                  </a:lnTo>
                  <a:lnTo>
                    <a:pt x="173644" y="92900"/>
                  </a:lnTo>
                  <a:lnTo>
                    <a:pt x="137935" y="107691"/>
                  </a:lnTo>
                  <a:lnTo>
                    <a:pt x="116392" y="139931"/>
                  </a:lnTo>
                  <a:lnTo>
                    <a:pt x="113537" y="159257"/>
                  </a:lnTo>
                  <a:lnTo>
                    <a:pt x="113537" y="3454907"/>
                  </a:lnTo>
                  <a:lnTo>
                    <a:pt x="124764" y="3491956"/>
                  </a:lnTo>
                  <a:lnTo>
                    <a:pt x="154697" y="3516506"/>
                  </a:lnTo>
                  <a:lnTo>
                    <a:pt x="180212" y="3521582"/>
                  </a:lnTo>
                  <a:lnTo>
                    <a:pt x="11637263" y="3521582"/>
                  </a:lnTo>
                  <a:lnTo>
                    <a:pt x="11637263" y="3654551"/>
                  </a:lnTo>
                  <a:close/>
                </a:path>
                <a:path w="11637645" h="3655060">
                  <a:moveTo>
                    <a:pt x="11637263" y="3521582"/>
                  </a:moveTo>
                  <a:lnTo>
                    <a:pt x="11457812" y="3521582"/>
                  </a:lnTo>
                  <a:lnTo>
                    <a:pt x="11464380" y="3521265"/>
                  </a:lnTo>
                  <a:lnTo>
                    <a:pt x="11470821" y="3520313"/>
                  </a:lnTo>
                  <a:lnTo>
                    <a:pt x="11504958" y="3502053"/>
                  </a:lnTo>
                  <a:lnTo>
                    <a:pt x="11523218" y="3467917"/>
                  </a:lnTo>
                  <a:lnTo>
                    <a:pt x="11524487" y="3454907"/>
                  </a:lnTo>
                  <a:lnTo>
                    <a:pt x="11524487" y="159257"/>
                  </a:lnTo>
                  <a:lnTo>
                    <a:pt x="11513260" y="122208"/>
                  </a:lnTo>
                  <a:lnTo>
                    <a:pt x="11483327" y="97658"/>
                  </a:lnTo>
                  <a:lnTo>
                    <a:pt x="11457812" y="92582"/>
                  </a:lnTo>
                  <a:lnTo>
                    <a:pt x="11637263" y="92582"/>
                  </a:lnTo>
                  <a:lnTo>
                    <a:pt x="11637263" y="3521582"/>
                  </a:lnTo>
                  <a:close/>
                </a:path>
              </a:pathLst>
            </a:custGeom>
            <a:solidFill>
              <a:srgbClr val="000000">
                <a:alpha val="783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90524" y="2381250"/>
              <a:ext cx="11430000" cy="3448050"/>
            </a:xfrm>
            <a:custGeom>
              <a:avLst/>
              <a:gdLst/>
              <a:ahLst/>
              <a:cxnLst/>
              <a:rect l="l" t="t" r="r" b="b"/>
              <a:pathLst>
                <a:path w="11430000" h="3448050">
                  <a:moveTo>
                    <a:pt x="11358802" y="3448048"/>
                  </a:moveTo>
                  <a:lnTo>
                    <a:pt x="71196" y="3448048"/>
                  </a:lnTo>
                  <a:lnTo>
                    <a:pt x="66241" y="3447561"/>
                  </a:lnTo>
                  <a:lnTo>
                    <a:pt x="29705" y="3432427"/>
                  </a:lnTo>
                  <a:lnTo>
                    <a:pt x="3885" y="3396386"/>
                  </a:lnTo>
                  <a:lnTo>
                    <a:pt x="0" y="3376852"/>
                  </a:lnTo>
                  <a:lnTo>
                    <a:pt x="0" y="337184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2" y="3885"/>
                  </a:lnTo>
                  <a:lnTo>
                    <a:pt x="71196" y="0"/>
                  </a:lnTo>
                  <a:lnTo>
                    <a:pt x="11358802" y="0"/>
                  </a:lnTo>
                  <a:lnTo>
                    <a:pt x="11400291" y="15621"/>
                  </a:lnTo>
                  <a:lnTo>
                    <a:pt x="11426112" y="51661"/>
                  </a:lnTo>
                  <a:lnTo>
                    <a:pt x="11429997" y="71196"/>
                  </a:lnTo>
                  <a:lnTo>
                    <a:pt x="11429997" y="3376852"/>
                  </a:lnTo>
                  <a:lnTo>
                    <a:pt x="11414375" y="3418343"/>
                  </a:lnTo>
                  <a:lnTo>
                    <a:pt x="11378336" y="3444163"/>
                  </a:lnTo>
                  <a:lnTo>
                    <a:pt x="11363756" y="3447561"/>
                  </a:lnTo>
                  <a:lnTo>
                    <a:pt x="11358802" y="34480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628649" y="4543424"/>
              <a:ext cx="10953750" cy="428625"/>
            </a:xfrm>
            <a:custGeom>
              <a:avLst/>
              <a:gdLst/>
              <a:ahLst/>
              <a:cxnLst/>
              <a:rect l="l" t="t" r="r" b="b"/>
              <a:pathLst>
                <a:path w="10953750" h="428625">
                  <a:moveTo>
                    <a:pt x="10900351" y="428624"/>
                  </a:moveTo>
                  <a:lnTo>
                    <a:pt x="53397" y="428624"/>
                  </a:lnTo>
                  <a:lnTo>
                    <a:pt x="49680" y="428258"/>
                  </a:lnTo>
                  <a:lnTo>
                    <a:pt x="14085" y="409231"/>
                  </a:lnTo>
                  <a:lnTo>
                    <a:pt x="0" y="375227"/>
                  </a:lnTo>
                  <a:lnTo>
                    <a:pt x="0" y="371474"/>
                  </a:lnTo>
                  <a:lnTo>
                    <a:pt x="0" y="53397"/>
                  </a:lnTo>
                  <a:lnTo>
                    <a:pt x="19392" y="14085"/>
                  </a:lnTo>
                  <a:lnTo>
                    <a:pt x="53397" y="0"/>
                  </a:lnTo>
                  <a:lnTo>
                    <a:pt x="10900351" y="0"/>
                  </a:lnTo>
                  <a:lnTo>
                    <a:pt x="10939662" y="19391"/>
                  </a:lnTo>
                  <a:lnTo>
                    <a:pt x="10953747" y="53397"/>
                  </a:lnTo>
                  <a:lnTo>
                    <a:pt x="10953747" y="375227"/>
                  </a:lnTo>
                  <a:lnTo>
                    <a:pt x="10934356" y="414539"/>
                  </a:lnTo>
                  <a:lnTo>
                    <a:pt x="10904067" y="428258"/>
                  </a:lnTo>
                  <a:lnTo>
                    <a:pt x="10900351" y="428624"/>
                  </a:lnTo>
                  <a:close/>
                </a:path>
              </a:pathLst>
            </a:custGeom>
            <a:solidFill>
              <a:srgbClr val="0078D4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628649" y="2619374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171449" y="342899"/>
                  </a:moveTo>
                  <a:lnTo>
                    <a:pt x="129780" y="337760"/>
                  </a:lnTo>
                  <a:lnTo>
                    <a:pt x="90627" y="322656"/>
                  </a:lnTo>
                  <a:lnTo>
                    <a:pt x="56318" y="298493"/>
                  </a:lnTo>
                  <a:lnTo>
                    <a:pt x="28894" y="266702"/>
                  </a:lnTo>
                  <a:lnTo>
                    <a:pt x="10017" y="229200"/>
                  </a:lnTo>
                  <a:lnTo>
                    <a:pt x="823" y="188255"/>
                  </a:lnTo>
                  <a:lnTo>
                    <a:pt x="0" y="171449"/>
                  </a:lnTo>
                  <a:lnTo>
                    <a:pt x="205" y="163026"/>
                  </a:lnTo>
                  <a:lnTo>
                    <a:pt x="7380" y="121679"/>
                  </a:lnTo>
                  <a:lnTo>
                    <a:pt x="24386" y="83314"/>
                  </a:lnTo>
                  <a:lnTo>
                    <a:pt x="50216" y="50216"/>
                  </a:lnTo>
                  <a:lnTo>
                    <a:pt x="83315" y="24385"/>
                  </a:lnTo>
                  <a:lnTo>
                    <a:pt x="121680" y="7380"/>
                  </a:lnTo>
                  <a:lnTo>
                    <a:pt x="163027" y="205"/>
                  </a:lnTo>
                  <a:lnTo>
                    <a:pt x="171449" y="0"/>
                  </a:lnTo>
                  <a:lnTo>
                    <a:pt x="179872" y="205"/>
                  </a:lnTo>
                  <a:lnTo>
                    <a:pt x="221219" y="7380"/>
                  </a:lnTo>
                  <a:lnTo>
                    <a:pt x="259584" y="24386"/>
                  </a:lnTo>
                  <a:lnTo>
                    <a:pt x="292683" y="50216"/>
                  </a:lnTo>
                  <a:lnTo>
                    <a:pt x="318513" y="83314"/>
                  </a:lnTo>
                  <a:lnTo>
                    <a:pt x="335519" y="121679"/>
                  </a:lnTo>
                  <a:lnTo>
                    <a:pt x="342694" y="163026"/>
                  </a:lnTo>
                  <a:lnTo>
                    <a:pt x="342899" y="171449"/>
                  </a:lnTo>
                  <a:lnTo>
                    <a:pt x="342694" y="179872"/>
                  </a:lnTo>
                  <a:lnTo>
                    <a:pt x="335519" y="221219"/>
                  </a:lnTo>
                  <a:lnTo>
                    <a:pt x="318513" y="259584"/>
                  </a:lnTo>
                  <a:lnTo>
                    <a:pt x="292683" y="292683"/>
                  </a:lnTo>
                  <a:lnTo>
                    <a:pt x="259584" y="318513"/>
                  </a:lnTo>
                  <a:lnTo>
                    <a:pt x="221219" y="335518"/>
                  </a:lnTo>
                  <a:lnTo>
                    <a:pt x="179872" y="342693"/>
                  </a:lnTo>
                  <a:lnTo>
                    <a:pt x="171449" y="342899"/>
                  </a:lnTo>
                  <a:close/>
                </a:path>
              </a:pathLst>
            </a:custGeom>
            <a:solidFill>
              <a:srgbClr val="0078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628637" y="3152786"/>
              <a:ext cx="10953750" cy="428625"/>
            </a:xfrm>
            <a:custGeom>
              <a:avLst/>
              <a:gdLst/>
              <a:ahLst/>
              <a:cxnLst/>
              <a:rect l="l" t="t" r="r" b="b"/>
              <a:pathLst>
                <a:path w="10953750" h="428625">
                  <a:moveTo>
                    <a:pt x="5410200" y="53390"/>
                  </a:moveTo>
                  <a:lnTo>
                    <a:pt x="5390807" y="14084"/>
                  </a:lnTo>
                  <a:lnTo>
                    <a:pt x="5356809" y="0"/>
                  </a:lnTo>
                  <a:lnTo>
                    <a:pt x="53403" y="0"/>
                  </a:lnTo>
                  <a:lnTo>
                    <a:pt x="14097" y="19380"/>
                  </a:lnTo>
                  <a:lnTo>
                    <a:pt x="0" y="53390"/>
                  </a:lnTo>
                  <a:lnTo>
                    <a:pt x="0" y="371475"/>
                  </a:lnTo>
                  <a:lnTo>
                    <a:pt x="0" y="375221"/>
                  </a:lnTo>
                  <a:lnTo>
                    <a:pt x="19392" y="414528"/>
                  </a:lnTo>
                  <a:lnTo>
                    <a:pt x="53403" y="428625"/>
                  </a:lnTo>
                  <a:lnTo>
                    <a:pt x="5356809" y="428625"/>
                  </a:lnTo>
                  <a:lnTo>
                    <a:pt x="5396115" y="409232"/>
                  </a:lnTo>
                  <a:lnTo>
                    <a:pt x="5410200" y="375221"/>
                  </a:lnTo>
                  <a:lnTo>
                    <a:pt x="5410200" y="53390"/>
                  </a:lnTo>
                  <a:close/>
                </a:path>
                <a:path w="10953750" h="428625">
                  <a:moveTo>
                    <a:pt x="10953750" y="53390"/>
                  </a:moveTo>
                  <a:lnTo>
                    <a:pt x="10934357" y="14084"/>
                  </a:lnTo>
                  <a:lnTo>
                    <a:pt x="10900359" y="0"/>
                  </a:lnTo>
                  <a:lnTo>
                    <a:pt x="5606478" y="0"/>
                  </a:lnTo>
                  <a:lnTo>
                    <a:pt x="5567172" y="19380"/>
                  </a:lnTo>
                  <a:lnTo>
                    <a:pt x="5553075" y="53390"/>
                  </a:lnTo>
                  <a:lnTo>
                    <a:pt x="5553075" y="371475"/>
                  </a:lnTo>
                  <a:lnTo>
                    <a:pt x="5553075" y="375221"/>
                  </a:lnTo>
                  <a:lnTo>
                    <a:pt x="5572468" y="414528"/>
                  </a:lnTo>
                  <a:lnTo>
                    <a:pt x="5606478" y="428625"/>
                  </a:lnTo>
                  <a:lnTo>
                    <a:pt x="10900359" y="428625"/>
                  </a:lnTo>
                  <a:lnTo>
                    <a:pt x="10939666" y="409232"/>
                  </a:lnTo>
                  <a:lnTo>
                    <a:pt x="10953750" y="375221"/>
                  </a:lnTo>
                  <a:lnTo>
                    <a:pt x="10953750" y="53390"/>
                  </a:lnTo>
                  <a:close/>
                </a:path>
              </a:pathLst>
            </a:custGeom>
            <a:solidFill>
              <a:srgbClr val="0078D4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733226" y="2621200"/>
            <a:ext cx="9674860" cy="8591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81000" algn="l"/>
              </a:tabLst>
            </a:pPr>
            <a:r>
              <a:rPr dirty="0" baseline="1736" sz="2400" spc="-75">
                <a:solidFill>
                  <a:srgbClr val="FFFFFF"/>
                </a:solidFill>
                <a:latin typeface="Roboto Lt"/>
                <a:cs typeface="Roboto Lt"/>
              </a:rPr>
              <a:t>1</a:t>
            </a:r>
            <a:r>
              <a:rPr dirty="0" baseline="1736" sz="2400">
                <a:solidFill>
                  <a:srgbClr val="FFFFFF"/>
                </a:solidFill>
                <a:latin typeface="Roboto Lt"/>
                <a:cs typeface="Roboto Lt"/>
              </a:rPr>
              <a:t>	</a:t>
            </a:r>
            <a:r>
              <a:rPr dirty="0" sz="1800" spc="-105">
                <a:solidFill>
                  <a:srgbClr val="333333"/>
                </a:solidFill>
                <a:latin typeface="Roboto Lt"/>
                <a:cs typeface="Roboto Lt"/>
              </a:rPr>
              <a:t>Which</a:t>
            </a:r>
            <a:r>
              <a:rPr dirty="0" sz="1800" spc="-15">
                <a:solidFill>
                  <a:srgbClr val="333333"/>
                </a:solidFill>
                <a:latin typeface="Roboto Lt"/>
                <a:cs typeface="Roboto Lt"/>
              </a:rPr>
              <a:t> </a:t>
            </a:r>
            <a:r>
              <a:rPr dirty="0" sz="1800" spc="-60">
                <a:solidFill>
                  <a:srgbClr val="333333"/>
                </a:solidFill>
                <a:latin typeface="Roboto Lt"/>
                <a:cs typeface="Roboto Lt"/>
              </a:rPr>
              <a:t>of</a:t>
            </a:r>
            <a:r>
              <a:rPr dirty="0" sz="1800" spc="-10">
                <a:solidFill>
                  <a:srgbClr val="333333"/>
                </a:solidFill>
                <a:latin typeface="Roboto Lt"/>
                <a:cs typeface="Roboto Lt"/>
              </a:rPr>
              <a:t> </a:t>
            </a:r>
            <a:r>
              <a:rPr dirty="0" sz="1800" spc="-85">
                <a:solidFill>
                  <a:srgbClr val="333333"/>
                </a:solidFill>
                <a:latin typeface="Roboto Lt"/>
                <a:cs typeface="Roboto Lt"/>
              </a:rPr>
              <a:t>the</a:t>
            </a:r>
            <a:r>
              <a:rPr dirty="0" sz="1800" spc="-15">
                <a:solidFill>
                  <a:srgbClr val="333333"/>
                </a:solidFill>
                <a:latin typeface="Roboto Lt"/>
                <a:cs typeface="Roboto Lt"/>
              </a:rPr>
              <a:t> </a:t>
            </a:r>
            <a:r>
              <a:rPr dirty="0" sz="1800" spc="-85">
                <a:solidFill>
                  <a:srgbClr val="333333"/>
                </a:solidFill>
                <a:latin typeface="Roboto Lt"/>
                <a:cs typeface="Roboto Lt"/>
              </a:rPr>
              <a:t>following</a:t>
            </a:r>
            <a:r>
              <a:rPr dirty="0" sz="1800" spc="-10">
                <a:solidFill>
                  <a:srgbClr val="333333"/>
                </a:solidFill>
                <a:latin typeface="Roboto Lt"/>
                <a:cs typeface="Roboto Lt"/>
              </a:rPr>
              <a:t> </a:t>
            </a:r>
            <a:r>
              <a:rPr dirty="0" sz="1800" spc="-85">
                <a:solidFill>
                  <a:srgbClr val="333333"/>
                </a:solidFill>
                <a:latin typeface="Roboto Lt"/>
                <a:cs typeface="Roboto Lt"/>
              </a:rPr>
              <a:t>best</a:t>
            </a:r>
            <a:r>
              <a:rPr dirty="0" sz="1800" spc="-10">
                <a:solidFill>
                  <a:srgbClr val="333333"/>
                </a:solidFill>
                <a:latin typeface="Roboto Lt"/>
                <a:cs typeface="Roboto Lt"/>
              </a:rPr>
              <a:t> </a:t>
            </a:r>
            <a:r>
              <a:rPr dirty="0" sz="1800" spc="-85">
                <a:solidFill>
                  <a:srgbClr val="333333"/>
                </a:solidFill>
                <a:latin typeface="Roboto Lt"/>
                <a:cs typeface="Roboto Lt"/>
              </a:rPr>
              <a:t>defines</a:t>
            </a:r>
            <a:r>
              <a:rPr dirty="0" sz="1800" spc="-15">
                <a:solidFill>
                  <a:srgbClr val="333333"/>
                </a:solidFill>
                <a:latin typeface="Roboto Lt"/>
                <a:cs typeface="Roboto Lt"/>
              </a:rPr>
              <a:t> </a:t>
            </a:r>
            <a:r>
              <a:rPr dirty="0" sz="1800" spc="-60">
                <a:solidFill>
                  <a:srgbClr val="333333"/>
                </a:solidFill>
                <a:latin typeface="Roboto Lt"/>
                <a:cs typeface="Roboto Lt"/>
              </a:rPr>
              <a:t>Artificial</a:t>
            </a:r>
            <a:r>
              <a:rPr dirty="0" sz="1800" spc="-10">
                <a:solidFill>
                  <a:srgbClr val="333333"/>
                </a:solidFill>
                <a:latin typeface="Roboto Lt"/>
                <a:cs typeface="Roboto Lt"/>
              </a:rPr>
              <a:t> </a:t>
            </a:r>
            <a:r>
              <a:rPr dirty="0" sz="1800" spc="-75">
                <a:solidFill>
                  <a:srgbClr val="333333"/>
                </a:solidFill>
                <a:latin typeface="Roboto Lt"/>
                <a:cs typeface="Roboto Lt"/>
              </a:rPr>
              <a:t>Intelligence</a:t>
            </a:r>
            <a:r>
              <a:rPr dirty="0" sz="1800" spc="-10">
                <a:solidFill>
                  <a:srgbClr val="333333"/>
                </a:solidFill>
                <a:latin typeface="Roboto Lt"/>
                <a:cs typeface="Roboto Lt"/>
              </a:rPr>
              <a:t> (AI)?</a:t>
            </a:r>
            <a:endParaRPr sz="1800">
              <a:latin typeface="Roboto Lt"/>
              <a:cs typeface="Roboto Lt"/>
            </a:endParaRPr>
          </a:p>
          <a:p>
            <a:pPr>
              <a:lnSpc>
                <a:spcPct val="100000"/>
              </a:lnSpc>
              <a:spcBef>
                <a:spcPts val="585"/>
              </a:spcBef>
            </a:pPr>
            <a:endParaRPr sz="1650">
              <a:latin typeface="Roboto Lt"/>
              <a:cs typeface="Roboto Lt"/>
            </a:endParaRPr>
          </a:p>
          <a:p>
            <a:pPr marL="284480" indent="-246379">
              <a:lnSpc>
                <a:spcPct val="100000"/>
              </a:lnSpc>
              <a:buClr>
                <a:srgbClr val="0078D4"/>
              </a:buClr>
              <a:buFont typeface="Roboto Lt"/>
              <a:buAutoNum type="alphaLcParenR"/>
              <a:tabLst>
                <a:tab pos="284480" algn="l"/>
                <a:tab pos="5586095" algn="l"/>
              </a:tabLst>
            </a:pPr>
            <a:r>
              <a:rPr dirty="0" sz="1500" spc="-114">
                <a:solidFill>
                  <a:srgbClr val="333333"/>
                </a:solidFill>
                <a:latin typeface="Arial MT"/>
                <a:cs typeface="Arial MT"/>
              </a:rPr>
              <a:t>The</a:t>
            </a:r>
            <a:r>
              <a:rPr dirty="0" sz="1500" spc="-6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70">
                <a:solidFill>
                  <a:srgbClr val="333333"/>
                </a:solidFill>
                <a:latin typeface="Arial MT"/>
                <a:cs typeface="Arial MT"/>
              </a:rPr>
              <a:t>study</a:t>
            </a:r>
            <a:r>
              <a:rPr dirty="0" sz="1500" spc="-6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333333"/>
                </a:solidFill>
                <a:latin typeface="Arial MT"/>
                <a:cs typeface="Arial MT"/>
              </a:rPr>
              <a:t>of</a:t>
            </a:r>
            <a:r>
              <a:rPr dirty="0" sz="1500" spc="-6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95">
                <a:solidFill>
                  <a:srgbClr val="333333"/>
                </a:solidFill>
                <a:latin typeface="Arial MT"/>
                <a:cs typeface="Arial MT"/>
              </a:rPr>
              <a:t>human</a:t>
            </a:r>
            <a:r>
              <a:rPr dirty="0" sz="1500" spc="-65">
                <a:solidFill>
                  <a:srgbClr val="333333"/>
                </a:solidFill>
                <a:latin typeface="Arial MT"/>
                <a:cs typeface="Arial MT"/>
              </a:rPr>
              <a:t> intelligence </a:t>
            </a:r>
            <a:r>
              <a:rPr dirty="0" sz="1500" spc="-90">
                <a:solidFill>
                  <a:srgbClr val="333333"/>
                </a:solidFill>
                <a:latin typeface="Arial MT"/>
                <a:cs typeface="Arial MT"/>
              </a:rPr>
              <a:t>and</a:t>
            </a:r>
            <a:r>
              <a:rPr dirty="0" sz="1500" spc="-6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20">
                <a:solidFill>
                  <a:srgbClr val="333333"/>
                </a:solidFill>
                <a:latin typeface="Arial MT"/>
                <a:cs typeface="Arial MT"/>
              </a:rPr>
              <a:t>its</a:t>
            </a:r>
            <a:r>
              <a:rPr dirty="0" sz="1500" spc="-6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333333"/>
                </a:solidFill>
                <a:latin typeface="Arial MT"/>
                <a:cs typeface="Arial MT"/>
              </a:rPr>
              <a:t>applications.</a:t>
            </a:r>
            <a:r>
              <a:rPr dirty="0" sz="1500">
                <a:solidFill>
                  <a:srgbClr val="333333"/>
                </a:solidFill>
                <a:latin typeface="Arial MT"/>
                <a:cs typeface="Arial MT"/>
              </a:rPr>
              <a:t>	</a:t>
            </a:r>
            <a:r>
              <a:rPr dirty="0" sz="1500">
                <a:solidFill>
                  <a:srgbClr val="0078D4"/>
                </a:solidFill>
                <a:latin typeface="Roboto Lt"/>
                <a:cs typeface="Roboto Lt"/>
              </a:rPr>
              <a:t>b)</a:t>
            </a:r>
            <a:r>
              <a:rPr dirty="0" sz="1500" spc="380">
                <a:solidFill>
                  <a:srgbClr val="0078D4"/>
                </a:solidFill>
                <a:latin typeface="Roboto Lt"/>
                <a:cs typeface="Roboto Lt"/>
              </a:rPr>
              <a:t> </a:t>
            </a:r>
            <a:r>
              <a:rPr dirty="0" sz="1500" spc="-114">
                <a:solidFill>
                  <a:srgbClr val="333333"/>
                </a:solidFill>
                <a:latin typeface="Arial MT"/>
                <a:cs typeface="Arial MT"/>
              </a:rPr>
              <a:t>The</a:t>
            </a:r>
            <a:r>
              <a:rPr dirty="0" sz="1500" spc="-8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55">
                <a:solidFill>
                  <a:srgbClr val="333333"/>
                </a:solidFill>
                <a:latin typeface="Arial MT"/>
                <a:cs typeface="Arial MT"/>
              </a:rPr>
              <a:t>simulation</a:t>
            </a:r>
            <a:r>
              <a:rPr dirty="0" sz="1500" spc="-8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333333"/>
                </a:solidFill>
                <a:latin typeface="Arial MT"/>
                <a:cs typeface="Arial MT"/>
              </a:rPr>
              <a:t>of</a:t>
            </a:r>
            <a:r>
              <a:rPr dirty="0" sz="1500" spc="-8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95">
                <a:solidFill>
                  <a:srgbClr val="333333"/>
                </a:solidFill>
                <a:latin typeface="Arial MT"/>
                <a:cs typeface="Arial MT"/>
              </a:rPr>
              <a:t>human</a:t>
            </a:r>
            <a:r>
              <a:rPr dirty="0" sz="1500" spc="-8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65">
                <a:solidFill>
                  <a:srgbClr val="333333"/>
                </a:solidFill>
                <a:latin typeface="Arial MT"/>
                <a:cs typeface="Arial MT"/>
              </a:rPr>
              <a:t>intelligence</a:t>
            </a:r>
            <a:r>
              <a:rPr dirty="0" sz="1500" spc="-8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50">
                <a:solidFill>
                  <a:srgbClr val="333333"/>
                </a:solidFill>
                <a:latin typeface="Arial MT"/>
                <a:cs typeface="Arial MT"/>
              </a:rPr>
              <a:t>in</a:t>
            </a:r>
            <a:r>
              <a:rPr dirty="0" sz="1500" spc="-8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60">
                <a:solidFill>
                  <a:srgbClr val="333333"/>
                </a:solidFill>
                <a:latin typeface="Arial MT"/>
                <a:cs typeface="Arial MT"/>
              </a:rPr>
              <a:t>machines.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628649" y="3724274"/>
            <a:ext cx="5410200" cy="628650"/>
          </a:xfrm>
          <a:custGeom>
            <a:avLst/>
            <a:gdLst/>
            <a:ahLst/>
            <a:cxnLst/>
            <a:rect l="l" t="t" r="r" b="b"/>
            <a:pathLst>
              <a:path w="5410200" h="628650">
                <a:moveTo>
                  <a:pt x="5356801" y="628649"/>
                </a:moveTo>
                <a:lnTo>
                  <a:pt x="53397" y="628649"/>
                </a:lnTo>
                <a:lnTo>
                  <a:pt x="49680" y="628283"/>
                </a:lnTo>
                <a:lnTo>
                  <a:pt x="14085" y="609257"/>
                </a:lnTo>
                <a:lnTo>
                  <a:pt x="0" y="575252"/>
                </a:lnTo>
                <a:lnTo>
                  <a:pt x="0" y="571499"/>
                </a:lnTo>
                <a:lnTo>
                  <a:pt x="0" y="53397"/>
                </a:lnTo>
                <a:lnTo>
                  <a:pt x="19392" y="14085"/>
                </a:lnTo>
                <a:lnTo>
                  <a:pt x="53397" y="0"/>
                </a:lnTo>
                <a:lnTo>
                  <a:pt x="5356801" y="0"/>
                </a:lnTo>
                <a:lnTo>
                  <a:pt x="5396113" y="19392"/>
                </a:lnTo>
                <a:lnTo>
                  <a:pt x="5410198" y="53397"/>
                </a:lnTo>
                <a:lnTo>
                  <a:pt x="5410198" y="575252"/>
                </a:lnTo>
                <a:lnTo>
                  <a:pt x="5390806" y="614564"/>
                </a:lnTo>
                <a:lnTo>
                  <a:pt x="5360518" y="628283"/>
                </a:lnTo>
                <a:lnTo>
                  <a:pt x="5356801" y="628649"/>
                </a:lnTo>
                <a:close/>
              </a:path>
            </a:pathLst>
          </a:custGeom>
          <a:solidFill>
            <a:srgbClr val="0078D4">
              <a:alpha val="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758824" y="3901837"/>
            <a:ext cx="492569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0078D4"/>
                </a:solidFill>
                <a:latin typeface="Roboto Lt"/>
                <a:cs typeface="Roboto Lt"/>
              </a:rPr>
              <a:t>c)</a:t>
            </a:r>
            <a:r>
              <a:rPr dirty="0" sz="1500" spc="385">
                <a:solidFill>
                  <a:srgbClr val="0078D4"/>
                </a:solidFill>
                <a:latin typeface="Roboto Lt"/>
                <a:cs typeface="Roboto Lt"/>
              </a:rPr>
              <a:t> </a:t>
            </a:r>
            <a:r>
              <a:rPr dirty="0" sz="1500" spc="-120">
                <a:solidFill>
                  <a:srgbClr val="333333"/>
                </a:solidFill>
                <a:latin typeface="Arial MT"/>
                <a:cs typeface="Arial MT"/>
              </a:rPr>
              <a:t>A</a:t>
            </a:r>
            <a:r>
              <a:rPr dirty="0" sz="1500" spc="-8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85">
                <a:solidFill>
                  <a:srgbClr val="333333"/>
                </a:solidFill>
                <a:latin typeface="Arial MT"/>
                <a:cs typeface="Arial MT"/>
              </a:rPr>
              <a:t>branch</a:t>
            </a:r>
            <a:r>
              <a:rPr dirty="0" sz="1500" spc="-8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333333"/>
                </a:solidFill>
                <a:latin typeface="Arial MT"/>
                <a:cs typeface="Arial MT"/>
              </a:rPr>
              <a:t>of</a:t>
            </a:r>
            <a:r>
              <a:rPr dirty="0" sz="1500" spc="-7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70">
                <a:solidFill>
                  <a:srgbClr val="333333"/>
                </a:solidFill>
                <a:latin typeface="Arial MT"/>
                <a:cs typeface="Arial MT"/>
              </a:rPr>
              <a:t>computer</a:t>
            </a:r>
            <a:r>
              <a:rPr dirty="0" sz="1500" spc="-8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75">
                <a:solidFill>
                  <a:srgbClr val="333333"/>
                </a:solidFill>
                <a:latin typeface="Arial MT"/>
                <a:cs typeface="Arial MT"/>
              </a:rPr>
              <a:t>science</a:t>
            </a:r>
            <a:r>
              <a:rPr dirty="0" sz="1500" spc="-8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65">
                <a:solidFill>
                  <a:srgbClr val="333333"/>
                </a:solidFill>
                <a:latin typeface="Arial MT"/>
                <a:cs typeface="Arial MT"/>
              </a:rPr>
              <a:t>focused</a:t>
            </a:r>
            <a:r>
              <a:rPr dirty="0" sz="1500" spc="-80">
                <a:solidFill>
                  <a:srgbClr val="333333"/>
                </a:solidFill>
                <a:latin typeface="Arial MT"/>
                <a:cs typeface="Arial MT"/>
              </a:rPr>
              <a:t> on </a:t>
            </a:r>
            <a:r>
              <a:rPr dirty="0" sz="1500" spc="-85">
                <a:solidFill>
                  <a:srgbClr val="333333"/>
                </a:solidFill>
                <a:latin typeface="Arial MT"/>
                <a:cs typeface="Arial MT"/>
              </a:rPr>
              <a:t>developing</a:t>
            </a:r>
            <a:r>
              <a:rPr dirty="0" sz="1500" spc="-8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50">
                <a:solidFill>
                  <a:srgbClr val="333333"/>
                </a:solidFill>
                <a:latin typeface="Arial MT"/>
                <a:cs typeface="Arial MT"/>
              </a:rPr>
              <a:t>games.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6181724" y="3724274"/>
            <a:ext cx="5400675" cy="628650"/>
          </a:xfrm>
          <a:custGeom>
            <a:avLst/>
            <a:gdLst/>
            <a:ahLst/>
            <a:cxnLst/>
            <a:rect l="l" t="t" r="r" b="b"/>
            <a:pathLst>
              <a:path w="5400675" h="628650">
                <a:moveTo>
                  <a:pt x="5347276" y="628649"/>
                </a:moveTo>
                <a:lnTo>
                  <a:pt x="53397" y="628649"/>
                </a:lnTo>
                <a:lnTo>
                  <a:pt x="49680" y="628283"/>
                </a:lnTo>
                <a:lnTo>
                  <a:pt x="14085" y="609257"/>
                </a:lnTo>
                <a:lnTo>
                  <a:pt x="0" y="575252"/>
                </a:lnTo>
                <a:lnTo>
                  <a:pt x="0" y="571499"/>
                </a:lnTo>
                <a:lnTo>
                  <a:pt x="0" y="53397"/>
                </a:lnTo>
                <a:lnTo>
                  <a:pt x="19391" y="14085"/>
                </a:lnTo>
                <a:lnTo>
                  <a:pt x="53397" y="0"/>
                </a:lnTo>
                <a:lnTo>
                  <a:pt x="5347276" y="0"/>
                </a:lnTo>
                <a:lnTo>
                  <a:pt x="5386588" y="19392"/>
                </a:lnTo>
                <a:lnTo>
                  <a:pt x="5400673" y="53397"/>
                </a:lnTo>
                <a:lnTo>
                  <a:pt x="5400673" y="575252"/>
                </a:lnTo>
                <a:lnTo>
                  <a:pt x="5381281" y="614564"/>
                </a:lnTo>
                <a:lnTo>
                  <a:pt x="5350992" y="628283"/>
                </a:lnTo>
                <a:lnTo>
                  <a:pt x="5347276" y="628649"/>
                </a:lnTo>
                <a:close/>
              </a:path>
            </a:pathLst>
          </a:custGeom>
          <a:solidFill>
            <a:srgbClr val="0078D4">
              <a:alpha val="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6281737" y="3797062"/>
            <a:ext cx="459295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31481" sz="2250">
                <a:solidFill>
                  <a:srgbClr val="0078D4"/>
                </a:solidFill>
                <a:latin typeface="Roboto Lt"/>
                <a:cs typeface="Roboto Lt"/>
              </a:rPr>
              <a:t>d)</a:t>
            </a:r>
            <a:r>
              <a:rPr dirty="0" baseline="-31481" sz="2250" spc="562">
                <a:solidFill>
                  <a:srgbClr val="0078D4"/>
                </a:solidFill>
                <a:latin typeface="Roboto Lt"/>
                <a:cs typeface="Roboto Lt"/>
              </a:rPr>
              <a:t> </a:t>
            </a:r>
            <a:r>
              <a:rPr dirty="0" sz="1500" spc="-114">
                <a:solidFill>
                  <a:srgbClr val="333333"/>
                </a:solidFill>
                <a:latin typeface="Arial MT"/>
                <a:cs typeface="Arial MT"/>
              </a:rPr>
              <a:t>The</a:t>
            </a:r>
            <a:r>
              <a:rPr dirty="0" sz="1500" spc="-8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75">
                <a:solidFill>
                  <a:srgbClr val="333333"/>
                </a:solidFill>
                <a:latin typeface="Arial MT"/>
                <a:cs typeface="Arial MT"/>
              </a:rPr>
              <a:t>process</a:t>
            </a:r>
            <a:r>
              <a:rPr dirty="0" sz="1500" spc="-8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333333"/>
                </a:solidFill>
                <a:latin typeface="Arial MT"/>
                <a:cs typeface="Arial MT"/>
              </a:rPr>
              <a:t>of</a:t>
            </a:r>
            <a:r>
              <a:rPr dirty="0" sz="1500" spc="-8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65">
                <a:solidFill>
                  <a:srgbClr val="333333"/>
                </a:solidFill>
                <a:latin typeface="Arial MT"/>
                <a:cs typeface="Arial MT"/>
              </a:rPr>
              <a:t>automating</a:t>
            </a:r>
            <a:r>
              <a:rPr dirty="0" sz="1500" spc="-8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65">
                <a:solidFill>
                  <a:srgbClr val="333333"/>
                </a:solidFill>
                <a:latin typeface="Arial MT"/>
                <a:cs typeface="Arial MT"/>
              </a:rPr>
              <a:t>repetitive</a:t>
            </a:r>
            <a:r>
              <a:rPr dirty="0" sz="1500" spc="-8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55">
                <a:solidFill>
                  <a:srgbClr val="333333"/>
                </a:solidFill>
                <a:latin typeface="Arial MT"/>
                <a:cs typeface="Arial MT"/>
              </a:rPr>
              <a:t>tasks</a:t>
            </a:r>
            <a:r>
              <a:rPr dirty="0" sz="1500" spc="-8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70">
                <a:solidFill>
                  <a:srgbClr val="333333"/>
                </a:solidFill>
                <a:latin typeface="Arial MT"/>
                <a:cs typeface="Arial MT"/>
              </a:rPr>
              <a:t>using</a:t>
            </a:r>
            <a:r>
              <a:rPr dirty="0" sz="1500" spc="-8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333333"/>
                </a:solidFill>
                <a:latin typeface="Arial MT"/>
                <a:cs typeface="Arial MT"/>
              </a:rPr>
              <a:t>simple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6558954" y="3997087"/>
            <a:ext cx="88900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5">
                <a:solidFill>
                  <a:srgbClr val="333333"/>
                </a:solidFill>
                <a:latin typeface="Arial MT"/>
                <a:cs typeface="Arial MT"/>
              </a:rPr>
              <a:t>algorithms.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615949" y="4616212"/>
            <a:ext cx="10567670" cy="9690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4940">
              <a:lnSpc>
                <a:spcPct val="100000"/>
              </a:lnSpc>
              <a:spcBef>
                <a:spcPts val="100"/>
              </a:spcBef>
            </a:pPr>
            <a:r>
              <a:rPr dirty="0" sz="1500" spc="-80">
                <a:solidFill>
                  <a:srgbClr val="0078D4"/>
                </a:solidFill>
                <a:latin typeface="Roboto Lt"/>
                <a:cs typeface="Roboto Lt"/>
              </a:rPr>
              <a:t>Correct</a:t>
            </a:r>
            <a:r>
              <a:rPr dirty="0" sz="1500" spc="-30">
                <a:solidFill>
                  <a:srgbClr val="0078D4"/>
                </a:solidFill>
                <a:latin typeface="Roboto Lt"/>
                <a:cs typeface="Roboto Lt"/>
              </a:rPr>
              <a:t> </a:t>
            </a:r>
            <a:r>
              <a:rPr dirty="0" sz="1500" spc="-50">
                <a:solidFill>
                  <a:srgbClr val="0078D4"/>
                </a:solidFill>
                <a:latin typeface="Roboto Lt"/>
                <a:cs typeface="Roboto Lt"/>
              </a:rPr>
              <a:t>Answer:</a:t>
            </a:r>
            <a:r>
              <a:rPr dirty="0" sz="1500" spc="409">
                <a:solidFill>
                  <a:srgbClr val="0078D4"/>
                </a:solidFill>
                <a:latin typeface="Roboto Lt"/>
                <a:cs typeface="Roboto Lt"/>
              </a:rPr>
              <a:t> </a:t>
            </a:r>
            <a:r>
              <a:rPr dirty="0" sz="1500" spc="-65">
                <a:solidFill>
                  <a:srgbClr val="333333"/>
                </a:solidFill>
                <a:latin typeface="Arial MT"/>
                <a:cs typeface="Arial MT"/>
              </a:rPr>
              <a:t>b)</a:t>
            </a:r>
            <a:r>
              <a:rPr dirty="0" sz="1500" spc="-10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114">
                <a:solidFill>
                  <a:srgbClr val="333333"/>
                </a:solidFill>
                <a:latin typeface="Arial MT"/>
                <a:cs typeface="Arial MT"/>
              </a:rPr>
              <a:t>The</a:t>
            </a:r>
            <a:r>
              <a:rPr dirty="0" sz="1500" spc="-7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55">
                <a:solidFill>
                  <a:srgbClr val="333333"/>
                </a:solidFill>
                <a:latin typeface="Arial MT"/>
                <a:cs typeface="Arial MT"/>
              </a:rPr>
              <a:t>simulation</a:t>
            </a:r>
            <a:r>
              <a:rPr dirty="0" sz="1500" spc="-7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333333"/>
                </a:solidFill>
                <a:latin typeface="Arial MT"/>
                <a:cs typeface="Arial MT"/>
              </a:rPr>
              <a:t>of</a:t>
            </a:r>
            <a:r>
              <a:rPr dirty="0" sz="1500" spc="-7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95">
                <a:solidFill>
                  <a:srgbClr val="333333"/>
                </a:solidFill>
                <a:latin typeface="Arial MT"/>
                <a:cs typeface="Arial MT"/>
              </a:rPr>
              <a:t>human</a:t>
            </a:r>
            <a:r>
              <a:rPr dirty="0" sz="1500" spc="-7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65">
                <a:solidFill>
                  <a:srgbClr val="333333"/>
                </a:solidFill>
                <a:latin typeface="Arial MT"/>
                <a:cs typeface="Arial MT"/>
              </a:rPr>
              <a:t>intelligence</a:t>
            </a:r>
            <a:r>
              <a:rPr dirty="0" sz="1500" spc="-7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50">
                <a:solidFill>
                  <a:srgbClr val="333333"/>
                </a:solidFill>
                <a:latin typeface="Arial MT"/>
                <a:cs typeface="Arial MT"/>
              </a:rPr>
              <a:t>in</a:t>
            </a:r>
            <a:r>
              <a:rPr dirty="0" sz="1500" spc="-7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80">
                <a:solidFill>
                  <a:srgbClr val="333333"/>
                </a:solidFill>
                <a:latin typeface="Arial MT"/>
                <a:cs typeface="Arial MT"/>
              </a:rPr>
              <a:t>machines</a:t>
            </a:r>
            <a:r>
              <a:rPr dirty="0" sz="1500" spc="-7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40">
                <a:solidFill>
                  <a:srgbClr val="333333"/>
                </a:solidFill>
                <a:latin typeface="Arial MT"/>
                <a:cs typeface="Arial MT"/>
              </a:rPr>
              <a:t>that</a:t>
            </a:r>
            <a:r>
              <a:rPr dirty="0" sz="1500" spc="-7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105">
                <a:solidFill>
                  <a:srgbClr val="333333"/>
                </a:solidFill>
                <a:latin typeface="Arial MT"/>
                <a:cs typeface="Arial MT"/>
              </a:rPr>
              <a:t>are</a:t>
            </a:r>
            <a:r>
              <a:rPr dirty="0" sz="1500" spc="-7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90">
                <a:solidFill>
                  <a:srgbClr val="333333"/>
                </a:solidFill>
                <a:latin typeface="Arial MT"/>
                <a:cs typeface="Arial MT"/>
              </a:rPr>
              <a:t>programmed</a:t>
            </a:r>
            <a:r>
              <a:rPr dirty="0" sz="1500" spc="-7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40">
                <a:solidFill>
                  <a:srgbClr val="333333"/>
                </a:solidFill>
                <a:latin typeface="Arial MT"/>
                <a:cs typeface="Arial MT"/>
              </a:rPr>
              <a:t>to</a:t>
            </a:r>
            <a:r>
              <a:rPr dirty="0" sz="1500" spc="-7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50">
                <a:solidFill>
                  <a:srgbClr val="333333"/>
                </a:solidFill>
                <a:latin typeface="Arial MT"/>
                <a:cs typeface="Arial MT"/>
              </a:rPr>
              <a:t>think</a:t>
            </a:r>
            <a:r>
              <a:rPr dirty="0" sz="1500" spc="-7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60">
                <a:solidFill>
                  <a:srgbClr val="333333"/>
                </a:solidFill>
                <a:latin typeface="Arial MT"/>
                <a:cs typeface="Arial MT"/>
              </a:rPr>
              <a:t>like</a:t>
            </a:r>
            <a:r>
              <a:rPr dirty="0" sz="1500" spc="-7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90">
                <a:solidFill>
                  <a:srgbClr val="333333"/>
                </a:solidFill>
                <a:latin typeface="Arial MT"/>
                <a:cs typeface="Arial MT"/>
              </a:rPr>
              <a:t>humans</a:t>
            </a:r>
            <a:r>
              <a:rPr dirty="0" sz="1500" spc="-7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90">
                <a:solidFill>
                  <a:srgbClr val="333333"/>
                </a:solidFill>
                <a:latin typeface="Arial MT"/>
                <a:cs typeface="Arial MT"/>
              </a:rPr>
              <a:t>and</a:t>
            </a:r>
            <a:r>
              <a:rPr dirty="0" sz="1500" spc="-7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45">
                <a:solidFill>
                  <a:srgbClr val="333333"/>
                </a:solidFill>
                <a:latin typeface="Arial MT"/>
                <a:cs typeface="Arial MT"/>
              </a:rPr>
              <a:t>mimic</a:t>
            </a:r>
            <a:r>
              <a:rPr dirty="0" sz="1500" spc="-7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55">
                <a:solidFill>
                  <a:srgbClr val="333333"/>
                </a:solidFill>
                <a:latin typeface="Arial MT"/>
                <a:cs typeface="Arial MT"/>
              </a:rPr>
              <a:t>their</a:t>
            </a:r>
            <a:r>
              <a:rPr dirty="0" sz="1500" spc="-7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333333"/>
                </a:solidFill>
                <a:latin typeface="Arial MT"/>
                <a:cs typeface="Arial MT"/>
              </a:rPr>
              <a:t>actions.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350">
              <a:latin typeface="Arial MT"/>
              <a:cs typeface="Arial MT"/>
            </a:endParaRPr>
          </a:p>
          <a:p>
            <a:pPr marL="12700" marR="151130">
              <a:lnSpc>
                <a:spcPct val="104200"/>
              </a:lnSpc>
            </a:pPr>
            <a:r>
              <a:rPr dirty="0" sz="1500" spc="-80">
                <a:solidFill>
                  <a:srgbClr val="0078D4"/>
                </a:solidFill>
                <a:latin typeface="Roboto Lt"/>
                <a:cs typeface="Roboto Lt"/>
              </a:rPr>
              <a:t>Explanation:</a:t>
            </a:r>
            <a:r>
              <a:rPr dirty="0" sz="1500" spc="-5">
                <a:solidFill>
                  <a:srgbClr val="0078D4"/>
                </a:solidFill>
                <a:latin typeface="Roboto Lt"/>
                <a:cs typeface="Roboto Lt"/>
              </a:rPr>
              <a:t> </a:t>
            </a:r>
            <a:r>
              <a:rPr dirty="0" sz="1500" spc="-85">
                <a:solidFill>
                  <a:srgbClr val="545454"/>
                </a:solidFill>
                <a:latin typeface="Arial MT"/>
                <a:cs typeface="Arial MT"/>
              </a:rPr>
              <a:t>AI</a:t>
            </a:r>
            <a:r>
              <a:rPr dirty="0" sz="1500" spc="-4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dirty="0" sz="1500" spc="-70">
                <a:solidFill>
                  <a:srgbClr val="545454"/>
                </a:solidFill>
                <a:latin typeface="Arial MT"/>
                <a:cs typeface="Arial MT"/>
              </a:rPr>
              <a:t>refers</a:t>
            </a:r>
            <a:r>
              <a:rPr dirty="0" sz="1500" spc="-5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dirty="0" sz="1500" spc="-40">
                <a:solidFill>
                  <a:srgbClr val="545454"/>
                </a:solidFill>
                <a:latin typeface="Arial MT"/>
                <a:cs typeface="Arial MT"/>
              </a:rPr>
              <a:t>to</a:t>
            </a:r>
            <a:r>
              <a:rPr dirty="0" sz="1500" spc="-4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dirty="0" sz="1500" spc="-75">
                <a:solidFill>
                  <a:srgbClr val="545454"/>
                </a:solidFill>
                <a:latin typeface="Arial MT"/>
                <a:cs typeface="Arial MT"/>
              </a:rPr>
              <a:t>the</a:t>
            </a:r>
            <a:r>
              <a:rPr dirty="0" sz="1500" spc="-5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dirty="0" sz="1500" spc="-55">
                <a:solidFill>
                  <a:srgbClr val="545454"/>
                </a:solidFill>
                <a:latin typeface="Arial MT"/>
                <a:cs typeface="Arial MT"/>
              </a:rPr>
              <a:t>simulation</a:t>
            </a:r>
            <a:r>
              <a:rPr dirty="0" sz="1500" spc="-4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545454"/>
                </a:solidFill>
                <a:latin typeface="Arial MT"/>
                <a:cs typeface="Arial MT"/>
              </a:rPr>
              <a:t>of</a:t>
            </a:r>
            <a:r>
              <a:rPr dirty="0" sz="1500" spc="-5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dirty="0" sz="1500" spc="-95">
                <a:solidFill>
                  <a:srgbClr val="545454"/>
                </a:solidFill>
                <a:latin typeface="Arial MT"/>
                <a:cs typeface="Arial MT"/>
              </a:rPr>
              <a:t>human</a:t>
            </a:r>
            <a:r>
              <a:rPr dirty="0" sz="1500" spc="-4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dirty="0" sz="1500" spc="-65">
                <a:solidFill>
                  <a:srgbClr val="545454"/>
                </a:solidFill>
                <a:latin typeface="Arial MT"/>
                <a:cs typeface="Arial MT"/>
              </a:rPr>
              <a:t>intelligence</a:t>
            </a:r>
            <a:r>
              <a:rPr dirty="0" sz="1500" spc="-50">
                <a:solidFill>
                  <a:srgbClr val="545454"/>
                </a:solidFill>
                <a:latin typeface="Arial MT"/>
                <a:cs typeface="Arial MT"/>
              </a:rPr>
              <a:t> in</a:t>
            </a:r>
            <a:r>
              <a:rPr dirty="0" sz="1500" spc="-4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dirty="0" sz="1500" spc="-90">
                <a:solidFill>
                  <a:srgbClr val="545454"/>
                </a:solidFill>
                <a:latin typeface="Arial MT"/>
                <a:cs typeface="Arial MT"/>
              </a:rPr>
              <a:t>machines,</a:t>
            </a:r>
            <a:r>
              <a:rPr dirty="0" sz="1500" spc="-5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dirty="0" sz="1500" spc="-60">
                <a:solidFill>
                  <a:srgbClr val="545454"/>
                </a:solidFill>
                <a:latin typeface="Arial MT"/>
                <a:cs typeface="Arial MT"/>
              </a:rPr>
              <a:t>including</a:t>
            </a:r>
            <a:r>
              <a:rPr dirty="0" sz="1500" spc="-4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dirty="0" sz="1500" spc="-85">
                <a:solidFill>
                  <a:srgbClr val="545454"/>
                </a:solidFill>
                <a:latin typeface="Arial MT"/>
                <a:cs typeface="Arial MT"/>
              </a:rPr>
              <a:t>learning,</a:t>
            </a:r>
            <a:r>
              <a:rPr dirty="0" sz="1500" spc="-5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dirty="0" sz="1500" spc="-90">
                <a:solidFill>
                  <a:srgbClr val="545454"/>
                </a:solidFill>
                <a:latin typeface="Arial MT"/>
                <a:cs typeface="Arial MT"/>
              </a:rPr>
              <a:t>reasoning,</a:t>
            </a:r>
            <a:r>
              <a:rPr dirty="0" sz="1500" spc="-4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dirty="0" sz="1500" spc="-85">
                <a:solidFill>
                  <a:srgbClr val="545454"/>
                </a:solidFill>
                <a:latin typeface="Arial MT"/>
                <a:cs typeface="Arial MT"/>
              </a:rPr>
              <a:t>problem-</a:t>
            </a:r>
            <a:r>
              <a:rPr dirty="0" sz="1500" spc="-75">
                <a:solidFill>
                  <a:srgbClr val="545454"/>
                </a:solidFill>
                <a:latin typeface="Arial MT"/>
                <a:cs typeface="Arial MT"/>
              </a:rPr>
              <a:t>solving,</a:t>
            </a:r>
            <a:r>
              <a:rPr dirty="0" sz="1500" spc="-5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dirty="0" sz="1500" spc="-80">
                <a:solidFill>
                  <a:srgbClr val="545454"/>
                </a:solidFill>
                <a:latin typeface="Arial MT"/>
                <a:cs typeface="Arial MT"/>
              </a:rPr>
              <a:t>perception,</a:t>
            </a:r>
            <a:r>
              <a:rPr dirty="0" sz="1500" spc="-4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dirty="0" sz="1500" spc="-25">
                <a:solidFill>
                  <a:srgbClr val="545454"/>
                </a:solidFill>
                <a:latin typeface="Arial MT"/>
                <a:cs typeface="Arial MT"/>
              </a:rPr>
              <a:t>and </a:t>
            </a:r>
            <a:r>
              <a:rPr dirty="0" sz="1500" spc="-90">
                <a:solidFill>
                  <a:srgbClr val="545454"/>
                </a:solidFill>
                <a:latin typeface="Arial MT"/>
                <a:cs typeface="Arial MT"/>
              </a:rPr>
              <a:t>language</a:t>
            </a:r>
            <a:r>
              <a:rPr dirty="0" sz="1500" spc="-5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545454"/>
                </a:solidFill>
                <a:latin typeface="Arial MT"/>
                <a:cs typeface="Arial MT"/>
              </a:rPr>
              <a:t>understanding.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286511" y="5983224"/>
            <a:ext cx="11637645" cy="3465829"/>
            <a:chOff x="286511" y="5983224"/>
            <a:chExt cx="11637645" cy="3465829"/>
          </a:xfrm>
        </p:grpSpPr>
        <p:sp>
          <p:nvSpPr>
            <p:cNvPr id="26" name="object 26" descr=""/>
            <p:cNvSpPr/>
            <p:nvPr/>
          </p:nvSpPr>
          <p:spPr>
            <a:xfrm>
              <a:off x="286511" y="5983224"/>
              <a:ext cx="11637645" cy="3465829"/>
            </a:xfrm>
            <a:custGeom>
              <a:avLst/>
              <a:gdLst/>
              <a:ahLst/>
              <a:cxnLst/>
              <a:rect l="l" t="t" r="r" b="b"/>
              <a:pathLst>
                <a:path w="11637645" h="3465829">
                  <a:moveTo>
                    <a:pt x="11637263" y="3465575"/>
                  </a:moveTo>
                  <a:lnTo>
                    <a:pt x="0" y="3465575"/>
                  </a:lnTo>
                  <a:lnTo>
                    <a:pt x="0" y="0"/>
                  </a:lnTo>
                  <a:lnTo>
                    <a:pt x="11637263" y="0"/>
                  </a:lnTo>
                  <a:lnTo>
                    <a:pt x="11637263" y="93725"/>
                  </a:lnTo>
                  <a:lnTo>
                    <a:pt x="180212" y="93725"/>
                  </a:lnTo>
                  <a:lnTo>
                    <a:pt x="173644" y="94043"/>
                  </a:lnTo>
                  <a:lnTo>
                    <a:pt x="137935" y="108833"/>
                  </a:lnTo>
                  <a:lnTo>
                    <a:pt x="116392" y="141074"/>
                  </a:lnTo>
                  <a:lnTo>
                    <a:pt x="113537" y="160400"/>
                  </a:lnTo>
                  <a:lnTo>
                    <a:pt x="113537" y="3265550"/>
                  </a:lnTo>
                  <a:lnTo>
                    <a:pt x="124764" y="3302598"/>
                  </a:lnTo>
                  <a:lnTo>
                    <a:pt x="154697" y="3327149"/>
                  </a:lnTo>
                  <a:lnTo>
                    <a:pt x="180212" y="3332225"/>
                  </a:lnTo>
                  <a:lnTo>
                    <a:pt x="11637263" y="3332225"/>
                  </a:lnTo>
                  <a:lnTo>
                    <a:pt x="11637263" y="3465575"/>
                  </a:lnTo>
                  <a:close/>
                </a:path>
                <a:path w="11637645" h="3465829">
                  <a:moveTo>
                    <a:pt x="11637263" y="3332225"/>
                  </a:moveTo>
                  <a:lnTo>
                    <a:pt x="11457812" y="3332225"/>
                  </a:lnTo>
                  <a:lnTo>
                    <a:pt x="11464380" y="3331908"/>
                  </a:lnTo>
                  <a:lnTo>
                    <a:pt x="11470821" y="3330956"/>
                  </a:lnTo>
                  <a:lnTo>
                    <a:pt x="11504958" y="3312695"/>
                  </a:lnTo>
                  <a:lnTo>
                    <a:pt x="11523218" y="3278559"/>
                  </a:lnTo>
                  <a:lnTo>
                    <a:pt x="11524487" y="3265550"/>
                  </a:lnTo>
                  <a:lnTo>
                    <a:pt x="11524487" y="160400"/>
                  </a:lnTo>
                  <a:lnTo>
                    <a:pt x="11513260" y="123350"/>
                  </a:lnTo>
                  <a:lnTo>
                    <a:pt x="11483327" y="98800"/>
                  </a:lnTo>
                  <a:lnTo>
                    <a:pt x="11457812" y="93725"/>
                  </a:lnTo>
                  <a:lnTo>
                    <a:pt x="11637263" y="93725"/>
                  </a:lnTo>
                  <a:lnTo>
                    <a:pt x="11637263" y="3332225"/>
                  </a:lnTo>
                  <a:close/>
                </a:path>
              </a:pathLst>
            </a:custGeom>
            <a:solidFill>
              <a:srgbClr val="000000">
                <a:alpha val="783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390524" y="6067424"/>
              <a:ext cx="11430000" cy="3257550"/>
            </a:xfrm>
            <a:custGeom>
              <a:avLst/>
              <a:gdLst/>
              <a:ahLst/>
              <a:cxnLst/>
              <a:rect l="l" t="t" r="r" b="b"/>
              <a:pathLst>
                <a:path w="11430000" h="3257550">
                  <a:moveTo>
                    <a:pt x="11358802" y="3257549"/>
                  </a:moveTo>
                  <a:lnTo>
                    <a:pt x="71196" y="3257549"/>
                  </a:lnTo>
                  <a:lnTo>
                    <a:pt x="66241" y="3257060"/>
                  </a:lnTo>
                  <a:lnTo>
                    <a:pt x="29705" y="3241926"/>
                  </a:lnTo>
                  <a:lnTo>
                    <a:pt x="3885" y="3205887"/>
                  </a:lnTo>
                  <a:lnTo>
                    <a:pt x="0" y="3186352"/>
                  </a:lnTo>
                  <a:lnTo>
                    <a:pt x="0" y="318134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2" y="3885"/>
                  </a:lnTo>
                  <a:lnTo>
                    <a:pt x="71196" y="0"/>
                  </a:lnTo>
                  <a:lnTo>
                    <a:pt x="11358802" y="0"/>
                  </a:lnTo>
                  <a:lnTo>
                    <a:pt x="11400291" y="15620"/>
                  </a:lnTo>
                  <a:lnTo>
                    <a:pt x="11426112" y="51660"/>
                  </a:lnTo>
                  <a:lnTo>
                    <a:pt x="11429997" y="71196"/>
                  </a:lnTo>
                  <a:lnTo>
                    <a:pt x="11429997" y="3186352"/>
                  </a:lnTo>
                  <a:lnTo>
                    <a:pt x="11414375" y="3227844"/>
                  </a:lnTo>
                  <a:lnTo>
                    <a:pt x="11378336" y="3253662"/>
                  </a:lnTo>
                  <a:lnTo>
                    <a:pt x="11363756" y="3257060"/>
                  </a:lnTo>
                  <a:lnTo>
                    <a:pt x="11358802" y="32575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628649" y="8029574"/>
              <a:ext cx="10953750" cy="428625"/>
            </a:xfrm>
            <a:custGeom>
              <a:avLst/>
              <a:gdLst/>
              <a:ahLst/>
              <a:cxnLst/>
              <a:rect l="l" t="t" r="r" b="b"/>
              <a:pathLst>
                <a:path w="10953750" h="428625">
                  <a:moveTo>
                    <a:pt x="10900351" y="428624"/>
                  </a:moveTo>
                  <a:lnTo>
                    <a:pt x="53397" y="428624"/>
                  </a:lnTo>
                  <a:lnTo>
                    <a:pt x="49680" y="428258"/>
                  </a:lnTo>
                  <a:lnTo>
                    <a:pt x="14085" y="409232"/>
                  </a:lnTo>
                  <a:lnTo>
                    <a:pt x="0" y="375227"/>
                  </a:lnTo>
                  <a:lnTo>
                    <a:pt x="0" y="371474"/>
                  </a:lnTo>
                  <a:lnTo>
                    <a:pt x="0" y="53397"/>
                  </a:lnTo>
                  <a:lnTo>
                    <a:pt x="19392" y="14084"/>
                  </a:lnTo>
                  <a:lnTo>
                    <a:pt x="53397" y="0"/>
                  </a:lnTo>
                  <a:lnTo>
                    <a:pt x="10900351" y="0"/>
                  </a:lnTo>
                  <a:lnTo>
                    <a:pt x="10939662" y="19391"/>
                  </a:lnTo>
                  <a:lnTo>
                    <a:pt x="10953747" y="53397"/>
                  </a:lnTo>
                  <a:lnTo>
                    <a:pt x="10953747" y="375227"/>
                  </a:lnTo>
                  <a:lnTo>
                    <a:pt x="10934356" y="414538"/>
                  </a:lnTo>
                  <a:lnTo>
                    <a:pt x="10904067" y="428258"/>
                  </a:lnTo>
                  <a:lnTo>
                    <a:pt x="10900351" y="428624"/>
                  </a:lnTo>
                  <a:close/>
                </a:path>
              </a:pathLst>
            </a:custGeom>
            <a:solidFill>
              <a:srgbClr val="0078D4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628649" y="6305549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171449" y="342899"/>
                  </a:moveTo>
                  <a:lnTo>
                    <a:pt x="129780" y="337759"/>
                  </a:lnTo>
                  <a:lnTo>
                    <a:pt x="90627" y="322655"/>
                  </a:lnTo>
                  <a:lnTo>
                    <a:pt x="56318" y="298493"/>
                  </a:lnTo>
                  <a:lnTo>
                    <a:pt x="28894" y="266702"/>
                  </a:lnTo>
                  <a:lnTo>
                    <a:pt x="10017" y="229200"/>
                  </a:lnTo>
                  <a:lnTo>
                    <a:pt x="823" y="188255"/>
                  </a:lnTo>
                  <a:lnTo>
                    <a:pt x="0" y="171449"/>
                  </a:lnTo>
                  <a:lnTo>
                    <a:pt x="205" y="163026"/>
                  </a:lnTo>
                  <a:lnTo>
                    <a:pt x="7380" y="121679"/>
                  </a:lnTo>
                  <a:lnTo>
                    <a:pt x="24386" y="83314"/>
                  </a:lnTo>
                  <a:lnTo>
                    <a:pt x="50216" y="50216"/>
                  </a:lnTo>
                  <a:lnTo>
                    <a:pt x="83315" y="24386"/>
                  </a:lnTo>
                  <a:lnTo>
                    <a:pt x="121680" y="7380"/>
                  </a:lnTo>
                  <a:lnTo>
                    <a:pt x="163027" y="205"/>
                  </a:lnTo>
                  <a:lnTo>
                    <a:pt x="171449" y="0"/>
                  </a:lnTo>
                  <a:lnTo>
                    <a:pt x="179872" y="205"/>
                  </a:lnTo>
                  <a:lnTo>
                    <a:pt x="221219" y="7380"/>
                  </a:lnTo>
                  <a:lnTo>
                    <a:pt x="259584" y="24385"/>
                  </a:lnTo>
                  <a:lnTo>
                    <a:pt x="292683" y="50216"/>
                  </a:lnTo>
                  <a:lnTo>
                    <a:pt x="318513" y="83314"/>
                  </a:lnTo>
                  <a:lnTo>
                    <a:pt x="335519" y="121679"/>
                  </a:lnTo>
                  <a:lnTo>
                    <a:pt x="342694" y="163026"/>
                  </a:lnTo>
                  <a:lnTo>
                    <a:pt x="342899" y="171449"/>
                  </a:lnTo>
                  <a:lnTo>
                    <a:pt x="342694" y="179872"/>
                  </a:lnTo>
                  <a:lnTo>
                    <a:pt x="335519" y="221219"/>
                  </a:lnTo>
                  <a:lnTo>
                    <a:pt x="318513" y="259584"/>
                  </a:lnTo>
                  <a:lnTo>
                    <a:pt x="292683" y="292683"/>
                  </a:lnTo>
                  <a:lnTo>
                    <a:pt x="259584" y="318512"/>
                  </a:lnTo>
                  <a:lnTo>
                    <a:pt x="221219" y="335518"/>
                  </a:lnTo>
                  <a:lnTo>
                    <a:pt x="179872" y="342694"/>
                  </a:lnTo>
                  <a:lnTo>
                    <a:pt x="171449" y="342899"/>
                  </a:lnTo>
                  <a:close/>
                </a:path>
              </a:pathLst>
            </a:custGeom>
            <a:solidFill>
              <a:srgbClr val="0078D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>
            <a:off x="733226" y="6325422"/>
            <a:ext cx="133985" cy="2724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00" spc="-50">
                <a:solidFill>
                  <a:srgbClr val="FFFFFF"/>
                </a:solidFill>
                <a:latin typeface="Roboto Lt"/>
                <a:cs typeface="Roboto Lt"/>
              </a:rPr>
              <a:t>2</a:t>
            </a:r>
            <a:endParaRPr sz="1600">
              <a:latin typeface="Roboto Lt"/>
              <a:cs typeface="Roboto Lt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1101725" y="6307375"/>
            <a:ext cx="5043805" cy="3054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800" spc="-110">
                <a:solidFill>
                  <a:srgbClr val="333333"/>
                </a:solidFill>
                <a:latin typeface="Roboto Lt"/>
                <a:cs typeface="Roboto Lt"/>
              </a:rPr>
              <a:t>Who</a:t>
            </a:r>
            <a:r>
              <a:rPr dirty="0" sz="1800" spc="-35">
                <a:solidFill>
                  <a:srgbClr val="333333"/>
                </a:solidFill>
                <a:latin typeface="Roboto Lt"/>
                <a:cs typeface="Roboto Lt"/>
              </a:rPr>
              <a:t> </a:t>
            </a:r>
            <a:r>
              <a:rPr dirty="0" sz="1800" spc="-75">
                <a:solidFill>
                  <a:srgbClr val="333333"/>
                </a:solidFill>
                <a:latin typeface="Roboto Lt"/>
                <a:cs typeface="Roboto Lt"/>
              </a:rPr>
              <a:t>is</a:t>
            </a:r>
            <a:r>
              <a:rPr dirty="0" sz="1800" spc="-30">
                <a:solidFill>
                  <a:srgbClr val="333333"/>
                </a:solidFill>
                <a:latin typeface="Roboto Lt"/>
                <a:cs typeface="Roboto Lt"/>
              </a:rPr>
              <a:t> </a:t>
            </a:r>
            <a:r>
              <a:rPr dirty="0" sz="1800" spc="-85">
                <a:solidFill>
                  <a:srgbClr val="333333"/>
                </a:solidFill>
                <a:latin typeface="Roboto Lt"/>
                <a:cs typeface="Roboto Lt"/>
              </a:rPr>
              <a:t>considered</a:t>
            </a:r>
            <a:r>
              <a:rPr dirty="0" sz="1800" spc="-30">
                <a:solidFill>
                  <a:srgbClr val="333333"/>
                </a:solidFill>
                <a:latin typeface="Roboto Lt"/>
                <a:cs typeface="Roboto Lt"/>
              </a:rPr>
              <a:t> </a:t>
            </a:r>
            <a:r>
              <a:rPr dirty="0" sz="1800" spc="-85">
                <a:solidFill>
                  <a:srgbClr val="333333"/>
                </a:solidFill>
                <a:latin typeface="Roboto Lt"/>
                <a:cs typeface="Roboto Lt"/>
              </a:rPr>
              <a:t>the</a:t>
            </a:r>
            <a:r>
              <a:rPr dirty="0" sz="1800" spc="-30">
                <a:solidFill>
                  <a:srgbClr val="333333"/>
                </a:solidFill>
                <a:latin typeface="Roboto Lt"/>
                <a:cs typeface="Roboto Lt"/>
              </a:rPr>
              <a:t> </a:t>
            </a:r>
            <a:r>
              <a:rPr dirty="0" sz="1800" spc="-75">
                <a:solidFill>
                  <a:srgbClr val="333333"/>
                </a:solidFill>
                <a:latin typeface="Roboto Lt"/>
                <a:cs typeface="Roboto Lt"/>
              </a:rPr>
              <a:t>father</a:t>
            </a:r>
            <a:r>
              <a:rPr dirty="0" sz="1800" spc="-30">
                <a:solidFill>
                  <a:srgbClr val="333333"/>
                </a:solidFill>
                <a:latin typeface="Roboto Lt"/>
                <a:cs typeface="Roboto Lt"/>
              </a:rPr>
              <a:t> </a:t>
            </a:r>
            <a:r>
              <a:rPr dirty="0" sz="1800" spc="-60">
                <a:solidFill>
                  <a:srgbClr val="333333"/>
                </a:solidFill>
                <a:latin typeface="Roboto Lt"/>
                <a:cs typeface="Roboto Lt"/>
              </a:rPr>
              <a:t>of</a:t>
            </a:r>
            <a:r>
              <a:rPr dirty="0" sz="1800" spc="-30">
                <a:solidFill>
                  <a:srgbClr val="333333"/>
                </a:solidFill>
                <a:latin typeface="Roboto Lt"/>
                <a:cs typeface="Roboto Lt"/>
              </a:rPr>
              <a:t> </a:t>
            </a:r>
            <a:r>
              <a:rPr dirty="0" sz="1800" spc="-60">
                <a:solidFill>
                  <a:srgbClr val="333333"/>
                </a:solidFill>
                <a:latin typeface="Roboto Lt"/>
                <a:cs typeface="Roboto Lt"/>
              </a:rPr>
              <a:t>Artificial</a:t>
            </a:r>
            <a:r>
              <a:rPr dirty="0" sz="1800" spc="-30">
                <a:solidFill>
                  <a:srgbClr val="333333"/>
                </a:solidFill>
                <a:latin typeface="Roboto Lt"/>
                <a:cs typeface="Roboto Lt"/>
              </a:rPr>
              <a:t> </a:t>
            </a:r>
            <a:r>
              <a:rPr dirty="0" sz="1800" spc="-50">
                <a:solidFill>
                  <a:srgbClr val="333333"/>
                </a:solidFill>
                <a:latin typeface="Roboto Lt"/>
                <a:cs typeface="Roboto Lt"/>
              </a:rPr>
              <a:t>Intelligence?</a:t>
            </a:r>
            <a:endParaRPr sz="1800">
              <a:latin typeface="Roboto Lt"/>
              <a:cs typeface="Roboto Lt"/>
            </a:endParaRPr>
          </a:p>
        </p:txBody>
      </p:sp>
      <p:sp>
        <p:nvSpPr>
          <p:cNvPr id="32" name="object 32" descr=""/>
          <p:cNvSpPr/>
          <p:nvPr/>
        </p:nvSpPr>
        <p:spPr>
          <a:xfrm>
            <a:off x="628649" y="6838949"/>
            <a:ext cx="5410200" cy="428625"/>
          </a:xfrm>
          <a:custGeom>
            <a:avLst/>
            <a:gdLst/>
            <a:ahLst/>
            <a:cxnLst/>
            <a:rect l="l" t="t" r="r" b="b"/>
            <a:pathLst>
              <a:path w="5410200" h="428625">
                <a:moveTo>
                  <a:pt x="5356801" y="428624"/>
                </a:moveTo>
                <a:lnTo>
                  <a:pt x="53397" y="428624"/>
                </a:lnTo>
                <a:lnTo>
                  <a:pt x="49680" y="428258"/>
                </a:lnTo>
                <a:lnTo>
                  <a:pt x="14085" y="409231"/>
                </a:lnTo>
                <a:lnTo>
                  <a:pt x="0" y="375227"/>
                </a:lnTo>
                <a:lnTo>
                  <a:pt x="0" y="371474"/>
                </a:lnTo>
                <a:lnTo>
                  <a:pt x="0" y="53397"/>
                </a:lnTo>
                <a:lnTo>
                  <a:pt x="19392" y="14084"/>
                </a:lnTo>
                <a:lnTo>
                  <a:pt x="53397" y="0"/>
                </a:lnTo>
                <a:lnTo>
                  <a:pt x="5356801" y="0"/>
                </a:lnTo>
                <a:lnTo>
                  <a:pt x="5396113" y="19391"/>
                </a:lnTo>
                <a:lnTo>
                  <a:pt x="5410198" y="53397"/>
                </a:lnTo>
                <a:lnTo>
                  <a:pt x="5410198" y="375227"/>
                </a:lnTo>
                <a:lnTo>
                  <a:pt x="5390806" y="414538"/>
                </a:lnTo>
                <a:lnTo>
                  <a:pt x="5360518" y="428258"/>
                </a:lnTo>
                <a:lnTo>
                  <a:pt x="5356801" y="428624"/>
                </a:lnTo>
                <a:close/>
              </a:path>
            </a:pathLst>
          </a:custGeom>
          <a:solidFill>
            <a:srgbClr val="0078D4">
              <a:alpha val="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 txBox="1"/>
          <p:nvPr/>
        </p:nvSpPr>
        <p:spPr>
          <a:xfrm>
            <a:off x="758824" y="6911736"/>
            <a:ext cx="138049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0078D4"/>
                </a:solidFill>
                <a:latin typeface="Roboto Lt"/>
                <a:cs typeface="Roboto Lt"/>
              </a:rPr>
              <a:t>a)</a:t>
            </a:r>
            <a:r>
              <a:rPr dirty="0" sz="1500" spc="240">
                <a:solidFill>
                  <a:srgbClr val="0078D4"/>
                </a:solidFill>
                <a:latin typeface="Roboto Lt"/>
                <a:cs typeface="Roboto Lt"/>
              </a:rPr>
              <a:t> </a:t>
            </a:r>
            <a:r>
              <a:rPr dirty="0" sz="1500" spc="-70">
                <a:solidFill>
                  <a:srgbClr val="333333"/>
                </a:solidFill>
                <a:latin typeface="Arial MT"/>
                <a:cs typeface="Arial MT"/>
              </a:rPr>
              <a:t>Marvin</a:t>
            </a:r>
            <a:r>
              <a:rPr dirty="0" sz="1500" spc="-8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60">
                <a:solidFill>
                  <a:srgbClr val="333333"/>
                </a:solidFill>
                <a:latin typeface="Arial MT"/>
                <a:cs typeface="Arial MT"/>
              </a:rPr>
              <a:t>Minsky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34" name="object 34" descr=""/>
          <p:cNvSpPr/>
          <p:nvPr/>
        </p:nvSpPr>
        <p:spPr>
          <a:xfrm>
            <a:off x="6181724" y="6838949"/>
            <a:ext cx="5400675" cy="428625"/>
          </a:xfrm>
          <a:custGeom>
            <a:avLst/>
            <a:gdLst/>
            <a:ahLst/>
            <a:cxnLst/>
            <a:rect l="l" t="t" r="r" b="b"/>
            <a:pathLst>
              <a:path w="5400675" h="428625">
                <a:moveTo>
                  <a:pt x="5347276" y="428624"/>
                </a:moveTo>
                <a:lnTo>
                  <a:pt x="53397" y="428624"/>
                </a:lnTo>
                <a:lnTo>
                  <a:pt x="49680" y="428258"/>
                </a:lnTo>
                <a:lnTo>
                  <a:pt x="14085" y="409231"/>
                </a:lnTo>
                <a:lnTo>
                  <a:pt x="0" y="375227"/>
                </a:lnTo>
                <a:lnTo>
                  <a:pt x="0" y="371474"/>
                </a:lnTo>
                <a:lnTo>
                  <a:pt x="0" y="53397"/>
                </a:lnTo>
                <a:lnTo>
                  <a:pt x="19391" y="14084"/>
                </a:lnTo>
                <a:lnTo>
                  <a:pt x="53397" y="0"/>
                </a:lnTo>
                <a:lnTo>
                  <a:pt x="5347276" y="0"/>
                </a:lnTo>
                <a:lnTo>
                  <a:pt x="5386588" y="19391"/>
                </a:lnTo>
                <a:lnTo>
                  <a:pt x="5400673" y="53397"/>
                </a:lnTo>
                <a:lnTo>
                  <a:pt x="5400673" y="375227"/>
                </a:lnTo>
                <a:lnTo>
                  <a:pt x="5381281" y="414538"/>
                </a:lnTo>
                <a:lnTo>
                  <a:pt x="5350992" y="428258"/>
                </a:lnTo>
                <a:lnTo>
                  <a:pt x="5347276" y="428624"/>
                </a:lnTo>
                <a:close/>
              </a:path>
            </a:pathLst>
          </a:custGeom>
          <a:solidFill>
            <a:srgbClr val="0078D4">
              <a:alpha val="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 txBox="1"/>
          <p:nvPr/>
        </p:nvSpPr>
        <p:spPr>
          <a:xfrm>
            <a:off x="6307137" y="6911736"/>
            <a:ext cx="143954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0078D4"/>
                </a:solidFill>
                <a:latin typeface="Roboto Lt"/>
                <a:cs typeface="Roboto Lt"/>
              </a:rPr>
              <a:t>b)</a:t>
            </a:r>
            <a:r>
              <a:rPr dirty="0" sz="1500" spc="254">
                <a:solidFill>
                  <a:srgbClr val="0078D4"/>
                </a:solidFill>
                <a:latin typeface="Roboto Lt"/>
                <a:cs typeface="Roboto Lt"/>
              </a:rPr>
              <a:t> </a:t>
            </a:r>
            <a:r>
              <a:rPr dirty="0" sz="1500" spc="-70">
                <a:solidFill>
                  <a:srgbClr val="333333"/>
                </a:solidFill>
                <a:latin typeface="Arial MT"/>
                <a:cs typeface="Arial MT"/>
              </a:rPr>
              <a:t>John</a:t>
            </a:r>
            <a:r>
              <a:rPr dirty="0" sz="1500" spc="-8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75">
                <a:solidFill>
                  <a:srgbClr val="333333"/>
                </a:solidFill>
                <a:latin typeface="Arial MT"/>
                <a:cs typeface="Arial MT"/>
              </a:rPr>
              <a:t>McCarthy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36" name="object 36" descr=""/>
          <p:cNvSpPr/>
          <p:nvPr/>
        </p:nvSpPr>
        <p:spPr>
          <a:xfrm>
            <a:off x="628649" y="7410449"/>
            <a:ext cx="5410200" cy="428625"/>
          </a:xfrm>
          <a:custGeom>
            <a:avLst/>
            <a:gdLst/>
            <a:ahLst/>
            <a:cxnLst/>
            <a:rect l="l" t="t" r="r" b="b"/>
            <a:pathLst>
              <a:path w="5410200" h="428625">
                <a:moveTo>
                  <a:pt x="5356801" y="428624"/>
                </a:moveTo>
                <a:lnTo>
                  <a:pt x="53397" y="428624"/>
                </a:lnTo>
                <a:lnTo>
                  <a:pt x="49680" y="428258"/>
                </a:lnTo>
                <a:lnTo>
                  <a:pt x="14085" y="409231"/>
                </a:lnTo>
                <a:lnTo>
                  <a:pt x="0" y="375227"/>
                </a:lnTo>
                <a:lnTo>
                  <a:pt x="0" y="371474"/>
                </a:lnTo>
                <a:lnTo>
                  <a:pt x="0" y="53397"/>
                </a:lnTo>
                <a:lnTo>
                  <a:pt x="19392" y="14085"/>
                </a:lnTo>
                <a:lnTo>
                  <a:pt x="53397" y="0"/>
                </a:lnTo>
                <a:lnTo>
                  <a:pt x="5356801" y="0"/>
                </a:lnTo>
                <a:lnTo>
                  <a:pt x="5396113" y="19392"/>
                </a:lnTo>
                <a:lnTo>
                  <a:pt x="5410198" y="53397"/>
                </a:lnTo>
                <a:lnTo>
                  <a:pt x="5410198" y="375227"/>
                </a:lnTo>
                <a:lnTo>
                  <a:pt x="5390806" y="414539"/>
                </a:lnTo>
                <a:lnTo>
                  <a:pt x="5360518" y="428258"/>
                </a:lnTo>
                <a:lnTo>
                  <a:pt x="5356801" y="428624"/>
                </a:lnTo>
                <a:close/>
              </a:path>
            </a:pathLst>
          </a:custGeom>
          <a:solidFill>
            <a:srgbClr val="0078D4">
              <a:alpha val="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 txBox="1"/>
          <p:nvPr/>
        </p:nvSpPr>
        <p:spPr>
          <a:xfrm>
            <a:off x="758824" y="7483236"/>
            <a:ext cx="113093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0078D4"/>
                </a:solidFill>
                <a:latin typeface="Roboto Lt"/>
                <a:cs typeface="Roboto Lt"/>
              </a:rPr>
              <a:t>c)</a:t>
            </a:r>
            <a:r>
              <a:rPr dirty="0" sz="1500" spc="270">
                <a:solidFill>
                  <a:srgbClr val="0078D4"/>
                </a:solidFill>
                <a:latin typeface="Roboto Lt"/>
                <a:cs typeface="Roboto Lt"/>
              </a:rPr>
              <a:t> </a:t>
            </a:r>
            <a:r>
              <a:rPr dirty="0" sz="1500" spc="-85">
                <a:solidFill>
                  <a:srgbClr val="333333"/>
                </a:solidFill>
                <a:latin typeface="Arial MT"/>
                <a:cs typeface="Arial MT"/>
              </a:rPr>
              <a:t>Alan</a:t>
            </a:r>
            <a:r>
              <a:rPr dirty="0" sz="1500" spc="-1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75">
                <a:solidFill>
                  <a:srgbClr val="333333"/>
                </a:solidFill>
                <a:latin typeface="Arial MT"/>
                <a:cs typeface="Arial MT"/>
              </a:rPr>
              <a:t>Turing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38" name="object 38" descr=""/>
          <p:cNvSpPr/>
          <p:nvPr/>
        </p:nvSpPr>
        <p:spPr>
          <a:xfrm>
            <a:off x="6181724" y="7410449"/>
            <a:ext cx="5400675" cy="428625"/>
          </a:xfrm>
          <a:custGeom>
            <a:avLst/>
            <a:gdLst/>
            <a:ahLst/>
            <a:cxnLst/>
            <a:rect l="l" t="t" r="r" b="b"/>
            <a:pathLst>
              <a:path w="5400675" h="428625">
                <a:moveTo>
                  <a:pt x="5347276" y="428624"/>
                </a:moveTo>
                <a:lnTo>
                  <a:pt x="53397" y="428624"/>
                </a:lnTo>
                <a:lnTo>
                  <a:pt x="49680" y="428258"/>
                </a:lnTo>
                <a:lnTo>
                  <a:pt x="14085" y="409231"/>
                </a:lnTo>
                <a:lnTo>
                  <a:pt x="0" y="375227"/>
                </a:lnTo>
                <a:lnTo>
                  <a:pt x="0" y="371474"/>
                </a:lnTo>
                <a:lnTo>
                  <a:pt x="0" y="53397"/>
                </a:lnTo>
                <a:lnTo>
                  <a:pt x="19391" y="14085"/>
                </a:lnTo>
                <a:lnTo>
                  <a:pt x="53397" y="0"/>
                </a:lnTo>
                <a:lnTo>
                  <a:pt x="5347276" y="0"/>
                </a:lnTo>
                <a:lnTo>
                  <a:pt x="5386588" y="19392"/>
                </a:lnTo>
                <a:lnTo>
                  <a:pt x="5400673" y="53397"/>
                </a:lnTo>
                <a:lnTo>
                  <a:pt x="5400673" y="375227"/>
                </a:lnTo>
                <a:lnTo>
                  <a:pt x="5381281" y="414539"/>
                </a:lnTo>
                <a:lnTo>
                  <a:pt x="5350992" y="428258"/>
                </a:lnTo>
                <a:lnTo>
                  <a:pt x="5347276" y="428624"/>
                </a:lnTo>
                <a:close/>
              </a:path>
            </a:pathLst>
          </a:custGeom>
          <a:solidFill>
            <a:srgbClr val="0078D4">
              <a:alpha val="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 descr=""/>
          <p:cNvSpPr txBox="1"/>
          <p:nvPr/>
        </p:nvSpPr>
        <p:spPr>
          <a:xfrm>
            <a:off x="6307137" y="7483236"/>
            <a:ext cx="138303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0078D4"/>
                </a:solidFill>
                <a:latin typeface="Roboto Lt"/>
                <a:cs typeface="Roboto Lt"/>
              </a:rPr>
              <a:t>d)</a:t>
            </a:r>
            <a:r>
              <a:rPr dirty="0" sz="1500" spc="254">
                <a:solidFill>
                  <a:srgbClr val="0078D4"/>
                </a:solidFill>
                <a:latin typeface="Roboto Lt"/>
                <a:cs typeface="Roboto Lt"/>
              </a:rPr>
              <a:t> </a:t>
            </a:r>
            <a:r>
              <a:rPr dirty="0" sz="1500" spc="-75">
                <a:solidFill>
                  <a:srgbClr val="333333"/>
                </a:solidFill>
                <a:latin typeface="Arial MT"/>
                <a:cs typeface="Arial MT"/>
              </a:rPr>
              <a:t>Herbert</a:t>
            </a:r>
            <a:r>
              <a:rPr dirty="0" sz="1500" spc="-8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75">
                <a:solidFill>
                  <a:srgbClr val="333333"/>
                </a:solidFill>
                <a:latin typeface="Arial MT"/>
                <a:cs typeface="Arial MT"/>
              </a:rPr>
              <a:t>Simon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615949" y="8102361"/>
            <a:ext cx="10243820" cy="978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4940">
              <a:lnSpc>
                <a:spcPct val="100000"/>
              </a:lnSpc>
              <a:spcBef>
                <a:spcPts val="100"/>
              </a:spcBef>
            </a:pPr>
            <a:r>
              <a:rPr dirty="0" sz="1500" spc="-80">
                <a:solidFill>
                  <a:srgbClr val="0078D4"/>
                </a:solidFill>
                <a:latin typeface="Roboto Lt"/>
                <a:cs typeface="Roboto Lt"/>
              </a:rPr>
              <a:t>Correct</a:t>
            </a:r>
            <a:r>
              <a:rPr dirty="0" sz="1500" spc="-40">
                <a:solidFill>
                  <a:srgbClr val="0078D4"/>
                </a:solidFill>
                <a:latin typeface="Roboto Lt"/>
                <a:cs typeface="Roboto Lt"/>
              </a:rPr>
              <a:t> </a:t>
            </a:r>
            <a:r>
              <a:rPr dirty="0" sz="1500" spc="-50">
                <a:solidFill>
                  <a:srgbClr val="0078D4"/>
                </a:solidFill>
                <a:latin typeface="Roboto Lt"/>
                <a:cs typeface="Roboto Lt"/>
              </a:rPr>
              <a:t>Answer:</a:t>
            </a:r>
            <a:r>
              <a:rPr dirty="0" sz="1500" spc="235">
                <a:solidFill>
                  <a:srgbClr val="0078D4"/>
                </a:solidFill>
                <a:latin typeface="Roboto Lt"/>
                <a:cs typeface="Roboto Lt"/>
              </a:rPr>
              <a:t> </a:t>
            </a:r>
            <a:r>
              <a:rPr dirty="0" sz="1500" spc="-40">
                <a:solidFill>
                  <a:srgbClr val="333333"/>
                </a:solidFill>
                <a:latin typeface="Arial MT"/>
                <a:cs typeface="Arial MT"/>
              </a:rPr>
              <a:t>c)</a:t>
            </a:r>
            <a:r>
              <a:rPr dirty="0" sz="1500" spc="-85">
                <a:solidFill>
                  <a:srgbClr val="333333"/>
                </a:solidFill>
                <a:latin typeface="Arial MT"/>
                <a:cs typeface="Arial MT"/>
              </a:rPr>
              <a:t> Alan</a:t>
            </a:r>
            <a:r>
              <a:rPr dirty="0" sz="1500" spc="-1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333333"/>
                </a:solidFill>
                <a:latin typeface="Arial MT"/>
                <a:cs typeface="Arial MT"/>
              </a:rPr>
              <a:t>Turing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0"/>
              </a:spcBef>
            </a:pPr>
            <a:endParaRPr sz="1350">
              <a:latin typeface="Arial MT"/>
              <a:cs typeface="Arial MT"/>
            </a:endParaRPr>
          </a:p>
          <a:p>
            <a:pPr marL="12700" marR="5080">
              <a:lnSpc>
                <a:spcPct val="108300"/>
              </a:lnSpc>
            </a:pPr>
            <a:r>
              <a:rPr dirty="0" sz="1500" spc="-85">
                <a:solidFill>
                  <a:srgbClr val="0078D4"/>
                </a:solidFill>
                <a:latin typeface="Roboto Lt"/>
                <a:cs typeface="Roboto Lt"/>
              </a:rPr>
              <a:t>Explanation:</a:t>
            </a:r>
            <a:r>
              <a:rPr dirty="0" sz="1500" spc="-40">
                <a:solidFill>
                  <a:srgbClr val="0078D4"/>
                </a:solidFill>
                <a:latin typeface="Roboto Lt"/>
                <a:cs typeface="Roboto Lt"/>
              </a:rPr>
              <a:t> </a:t>
            </a:r>
            <a:r>
              <a:rPr dirty="0" sz="1500" spc="-120">
                <a:solidFill>
                  <a:srgbClr val="545454"/>
                </a:solidFill>
                <a:latin typeface="Arial MT"/>
                <a:cs typeface="Arial MT"/>
              </a:rPr>
              <a:t>The</a:t>
            </a:r>
            <a:r>
              <a:rPr dirty="0" sz="1500" spc="-8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dirty="0" sz="1500" spc="-90">
                <a:solidFill>
                  <a:srgbClr val="545454"/>
                </a:solidFill>
                <a:latin typeface="Arial MT"/>
                <a:cs typeface="Arial MT"/>
              </a:rPr>
              <a:t>Turing</a:t>
            </a:r>
            <a:r>
              <a:rPr dirty="0" sz="1500" spc="-8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dirty="0" sz="1500" spc="-90">
                <a:solidFill>
                  <a:srgbClr val="545454"/>
                </a:solidFill>
                <a:latin typeface="Arial MT"/>
                <a:cs typeface="Arial MT"/>
              </a:rPr>
              <a:t>Test</a:t>
            </a:r>
            <a:r>
              <a:rPr dirty="0" sz="1500" spc="-6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dirty="0" sz="1500" spc="-80">
                <a:solidFill>
                  <a:srgbClr val="545454"/>
                </a:solidFill>
                <a:latin typeface="Arial MT"/>
                <a:cs typeface="Arial MT"/>
              </a:rPr>
              <a:t>was</a:t>
            </a:r>
            <a:r>
              <a:rPr dirty="0" sz="1500" spc="-5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dirty="0" sz="1500" spc="-85">
                <a:solidFill>
                  <a:srgbClr val="545454"/>
                </a:solidFill>
                <a:latin typeface="Arial MT"/>
                <a:cs typeface="Arial MT"/>
              </a:rPr>
              <a:t>proposed</a:t>
            </a:r>
            <a:r>
              <a:rPr dirty="0" sz="1500" spc="-5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dirty="0" sz="1500" spc="-110">
                <a:solidFill>
                  <a:srgbClr val="545454"/>
                </a:solidFill>
                <a:latin typeface="Arial MT"/>
                <a:cs typeface="Arial MT"/>
              </a:rPr>
              <a:t>by</a:t>
            </a:r>
            <a:r>
              <a:rPr dirty="0" sz="1500" spc="-6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dirty="0" sz="1500" spc="-55">
                <a:solidFill>
                  <a:srgbClr val="545454"/>
                </a:solidFill>
                <a:latin typeface="Arial MT"/>
                <a:cs typeface="Arial MT"/>
              </a:rPr>
              <a:t>British </a:t>
            </a:r>
            <a:r>
              <a:rPr dirty="0" sz="1500" spc="-65">
                <a:solidFill>
                  <a:srgbClr val="545454"/>
                </a:solidFill>
                <a:latin typeface="Arial MT"/>
                <a:cs typeface="Arial MT"/>
              </a:rPr>
              <a:t>mathematician</a:t>
            </a:r>
            <a:r>
              <a:rPr dirty="0" sz="1500" spc="-5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dirty="0" sz="1500" spc="-90">
                <a:solidFill>
                  <a:srgbClr val="545454"/>
                </a:solidFill>
                <a:latin typeface="Arial MT"/>
                <a:cs typeface="Arial MT"/>
              </a:rPr>
              <a:t>and</a:t>
            </a:r>
            <a:r>
              <a:rPr dirty="0" sz="1500" spc="-5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dirty="0" sz="1500" spc="-70">
                <a:solidFill>
                  <a:srgbClr val="545454"/>
                </a:solidFill>
                <a:latin typeface="Arial MT"/>
                <a:cs typeface="Arial MT"/>
              </a:rPr>
              <a:t>computer</a:t>
            </a:r>
            <a:r>
              <a:rPr dirty="0" sz="1500" spc="-6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dirty="0" sz="1500" spc="-45">
                <a:solidFill>
                  <a:srgbClr val="545454"/>
                </a:solidFill>
                <a:latin typeface="Arial MT"/>
                <a:cs typeface="Arial MT"/>
              </a:rPr>
              <a:t>scientist</a:t>
            </a:r>
            <a:r>
              <a:rPr dirty="0" sz="1500" spc="-5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dirty="0" sz="1500" spc="-85">
                <a:solidFill>
                  <a:srgbClr val="545454"/>
                </a:solidFill>
                <a:latin typeface="Arial MT"/>
                <a:cs typeface="Arial MT"/>
              </a:rPr>
              <a:t>Alan </a:t>
            </a:r>
            <a:r>
              <a:rPr dirty="0" sz="1500" spc="-90">
                <a:solidFill>
                  <a:srgbClr val="545454"/>
                </a:solidFill>
                <a:latin typeface="Arial MT"/>
                <a:cs typeface="Arial MT"/>
              </a:rPr>
              <a:t>Turing</a:t>
            </a:r>
            <a:r>
              <a:rPr dirty="0" sz="1500" spc="-5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dirty="0" sz="1500" spc="-50">
                <a:solidFill>
                  <a:srgbClr val="545454"/>
                </a:solidFill>
                <a:latin typeface="Arial MT"/>
                <a:cs typeface="Arial MT"/>
              </a:rPr>
              <a:t>in</a:t>
            </a:r>
            <a:r>
              <a:rPr dirty="0" sz="1500" spc="-55">
                <a:solidFill>
                  <a:srgbClr val="545454"/>
                </a:solidFill>
                <a:latin typeface="Arial MT"/>
                <a:cs typeface="Arial MT"/>
              </a:rPr>
              <a:t> his </a:t>
            </a:r>
            <a:r>
              <a:rPr dirty="0" sz="1500" spc="-80">
                <a:solidFill>
                  <a:srgbClr val="545454"/>
                </a:solidFill>
                <a:latin typeface="Arial MT"/>
                <a:cs typeface="Arial MT"/>
              </a:rPr>
              <a:t>1950</a:t>
            </a:r>
            <a:r>
              <a:rPr dirty="0" sz="1500" spc="-6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dirty="0" sz="1500" spc="-114">
                <a:solidFill>
                  <a:srgbClr val="545454"/>
                </a:solidFill>
                <a:latin typeface="Arial MT"/>
                <a:cs typeface="Arial MT"/>
              </a:rPr>
              <a:t>paper,</a:t>
            </a:r>
            <a:r>
              <a:rPr dirty="0" sz="1500" spc="-5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dirty="0" sz="1500" spc="-50">
                <a:solidFill>
                  <a:srgbClr val="545454"/>
                </a:solidFill>
                <a:latin typeface="Arial MT"/>
                <a:cs typeface="Arial MT"/>
              </a:rPr>
              <a:t>"Computing </a:t>
            </a:r>
            <a:r>
              <a:rPr dirty="0" sz="1500" spc="-80">
                <a:solidFill>
                  <a:srgbClr val="545454"/>
                </a:solidFill>
                <a:latin typeface="Arial MT"/>
                <a:cs typeface="Arial MT"/>
              </a:rPr>
              <a:t>Machinery</a:t>
            </a:r>
            <a:r>
              <a:rPr dirty="0" sz="1500" spc="-5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dirty="0" sz="1500" spc="-90">
                <a:solidFill>
                  <a:srgbClr val="545454"/>
                </a:solidFill>
                <a:latin typeface="Arial MT"/>
                <a:cs typeface="Arial MT"/>
              </a:rPr>
              <a:t>and</a:t>
            </a:r>
            <a:r>
              <a:rPr dirty="0" sz="1500" spc="-4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dirty="0" sz="1500" spc="-80">
                <a:solidFill>
                  <a:srgbClr val="545454"/>
                </a:solidFill>
                <a:latin typeface="Arial MT"/>
                <a:cs typeface="Arial MT"/>
              </a:rPr>
              <a:t>Intelligence."</a:t>
            </a:r>
            <a:r>
              <a:rPr dirty="0" sz="1500" spc="-5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dirty="0" sz="1500" spc="-135">
                <a:solidFill>
                  <a:srgbClr val="545454"/>
                </a:solidFill>
                <a:latin typeface="Arial MT"/>
                <a:cs typeface="Arial MT"/>
              </a:rPr>
              <a:t>He</a:t>
            </a:r>
            <a:r>
              <a:rPr dirty="0" sz="1500" spc="-4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dirty="0" sz="1500" spc="-60">
                <a:solidFill>
                  <a:srgbClr val="545454"/>
                </a:solidFill>
                <a:latin typeface="Arial MT"/>
                <a:cs typeface="Arial MT"/>
              </a:rPr>
              <a:t>originally</a:t>
            </a:r>
            <a:r>
              <a:rPr dirty="0" sz="1500" spc="-5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dirty="0" sz="1500" spc="-65">
                <a:solidFill>
                  <a:srgbClr val="545454"/>
                </a:solidFill>
                <a:latin typeface="Arial MT"/>
                <a:cs typeface="Arial MT"/>
              </a:rPr>
              <a:t>called</a:t>
            </a:r>
            <a:r>
              <a:rPr dirty="0" sz="1500" spc="-4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545454"/>
                </a:solidFill>
                <a:latin typeface="Arial MT"/>
                <a:cs typeface="Arial MT"/>
              </a:rPr>
              <a:t>it</a:t>
            </a:r>
            <a:r>
              <a:rPr dirty="0" sz="1500" spc="-5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dirty="0" sz="1500" spc="-75">
                <a:solidFill>
                  <a:srgbClr val="545454"/>
                </a:solidFill>
                <a:latin typeface="Arial MT"/>
                <a:cs typeface="Arial MT"/>
              </a:rPr>
              <a:t>the</a:t>
            </a:r>
            <a:r>
              <a:rPr dirty="0" sz="1500" spc="-4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dirty="0" sz="1500" spc="-50">
                <a:solidFill>
                  <a:srgbClr val="545454"/>
                </a:solidFill>
                <a:latin typeface="Arial MT"/>
                <a:cs typeface="Arial MT"/>
              </a:rPr>
              <a:t>"Imitation </a:t>
            </a:r>
            <a:r>
              <a:rPr dirty="0" sz="1500" spc="-10">
                <a:solidFill>
                  <a:srgbClr val="545454"/>
                </a:solidFill>
                <a:latin typeface="Arial MT"/>
                <a:cs typeface="Arial MT"/>
              </a:rPr>
              <a:t>Game."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286511" y="9479280"/>
            <a:ext cx="11637645" cy="3453765"/>
            <a:chOff x="286511" y="9479280"/>
            <a:chExt cx="11637645" cy="3453765"/>
          </a:xfrm>
        </p:grpSpPr>
        <p:sp>
          <p:nvSpPr>
            <p:cNvPr id="42" name="object 42" descr=""/>
            <p:cNvSpPr/>
            <p:nvPr/>
          </p:nvSpPr>
          <p:spPr>
            <a:xfrm>
              <a:off x="286511" y="9479280"/>
              <a:ext cx="11637645" cy="3453765"/>
            </a:xfrm>
            <a:custGeom>
              <a:avLst/>
              <a:gdLst/>
              <a:ahLst/>
              <a:cxnLst/>
              <a:rect l="l" t="t" r="r" b="b"/>
              <a:pathLst>
                <a:path w="11637645" h="3453765">
                  <a:moveTo>
                    <a:pt x="11637263" y="3453383"/>
                  </a:moveTo>
                  <a:lnTo>
                    <a:pt x="0" y="3453383"/>
                  </a:lnTo>
                  <a:lnTo>
                    <a:pt x="0" y="0"/>
                  </a:lnTo>
                  <a:lnTo>
                    <a:pt x="11637263" y="0"/>
                  </a:lnTo>
                  <a:lnTo>
                    <a:pt x="11637263" y="93344"/>
                  </a:lnTo>
                  <a:lnTo>
                    <a:pt x="180212" y="93344"/>
                  </a:lnTo>
                  <a:lnTo>
                    <a:pt x="173644" y="93662"/>
                  </a:lnTo>
                  <a:lnTo>
                    <a:pt x="137935" y="108452"/>
                  </a:lnTo>
                  <a:lnTo>
                    <a:pt x="116392" y="140692"/>
                  </a:lnTo>
                  <a:lnTo>
                    <a:pt x="113537" y="160019"/>
                  </a:lnTo>
                  <a:lnTo>
                    <a:pt x="113537" y="3255644"/>
                  </a:lnTo>
                  <a:lnTo>
                    <a:pt x="124764" y="3292693"/>
                  </a:lnTo>
                  <a:lnTo>
                    <a:pt x="154697" y="3317243"/>
                  </a:lnTo>
                  <a:lnTo>
                    <a:pt x="180212" y="3322319"/>
                  </a:lnTo>
                  <a:lnTo>
                    <a:pt x="11637263" y="3322319"/>
                  </a:lnTo>
                  <a:lnTo>
                    <a:pt x="11637263" y="3453383"/>
                  </a:lnTo>
                  <a:close/>
                </a:path>
                <a:path w="11637645" h="3453765">
                  <a:moveTo>
                    <a:pt x="11637263" y="3322319"/>
                  </a:moveTo>
                  <a:lnTo>
                    <a:pt x="11457812" y="3322319"/>
                  </a:lnTo>
                  <a:lnTo>
                    <a:pt x="11464380" y="3322001"/>
                  </a:lnTo>
                  <a:lnTo>
                    <a:pt x="11470821" y="3321049"/>
                  </a:lnTo>
                  <a:lnTo>
                    <a:pt x="11504958" y="3302790"/>
                  </a:lnTo>
                  <a:lnTo>
                    <a:pt x="11523218" y="3268653"/>
                  </a:lnTo>
                  <a:lnTo>
                    <a:pt x="11524487" y="3255644"/>
                  </a:lnTo>
                  <a:lnTo>
                    <a:pt x="11524487" y="160019"/>
                  </a:lnTo>
                  <a:lnTo>
                    <a:pt x="11513260" y="122968"/>
                  </a:lnTo>
                  <a:lnTo>
                    <a:pt x="11483327" y="98419"/>
                  </a:lnTo>
                  <a:lnTo>
                    <a:pt x="11457812" y="93344"/>
                  </a:lnTo>
                  <a:lnTo>
                    <a:pt x="11637263" y="93344"/>
                  </a:lnTo>
                  <a:lnTo>
                    <a:pt x="11637263" y="3322319"/>
                  </a:lnTo>
                  <a:close/>
                </a:path>
              </a:pathLst>
            </a:custGeom>
            <a:solidFill>
              <a:srgbClr val="000000">
                <a:alpha val="783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390524" y="9563099"/>
              <a:ext cx="11430000" cy="3248025"/>
            </a:xfrm>
            <a:custGeom>
              <a:avLst/>
              <a:gdLst/>
              <a:ahLst/>
              <a:cxnLst/>
              <a:rect l="l" t="t" r="r" b="b"/>
              <a:pathLst>
                <a:path w="11430000" h="3248025">
                  <a:moveTo>
                    <a:pt x="11358802" y="3248024"/>
                  </a:moveTo>
                  <a:lnTo>
                    <a:pt x="71196" y="3248024"/>
                  </a:lnTo>
                  <a:lnTo>
                    <a:pt x="66241" y="3247536"/>
                  </a:lnTo>
                  <a:lnTo>
                    <a:pt x="29705" y="3232401"/>
                  </a:lnTo>
                  <a:lnTo>
                    <a:pt x="3885" y="3196361"/>
                  </a:lnTo>
                  <a:lnTo>
                    <a:pt x="0" y="3176827"/>
                  </a:lnTo>
                  <a:lnTo>
                    <a:pt x="0" y="3171824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2" y="3884"/>
                  </a:lnTo>
                  <a:lnTo>
                    <a:pt x="71196" y="0"/>
                  </a:lnTo>
                  <a:lnTo>
                    <a:pt x="11358802" y="0"/>
                  </a:lnTo>
                  <a:lnTo>
                    <a:pt x="11400291" y="15620"/>
                  </a:lnTo>
                  <a:lnTo>
                    <a:pt x="11426112" y="51660"/>
                  </a:lnTo>
                  <a:lnTo>
                    <a:pt x="11429997" y="71196"/>
                  </a:lnTo>
                  <a:lnTo>
                    <a:pt x="11429997" y="3176827"/>
                  </a:lnTo>
                  <a:lnTo>
                    <a:pt x="11414375" y="3218318"/>
                  </a:lnTo>
                  <a:lnTo>
                    <a:pt x="11378336" y="3244137"/>
                  </a:lnTo>
                  <a:lnTo>
                    <a:pt x="11363756" y="3247536"/>
                  </a:lnTo>
                  <a:lnTo>
                    <a:pt x="11358802" y="32480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628649" y="11525248"/>
              <a:ext cx="10953750" cy="428625"/>
            </a:xfrm>
            <a:custGeom>
              <a:avLst/>
              <a:gdLst/>
              <a:ahLst/>
              <a:cxnLst/>
              <a:rect l="l" t="t" r="r" b="b"/>
              <a:pathLst>
                <a:path w="10953750" h="428625">
                  <a:moveTo>
                    <a:pt x="10900351" y="428624"/>
                  </a:moveTo>
                  <a:lnTo>
                    <a:pt x="53397" y="428624"/>
                  </a:lnTo>
                  <a:lnTo>
                    <a:pt x="49680" y="428258"/>
                  </a:lnTo>
                  <a:lnTo>
                    <a:pt x="14085" y="409230"/>
                  </a:lnTo>
                  <a:lnTo>
                    <a:pt x="0" y="375227"/>
                  </a:lnTo>
                  <a:lnTo>
                    <a:pt x="0" y="371474"/>
                  </a:lnTo>
                  <a:lnTo>
                    <a:pt x="0" y="53397"/>
                  </a:lnTo>
                  <a:lnTo>
                    <a:pt x="19392" y="14082"/>
                  </a:lnTo>
                  <a:lnTo>
                    <a:pt x="53397" y="0"/>
                  </a:lnTo>
                  <a:lnTo>
                    <a:pt x="10900351" y="0"/>
                  </a:lnTo>
                  <a:lnTo>
                    <a:pt x="10939662" y="19389"/>
                  </a:lnTo>
                  <a:lnTo>
                    <a:pt x="10953747" y="53397"/>
                  </a:lnTo>
                  <a:lnTo>
                    <a:pt x="10953747" y="375227"/>
                  </a:lnTo>
                  <a:lnTo>
                    <a:pt x="10934356" y="414537"/>
                  </a:lnTo>
                  <a:lnTo>
                    <a:pt x="10904067" y="428258"/>
                  </a:lnTo>
                  <a:lnTo>
                    <a:pt x="10900351" y="428624"/>
                  </a:lnTo>
                  <a:close/>
                </a:path>
              </a:pathLst>
            </a:custGeom>
            <a:solidFill>
              <a:srgbClr val="0078D4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628649" y="9801223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171449" y="342899"/>
                  </a:moveTo>
                  <a:lnTo>
                    <a:pt x="129780" y="337759"/>
                  </a:lnTo>
                  <a:lnTo>
                    <a:pt x="90627" y="322656"/>
                  </a:lnTo>
                  <a:lnTo>
                    <a:pt x="56318" y="298493"/>
                  </a:lnTo>
                  <a:lnTo>
                    <a:pt x="28894" y="266701"/>
                  </a:lnTo>
                  <a:lnTo>
                    <a:pt x="10017" y="229200"/>
                  </a:lnTo>
                  <a:lnTo>
                    <a:pt x="823" y="188255"/>
                  </a:lnTo>
                  <a:lnTo>
                    <a:pt x="0" y="171449"/>
                  </a:lnTo>
                  <a:lnTo>
                    <a:pt x="205" y="163027"/>
                  </a:lnTo>
                  <a:lnTo>
                    <a:pt x="7380" y="121678"/>
                  </a:lnTo>
                  <a:lnTo>
                    <a:pt x="24386" y="83314"/>
                  </a:lnTo>
                  <a:lnTo>
                    <a:pt x="50216" y="50215"/>
                  </a:lnTo>
                  <a:lnTo>
                    <a:pt x="83315" y="24385"/>
                  </a:lnTo>
                  <a:lnTo>
                    <a:pt x="121680" y="7380"/>
                  </a:lnTo>
                  <a:lnTo>
                    <a:pt x="163027" y="205"/>
                  </a:lnTo>
                  <a:lnTo>
                    <a:pt x="171449" y="0"/>
                  </a:lnTo>
                  <a:lnTo>
                    <a:pt x="179872" y="205"/>
                  </a:lnTo>
                  <a:lnTo>
                    <a:pt x="221219" y="7380"/>
                  </a:lnTo>
                  <a:lnTo>
                    <a:pt x="259584" y="24385"/>
                  </a:lnTo>
                  <a:lnTo>
                    <a:pt x="292683" y="50215"/>
                  </a:lnTo>
                  <a:lnTo>
                    <a:pt x="318513" y="83314"/>
                  </a:lnTo>
                  <a:lnTo>
                    <a:pt x="335519" y="121678"/>
                  </a:lnTo>
                  <a:lnTo>
                    <a:pt x="342694" y="163027"/>
                  </a:lnTo>
                  <a:lnTo>
                    <a:pt x="342899" y="171449"/>
                  </a:lnTo>
                  <a:lnTo>
                    <a:pt x="342694" y="179872"/>
                  </a:lnTo>
                  <a:lnTo>
                    <a:pt x="335519" y="221220"/>
                  </a:lnTo>
                  <a:lnTo>
                    <a:pt x="318513" y="259583"/>
                  </a:lnTo>
                  <a:lnTo>
                    <a:pt x="292683" y="292683"/>
                  </a:lnTo>
                  <a:lnTo>
                    <a:pt x="259584" y="318512"/>
                  </a:lnTo>
                  <a:lnTo>
                    <a:pt x="221219" y="335518"/>
                  </a:lnTo>
                  <a:lnTo>
                    <a:pt x="179872" y="342693"/>
                  </a:lnTo>
                  <a:lnTo>
                    <a:pt x="171449" y="342899"/>
                  </a:lnTo>
                  <a:close/>
                </a:path>
              </a:pathLst>
            </a:custGeom>
            <a:solidFill>
              <a:srgbClr val="0078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628637" y="10334636"/>
              <a:ext cx="10953750" cy="1000125"/>
            </a:xfrm>
            <a:custGeom>
              <a:avLst/>
              <a:gdLst/>
              <a:ahLst/>
              <a:cxnLst/>
              <a:rect l="l" t="t" r="r" b="b"/>
              <a:pathLst>
                <a:path w="10953750" h="1000125">
                  <a:moveTo>
                    <a:pt x="5410200" y="624890"/>
                  </a:moveTo>
                  <a:lnTo>
                    <a:pt x="5390807" y="585571"/>
                  </a:lnTo>
                  <a:lnTo>
                    <a:pt x="5356809" y="571500"/>
                  </a:lnTo>
                  <a:lnTo>
                    <a:pt x="53403" y="571500"/>
                  </a:lnTo>
                  <a:lnTo>
                    <a:pt x="14097" y="590880"/>
                  </a:lnTo>
                  <a:lnTo>
                    <a:pt x="0" y="624890"/>
                  </a:lnTo>
                  <a:lnTo>
                    <a:pt x="0" y="942975"/>
                  </a:lnTo>
                  <a:lnTo>
                    <a:pt x="0" y="946721"/>
                  </a:lnTo>
                  <a:lnTo>
                    <a:pt x="19392" y="986028"/>
                  </a:lnTo>
                  <a:lnTo>
                    <a:pt x="53403" y="1000112"/>
                  </a:lnTo>
                  <a:lnTo>
                    <a:pt x="5356809" y="1000112"/>
                  </a:lnTo>
                  <a:lnTo>
                    <a:pt x="5396115" y="980719"/>
                  </a:lnTo>
                  <a:lnTo>
                    <a:pt x="5410200" y="946721"/>
                  </a:lnTo>
                  <a:lnTo>
                    <a:pt x="5410200" y="624890"/>
                  </a:lnTo>
                  <a:close/>
                </a:path>
                <a:path w="10953750" h="1000125">
                  <a:moveTo>
                    <a:pt x="5410200" y="53390"/>
                  </a:moveTo>
                  <a:lnTo>
                    <a:pt x="5390807" y="14084"/>
                  </a:lnTo>
                  <a:lnTo>
                    <a:pt x="5356809" y="0"/>
                  </a:lnTo>
                  <a:lnTo>
                    <a:pt x="53403" y="0"/>
                  </a:lnTo>
                  <a:lnTo>
                    <a:pt x="14097" y="19380"/>
                  </a:lnTo>
                  <a:lnTo>
                    <a:pt x="0" y="53390"/>
                  </a:lnTo>
                  <a:lnTo>
                    <a:pt x="0" y="371475"/>
                  </a:lnTo>
                  <a:lnTo>
                    <a:pt x="0" y="375221"/>
                  </a:lnTo>
                  <a:lnTo>
                    <a:pt x="19392" y="414528"/>
                  </a:lnTo>
                  <a:lnTo>
                    <a:pt x="53403" y="428612"/>
                  </a:lnTo>
                  <a:lnTo>
                    <a:pt x="5356809" y="428612"/>
                  </a:lnTo>
                  <a:lnTo>
                    <a:pt x="5396115" y="409232"/>
                  </a:lnTo>
                  <a:lnTo>
                    <a:pt x="5410200" y="375221"/>
                  </a:lnTo>
                  <a:lnTo>
                    <a:pt x="5410200" y="53390"/>
                  </a:lnTo>
                  <a:close/>
                </a:path>
                <a:path w="10953750" h="1000125">
                  <a:moveTo>
                    <a:pt x="10953750" y="624890"/>
                  </a:moveTo>
                  <a:lnTo>
                    <a:pt x="10934357" y="585571"/>
                  </a:lnTo>
                  <a:lnTo>
                    <a:pt x="10900359" y="571500"/>
                  </a:lnTo>
                  <a:lnTo>
                    <a:pt x="5606478" y="571500"/>
                  </a:lnTo>
                  <a:lnTo>
                    <a:pt x="5567172" y="590880"/>
                  </a:lnTo>
                  <a:lnTo>
                    <a:pt x="5553075" y="624890"/>
                  </a:lnTo>
                  <a:lnTo>
                    <a:pt x="5553075" y="942975"/>
                  </a:lnTo>
                  <a:lnTo>
                    <a:pt x="5553075" y="946721"/>
                  </a:lnTo>
                  <a:lnTo>
                    <a:pt x="5572468" y="986028"/>
                  </a:lnTo>
                  <a:lnTo>
                    <a:pt x="5606478" y="1000112"/>
                  </a:lnTo>
                  <a:lnTo>
                    <a:pt x="10900359" y="1000112"/>
                  </a:lnTo>
                  <a:lnTo>
                    <a:pt x="10939666" y="980719"/>
                  </a:lnTo>
                  <a:lnTo>
                    <a:pt x="10953750" y="946721"/>
                  </a:lnTo>
                  <a:lnTo>
                    <a:pt x="10953750" y="624890"/>
                  </a:lnTo>
                  <a:close/>
                </a:path>
                <a:path w="10953750" h="1000125">
                  <a:moveTo>
                    <a:pt x="10953750" y="53390"/>
                  </a:moveTo>
                  <a:lnTo>
                    <a:pt x="10934357" y="14084"/>
                  </a:lnTo>
                  <a:lnTo>
                    <a:pt x="10900359" y="0"/>
                  </a:lnTo>
                  <a:lnTo>
                    <a:pt x="5606478" y="0"/>
                  </a:lnTo>
                  <a:lnTo>
                    <a:pt x="5567172" y="19380"/>
                  </a:lnTo>
                  <a:lnTo>
                    <a:pt x="5553075" y="53390"/>
                  </a:lnTo>
                  <a:lnTo>
                    <a:pt x="5553075" y="371475"/>
                  </a:lnTo>
                  <a:lnTo>
                    <a:pt x="5553075" y="375221"/>
                  </a:lnTo>
                  <a:lnTo>
                    <a:pt x="5572468" y="414528"/>
                  </a:lnTo>
                  <a:lnTo>
                    <a:pt x="5606478" y="428612"/>
                  </a:lnTo>
                  <a:lnTo>
                    <a:pt x="10900359" y="428612"/>
                  </a:lnTo>
                  <a:lnTo>
                    <a:pt x="10939666" y="409232"/>
                  </a:lnTo>
                  <a:lnTo>
                    <a:pt x="10953750" y="375221"/>
                  </a:lnTo>
                  <a:lnTo>
                    <a:pt x="10953750" y="53390"/>
                  </a:lnTo>
                  <a:close/>
                </a:path>
              </a:pathLst>
            </a:custGeom>
            <a:solidFill>
              <a:srgbClr val="0078D4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 descr=""/>
          <p:cNvSpPr txBox="1"/>
          <p:nvPr/>
        </p:nvSpPr>
        <p:spPr>
          <a:xfrm>
            <a:off x="615949" y="9793525"/>
            <a:ext cx="10916920" cy="277368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9539">
              <a:lnSpc>
                <a:spcPct val="100000"/>
              </a:lnSpc>
              <a:spcBef>
                <a:spcPts val="135"/>
              </a:spcBef>
              <a:tabLst>
                <a:tab pos="497840" algn="l"/>
              </a:tabLst>
            </a:pPr>
            <a:r>
              <a:rPr dirty="0" sz="1600" spc="-50">
                <a:solidFill>
                  <a:srgbClr val="FFFFFF"/>
                </a:solidFill>
                <a:latin typeface="Roboto Lt"/>
                <a:cs typeface="Roboto Lt"/>
              </a:rPr>
              <a:t>3</a:t>
            </a:r>
            <a:r>
              <a:rPr dirty="0" sz="1600">
                <a:solidFill>
                  <a:srgbClr val="FFFFFF"/>
                </a:solidFill>
                <a:latin typeface="Roboto Lt"/>
                <a:cs typeface="Roboto Lt"/>
              </a:rPr>
              <a:t>	</a:t>
            </a:r>
            <a:r>
              <a:rPr dirty="0" sz="1800" spc="-105">
                <a:solidFill>
                  <a:srgbClr val="333333"/>
                </a:solidFill>
                <a:latin typeface="Roboto Lt"/>
                <a:cs typeface="Roboto Lt"/>
              </a:rPr>
              <a:t>Which</a:t>
            </a:r>
            <a:r>
              <a:rPr dirty="0" sz="1800" spc="-20">
                <a:solidFill>
                  <a:srgbClr val="333333"/>
                </a:solidFill>
                <a:latin typeface="Roboto Lt"/>
                <a:cs typeface="Roboto Lt"/>
              </a:rPr>
              <a:t> </a:t>
            </a:r>
            <a:r>
              <a:rPr dirty="0" sz="1800" spc="-60">
                <a:solidFill>
                  <a:srgbClr val="333333"/>
                </a:solidFill>
                <a:latin typeface="Roboto Lt"/>
                <a:cs typeface="Roboto Lt"/>
              </a:rPr>
              <a:t>of</a:t>
            </a:r>
            <a:r>
              <a:rPr dirty="0" sz="1800" spc="-15">
                <a:solidFill>
                  <a:srgbClr val="333333"/>
                </a:solidFill>
                <a:latin typeface="Roboto Lt"/>
                <a:cs typeface="Roboto Lt"/>
              </a:rPr>
              <a:t> </a:t>
            </a:r>
            <a:r>
              <a:rPr dirty="0" sz="1800" spc="-85">
                <a:solidFill>
                  <a:srgbClr val="333333"/>
                </a:solidFill>
                <a:latin typeface="Roboto Lt"/>
                <a:cs typeface="Roboto Lt"/>
              </a:rPr>
              <a:t>the</a:t>
            </a:r>
            <a:r>
              <a:rPr dirty="0" sz="1800" spc="-15">
                <a:solidFill>
                  <a:srgbClr val="333333"/>
                </a:solidFill>
                <a:latin typeface="Roboto Lt"/>
                <a:cs typeface="Roboto Lt"/>
              </a:rPr>
              <a:t> </a:t>
            </a:r>
            <a:r>
              <a:rPr dirty="0" sz="1800" spc="-85">
                <a:solidFill>
                  <a:srgbClr val="333333"/>
                </a:solidFill>
                <a:latin typeface="Roboto Lt"/>
                <a:cs typeface="Roboto Lt"/>
              </a:rPr>
              <a:t>following</a:t>
            </a:r>
            <a:r>
              <a:rPr dirty="0" sz="1800" spc="-15">
                <a:solidFill>
                  <a:srgbClr val="333333"/>
                </a:solidFill>
                <a:latin typeface="Roboto Lt"/>
                <a:cs typeface="Roboto Lt"/>
              </a:rPr>
              <a:t> </a:t>
            </a:r>
            <a:r>
              <a:rPr dirty="0" sz="1800" spc="-75">
                <a:solidFill>
                  <a:srgbClr val="333333"/>
                </a:solidFill>
                <a:latin typeface="Roboto Lt"/>
                <a:cs typeface="Roboto Lt"/>
              </a:rPr>
              <a:t>is</a:t>
            </a:r>
            <a:r>
              <a:rPr dirty="0" sz="1800" spc="-15">
                <a:solidFill>
                  <a:srgbClr val="333333"/>
                </a:solidFill>
                <a:latin typeface="Roboto Lt"/>
                <a:cs typeface="Roboto Lt"/>
              </a:rPr>
              <a:t> </a:t>
            </a:r>
            <a:r>
              <a:rPr dirty="0" sz="1800" spc="-85">
                <a:solidFill>
                  <a:srgbClr val="333333"/>
                </a:solidFill>
                <a:latin typeface="Roboto Lt"/>
                <a:cs typeface="Roboto Lt"/>
              </a:rPr>
              <a:t>considered</a:t>
            </a:r>
            <a:r>
              <a:rPr dirty="0" sz="1800" spc="-15">
                <a:solidFill>
                  <a:srgbClr val="333333"/>
                </a:solidFill>
                <a:latin typeface="Roboto Lt"/>
                <a:cs typeface="Roboto Lt"/>
              </a:rPr>
              <a:t> </a:t>
            </a:r>
            <a:r>
              <a:rPr dirty="0" sz="1800" spc="-110">
                <a:solidFill>
                  <a:srgbClr val="333333"/>
                </a:solidFill>
                <a:latin typeface="Roboto Lt"/>
                <a:cs typeface="Roboto Lt"/>
              </a:rPr>
              <a:t>an</a:t>
            </a:r>
            <a:r>
              <a:rPr dirty="0" sz="1800" spc="-15">
                <a:solidFill>
                  <a:srgbClr val="333333"/>
                </a:solidFill>
                <a:latin typeface="Roboto Lt"/>
                <a:cs typeface="Roboto Lt"/>
              </a:rPr>
              <a:t> </a:t>
            </a:r>
            <a:r>
              <a:rPr dirty="0" sz="1800" spc="-80">
                <a:solidFill>
                  <a:srgbClr val="333333"/>
                </a:solidFill>
                <a:latin typeface="Roboto Lt"/>
                <a:cs typeface="Roboto Lt"/>
              </a:rPr>
              <a:t>early</a:t>
            </a:r>
            <a:r>
              <a:rPr dirty="0" sz="1800" spc="-15">
                <a:solidFill>
                  <a:srgbClr val="333333"/>
                </a:solidFill>
                <a:latin typeface="Roboto Lt"/>
                <a:cs typeface="Roboto Lt"/>
              </a:rPr>
              <a:t> </a:t>
            </a:r>
            <a:r>
              <a:rPr dirty="0" sz="1800" spc="-95">
                <a:solidFill>
                  <a:srgbClr val="333333"/>
                </a:solidFill>
                <a:latin typeface="Roboto Lt"/>
                <a:cs typeface="Roboto Lt"/>
              </a:rPr>
              <a:t>example</a:t>
            </a:r>
            <a:r>
              <a:rPr dirty="0" sz="1800" spc="-15">
                <a:solidFill>
                  <a:srgbClr val="333333"/>
                </a:solidFill>
                <a:latin typeface="Roboto Lt"/>
                <a:cs typeface="Roboto Lt"/>
              </a:rPr>
              <a:t> </a:t>
            </a:r>
            <a:r>
              <a:rPr dirty="0" sz="1800" spc="-80">
                <a:solidFill>
                  <a:srgbClr val="333333"/>
                </a:solidFill>
                <a:latin typeface="Roboto Lt"/>
                <a:cs typeface="Roboto Lt"/>
              </a:rPr>
              <a:t>or</a:t>
            </a:r>
            <a:r>
              <a:rPr dirty="0" sz="1800" spc="-15">
                <a:solidFill>
                  <a:srgbClr val="333333"/>
                </a:solidFill>
                <a:latin typeface="Roboto Lt"/>
                <a:cs typeface="Roboto Lt"/>
              </a:rPr>
              <a:t> </a:t>
            </a:r>
            <a:r>
              <a:rPr dirty="0" sz="1800" spc="-90">
                <a:solidFill>
                  <a:srgbClr val="333333"/>
                </a:solidFill>
                <a:latin typeface="Roboto Lt"/>
                <a:cs typeface="Roboto Lt"/>
              </a:rPr>
              <a:t>precursor</a:t>
            </a:r>
            <a:r>
              <a:rPr dirty="0" sz="1800" spc="-15">
                <a:solidFill>
                  <a:srgbClr val="333333"/>
                </a:solidFill>
                <a:latin typeface="Roboto Lt"/>
                <a:cs typeface="Roboto Lt"/>
              </a:rPr>
              <a:t> </a:t>
            </a:r>
            <a:r>
              <a:rPr dirty="0" sz="1800" spc="-95">
                <a:solidFill>
                  <a:srgbClr val="333333"/>
                </a:solidFill>
                <a:latin typeface="Roboto Lt"/>
                <a:cs typeface="Roboto Lt"/>
              </a:rPr>
              <a:t>to</a:t>
            </a:r>
            <a:r>
              <a:rPr dirty="0" sz="1800" spc="-15">
                <a:solidFill>
                  <a:srgbClr val="333333"/>
                </a:solidFill>
                <a:latin typeface="Roboto Lt"/>
                <a:cs typeface="Roboto Lt"/>
              </a:rPr>
              <a:t> </a:t>
            </a:r>
            <a:r>
              <a:rPr dirty="0" sz="1800" spc="-45">
                <a:solidFill>
                  <a:srgbClr val="333333"/>
                </a:solidFill>
                <a:latin typeface="Roboto Lt"/>
                <a:cs typeface="Roboto Lt"/>
              </a:rPr>
              <a:t>AI</a:t>
            </a:r>
            <a:r>
              <a:rPr dirty="0" sz="1800" spc="-15">
                <a:solidFill>
                  <a:srgbClr val="333333"/>
                </a:solidFill>
                <a:latin typeface="Roboto Lt"/>
                <a:cs typeface="Roboto Lt"/>
              </a:rPr>
              <a:t> </a:t>
            </a:r>
            <a:r>
              <a:rPr dirty="0" sz="1800" spc="-10">
                <a:solidFill>
                  <a:srgbClr val="333333"/>
                </a:solidFill>
                <a:latin typeface="Roboto Lt"/>
                <a:cs typeface="Roboto Lt"/>
              </a:rPr>
              <a:t>concepts?</a:t>
            </a:r>
            <a:endParaRPr sz="1800">
              <a:latin typeface="Roboto Lt"/>
              <a:cs typeface="Roboto Lt"/>
            </a:endParaRPr>
          </a:p>
          <a:p>
            <a:pPr>
              <a:lnSpc>
                <a:spcPct val="100000"/>
              </a:lnSpc>
              <a:spcBef>
                <a:spcPts val="660"/>
              </a:spcBef>
            </a:pPr>
            <a:endParaRPr sz="1650">
              <a:latin typeface="Roboto Lt"/>
              <a:cs typeface="Roboto Lt"/>
            </a:endParaRPr>
          </a:p>
          <a:p>
            <a:pPr marL="401320" indent="-246379">
              <a:lnSpc>
                <a:spcPct val="100000"/>
              </a:lnSpc>
              <a:buClr>
                <a:srgbClr val="0078D4"/>
              </a:buClr>
              <a:buFont typeface="Roboto Lt"/>
              <a:buAutoNum type="alphaLcParenR"/>
              <a:tabLst>
                <a:tab pos="401320" algn="l"/>
                <a:tab pos="5703570" algn="l"/>
              </a:tabLst>
            </a:pPr>
            <a:r>
              <a:rPr dirty="0" sz="1500" spc="-140">
                <a:solidFill>
                  <a:srgbClr val="333333"/>
                </a:solidFill>
                <a:latin typeface="Arial MT"/>
                <a:cs typeface="Arial MT"/>
              </a:rPr>
              <a:t>Deep</a:t>
            </a:r>
            <a:r>
              <a:rPr dirty="0" sz="1500" spc="-6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100">
                <a:solidFill>
                  <a:srgbClr val="333333"/>
                </a:solidFill>
                <a:latin typeface="Arial MT"/>
                <a:cs typeface="Arial MT"/>
              </a:rPr>
              <a:t>Blue</a:t>
            </a:r>
            <a:r>
              <a:rPr dirty="0" sz="1500" spc="-5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70">
                <a:solidFill>
                  <a:srgbClr val="333333"/>
                </a:solidFill>
                <a:latin typeface="Arial MT"/>
                <a:cs typeface="Arial MT"/>
              </a:rPr>
              <a:t>defeating</a:t>
            </a:r>
            <a:r>
              <a:rPr dirty="0" sz="1500" spc="-5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114">
                <a:solidFill>
                  <a:srgbClr val="333333"/>
                </a:solidFill>
                <a:latin typeface="Arial MT"/>
                <a:cs typeface="Arial MT"/>
              </a:rPr>
              <a:t>Garry</a:t>
            </a:r>
            <a:r>
              <a:rPr dirty="0" sz="1500" spc="-5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100">
                <a:solidFill>
                  <a:srgbClr val="333333"/>
                </a:solidFill>
                <a:latin typeface="Arial MT"/>
                <a:cs typeface="Arial MT"/>
              </a:rPr>
              <a:t>Kasparov</a:t>
            </a:r>
            <a:r>
              <a:rPr dirty="0" sz="1500" spc="-5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50">
                <a:solidFill>
                  <a:srgbClr val="333333"/>
                </a:solidFill>
                <a:latin typeface="Arial MT"/>
                <a:cs typeface="Arial MT"/>
              </a:rPr>
              <a:t>in</a:t>
            </a:r>
            <a:r>
              <a:rPr dirty="0" sz="1500" spc="-5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80">
                <a:solidFill>
                  <a:srgbClr val="333333"/>
                </a:solidFill>
                <a:latin typeface="Arial MT"/>
                <a:cs typeface="Arial MT"/>
              </a:rPr>
              <a:t>chess</a:t>
            </a:r>
            <a:r>
              <a:rPr dirty="0" sz="1500" spc="-5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333333"/>
                </a:solidFill>
                <a:latin typeface="Arial MT"/>
                <a:cs typeface="Arial MT"/>
              </a:rPr>
              <a:t>(1997)</a:t>
            </a:r>
            <a:r>
              <a:rPr dirty="0" sz="1500">
                <a:solidFill>
                  <a:srgbClr val="333333"/>
                </a:solidFill>
                <a:latin typeface="Arial MT"/>
                <a:cs typeface="Arial MT"/>
              </a:rPr>
              <a:t>	</a:t>
            </a:r>
            <a:r>
              <a:rPr dirty="0" sz="1500">
                <a:solidFill>
                  <a:srgbClr val="0078D4"/>
                </a:solidFill>
                <a:latin typeface="Roboto Lt"/>
                <a:cs typeface="Roboto Lt"/>
              </a:rPr>
              <a:t>b)</a:t>
            </a:r>
            <a:r>
              <a:rPr dirty="0" sz="1500" spc="400">
                <a:solidFill>
                  <a:srgbClr val="0078D4"/>
                </a:solidFill>
                <a:latin typeface="Roboto Lt"/>
                <a:cs typeface="Roboto Lt"/>
              </a:rPr>
              <a:t> </a:t>
            </a:r>
            <a:r>
              <a:rPr dirty="0" sz="1500" spc="-135">
                <a:solidFill>
                  <a:srgbClr val="333333"/>
                </a:solidFill>
                <a:latin typeface="Arial MT"/>
                <a:cs typeface="Arial MT"/>
              </a:rPr>
              <a:t>ELIZA,</a:t>
            </a:r>
            <a:r>
              <a:rPr dirty="0" sz="1500" spc="-7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105">
                <a:solidFill>
                  <a:srgbClr val="333333"/>
                </a:solidFill>
                <a:latin typeface="Arial MT"/>
                <a:cs typeface="Arial MT"/>
              </a:rPr>
              <a:t>an</a:t>
            </a:r>
            <a:r>
              <a:rPr dirty="0" sz="1500" spc="-7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80">
                <a:solidFill>
                  <a:srgbClr val="333333"/>
                </a:solidFill>
                <a:latin typeface="Arial MT"/>
                <a:cs typeface="Arial MT"/>
              </a:rPr>
              <a:t>early</a:t>
            </a:r>
            <a:r>
              <a:rPr dirty="0" sz="1500" spc="-70">
                <a:solidFill>
                  <a:srgbClr val="333333"/>
                </a:solidFill>
                <a:latin typeface="Arial MT"/>
                <a:cs typeface="Arial MT"/>
              </a:rPr>
              <a:t> natural</a:t>
            </a:r>
            <a:r>
              <a:rPr dirty="0" sz="1500" spc="-7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90">
                <a:solidFill>
                  <a:srgbClr val="333333"/>
                </a:solidFill>
                <a:latin typeface="Arial MT"/>
                <a:cs typeface="Arial MT"/>
              </a:rPr>
              <a:t>language</a:t>
            </a:r>
            <a:r>
              <a:rPr dirty="0" sz="1500" spc="-7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75">
                <a:solidFill>
                  <a:srgbClr val="333333"/>
                </a:solidFill>
                <a:latin typeface="Arial MT"/>
                <a:cs typeface="Arial MT"/>
              </a:rPr>
              <a:t>processing </a:t>
            </a:r>
            <a:r>
              <a:rPr dirty="0" sz="1500" spc="-85">
                <a:solidFill>
                  <a:srgbClr val="333333"/>
                </a:solidFill>
                <a:latin typeface="Arial MT"/>
                <a:cs typeface="Arial MT"/>
              </a:rPr>
              <a:t>program</a:t>
            </a:r>
            <a:r>
              <a:rPr dirty="0" sz="1500" spc="-7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333333"/>
                </a:solidFill>
                <a:latin typeface="Arial MT"/>
                <a:cs typeface="Arial MT"/>
              </a:rPr>
              <a:t>(1966)</a:t>
            </a:r>
            <a:endParaRPr sz="1500">
              <a:latin typeface="Arial MT"/>
              <a:cs typeface="Arial MT"/>
            </a:endParaRPr>
          </a:p>
          <a:p>
            <a:pPr marL="154940" marR="509270">
              <a:lnSpc>
                <a:spcPts val="4870"/>
              </a:lnSpc>
              <a:spcBef>
                <a:spcPts val="305"/>
              </a:spcBef>
              <a:tabLst>
                <a:tab pos="5703570" algn="l"/>
              </a:tabLst>
            </a:pPr>
            <a:r>
              <a:rPr dirty="0" sz="1500">
                <a:solidFill>
                  <a:srgbClr val="0078D4"/>
                </a:solidFill>
                <a:latin typeface="Roboto Lt"/>
                <a:cs typeface="Roboto Lt"/>
              </a:rPr>
              <a:t>c)</a:t>
            </a:r>
            <a:r>
              <a:rPr dirty="0" sz="1500" spc="390">
                <a:solidFill>
                  <a:srgbClr val="0078D4"/>
                </a:solidFill>
                <a:latin typeface="Roboto Lt"/>
                <a:cs typeface="Roboto Lt"/>
              </a:rPr>
              <a:t> </a:t>
            </a:r>
            <a:r>
              <a:rPr dirty="0" sz="1500" spc="-110">
                <a:solidFill>
                  <a:srgbClr val="333333"/>
                </a:solidFill>
                <a:latin typeface="Arial MT"/>
                <a:cs typeface="Arial MT"/>
              </a:rPr>
              <a:t>AlphaGo</a:t>
            </a:r>
            <a:r>
              <a:rPr dirty="0" sz="1500" spc="-7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70">
                <a:solidFill>
                  <a:srgbClr val="333333"/>
                </a:solidFill>
                <a:latin typeface="Arial MT"/>
                <a:cs typeface="Arial MT"/>
              </a:rPr>
              <a:t>defeating</a:t>
            </a:r>
            <a:r>
              <a:rPr dirty="0" sz="1500" spc="-8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130">
                <a:solidFill>
                  <a:srgbClr val="333333"/>
                </a:solidFill>
                <a:latin typeface="Arial MT"/>
                <a:cs typeface="Arial MT"/>
              </a:rPr>
              <a:t>Lee</a:t>
            </a:r>
            <a:r>
              <a:rPr dirty="0" sz="1500" spc="-7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100">
                <a:solidFill>
                  <a:srgbClr val="333333"/>
                </a:solidFill>
                <a:latin typeface="Arial MT"/>
                <a:cs typeface="Arial MT"/>
              </a:rPr>
              <a:t>Sedol</a:t>
            </a:r>
            <a:r>
              <a:rPr dirty="0" sz="1500" spc="-8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50">
                <a:solidFill>
                  <a:srgbClr val="333333"/>
                </a:solidFill>
                <a:latin typeface="Arial MT"/>
                <a:cs typeface="Arial MT"/>
              </a:rPr>
              <a:t>in</a:t>
            </a:r>
            <a:r>
              <a:rPr dirty="0" sz="1500" spc="-7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170">
                <a:solidFill>
                  <a:srgbClr val="333333"/>
                </a:solidFill>
                <a:latin typeface="Arial MT"/>
                <a:cs typeface="Arial MT"/>
              </a:rPr>
              <a:t>Go</a:t>
            </a:r>
            <a:r>
              <a:rPr dirty="0" sz="1500" spc="-8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333333"/>
                </a:solidFill>
                <a:latin typeface="Arial MT"/>
                <a:cs typeface="Arial MT"/>
              </a:rPr>
              <a:t>(2016)</a:t>
            </a:r>
            <a:r>
              <a:rPr dirty="0" sz="1500">
                <a:solidFill>
                  <a:srgbClr val="333333"/>
                </a:solidFill>
                <a:latin typeface="Arial MT"/>
                <a:cs typeface="Arial MT"/>
              </a:rPr>
              <a:t>	</a:t>
            </a:r>
            <a:r>
              <a:rPr dirty="0" sz="1500">
                <a:solidFill>
                  <a:srgbClr val="0078D4"/>
                </a:solidFill>
                <a:latin typeface="Roboto Lt"/>
                <a:cs typeface="Roboto Lt"/>
              </a:rPr>
              <a:t>d)</a:t>
            </a:r>
            <a:r>
              <a:rPr dirty="0" sz="1500" spc="415">
                <a:solidFill>
                  <a:srgbClr val="0078D4"/>
                </a:solidFill>
                <a:latin typeface="Roboto Lt"/>
                <a:cs typeface="Roboto Lt"/>
              </a:rPr>
              <a:t> </a:t>
            </a:r>
            <a:r>
              <a:rPr dirty="0" sz="1500" spc="-90">
                <a:solidFill>
                  <a:srgbClr val="333333"/>
                </a:solidFill>
                <a:latin typeface="Arial MT"/>
                <a:cs typeface="Arial MT"/>
              </a:rPr>
              <a:t>Self-</a:t>
            </a:r>
            <a:r>
              <a:rPr dirty="0" sz="1500" spc="-65">
                <a:solidFill>
                  <a:srgbClr val="333333"/>
                </a:solidFill>
                <a:latin typeface="Arial MT"/>
                <a:cs typeface="Arial MT"/>
              </a:rPr>
              <a:t>driving cars </a:t>
            </a:r>
            <a:r>
              <a:rPr dirty="0" sz="1500" spc="-80">
                <a:solidFill>
                  <a:srgbClr val="333333"/>
                </a:solidFill>
                <a:latin typeface="Arial MT"/>
                <a:cs typeface="Arial MT"/>
              </a:rPr>
              <a:t>becoming</a:t>
            </a:r>
            <a:r>
              <a:rPr dirty="0" sz="1500" spc="-65">
                <a:solidFill>
                  <a:srgbClr val="333333"/>
                </a:solidFill>
                <a:latin typeface="Arial MT"/>
                <a:cs typeface="Arial MT"/>
              </a:rPr>
              <a:t> commercially </a:t>
            </a:r>
            <a:r>
              <a:rPr dirty="0" sz="1500" spc="-80">
                <a:solidFill>
                  <a:srgbClr val="333333"/>
                </a:solidFill>
                <a:latin typeface="Arial MT"/>
                <a:cs typeface="Arial MT"/>
              </a:rPr>
              <a:t>available</a:t>
            </a:r>
            <a:r>
              <a:rPr dirty="0" sz="1500" spc="-6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60">
                <a:solidFill>
                  <a:srgbClr val="333333"/>
                </a:solidFill>
                <a:latin typeface="Arial MT"/>
                <a:cs typeface="Arial MT"/>
              </a:rPr>
              <a:t>(2020s</a:t>
            </a:r>
            <a:r>
              <a:rPr dirty="0" sz="1500" spc="-60">
                <a:solidFill>
                  <a:srgbClr val="333333"/>
                </a:solidFill>
                <a:latin typeface="Arial MT"/>
                <a:cs typeface="Arial MT"/>
              </a:rPr>
              <a:t>)</a:t>
            </a:r>
            <a:r>
              <a:rPr dirty="0" sz="1500" spc="-6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80">
                <a:solidFill>
                  <a:srgbClr val="0078D4"/>
                </a:solidFill>
                <a:latin typeface="Roboto Lt"/>
                <a:cs typeface="Roboto Lt"/>
              </a:rPr>
              <a:t>Correct</a:t>
            </a:r>
            <a:r>
              <a:rPr dirty="0" sz="1500" spc="-30">
                <a:solidFill>
                  <a:srgbClr val="0078D4"/>
                </a:solidFill>
                <a:latin typeface="Roboto Lt"/>
                <a:cs typeface="Roboto Lt"/>
              </a:rPr>
              <a:t> </a:t>
            </a:r>
            <a:r>
              <a:rPr dirty="0" sz="1500" spc="-50">
                <a:solidFill>
                  <a:srgbClr val="0078D4"/>
                </a:solidFill>
                <a:latin typeface="Roboto Lt"/>
                <a:cs typeface="Roboto Lt"/>
              </a:rPr>
              <a:t>Answer:</a:t>
            </a:r>
            <a:r>
              <a:rPr dirty="0" sz="1500" spc="400">
                <a:solidFill>
                  <a:srgbClr val="0078D4"/>
                </a:solidFill>
                <a:latin typeface="Roboto Lt"/>
                <a:cs typeface="Roboto Lt"/>
              </a:rPr>
              <a:t> </a:t>
            </a:r>
            <a:r>
              <a:rPr dirty="0" sz="1500" spc="-60">
                <a:solidFill>
                  <a:srgbClr val="333333"/>
                </a:solidFill>
                <a:latin typeface="Arial MT"/>
                <a:cs typeface="Arial MT"/>
              </a:rPr>
              <a:t>b)</a:t>
            </a:r>
            <a:r>
              <a:rPr dirty="0" sz="1500" spc="-7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135">
                <a:solidFill>
                  <a:srgbClr val="333333"/>
                </a:solidFill>
                <a:latin typeface="Arial MT"/>
                <a:cs typeface="Arial MT"/>
              </a:rPr>
              <a:t>ELIZA,</a:t>
            </a:r>
            <a:r>
              <a:rPr dirty="0" sz="1500" spc="-7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105">
                <a:solidFill>
                  <a:srgbClr val="333333"/>
                </a:solidFill>
                <a:latin typeface="Arial MT"/>
                <a:cs typeface="Arial MT"/>
              </a:rPr>
              <a:t>an</a:t>
            </a:r>
            <a:r>
              <a:rPr dirty="0" sz="1500" spc="-7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80">
                <a:solidFill>
                  <a:srgbClr val="333333"/>
                </a:solidFill>
                <a:latin typeface="Arial MT"/>
                <a:cs typeface="Arial MT"/>
              </a:rPr>
              <a:t>early</a:t>
            </a:r>
            <a:r>
              <a:rPr dirty="0" sz="1500" spc="-70">
                <a:solidFill>
                  <a:srgbClr val="333333"/>
                </a:solidFill>
                <a:latin typeface="Arial MT"/>
                <a:cs typeface="Arial MT"/>
              </a:rPr>
              <a:t> natural</a:t>
            </a:r>
            <a:r>
              <a:rPr dirty="0" sz="1500" spc="-7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90">
                <a:solidFill>
                  <a:srgbClr val="333333"/>
                </a:solidFill>
                <a:latin typeface="Arial MT"/>
                <a:cs typeface="Arial MT"/>
              </a:rPr>
              <a:t>language</a:t>
            </a:r>
            <a:r>
              <a:rPr dirty="0" sz="1500" spc="-75">
                <a:solidFill>
                  <a:srgbClr val="333333"/>
                </a:solidFill>
                <a:latin typeface="Arial MT"/>
                <a:cs typeface="Arial MT"/>
              </a:rPr>
              <a:t> processing</a:t>
            </a:r>
            <a:r>
              <a:rPr dirty="0" sz="1500" spc="-70">
                <a:solidFill>
                  <a:srgbClr val="333333"/>
                </a:solidFill>
                <a:latin typeface="Arial MT"/>
                <a:cs typeface="Arial MT"/>
              </a:rPr>
              <a:t> computer</a:t>
            </a:r>
            <a:r>
              <a:rPr dirty="0" sz="1500" spc="-7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85">
                <a:solidFill>
                  <a:srgbClr val="333333"/>
                </a:solidFill>
                <a:latin typeface="Arial MT"/>
                <a:cs typeface="Arial MT"/>
              </a:rPr>
              <a:t>program</a:t>
            </a:r>
            <a:r>
              <a:rPr dirty="0" sz="1500" spc="-7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333333"/>
                </a:solidFill>
                <a:latin typeface="Arial MT"/>
                <a:cs typeface="Arial MT"/>
              </a:rPr>
              <a:t>(1966)</a:t>
            </a:r>
            <a:endParaRPr sz="1500">
              <a:latin typeface="Arial MT"/>
              <a:cs typeface="Arial MT"/>
            </a:endParaRPr>
          </a:p>
          <a:p>
            <a:pPr marL="12700" marR="5080">
              <a:lnSpc>
                <a:spcPct val="104200"/>
              </a:lnSpc>
              <a:spcBef>
                <a:spcPts val="1205"/>
              </a:spcBef>
            </a:pPr>
            <a:r>
              <a:rPr dirty="0" sz="1500" spc="-80">
                <a:solidFill>
                  <a:srgbClr val="0078D4"/>
                </a:solidFill>
                <a:latin typeface="Roboto Lt"/>
                <a:cs typeface="Roboto Lt"/>
              </a:rPr>
              <a:t>Explanation:</a:t>
            </a:r>
            <a:r>
              <a:rPr dirty="0" sz="1500" spc="-20">
                <a:solidFill>
                  <a:srgbClr val="0078D4"/>
                </a:solidFill>
                <a:latin typeface="Roboto Lt"/>
                <a:cs typeface="Roboto Lt"/>
              </a:rPr>
              <a:t> </a:t>
            </a:r>
            <a:r>
              <a:rPr dirty="0" sz="1500" spc="-135">
                <a:solidFill>
                  <a:srgbClr val="545454"/>
                </a:solidFill>
                <a:latin typeface="Arial MT"/>
                <a:cs typeface="Arial MT"/>
              </a:rPr>
              <a:t>ELIZA,</a:t>
            </a:r>
            <a:r>
              <a:rPr dirty="0" sz="1500" spc="-6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dirty="0" sz="1500" spc="-95">
                <a:solidFill>
                  <a:srgbClr val="545454"/>
                </a:solidFill>
                <a:latin typeface="Arial MT"/>
                <a:cs typeface="Arial MT"/>
              </a:rPr>
              <a:t>developed</a:t>
            </a:r>
            <a:r>
              <a:rPr dirty="0" sz="1500" spc="-6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dirty="0" sz="1500" spc="-40">
                <a:solidFill>
                  <a:srgbClr val="545454"/>
                </a:solidFill>
                <a:latin typeface="Arial MT"/>
                <a:cs typeface="Arial MT"/>
              </a:rPr>
              <a:t>at</a:t>
            </a:r>
            <a:r>
              <a:rPr dirty="0" sz="1500" spc="-6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dirty="0" sz="1500" spc="-95">
                <a:solidFill>
                  <a:srgbClr val="545454"/>
                </a:solidFill>
                <a:latin typeface="Arial MT"/>
                <a:cs typeface="Arial MT"/>
              </a:rPr>
              <a:t>MIT</a:t>
            </a:r>
            <a:r>
              <a:rPr dirty="0" sz="1500" spc="-9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dirty="0" sz="1500" spc="-50">
                <a:solidFill>
                  <a:srgbClr val="545454"/>
                </a:solidFill>
                <a:latin typeface="Arial MT"/>
                <a:cs typeface="Arial MT"/>
              </a:rPr>
              <a:t>in</a:t>
            </a:r>
            <a:r>
              <a:rPr dirty="0" sz="1500" spc="-6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dirty="0" sz="1500" spc="-95">
                <a:solidFill>
                  <a:srgbClr val="545454"/>
                </a:solidFill>
                <a:latin typeface="Arial MT"/>
                <a:cs typeface="Arial MT"/>
              </a:rPr>
              <a:t>1966,</a:t>
            </a:r>
            <a:r>
              <a:rPr dirty="0" sz="1500" spc="-6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dirty="0" sz="1500" spc="-80">
                <a:solidFill>
                  <a:srgbClr val="545454"/>
                </a:solidFill>
                <a:latin typeface="Arial MT"/>
                <a:cs typeface="Arial MT"/>
              </a:rPr>
              <a:t>was</a:t>
            </a:r>
            <a:r>
              <a:rPr dirty="0" sz="1500" spc="-6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dirty="0" sz="1500" spc="-95">
                <a:solidFill>
                  <a:srgbClr val="545454"/>
                </a:solidFill>
                <a:latin typeface="Arial MT"/>
                <a:cs typeface="Arial MT"/>
              </a:rPr>
              <a:t>one</a:t>
            </a:r>
            <a:r>
              <a:rPr dirty="0" sz="1500" spc="-6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545454"/>
                </a:solidFill>
                <a:latin typeface="Arial MT"/>
                <a:cs typeface="Arial MT"/>
              </a:rPr>
              <a:t>of</a:t>
            </a:r>
            <a:r>
              <a:rPr dirty="0" sz="1500" spc="-6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dirty="0" sz="1500" spc="-75">
                <a:solidFill>
                  <a:srgbClr val="545454"/>
                </a:solidFill>
                <a:latin typeface="Arial MT"/>
                <a:cs typeface="Arial MT"/>
              </a:rPr>
              <a:t>the</a:t>
            </a:r>
            <a:r>
              <a:rPr dirty="0" sz="1500" spc="-60">
                <a:solidFill>
                  <a:srgbClr val="545454"/>
                </a:solidFill>
                <a:latin typeface="Arial MT"/>
                <a:cs typeface="Arial MT"/>
              </a:rPr>
              <a:t> earliest</a:t>
            </a:r>
            <a:r>
              <a:rPr dirty="0" sz="1500" spc="-6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dirty="0" sz="1500" spc="-80">
                <a:solidFill>
                  <a:srgbClr val="545454"/>
                </a:solidFill>
                <a:latin typeface="Arial MT"/>
                <a:cs typeface="Arial MT"/>
              </a:rPr>
              <a:t>programs</a:t>
            </a:r>
            <a:r>
              <a:rPr dirty="0" sz="1500" spc="-6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dirty="0" sz="1500" spc="-85">
                <a:solidFill>
                  <a:srgbClr val="545454"/>
                </a:solidFill>
                <a:latin typeface="Arial MT"/>
                <a:cs typeface="Arial MT"/>
              </a:rPr>
              <a:t>capable</a:t>
            </a:r>
            <a:r>
              <a:rPr dirty="0" sz="1500" spc="-6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545454"/>
                </a:solidFill>
                <a:latin typeface="Arial MT"/>
                <a:cs typeface="Arial MT"/>
              </a:rPr>
              <a:t>of</a:t>
            </a:r>
            <a:r>
              <a:rPr dirty="0" sz="1500" spc="-6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dirty="0" sz="1500" spc="-75">
                <a:solidFill>
                  <a:srgbClr val="545454"/>
                </a:solidFill>
                <a:latin typeface="Arial MT"/>
                <a:cs typeface="Arial MT"/>
              </a:rPr>
              <a:t>processing</a:t>
            </a:r>
            <a:r>
              <a:rPr dirty="0" sz="1500" spc="-6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dirty="0" sz="1500" spc="-70">
                <a:solidFill>
                  <a:srgbClr val="545454"/>
                </a:solidFill>
                <a:latin typeface="Arial MT"/>
                <a:cs typeface="Arial MT"/>
              </a:rPr>
              <a:t>natural</a:t>
            </a:r>
            <a:r>
              <a:rPr dirty="0" sz="1500" spc="-6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dirty="0" sz="1500" spc="-90">
                <a:solidFill>
                  <a:srgbClr val="545454"/>
                </a:solidFill>
                <a:latin typeface="Arial MT"/>
                <a:cs typeface="Arial MT"/>
              </a:rPr>
              <a:t>language.</a:t>
            </a:r>
            <a:r>
              <a:rPr dirty="0" sz="1500" spc="-6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dirty="0" sz="1500" spc="-20">
                <a:solidFill>
                  <a:srgbClr val="545454"/>
                </a:solidFill>
                <a:latin typeface="Arial MT"/>
                <a:cs typeface="Arial MT"/>
              </a:rPr>
              <a:t>It</a:t>
            </a:r>
            <a:r>
              <a:rPr dirty="0" sz="1500" spc="-65">
                <a:solidFill>
                  <a:srgbClr val="545454"/>
                </a:solidFill>
                <a:latin typeface="Arial MT"/>
                <a:cs typeface="Arial MT"/>
              </a:rPr>
              <a:t> simulated</a:t>
            </a:r>
            <a:r>
              <a:rPr dirty="0" sz="1500" spc="-6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dirty="0" sz="1500" spc="-110">
                <a:solidFill>
                  <a:srgbClr val="545454"/>
                </a:solidFill>
                <a:latin typeface="Arial MT"/>
                <a:cs typeface="Arial MT"/>
              </a:rPr>
              <a:t>a</a:t>
            </a:r>
            <a:r>
              <a:rPr dirty="0" sz="1500" spc="-6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dirty="0" sz="1500" spc="-55">
                <a:solidFill>
                  <a:srgbClr val="545454"/>
                </a:solidFill>
                <a:latin typeface="Arial MT"/>
                <a:cs typeface="Arial MT"/>
              </a:rPr>
              <a:t>Rogerian </a:t>
            </a:r>
            <a:r>
              <a:rPr dirty="0" sz="1500" spc="-70">
                <a:solidFill>
                  <a:srgbClr val="545454"/>
                </a:solidFill>
                <a:latin typeface="Arial MT"/>
                <a:cs typeface="Arial MT"/>
              </a:rPr>
              <a:t>psychotherapist</a:t>
            </a:r>
            <a:r>
              <a:rPr dirty="0" sz="1500" spc="-4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dirty="0" sz="1500" spc="-110">
                <a:solidFill>
                  <a:srgbClr val="545454"/>
                </a:solidFill>
                <a:latin typeface="Arial MT"/>
                <a:cs typeface="Arial MT"/>
              </a:rPr>
              <a:t>by</a:t>
            </a:r>
            <a:r>
              <a:rPr dirty="0" sz="1500" spc="-4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dirty="0" sz="1500" spc="-85">
                <a:solidFill>
                  <a:srgbClr val="545454"/>
                </a:solidFill>
                <a:latin typeface="Arial MT"/>
                <a:cs typeface="Arial MT"/>
              </a:rPr>
              <a:t>rephrasing</a:t>
            </a:r>
            <a:r>
              <a:rPr dirty="0" sz="1500" spc="-4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dirty="0" sz="1500" spc="-85">
                <a:solidFill>
                  <a:srgbClr val="545454"/>
                </a:solidFill>
                <a:latin typeface="Arial MT"/>
                <a:cs typeface="Arial MT"/>
              </a:rPr>
              <a:t>user</a:t>
            </a:r>
            <a:r>
              <a:rPr dirty="0" sz="1500" spc="-4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dirty="0" sz="1500" spc="-55">
                <a:solidFill>
                  <a:srgbClr val="545454"/>
                </a:solidFill>
                <a:latin typeface="Arial MT"/>
                <a:cs typeface="Arial MT"/>
              </a:rPr>
              <a:t>input</a:t>
            </a:r>
            <a:r>
              <a:rPr dirty="0" sz="1500" spc="-4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dirty="0" sz="1500" spc="-90">
                <a:solidFill>
                  <a:srgbClr val="545454"/>
                </a:solidFill>
                <a:latin typeface="Arial MT"/>
                <a:cs typeface="Arial MT"/>
              </a:rPr>
              <a:t>as</a:t>
            </a:r>
            <a:r>
              <a:rPr dirty="0" sz="1500" spc="-4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dirty="0" sz="1500" spc="-75">
                <a:solidFill>
                  <a:srgbClr val="545454"/>
                </a:solidFill>
                <a:latin typeface="Arial MT"/>
                <a:cs typeface="Arial MT"/>
              </a:rPr>
              <a:t>questions,</a:t>
            </a:r>
            <a:r>
              <a:rPr dirty="0" sz="1500" spc="-4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dirty="0" sz="1500" spc="-70">
                <a:solidFill>
                  <a:srgbClr val="545454"/>
                </a:solidFill>
                <a:latin typeface="Arial MT"/>
                <a:cs typeface="Arial MT"/>
              </a:rPr>
              <a:t>demonstrating</a:t>
            </a:r>
            <a:r>
              <a:rPr dirty="0" sz="1500" spc="-4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dirty="0" sz="1500" spc="-80">
                <a:solidFill>
                  <a:srgbClr val="545454"/>
                </a:solidFill>
                <a:latin typeface="Arial MT"/>
                <a:cs typeface="Arial MT"/>
              </a:rPr>
              <a:t>early</a:t>
            </a:r>
            <a:r>
              <a:rPr dirty="0" sz="1500" spc="-4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dirty="0" sz="1500" spc="-85">
                <a:solidFill>
                  <a:srgbClr val="545454"/>
                </a:solidFill>
                <a:latin typeface="Arial MT"/>
                <a:cs typeface="Arial MT"/>
              </a:rPr>
              <a:t>AI</a:t>
            </a:r>
            <a:r>
              <a:rPr dirty="0" sz="1500" spc="-4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dirty="0" sz="1500" spc="-55">
                <a:solidFill>
                  <a:srgbClr val="545454"/>
                </a:solidFill>
                <a:latin typeface="Arial MT"/>
                <a:cs typeface="Arial MT"/>
              </a:rPr>
              <a:t>capabilities</a:t>
            </a:r>
            <a:r>
              <a:rPr dirty="0" sz="1500" spc="-4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dirty="0" sz="1500" spc="-50">
                <a:solidFill>
                  <a:srgbClr val="545454"/>
                </a:solidFill>
                <a:latin typeface="Arial MT"/>
                <a:cs typeface="Arial MT"/>
              </a:rPr>
              <a:t>in</a:t>
            </a:r>
            <a:r>
              <a:rPr dirty="0" sz="1500" spc="-4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dirty="0" sz="1500" spc="-105">
                <a:solidFill>
                  <a:srgbClr val="545454"/>
                </a:solidFill>
                <a:latin typeface="Arial MT"/>
                <a:cs typeface="Arial MT"/>
              </a:rPr>
              <a:t>human-</a:t>
            </a:r>
            <a:r>
              <a:rPr dirty="0" sz="1500" spc="-70">
                <a:solidFill>
                  <a:srgbClr val="545454"/>
                </a:solidFill>
                <a:latin typeface="Arial MT"/>
                <a:cs typeface="Arial MT"/>
              </a:rPr>
              <a:t>computer</a:t>
            </a:r>
            <a:r>
              <a:rPr dirty="0" sz="1500" spc="-4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545454"/>
                </a:solidFill>
                <a:latin typeface="Arial MT"/>
                <a:cs typeface="Arial MT"/>
              </a:rPr>
              <a:t>interaction.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2025-10-25T06:42:06Z</dcterms:created>
  <dcterms:modified xsi:type="dcterms:W3CDTF">2025-10-25T06:42:06Z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2025-10-25T00:00:00Z</vt:filetime>
  </property>
  <property fmtid="{D5CDD505-2E9C-101B-9397-08002B2CF9AE}" pid="3" name="LastSaved">
    <vt:filetime>2025-10-25T00:00:00Z</vt:filetime>
  </property>
</Properties>
</file>