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76" r:id="rId2"/>
    <p:sldId id="258" r:id="rId3"/>
    <p:sldId id="256" r:id="rId4"/>
    <p:sldId id="259" r:id="rId5"/>
    <p:sldId id="257" r:id="rId6"/>
    <p:sldId id="260" r:id="rId7"/>
    <p:sldId id="261" r:id="rId8"/>
    <p:sldId id="262" r:id="rId9"/>
    <p:sldId id="264" r:id="rId10"/>
    <p:sldId id="267" r:id="rId11"/>
    <p:sldId id="275"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2" d="100"/>
          <a:sy n="62" d="100"/>
        </p:scale>
        <p:origin x="57" y="3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225750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9A8A4-2DCE-4E71-85A4-5454F6E1011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314887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285948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186296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3454566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627816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195789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916671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35945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423986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A8A4-2DCE-4E71-85A4-5454F6E1011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348548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9A8A4-2DCE-4E71-85A4-5454F6E1011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250185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9A8A4-2DCE-4E71-85A4-5454F6E1011B}"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260332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9A8A4-2DCE-4E71-85A4-5454F6E1011B}"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188949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9A8A4-2DCE-4E71-85A4-5454F6E1011B}"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146448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9A8A4-2DCE-4E71-85A4-5454F6E1011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135602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9A8A4-2DCE-4E71-85A4-5454F6E1011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347EF-2FAE-4FA3-AB0F-058F3F93FB1B}" type="slidenum">
              <a:rPr lang="en-US" smtClean="0"/>
              <a:t>‹#›</a:t>
            </a:fld>
            <a:endParaRPr lang="en-US"/>
          </a:p>
        </p:txBody>
      </p:sp>
    </p:spTree>
    <p:extLst>
      <p:ext uri="{BB962C8B-B14F-4D97-AF65-F5344CB8AC3E}">
        <p14:creationId xmlns:p14="http://schemas.microsoft.com/office/powerpoint/2010/main" val="28576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09A8A4-2DCE-4E71-85A4-5454F6E1011B}" type="datetimeFigureOut">
              <a:rPr lang="en-US" smtClean="0"/>
              <a:t>6/3/2021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9347EF-2FAE-4FA3-AB0F-058F3F93FB1B}" type="slidenum">
              <a:rPr lang="en-US" smtClean="0"/>
              <a:t>‹#›</a:t>
            </a:fld>
            <a:endParaRPr lang="en-US"/>
          </a:p>
        </p:txBody>
      </p:sp>
    </p:spTree>
    <p:extLst>
      <p:ext uri="{BB962C8B-B14F-4D97-AF65-F5344CB8AC3E}">
        <p14:creationId xmlns:p14="http://schemas.microsoft.com/office/powerpoint/2010/main" val="393215564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934476-3449-499B-A5A8-01F729C331D8}"/>
              </a:ext>
            </a:extLst>
          </p:cNvPr>
          <p:cNvSpPr>
            <a:spLocks noGrp="1"/>
          </p:cNvSpPr>
          <p:nvPr>
            <p:ph type="ctrTitle"/>
          </p:nvPr>
        </p:nvSpPr>
        <p:spPr/>
        <p:txBody>
          <a:bodyPr/>
          <a:lstStyle/>
          <a:p>
            <a:r>
              <a:rPr lang="en-US" dirty="0"/>
              <a:t>WELCOME </a:t>
            </a:r>
          </a:p>
        </p:txBody>
      </p:sp>
      <p:sp>
        <p:nvSpPr>
          <p:cNvPr id="5" name="Subtitle 4">
            <a:extLst>
              <a:ext uri="{FF2B5EF4-FFF2-40B4-BE49-F238E27FC236}">
                <a16:creationId xmlns:a16="http://schemas.microsoft.com/office/drawing/2014/main" id="{E709A394-6E4C-4F19-946D-A19CCF6E254C}"/>
              </a:ext>
            </a:extLst>
          </p:cNvPr>
          <p:cNvSpPr>
            <a:spLocks noGrp="1"/>
          </p:cNvSpPr>
          <p:nvPr>
            <p:ph type="subTitle" idx="1"/>
          </p:nvPr>
        </p:nvSpPr>
        <p:spPr/>
        <p:txBody>
          <a:bodyPr/>
          <a:lstStyle/>
          <a:p>
            <a:endParaRPr lang="en-US"/>
          </a:p>
        </p:txBody>
      </p:sp>
      <p:sp>
        <p:nvSpPr>
          <p:cNvPr id="6" name="Oval 5">
            <a:extLst>
              <a:ext uri="{FF2B5EF4-FFF2-40B4-BE49-F238E27FC236}">
                <a16:creationId xmlns:a16="http://schemas.microsoft.com/office/drawing/2014/main" id="{7841AB59-6A17-445C-A44D-33880AE305B4}"/>
              </a:ext>
            </a:extLst>
          </p:cNvPr>
          <p:cNvSpPr/>
          <p:nvPr/>
        </p:nvSpPr>
        <p:spPr>
          <a:xfrm>
            <a:off x="3789082" y="1966259"/>
            <a:ext cx="8199718" cy="4053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lumMod val="95000"/>
                    <a:lumOff val="5000"/>
                  </a:schemeClr>
                </a:solidFill>
              </a:rPr>
              <a:t>WELCOME</a:t>
            </a:r>
          </a:p>
        </p:txBody>
      </p:sp>
    </p:spTree>
    <p:extLst>
      <p:ext uri="{BB962C8B-B14F-4D97-AF65-F5344CB8AC3E}">
        <p14:creationId xmlns:p14="http://schemas.microsoft.com/office/powerpoint/2010/main" val="107052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0066-674B-4B9F-B3E0-DCF6351F0270}"/>
              </a:ext>
            </a:extLst>
          </p:cNvPr>
          <p:cNvSpPr>
            <a:spLocks noGrp="1"/>
          </p:cNvSpPr>
          <p:nvPr>
            <p:ph type="title"/>
          </p:nvPr>
        </p:nvSpPr>
        <p:spPr>
          <a:xfrm>
            <a:off x="1484311" y="83821"/>
            <a:ext cx="5983289" cy="914400"/>
          </a:xfrm>
        </p:spPr>
        <p:txBody>
          <a:bodyPr>
            <a:normAutofit fontScale="90000"/>
          </a:bodyPr>
          <a:lstStyle/>
          <a:p>
            <a:br>
              <a:rPr lang="en-US" dirty="0"/>
            </a:br>
            <a:endParaRPr lang="en-US" dirty="0"/>
          </a:p>
        </p:txBody>
      </p:sp>
      <p:pic>
        <p:nvPicPr>
          <p:cNvPr id="14" name="Content Placeholder 13">
            <a:extLst>
              <a:ext uri="{FF2B5EF4-FFF2-40B4-BE49-F238E27FC236}">
                <a16:creationId xmlns:a16="http://schemas.microsoft.com/office/drawing/2014/main" id="{F4ACEF7F-F549-46F6-8662-9907BC2BC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0089" y="3169920"/>
            <a:ext cx="4511040" cy="3383280"/>
          </a:xfrm>
        </p:spPr>
      </p:pic>
      <p:pic>
        <p:nvPicPr>
          <p:cNvPr id="9" name="Picture 8">
            <a:extLst>
              <a:ext uri="{FF2B5EF4-FFF2-40B4-BE49-F238E27FC236}">
                <a16:creationId xmlns:a16="http://schemas.microsoft.com/office/drawing/2014/main" id="{F34A13D8-A9CD-41B9-ABAB-4963D6DB5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260" y="2423159"/>
            <a:ext cx="5440680" cy="3794759"/>
          </a:xfrm>
          <a:prstGeom prst="rect">
            <a:avLst/>
          </a:prstGeom>
        </p:spPr>
      </p:pic>
      <p:sp>
        <p:nvSpPr>
          <p:cNvPr id="12" name="Oval 11">
            <a:extLst>
              <a:ext uri="{FF2B5EF4-FFF2-40B4-BE49-F238E27FC236}">
                <a16:creationId xmlns:a16="http://schemas.microsoft.com/office/drawing/2014/main" id="{72A4A265-8B8C-444F-95FF-0BD47F9AE4E5}"/>
              </a:ext>
            </a:extLst>
          </p:cNvPr>
          <p:cNvSpPr/>
          <p:nvPr/>
        </p:nvSpPr>
        <p:spPr>
          <a:xfrm>
            <a:off x="7903529" y="1068309"/>
            <a:ext cx="3739831" cy="1873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SMARTPHONE</a:t>
            </a:r>
          </a:p>
        </p:txBody>
      </p:sp>
      <p:sp>
        <p:nvSpPr>
          <p:cNvPr id="15" name="Oval 14">
            <a:extLst>
              <a:ext uri="{FF2B5EF4-FFF2-40B4-BE49-F238E27FC236}">
                <a16:creationId xmlns:a16="http://schemas.microsoft.com/office/drawing/2014/main" id="{857167B8-9AFD-49EA-B0A7-E4BD28167764}"/>
              </a:ext>
            </a:extLst>
          </p:cNvPr>
          <p:cNvSpPr/>
          <p:nvPr/>
        </p:nvSpPr>
        <p:spPr>
          <a:xfrm>
            <a:off x="1920240" y="441960"/>
            <a:ext cx="4838700" cy="1623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Bluetooth Controller APP </a:t>
            </a:r>
          </a:p>
        </p:txBody>
      </p:sp>
    </p:spTree>
    <p:extLst>
      <p:ext uri="{BB962C8B-B14F-4D97-AF65-F5344CB8AC3E}">
        <p14:creationId xmlns:p14="http://schemas.microsoft.com/office/powerpoint/2010/main" val="297537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D75E-C71E-46A4-A503-1D5EFCA4D51D}"/>
              </a:ext>
            </a:extLst>
          </p:cNvPr>
          <p:cNvSpPr>
            <a:spLocks noGrp="1"/>
          </p:cNvSpPr>
          <p:nvPr>
            <p:ph type="title"/>
          </p:nvPr>
        </p:nvSpPr>
        <p:spPr>
          <a:xfrm>
            <a:off x="1484311" y="289561"/>
            <a:ext cx="10418128" cy="105918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200" b="1" i="0" dirty="0">
                <a:solidFill>
                  <a:srgbClr val="000000"/>
                </a:solidFill>
                <a:effectLst/>
                <a:latin typeface="Open Sans" panose="020B0604020202020204" pitchFamily="34" charset="0"/>
              </a:rPr>
              <a:t>Circuit Diagram of Bluetooth Controlled Robot</a:t>
            </a:r>
            <a:br>
              <a:rPr lang="en-US" sz="3200" b="1" i="0" dirty="0">
                <a:solidFill>
                  <a:srgbClr val="34444C"/>
                </a:solidFill>
                <a:effectLst/>
                <a:latin typeface="Open Sans" panose="020B0604020202020204" pitchFamily="34" charset="0"/>
              </a:rPr>
            </a:br>
            <a:endParaRPr lang="en-US" sz="3200" dirty="0"/>
          </a:p>
        </p:txBody>
      </p:sp>
      <p:pic>
        <p:nvPicPr>
          <p:cNvPr id="9" name="Content Placeholder 8">
            <a:extLst>
              <a:ext uri="{FF2B5EF4-FFF2-40B4-BE49-F238E27FC236}">
                <a16:creationId xmlns:a16="http://schemas.microsoft.com/office/drawing/2014/main" id="{EFD0BA96-21B1-4265-873C-D293394A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2" y="1341121"/>
            <a:ext cx="10418128" cy="5440679"/>
          </a:xfrm>
          <a:solidFill>
            <a:schemeClr val="accent1"/>
          </a:solidFill>
        </p:spPr>
      </p:pic>
    </p:spTree>
    <p:extLst>
      <p:ext uri="{BB962C8B-B14F-4D97-AF65-F5344CB8AC3E}">
        <p14:creationId xmlns:p14="http://schemas.microsoft.com/office/powerpoint/2010/main" val="208762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2C9380-4969-4B0D-B79D-FD3CDC79BCA9}"/>
              </a:ext>
            </a:extLst>
          </p:cNvPr>
          <p:cNvSpPr>
            <a:spLocks noGrp="1"/>
          </p:cNvSpPr>
          <p:nvPr>
            <p:ph type="title"/>
          </p:nvPr>
        </p:nvSpPr>
        <p:spPr>
          <a:xfrm>
            <a:off x="1775956" y="100013"/>
            <a:ext cx="8175763" cy="113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b="1" dirty="0">
                <a:solidFill>
                  <a:schemeClr val="tx1">
                    <a:lumMod val="95000"/>
                    <a:lumOff val="5000"/>
                  </a:schemeClr>
                </a:solidFill>
              </a:rPr>
              <a:t>DIREECTION CONTROL CODE</a:t>
            </a:r>
          </a:p>
        </p:txBody>
      </p:sp>
      <p:pic>
        <p:nvPicPr>
          <p:cNvPr id="6" name="Content Placeholder 5">
            <a:extLst>
              <a:ext uri="{FF2B5EF4-FFF2-40B4-BE49-F238E27FC236}">
                <a16:creationId xmlns:a16="http://schemas.microsoft.com/office/drawing/2014/main" id="{38640D01-E88B-4804-92A3-2BA9F9A24369}"/>
              </a:ext>
            </a:extLst>
          </p:cNvPr>
          <p:cNvPicPr>
            <a:picLocks noGrp="1" noChangeAspect="1"/>
          </p:cNvPicPr>
          <p:nvPr>
            <p:ph idx="1"/>
          </p:nvPr>
        </p:nvPicPr>
        <p:blipFill rotWithShape="1">
          <a:blip r:embed="rId2"/>
          <a:srcRect l="-1" t="-1" r="-31" b="-842"/>
          <a:stretch/>
        </p:blipFill>
        <p:spPr>
          <a:xfrm>
            <a:off x="2019796" y="1613705"/>
            <a:ext cx="8285764" cy="4698544"/>
          </a:xfrm>
        </p:spPr>
      </p:pic>
    </p:spTree>
    <p:extLst>
      <p:ext uri="{BB962C8B-B14F-4D97-AF65-F5344CB8AC3E}">
        <p14:creationId xmlns:p14="http://schemas.microsoft.com/office/powerpoint/2010/main" val="36642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63D0-4AA9-4BFD-8081-127D8D807D69}"/>
              </a:ext>
            </a:extLst>
          </p:cNvPr>
          <p:cNvSpPr>
            <a:spLocks noGrp="1"/>
          </p:cNvSpPr>
          <p:nvPr>
            <p:ph type="title"/>
          </p:nvPr>
        </p:nvSpPr>
        <p:spPr>
          <a:xfrm>
            <a:off x="1484311" y="53341"/>
            <a:ext cx="7011989" cy="1463040"/>
          </a:xfrm>
        </p:spPr>
        <p:txBody>
          <a:bodyPr/>
          <a:lstStyle/>
          <a:p>
            <a:r>
              <a:rPr lang="en-US" dirty="0"/>
              <a:t>	</a:t>
            </a:r>
            <a:r>
              <a:rPr lang="en-US" sz="5400" b="1" dirty="0"/>
              <a:t>Working process</a:t>
            </a:r>
          </a:p>
        </p:txBody>
      </p:sp>
      <p:sp>
        <p:nvSpPr>
          <p:cNvPr id="3" name="Content Placeholder 2">
            <a:extLst>
              <a:ext uri="{FF2B5EF4-FFF2-40B4-BE49-F238E27FC236}">
                <a16:creationId xmlns:a16="http://schemas.microsoft.com/office/drawing/2014/main" id="{A72EB1DB-4D83-43A7-A6FB-6BAA3125C781}"/>
              </a:ext>
            </a:extLst>
          </p:cNvPr>
          <p:cNvSpPr>
            <a:spLocks noGrp="1"/>
          </p:cNvSpPr>
          <p:nvPr>
            <p:ph idx="1"/>
          </p:nvPr>
        </p:nvSpPr>
        <p:spPr>
          <a:xfrm>
            <a:off x="1188720" y="1463040"/>
            <a:ext cx="10314303" cy="4328161"/>
          </a:xfrm>
        </p:spPr>
        <p:txBody>
          <a:bodyPr>
            <a:normAutofit/>
          </a:bodyPr>
          <a:lstStyle/>
          <a:p>
            <a:pPr algn="l"/>
            <a:r>
              <a:rPr lang="en-US" dirty="0">
                <a:solidFill>
                  <a:srgbClr val="000000"/>
                </a:solidFill>
                <a:latin typeface="Open Sans" panose="020B0606030504020204" pitchFamily="34" charset="0"/>
              </a:rPr>
              <a:t>I</a:t>
            </a:r>
            <a:r>
              <a:rPr lang="en-US" b="0" i="0" dirty="0">
                <a:solidFill>
                  <a:srgbClr val="000000"/>
                </a:solidFill>
                <a:effectLst/>
                <a:latin typeface="Open Sans" panose="020B0606030504020204" pitchFamily="34" charset="0"/>
              </a:rPr>
              <a:t>n the Android App, we have used 5 keys as Forward, Reverse, Left, Right and Stop. The corresponding data associated with each key is as follows:</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Forward – 1</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Reverse – 2</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Left – 3</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Right – 4</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Stop – 5</a:t>
            </a:r>
            <a:endParaRPr lang="en-US" b="0" i="0" dirty="0">
              <a:solidFill>
                <a:srgbClr val="34444C"/>
              </a:solidFill>
              <a:effectLst/>
              <a:latin typeface="Open Sans" panose="020B0606030504020204" pitchFamily="34" charset="0"/>
            </a:endParaRPr>
          </a:p>
          <a:p>
            <a:endParaRPr lang="en-US" dirty="0"/>
          </a:p>
        </p:txBody>
      </p:sp>
      <p:pic>
        <p:nvPicPr>
          <p:cNvPr id="5" name="Picture 4">
            <a:extLst>
              <a:ext uri="{FF2B5EF4-FFF2-40B4-BE49-F238E27FC236}">
                <a16:creationId xmlns:a16="http://schemas.microsoft.com/office/drawing/2014/main" id="{B6C002A7-5C12-46FB-84AC-03B3A0127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789" y="2489502"/>
            <a:ext cx="6877234" cy="3504898"/>
          </a:xfrm>
          <a:prstGeom prst="rect">
            <a:avLst/>
          </a:prstGeom>
        </p:spPr>
      </p:pic>
    </p:spTree>
    <p:extLst>
      <p:ext uri="{BB962C8B-B14F-4D97-AF65-F5344CB8AC3E}">
        <p14:creationId xmlns:p14="http://schemas.microsoft.com/office/powerpoint/2010/main" val="20554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22A7-D84B-49DD-A9DC-ED6A8623EB70}"/>
              </a:ext>
            </a:extLst>
          </p:cNvPr>
          <p:cNvSpPr>
            <a:spLocks noGrp="1"/>
          </p:cNvSpPr>
          <p:nvPr>
            <p:ph type="title"/>
          </p:nvPr>
        </p:nvSpPr>
        <p:spPr>
          <a:xfrm>
            <a:off x="1484311" y="373381"/>
            <a:ext cx="10018713" cy="944880"/>
          </a:xfrm>
        </p:spPr>
        <p:txBody>
          <a:bodyPr>
            <a:normAutofit fontScale="90000"/>
          </a:bodyPr>
          <a:lstStyle/>
          <a:p>
            <a:br>
              <a:rPr lang="en-US" b="1" i="0" dirty="0">
                <a:solidFill>
                  <a:srgbClr val="000000"/>
                </a:solidFill>
                <a:effectLst/>
                <a:latin typeface="Open Sans" panose="020B0606030504020204" pitchFamily="34" charset="0"/>
              </a:rPr>
            </a:br>
            <a:br>
              <a:rPr lang="en-US" b="1" i="0" dirty="0">
                <a:solidFill>
                  <a:srgbClr val="000000"/>
                </a:solidFill>
                <a:effectLst/>
                <a:latin typeface="Open Sans" panose="020B0606030504020204" pitchFamily="34" charset="0"/>
              </a:rPr>
            </a:br>
            <a:br>
              <a:rPr lang="en-US" b="1" i="0" dirty="0">
                <a:solidFill>
                  <a:srgbClr val="34444C"/>
                </a:solidFill>
                <a:effectLst/>
                <a:latin typeface="Open Sans" panose="020B0606030504020204" pitchFamily="34" charset="0"/>
              </a:rPr>
            </a:br>
            <a:br>
              <a:rPr lang="en-US" b="0" i="0" dirty="0">
                <a:solidFill>
                  <a:srgbClr val="34444C"/>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C0835A63-2F76-482D-A864-80A480B739BA}"/>
              </a:ext>
            </a:extLst>
          </p:cNvPr>
          <p:cNvSpPr>
            <a:spLocks noGrp="1"/>
          </p:cNvSpPr>
          <p:nvPr>
            <p:ph idx="1"/>
          </p:nvPr>
        </p:nvSpPr>
        <p:spPr>
          <a:xfrm>
            <a:off x="1430970" y="1158240"/>
            <a:ext cx="10761030" cy="5867399"/>
          </a:xfrm>
        </p:spPr>
        <p:txBody>
          <a:bodyPr>
            <a:normAutofit/>
          </a:bodyPr>
          <a:lstStyle/>
          <a:p>
            <a:r>
              <a:rPr lang="en-US" sz="2800" b="0" i="0" dirty="0">
                <a:solidFill>
                  <a:srgbClr val="000000"/>
                </a:solidFill>
                <a:effectLst/>
                <a:latin typeface="Open Sans" panose="020B0606030504020204" pitchFamily="34" charset="0"/>
              </a:rPr>
              <a:t>As the range of the Bluetooth Communication is limited (a maximum of 10 meters for class 2 devices for example) the control range of Bluetooth Controlled Robot is also limited.</a:t>
            </a:r>
          </a:p>
          <a:p>
            <a:r>
              <a:rPr lang="en-US" sz="2800" b="0" i="0" dirty="0">
                <a:solidFill>
                  <a:srgbClr val="000000"/>
                </a:solidFill>
                <a:effectLst/>
                <a:latin typeface="Open Sans" panose="020B0606030504020204" pitchFamily="34" charset="0"/>
              </a:rPr>
              <a:t>Make sure that sufficient power is provided to all the modules especially the Bluetooth Module. If the power is not sufficient, even though the Bluetooth Module powers on, it cannot transmit data or cannot be paired with other Bluetooth devices</a:t>
            </a:r>
            <a:endParaRPr lang="en-US" sz="2800" dirty="0"/>
          </a:p>
        </p:txBody>
      </p:sp>
      <p:sp>
        <p:nvSpPr>
          <p:cNvPr id="4" name="Rectangle 3">
            <a:extLst>
              <a:ext uri="{FF2B5EF4-FFF2-40B4-BE49-F238E27FC236}">
                <a16:creationId xmlns:a16="http://schemas.microsoft.com/office/drawing/2014/main" id="{C9F574E4-E736-4C82-9BFB-26C9220D1DC2}"/>
              </a:ext>
            </a:extLst>
          </p:cNvPr>
          <p:cNvSpPr/>
          <p:nvPr/>
        </p:nvSpPr>
        <p:spPr>
          <a:xfrm>
            <a:off x="2788920" y="281940"/>
            <a:ext cx="719328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0" dirty="0">
                <a:solidFill>
                  <a:srgbClr val="000000"/>
                </a:solidFill>
                <a:effectLst/>
                <a:latin typeface="Open Sans" panose="020B0606030504020204" pitchFamily="34" charset="0"/>
              </a:rPr>
              <a:t>Limitations</a:t>
            </a:r>
            <a:endParaRPr lang="en-US" sz="4400" dirty="0"/>
          </a:p>
        </p:txBody>
      </p:sp>
    </p:spTree>
    <p:extLst>
      <p:ext uri="{BB962C8B-B14F-4D97-AF65-F5344CB8AC3E}">
        <p14:creationId xmlns:p14="http://schemas.microsoft.com/office/powerpoint/2010/main" val="3546542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0FFA-1E5A-4ED3-A3DD-2D8AEECA7C2E}"/>
              </a:ext>
            </a:extLst>
          </p:cNvPr>
          <p:cNvSpPr>
            <a:spLocks noGrp="1"/>
          </p:cNvSpPr>
          <p:nvPr>
            <p:ph type="title"/>
          </p:nvPr>
        </p:nvSpPr>
        <p:spPr>
          <a:xfrm>
            <a:off x="3657600" y="998221"/>
            <a:ext cx="4754880" cy="56388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FFFFE7C-7210-4AFA-9118-949BB9184F7E}"/>
              </a:ext>
            </a:extLst>
          </p:cNvPr>
          <p:cNvSpPr>
            <a:spLocks noGrp="1"/>
          </p:cNvSpPr>
          <p:nvPr>
            <p:ph idx="1"/>
          </p:nvPr>
        </p:nvSpPr>
        <p:spPr/>
        <p:txBody>
          <a:bodyPr/>
          <a:lstStyle/>
          <a:p>
            <a:pPr algn="l" fontAlgn="base">
              <a:buFont typeface="Arial" panose="020B0604020202020204" pitchFamily="34" charset="0"/>
              <a:buChar char="•"/>
            </a:pPr>
            <a:r>
              <a:rPr lang="en-US" sz="2800" b="0" i="0" dirty="0">
                <a:solidFill>
                  <a:srgbClr val="000000"/>
                </a:solidFill>
                <a:effectLst/>
                <a:latin typeface="Open Sans" panose="020B0606030504020204" pitchFamily="34" charset="0"/>
              </a:rPr>
              <a:t>Low range Mobile Surveillance Devices</a:t>
            </a:r>
            <a:endParaRPr lang="en-US" sz="2800"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sz="2800" b="0" i="0" dirty="0">
                <a:solidFill>
                  <a:srgbClr val="000000"/>
                </a:solidFill>
                <a:effectLst/>
                <a:latin typeface="Open Sans" panose="020B0606030504020204" pitchFamily="34" charset="0"/>
              </a:rPr>
              <a:t>Military Applications (no human intervention)</a:t>
            </a:r>
            <a:endParaRPr lang="en-US" sz="2800"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sz="2800" b="0" i="0" dirty="0">
                <a:solidFill>
                  <a:srgbClr val="000000"/>
                </a:solidFill>
                <a:effectLst/>
                <a:latin typeface="Open Sans" panose="020B0606030504020204" pitchFamily="34" charset="0"/>
              </a:rPr>
              <a:t>Assistive devices (like wheelchairs)</a:t>
            </a:r>
            <a:endParaRPr lang="en-US" sz="2800"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sz="2800" b="0" i="0" dirty="0">
                <a:solidFill>
                  <a:srgbClr val="000000"/>
                </a:solidFill>
                <a:effectLst/>
                <a:latin typeface="Open Sans" panose="020B0606030504020204" pitchFamily="34" charset="0"/>
              </a:rPr>
              <a:t>Home automation</a:t>
            </a:r>
            <a:endParaRPr lang="en-US" sz="2800" b="0" i="0" dirty="0">
              <a:solidFill>
                <a:srgbClr val="34444C"/>
              </a:solidFill>
              <a:effectLst/>
              <a:latin typeface="Open Sans" panose="020B0606030504020204" pitchFamily="34" charset="0"/>
            </a:endParaRPr>
          </a:p>
          <a:p>
            <a:endParaRPr lang="en-US" dirty="0"/>
          </a:p>
        </p:txBody>
      </p:sp>
      <p:sp>
        <p:nvSpPr>
          <p:cNvPr id="5" name="Rectangle 4">
            <a:extLst>
              <a:ext uri="{FF2B5EF4-FFF2-40B4-BE49-F238E27FC236}">
                <a16:creationId xmlns:a16="http://schemas.microsoft.com/office/drawing/2014/main" id="{BEBD399F-679D-485C-8FAB-1E9753B7EA68}"/>
              </a:ext>
            </a:extLst>
          </p:cNvPr>
          <p:cNvSpPr/>
          <p:nvPr/>
        </p:nvSpPr>
        <p:spPr>
          <a:xfrm>
            <a:off x="3726180" y="617220"/>
            <a:ext cx="5425440"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APPLICATIONS</a:t>
            </a:r>
          </a:p>
        </p:txBody>
      </p:sp>
    </p:spTree>
    <p:extLst>
      <p:ext uri="{BB962C8B-B14F-4D97-AF65-F5344CB8AC3E}">
        <p14:creationId xmlns:p14="http://schemas.microsoft.com/office/powerpoint/2010/main" val="323794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3034-1A00-48A0-9B56-BDC1A98397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AC22CCA-DA88-40D7-B4CF-77EEF387CB25}"/>
              </a:ext>
            </a:extLst>
          </p:cNvPr>
          <p:cNvSpPr>
            <a:spLocks noGrp="1"/>
          </p:cNvSpPr>
          <p:nvPr>
            <p:ph idx="1"/>
          </p:nvPr>
        </p:nvSpPr>
        <p:spPr/>
        <p:txBody>
          <a:bodyPr/>
          <a:lstStyle/>
          <a:p>
            <a:endParaRPr lang="en-US" sz="9600" b="1" dirty="0"/>
          </a:p>
        </p:txBody>
      </p:sp>
      <p:sp>
        <p:nvSpPr>
          <p:cNvPr id="4" name="Rectangle 3">
            <a:extLst>
              <a:ext uri="{FF2B5EF4-FFF2-40B4-BE49-F238E27FC236}">
                <a16:creationId xmlns:a16="http://schemas.microsoft.com/office/drawing/2014/main" id="{C4818897-5506-41B3-8949-4E21343662A7}"/>
              </a:ext>
            </a:extLst>
          </p:cNvPr>
          <p:cNvSpPr/>
          <p:nvPr/>
        </p:nvSpPr>
        <p:spPr>
          <a:xfrm>
            <a:off x="1415730" y="1341120"/>
            <a:ext cx="9823770" cy="445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lumMod val="95000"/>
                    <a:lumOff val="5000"/>
                  </a:schemeClr>
                </a:solidFill>
              </a:rPr>
              <a:t> THANK YOU</a:t>
            </a:r>
            <a:endParaRPr lang="en-US" sz="9600" dirty="0">
              <a:solidFill>
                <a:schemeClr val="tx1">
                  <a:lumMod val="95000"/>
                  <a:lumOff val="5000"/>
                </a:schemeClr>
              </a:solidFill>
            </a:endParaRPr>
          </a:p>
        </p:txBody>
      </p:sp>
    </p:spTree>
    <p:extLst>
      <p:ext uri="{BB962C8B-B14F-4D97-AF65-F5344CB8AC3E}">
        <p14:creationId xmlns:p14="http://schemas.microsoft.com/office/powerpoint/2010/main" val="404123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35B2-BF1D-4B70-A1AF-94DC7846F24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B3E8EC6-4043-4565-AD1F-F99DF5737F09}"/>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2542CDD1-C335-44E9-9EEF-BEA13C7B5B09}"/>
              </a:ext>
            </a:extLst>
          </p:cNvPr>
          <p:cNvSpPr/>
          <p:nvPr/>
        </p:nvSpPr>
        <p:spPr>
          <a:xfrm>
            <a:off x="18484" y="-681993"/>
            <a:ext cx="4587805" cy="6159925"/>
          </a:xfrm>
          <a:prstGeom prst="rect">
            <a:avLst/>
          </a:prstGeom>
          <a:pattFill prst="nar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panose="020B0604020202020204" pitchFamily="34" charset="0"/>
                <a:cs typeface="Arial" panose="020B0604020202020204" pitchFamily="34" charset="0"/>
              </a:rPr>
              <a:t>CSE442</a:t>
            </a:r>
            <a:br>
              <a:rPr lang="en-US" sz="4000" b="1" dirty="0">
                <a:solidFill>
                  <a:schemeClr val="tx1"/>
                </a:solidFill>
                <a:latin typeface="Arial" panose="020B0604020202020204" pitchFamily="34" charset="0"/>
                <a:cs typeface="Arial" panose="020B0604020202020204" pitchFamily="34" charset="0"/>
              </a:rPr>
            </a:br>
            <a:br>
              <a:rPr lang="en-US" sz="4000" b="1" dirty="0">
                <a:solidFill>
                  <a:schemeClr val="tx1"/>
                </a:solidFill>
              </a:rPr>
            </a:br>
            <a:r>
              <a:rPr lang="en-US" sz="4000" b="1" dirty="0">
                <a:solidFill>
                  <a:schemeClr val="tx1"/>
                </a:solidFill>
              </a:rPr>
              <a:t>Microprocessors </a:t>
            </a:r>
          </a:p>
          <a:p>
            <a:pPr algn="ctr"/>
            <a:r>
              <a:rPr lang="en-US" sz="4000" b="1" dirty="0">
                <a:solidFill>
                  <a:schemeClr val="tx1"/>
                </a:solidFill>
              </a:rPr>
              <a:t>&amp;</a:t>
            </a:r>
          </a:p>
          <a:p>
            <a:pPr algn="ctr"/>
            <a:r>
              <a:rPr lang="en-US" sz="4000" b="1" dirty="0">
                <a:solidFill>
                  <a:schemeClr val="tx1"/>
                </a:solidFill>
              </a:rPr>
              <a:t>Microcontrollers</a:t>
            </a:r>
            <a:endParaRPr lang="en-US" sz="4000" b="1" dirty="0"/>
          </a:p>
        </p:txBody>
      </p:sp>
      <p:sp>
        <p:nvSpPr>
          <p:cNvPr id="5" name="Rectangle 4">
            <a:extLst>
              <a:ext uri="{FF2B5EF4-FFF2-40B4-BE49-F238E27FC236}">
                <a16:creationId xmlns:a16="http://schemas.microsoft.com/office/drawing/2014/main" id="{29E45759-D1CF-4AC2-AB80-A3237D965716}"/>
              </a:ext>
            </a:extLst>
          </p:cNvPr>
          <p:cNvSpPr/>
          <p:nvPr/>
        </p:nvSpPr>
        <p:spPr>
          <a:xfrm>
            <a:off x="4606290" y="-2857500"/>
            <a:ext cx="7480202" cy="10852638"/>
          </a:xfrm>
          <a:prstGeom prst="rect">
            <a:avLst/>
          </a:prstGeom>
          <a:pattFill prst="pct7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bg2">
                  <a:lumMod val="10000"/>
                </a:schemeClr>
              </a:solidFill>
            </a:endParaRPr>
          </a:p>
          <a:p>
            <a:r>
              <a:rPr lang="en-US" sz="4000" b="1" dirty="0">
                <a:solidFill>
                  <a:schemeClr val="bg2">
                    <a:lumMod val="10000"/>
                  </a:schemeClr>
                </a:solidFill>
              </a:rPr>
              <a:t>				</a:t>
            </a:r>
          </a:p>
          <a:p>
            <a:r>
              <a:rPr lang="en-US" sz="4000" b="1" dirty="0">
                <a:solidFill>
                  <a:schemeClr val="bg2">
                    <a:lumMod val="10000"/>
                  </a:schemeClr>
                </a:solidFill>
              </a:rPr>
              <a:t>				</a:t>
            </a:r>
            <a:r>
              <a:rPr lang="en-US" sz="2400" b="1" dirty="0">
                <a:solidFill>
                  <a:schemeClr val="bg2">
                    <a:lumMod val="10000"/>
                  </a:schemeClr>
                </a:solidFill>
              </a:rPr>
              <a:t>	</a:t>
            </a:r>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r>
              <a:rPr lang="en-US" sz="3600" b="1" dirty="0">
                <a:solidFill>
                  <a:schemeClr val="bg2">
                    <a:lumMod val="10000"/>
                  </a:schemeClr>
                </a:solidFill>
              </a:rPr>
              <a:t>                      </a:t>
            </a: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r>
              <a:rPr lang="en-US" sz="4000" b="1" u="sng" dirty="0">
                <a:solidFill>
                  <a:schemeClr val="bg2">
                    <a:lumMod val="10000"/>
                  </a:schemeClr>
                </a:solidFill>
              </a:rPr>
              <a:t>Instructor:</a:t>
            </a:r>
          </a:p>
          <a:p>
            <a:r>
              <a:rPr lang="en-US" sz="4000" b="1" dirty="0" err="1">
                <a:solidFill>
                  <a:schemeClr val="bg2">
                    <a:lumMod val="10000"/>
                  </a:schemeClr>
                </a:solidFill>
              </a:rPr>
              <a:t>Dr.Md.Nawab</a:t>
            </a:r>
            <a:r>
              <a:rPr lang="en-US" sz="4000" b="1" dirty="0">
                <a:solidFill>
                  <a:schemeClr val="bg2">
                    <a:lumMod val="10000"/>
                  </a:schemeClr>
                </a:solidFill>
              </a:rPr>
              <a:t> Yousuf Ali</a:t>
            </a:r>
          </a:p>
          <a:p>
            <a:r>
              <a:rPr lang="en-US" sz="4000" b="1" dirty="0" err="1">
                <a:solidFill>
                  <a:schemeClr val="bg2">
                    <a:lumMod val="10000"/>
                  </a:schemeClr>
                </a:solidFill>
              </a:rPr>
              <a:t>Professor,Department</a:t>
            </a:r>
            <a:r>
              <a:rPr lang="en-US" sz="4000" b="1" dirty="0">
                <a:solidFill>
                  <a:schemeClr val="bg2">
                    <a:lumMod val="10000"/>
                  </a:schemeClr>
                </a:solidFill>
              </a:rPr>
              <a:t> of</a:t>
            </a:r>
          </a:p>
          <a:p>
            <a:r>
              <a:rPr lang="en-US" sz="4000" b="1" dirty="0">
                <a:solidFill>
                  <a:schemeClr val="bg2">
                    <a:lumMod val="10000"/>
                  </a:schemeClr>
                </a:solidFill>
              </a:rPr>
              <a:t>Computer Science &amp;Engineering</a:t>
            </a:r>
          </a:p>
          <a:p>
            <a:endParaRPr lang="en-US" sz="3600" b="1" dirty="0">
              <a:solidFill>
                <a:schemeClr val="bg2">
                  <a:lumMod val="10000"/>
                </a:schemeClr>
              </a:solidFill>
            </a:endParaRPr>
          </a:p>
          <a:p>
            <a:endParaRPr lang="en-US" sz="3600" b="1" dirty="0">
              <a:solidFill>
                <a:schemeClr val="bg2">
                  <a:lumMod val="10000"/>
                </a:schemeClr>
              </a:solidFill>
            </a:endParaRPr>
          </a:p>
          <a:p>
            <a:r>
              <a:rPr lang="en-US" sz="3600" b="1" u="sng" dirty="0">
                <a:solidFill>
                  <a:schemeClr val="bg2">
                    <a:lumMod val="10000"/>
                  </a:schemeClr>
                </a:solidFill>
              </a:rPr>
              <a:t>Group Members:</a:t>
            </a:r>
          </a:p>
          <a:p>
            <a:endParaRPr lang="en-US" sz="3600" b="1" dirty="0">
              <a:solidFill>
                <a:schemeClr val="bg2">
                  <a:lumMod val="10000"/>
                </a:schemeClr>
              </a:solidFill>
            </a:endParaRPr>
          </a:p>
          <a:p>
            <a:r>
              <a:rPr lang="en-US" sz="3600" b="1" dirty="0">
                <a:solidFill>
                  <a:schemeClr val="bg2">
                    <a:lumMod val="10000"/>
                  </a:schemeClr>
                </a:solidFill>
              </a:rPr>
              <a:t> 					Mahmud Jamil </a:t>
            </a:r>
          </a:p>
          <a:p>
            <a:r>
              <a:rPr lang="en-US" sz="3600" b="1" dirty="0">
                <a:solidFill>
                  <a:schemeClr val="bg2">
                    <a:lumMod val="10000"/>
                  </a:schemeClr>
                </a:solidFill>
              </a:rPr>
              <a:t>					(ID:2017-2-60-147)</a:t>
            </a:r>
          </a:p>
          <a:p>
            <a:r>
              <a:rPr lang="en-US" sz="3600" b="1" dirty="0">
                <a:solidFill>
                  <a:schemeClr val="bg2">
                    <a:lumMod val="10000"/>
                  </a:schemeClr>
                </a:solidFill>
              </a:rPr>
              <a:t>					Farhat </a:t>
            </a:r>
            <a:r>
              <a:rPr lang="en-US" sz="3600" b="1" dirty="0" err="1">
                <a:solidFill>
                  <a:schemeClr val="bg2">
                    <a:lumMod val="10000"/>
                  </a:schemeClr>
                </a:solidFill>
              </a:rPr>
              <a:t>Jebin</a:t>
            </a:r>
            <a:endParaRPr lang="en-US" sz="3600" b="1" dirty="0">
              <a:solidFill>
                <a:schemeClr val="bg2">
                  <a:lumMod val="10000"/>
                </a:schemeClr>
              </a:solidFill>
            </a:endParaRPr>
          </a:p>
          <a:p>
            <a:r>
              <a:rPr lang="en-US" sz="3600" b="1" dirty="0">
                <a:solidFill>
                  <a:schemeClr val="bg2">
                    <a:lumMod val="10000"/>
                  </a:schemeClr>
                </a:solidFill>
              </a:rPr>
              <a:t>					(ID:2017-2-60-059)</a:t>
            </a:r>
          </a:p>
          <a:p>
            <a:r>
              <a:rPr lang="en-US" sz="3600" b="1" dirty="0">
                <a:solidFill>
                  <a:schemeClr val="bg2">
                    <a:lumMod val="10000"/>
                  </a:schemeClr>
                </a:solidFill>
              </a:rPr>
              <a:t>				    Nishat </a:t>
            </a:r>
            <a:r>
              <a:rPr lang="en-US" sz="3600" b="1">
                <a:solidFill>
                  <a:schemeClr val="bg2">
                    <a:lumMod val="10000"/>
                  </a:schemeClr>
                </a:solidFill>
              </a:rPr>
              <a:t>Tasmim</a:t>
            </a:r>
            <a:r>
              <a:rPr lang="en-US" sz="3600" b="1" dirty="0">
                <a:solidFill>
                  <a:schemeClr val="bg2">
                    <a:lumMod val="10000"/>
                  </a:schemeClr>
                </a:solidFill>
              </a:rPr>
              <a:t> Madhu </a:t>
            </a:r>
          </a:p>
          <a:p>
            <a:r>
              <a:rPr lang="en-US" sz="3600" b="1" dirty="0">
                <a:solidFill>
                  <a:schemeClr val="bg2">
                    <a:lumMod val="10000"/>
                  </a:schemeClr>
                </a:solidFill>
              </a:rPr>
              <a:t>				    (ID:2017-2-60-097</a:t>
            </a:r>
            <a:r>
              <a:rPr lang="en-US" sz="3600" dirty="0">
                <a:solidFill>
                  <a:schemeClr val="bg2">
                    <a:lumMod val="10000"/>
                  </a:schemeClr>
                </a:solidFill>
              </a:rPr>
              <a:t>)</a:t>
            </a: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endParaRPr lang="en-US" sz="3600" b="1" dirty="0">
              <a:solidFill>
                <a:schemeClr val="bg2">
                  <a:lumMod val="10000"/>
                </a:schemeClr>
              </a:solidFill>
            </a:endParaRPr>
          </a:p>
          <a:p>
            <a:r>
              <a:rPr lang="en-US" sz="3600" b="1" dirty="0">
                <a:solidFill>
                  <a:schemeClr val="bg2">
                    <a:lumMod val="10000"/>
                  </a:schemeClr>
                </a:solidFill>
              </a:rPr>
              <a:t>					</a:t>
            </a:r>
          </a:p>
          <a:p>
            <a:r>
              <a:rPr lang="en-US" sz="3600" b="1" dirty="0">
                <a:solidFill>
                  <a:schemeClr val="bg2">
                    <a:lumMod val="10000"/>
                  </a:schemeClr>
                </a:solidFill>
              </a:rPr>
              <a:t>	</a:t>
            </a:r>
            <a:endParaRPr lang="en-US" dirty="0"/>
          </a:p>
          <a:p>
            <a:pPr algn="ctr"/>
            <a:endParaRPr lang="en-US" dirty="0"/>
          </a:p>
        </p:txBody>
      </p:sp>
    </p:spTree>
    <p:extLst>
      <p:ext uri="{BB962C8B-B14F-4D97-AF65-F5344CB8AC3E}">
        <p14:creationId xmlns:p14="http://schemas.microsoft.com/office/powerpoint/2010/main" val="9896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4C26-38E9-4D1E-853B-2E2E3268A26B}"/>
              </a:ext>
            </a:extLst>
          </p:cNvPr>
          <p:cNvSpPr>
            <a:spLocks noGrp="1"/>
          </p:cNvSpPr>
          <p:nvPr>
            <p:ph type="ctrTitle"/>
          </p:nvPr>
        </p:nvSpPr>
        <p:spPr>
          <a:xfrm>
            <a:off x="2928401" y="472441"/>
            <a:ext cx="8574622" cy="2720340"/>
          </a:xfrm>
        </p:spPr>
        <p:txBody>
          <a:bodyPr>
            <a:normAutofit/>
          </a:bodyPr>
          <a:lstStyle/>
          <a:p>
            <a:r>
              <a:rPr lang="en-US" sz="5400" b="1" dirty="0"/>
              <a:t>Smartphone Android operated Robot using Arduino</a:t>
            </a:r>
          </a:p>
        </p:txBody>
      </p:sp>
      <p:sp>
        <p:nvSpPr>
          <p:cNvPr id="3" name="Subtitle 2">
            <a:extLst>
              <a:ext uri="{FF2B5EF4-FFF2-40B4-BE49-F238E27FC236}">
                <a16:creationId xmlns:a16="http://schemas.microsoft.com/office/drawing/2014/main" id="{1F62F596-49DA-4534-B751-9F020C26F688}"/>
              </a:ext>
            </a:extLst>
          </p:cNvPr>
          <p:cNvSpPr>
            <a:spLocks noGrp="1"/>
          </p:cNvSpPr>
          <p:nvPr>
            <p:ph type="subTitle" idx="1"/>
          </p:nvPr>
        </p:nvSpPr>
        <p:spPr>
          <a:xfrm>
            <a:off x="4515377" y="3996266"/>
            <a:ext cx="7242283" cy="1970193"/>
          </a:xfrm>
        </p:spPr>
        <p:txBody>
          <a:bodyPr>
            <a:normAutofit/>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F1FC5EB3-93B9-4735-8C07-ECCEC7DA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291541"/>
            <a:ext cx="5418540" cy="3042123"/>
          </a:xfrm>
          <a:prstGeom prst="rect">
            <a:avLst/>
          </a:prstGeom>
        </p:spPr>
      </p:pic>
    </p:spTree>
    <p:extLst>
      <p:ext uri="{BB962C8B-B14F-4D97-AF65-F5344CB8AC3E}">
        <p14:creationId xmlns:p14="http://schemas.microsoft.com/office/powerpoint/2010/main" val="25393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2EF2-77B9-448B-BEAD-00BD3FC7DA58}"/>
              </a:ext>
            </a:extLst>
          </p:cNvPr>
          <p:cNvSpPr>
            <a:spLocks noGrp="1"/>
          </p:cNvSpPr>
          <p:nvPr>
            <p:ph type="title"/>
          </p:nvPr>
        </p:nvSpPr>
        <p:spPr>
          <a:xfrm>
            <a:off x="2179320" y="640080"/>
            <a:ext cx="7597140" cy="1120140"/>
          </a:xfrm>
        </p:spPr>
        <p:txBody>
          <a:bodyPr>
            <a:normAutofit/>
          </a:bodyPr>
          <a:lstStyle/>
          <a:p>
            <a:endParaRPr lang="en-US" sz="5400" b="1" dirty="0"/>
          </a:p>
        </p:txBody>
      </p:sp>
      <p:sp>
        <p:nvSpPr>
          <p:cNvPr id="13" name="Content Placeholder 12">
            <a:extLst>
              <a:ext uri="{FF2B5EF4-FFF2-40B4-BE49-F238E27FC236}">
                <a16:creationId xmlns:a16="http://schemas.microsoft.com/office/drawing/2014/main" id="{19CA251A-A6AC-47B4-8FEC-6CB7A4693144}"/>
              </a:ext>
            </a:extLst>
          </p:cNvPr>
          <p:cNvSpPr>
            <a:spLocks noGrp="1"/>
          </p:cNvSpPr>
          <p:nvPr>
            <p:ph idx="1"/>
          </p:nvPr>
        </p:nvSpPr>
        <p:spPr/>
        <p:txBody>
          <a:bodyPr>
            <a:normAutofit/>
          </a:bodyPr>
          <a:lstStyle/>
          <a:p>
            <a:r>
              <a:rPr lang="en-US" sz="3200" dirty="0"/>
              <a:t>The project aims in designing a Robot that can be operated using Android mobile phone.</a:t>
            </a:r>
          </a:p>
        </p:txBody>
      </p:sp>
      <p:sp>
        <p:nvSpPr>
          <p:cNvPr id="14" name="Oval 13">
            <a:extLst>
              <a:ext uri="{FF2B5EF4-FFF2-40B4-BE49-F238E27FC236}">
                <a16:creationId xmlns:a16="http://schemas.microsoft.com/office/drawing/2014/main" id="{17ACB0B2-148C-4213-B648-073D63130D40}"/>
              </a:ext>
            </a:extLst>
          </p:cNvPr>
          <p:cNvSpPr/>
          <p:nvPr/>
        </p:nvSpPr>
        <p:spPr>
          <a:xfrm>
            <a:off x="1409700" y="182881"/>
            <a:ext cx="9227820" cy="2072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95000"/>
                    <a:lumOff val="5000"/>
                  </a:schemeClr>
                </a:solidFill>
              </a:rPr>
              <a:t>AIM IN OUR PROJECT</a:t>
            </a:r>
            <a:br>
              <a:rPr lang="en-US" sz="4000" b="1" dirty="0">
                <a:solidFill>
                  <a:schemeClr val="tx1">
                    <a:lumMod val="95000"/>
                    <a:lumOff val="5000"/>
                  </a:schemeClr>
                </a:solidFill>
              </a:rPr>
            </a:br>
            <a:endParaRPr lang="en-US" sz="4000" dirty="0">
              <a:solidFill>
                <a:schemeClr val="tx1">
                  <a:lumMod val="95000"/>
                  <a:lumOff val="5000"/>
                </a:schemeClr>
              </a:solidFill>
            </a:endParaRPr>
          </a:p>
        </p:txBody>
      </p:sp>
    </p:spTree>
    <p:extLst>
      <p:ext uri="{BB962C8B-B14F-4D97-AF65-F5344CB8AC3E}">
        <p14:creationId xmlns:p14="http://schemas.microsoft.com/office/powerpoint/2010/main" val="296157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B75B-658D-4200-B7E0-09CBA3930E6D}"/>
              </a:ext>
            </a:extLst>
          </p:cNvPr>
          <p:cNvSpPr>
            <a:spLocks noGrp="1"/>
          </p:cNvSpPr>
          <p:nvPr>
            <p:ph type="title"/>
          </p:nvPr>
        </p:nvSpPr>
        <p:spPr>
          <a:xfrm>
            <a:off x="1484311" y="685801"/>
            <a:ext cx="8535989" cy="1165860"/>
          </a:xfrm>
        </p:spPr>
        <p:txBody>
          <a:bodyPr/>
          <a:lstStyle/>
          <a:p>
            <a:endParaRPr lang="en-US" b="1" dirty="0"/>
          </a:p>
        </p:txBody>
      </p:sp>
      <p:sp>
        <p:nvSpPr>
          <p:cNvPr id="3" name="Content Placeholder 2">
            <a:extLst>
              <a:ext uri="{FF2B5EF4-FFF2-40B4-BE49-F238E27FC236}">
                <a16:creationId xmlns:a16="http://schemas.microsoft.com/office/drawing/2014/main" id="{97A32FE8-550C-4433-82EF-9A959E66CB6D}"/>
              </a:ext>
            </a:extLst>
          </p:cNvPr>
          <p:cNvSpPr>
            <a:spLocks noGrp="1"/>
          </p:cNvSpPr>
          <p:nvPr>
            <p:ph idx="1"/>
          </p:nvPr>
        </p:nvSpPr>
        <p:spPr>
          <a:xfrm>
            <a:off x="1484310" y="1965961"/>
            <a:ext cx="10018713" cy="382524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200" b="1" dirty="0"/>
              <a:t>In this project, we are going to learn How to make a Mobile controlled Robot using the Arduino microcontroller. We will be controlling robots using a mobile app using Bluetooth and monitoring the system.</a:t>
            </a:r>
            <a:endParaRPr lang="en-US" sz="3200" dirty="0"/>
          </a:p>
        </p:txBody>
      </p:sp>
      <p:sp>
        <p:nvSpPr>
          <p:cNvPr id="4" name="Rectangle: Rounded Corners 3">
            <a:extLst>
              <a:ext uri="{FF2B5EF4-FFF2-40B4-BE49-F238E27FC236}">
                <a16:creationId xmlns:a16="http://schemas.microsoft.com/office/drawing/2014/main" id="{0D9067CA-FC40-4BFC-9B06-4BA101037E50}"/>
              </a:ext>
            </a:extLst>
          </p:cNvPr>
          <p:cNvSpPr/>
          <p:nvPr/>
        </p:nvSpPr>
        <p:spPr>
          <a:xfrm>
            <a:off x="1484310" y="727710"/>
            <a:ext cx="8825550" cy="108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95000"/>
                    <a:lumOff val="5000"/>
                  </a:schemeClr>
                </a:solidFill>
              </a:rPr>
              <a:t>INTRODUCTION</a:t>
            </a:r>
            <a:endParaRPr lang="en-US" sz="5400" dirty="0">
              <a:solidFill>
                <a:schemeClr val="tx1">
                  <a:lumMod val="95000"/>
                  <a:lumOff val="5000"/>
                </a:schemeClr>
              </a:solidFill>
            </a:endParaRPr>
          </a:p>
        </p:txBody>
      </p:sp>
    </p:spTree>
    <p:extLst>
      <p:ext uri="{BB962C8B-B14F-4D97-AF65-F5344CB8AC3E}">
        <p14:creationId xmlns:p14="http://schemas.microsoft.com/office/powerpoint/2010/main" val="250064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0615-64CB-4207-A52D-25D83010F712}"/>
              </a:ext>
            </a:extLst>
          </p:cNvPr>
          <p:cNvSpPr>
            <a:spLocks noGrp="1"/>
          </p:cNvSpPr>
          <p:nvPr>
            <p:ph type="title"/>
          </p:nvPr>
        </p:nvSpPr>
        <p:spPr>
          <a:xfrm>
            <a:off x="3429000" y="160021"/>
            <a:ext cx="7155180" cy="1249680"/>
          </a:xfrm>
        </p:spPr>
        <p:txBody>
          <a:bodyPr>
            <a:normAutofit/>
          </a:bodyPr>
          <a:lstStyle/>
          <a:p>
            <a:endParaRPr lang="en-US" sz="4400" b="1" dirty="0"/>
          </a:p>
        </p:txBody>
      </p:sp>
      <p:sp>
        <p:nvSpPr>
          <p:cNvPr id="3" name="Content Placeholder 2">
            <a:extLst>
              <a:ext uri="{FF2B5EF4-FFF2-40B4-BE49-F238E27FC236}">
                <a16:creationId xmlns:a16="http://schemas.microsoft.com/office/drawing/2014/main" id="{34ABA576-824E-47FD-AD38-9704C09F39CC}"/>
              </a:ext>
            </a:extLst>
          </p:cNvPr>
          <p:cNvSpPr>
            <a:spLocks noGrp="1"/>
          </p:cNvSpPr>
          <p:nvPr>
            <p:ph idx="1"/>
          </p:nvPr>
        </p:nvSpPr>
        <p:spPr>
          <a:xfrm>
            <a:off x="1484311" y="1333501"/>
            <a:ext cx="9915210" cy="3916680"/>
          </a:xfrm>
        </p:spPr>
        <p:txBody>
          <a:bodyPr/>
          <a:lstStyle/>
          <a:p>
            <a:pPr lvl="8"/>
            <a:r>
              <a:rPr lang="en-US" sz="4000" b="1" dirty="0">
                <a:solidFill>
                  <a:schemeClr val="tx2"/>
                </a:solidFill>
              </a:rPr>
              <a:t>ARDUINO</a:t>
            </a:r>
            <a:endParaRPr lang="en-US" b="1" dirty="0">
              <a:solidFill>
                <a:schemeClr val="tx2"/>
              </a:solidFill>
            </a:endParaRPr>
          </a:p>
          <a:p>
            <a:r>
              <a:rPr lang="en-US" b="1" dirty="0">
                <a:solidFill>
                  <a:schemeClr val="tx2"/>
                </a:solidFill>
              </a:rPr>
              <a:t>Arduino is an open-source prototyping platform used for building electronics projects. It consists of both a physical programmable circuit board and a software, or IDE (Integrated Development Environment) that runs on your computer, where you can write and upload the computer code to the physical board.</a:t>
            </a:r>
          </a:p>
          <a:p>
            <a:endParaRPr lang="en-US" dirty="0"/>
          </a:p>
        </p:txBody>
      </p:sp>
      <p:pic>
        <p:nvPicPr>
          <p:cNvPr id="4" name="Picture 3" descr="csa-300x193">
            <a:extLst>
              <a:ext uri="{FF2B5EF4-FFF2-40B4-BE49-F238E27FC236}">
                <a16:creationId xmlns:a16="http://schemas.microsoft.com/office/drawing/2014/main" id="{4A677541-A512-4265-AC12-882B26B58C03}"/>
              </a:ext>
            </a:extLst>
          </p:cNvPr>
          <p:cNvPicPr>
            <a:picLocks noChangeAspect="1"/>
          </p:cNvPicPr>
          <p:nvPr/>
        </p:nvPicPr>
        <p:blipFill>
          <a:blip r:embed="rId2"/>
          <a:stretch>
            <a:fillRect/>
          </a:stretch>
        </p:blipFill>
        <p:spPr>
          <a:xfrm>
            <a:off x="8409940" y="4333875"/>
            <a:ext cx="2857500" cy="1838325"/>
          </a:xfrm>
          <a:prstGeom prst="rect">
            <a:avLst/>
          </a:prstGeom>
        </p:spPr>
      </p:pic>
      <p:sp>
        <p:nvSpPr>
          <p:cNvPr id="5" name="Rectangle: Rounded Corners 4">
            <a:extLst>
              <a:ext uri="{FF2B5EF4-FFF2-40B4-BE49-F238E27FC236}">
                <a16:creationId xmlns:a16="http://schemas.microsoft.com/office/drawing/2014/main" id="{88DBC5BE-2A25-4CEA-B4B0-FE9D36D58314}"/>
              </a:ext>
            </a:extLst>
          </p:cNvPr>
          <p:cNvSpPr/>
          <p:nvPr/>
        </p:nvSpPr>
        <p:spPr>
          <a:xfrm>
            <a:off x="3360420" y="160021"/>
            <a:ext cx="7223760" cy="131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95000"/>
                    <a:lumOff val="5000"/>
                  </a:schemeClr>
                </a:solidFill>
              </a:rPr>
              <a:t>HARDWARE </a:t>
            </a:r>
            <a:endParaRPr lang="en-US" sz="6600" dirty="0">
              <a:solidFill>
                <a:schemeClr val="tx1">
                  <a:lumMod val="95000"/>
                  <a:lumOff val="5000"/>
                </a:schemeClr>
              </a:solidFill>
            </a:endParaRPr>
          </a:p>
        </p:txBody>
      </p:sp>
    </p:spTree>
    <p:extLst>
      <p:ext uri="{BB962C8B-B14F-4D97-AF65-F5344CB8AC3E}">
        <p14:creationId xmlns:p14="http://schemas.microsoft.com/office/powerpoint/2010/main" val="12894928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9FA9E8B-E07D-4471-949D-119D21388993}"/>
              </a:ext>
            </a:extLst>
          </p:cNvPr>
          <p:cNvSpPr>
            <a:spLocks noGrp="1"/>
          </p:cNvSpPr>
          <p:nvPr>
            <p:ph type="title"/>
          </p:nvPr>
        </p:nvSpPr>
        <p:spPr>
          <a:xfrm>
            <a:off x="1813560" y="449581"/>
            <a:ext cx="6469380" cy="1120140"/>
          </a:xfrm>
        </p:spPr>
        <p:txBody>
          <a:bodyPr/>
          <a:lstStyle/>
          <a:p>
            <a:endParaRPr lang="en-US" b="1" dirty="0"/>
          </a:p>
        </p:txBody>
      </p:sp>
      <p:sp>
        <p:nvSpPr>
          <p:cNvPr id="8" name="Content Placeholder 7">
            <a:extLst>
              <a:ext uri="{FF2B5EF4-FFF2-40B4-BE49-F238E27FC236}">
                <a16:creationId xmlns:a16="http://schemas.microsoft.com/office/drawing/2014/main" id="{BCF3BB67-7AE0-4961-AE1C-3B58BD53AFA3}"/>
              </a:ext>
            </a:extLst>
          </p:cNvPr>
          <p:cNvSpPr>
            <a:spLocks noGrp="1"/>
          </p:cNvSpPr>
          <p:nvPr>
            <p:ph idx="1"/>
          </p:nvPr>
        </p:nvSpPr>
        <p:spPr>
          <a:xfrm>
            <a:off x="1484311" y="2666999"/>
            <a:ext cx="6097589" cy="3124201"/>
          </a:xfrm>
        </p:spPr>
        <p:txBody>
          <a:bodyPr>
            <a:noAutofit/>
          </a:bodyPr>
          <a:lstStyle/>
          <a:p>
            <a:r>
              <a:rPr lang="en-US" sz="2800" dirty="0">
                <a:solidFill>
                  <a:srgbClr val="000000"/>
                </a:solidFill>
                <a:latin typeface="Arial" panose="020B0604020202020204" pitchFamily="34" charset="0"/>
                <a:ea typeface="Calibri" panose="020F0502020204030204" pitchFamily="34" charset="0"/>
              </a:rPr>
              <a:t>The L298N Motor Driver Module is responsible for providing the necessary drive current to the motors of the robotic car. I have provided information about L298N Module in an earlier project called Arduino DC Motor Control using L298N</a:t>
            </a:r>
            <a:endParaRPr lang="en-US" sz="2800" dirty="0"/>
          </a:p>
          <a:p>
            <a:endParaRPr lang="en-US" sz="2800" dirty="0"/>
          </a:p>
        </p:txBody>
      </p:sp>
      <p:sp>
        <p:nvSpPr>
          <p:cNvPr id="10" name="Content Placeholder 2">
            <a:extLst>
              <a:ext uri="{FF2B5EF4-FFF2-40B4-BE49-F238E27FC236}">
                <a16:creationId xmlns:a16="http://schemas.microsoft.com/office/drawing/2014/main" id="{03FC6F35-D862-46D2-8FFD-7A0381C52E08}"/>
              </a:ext>
            </a:extLst>
          </p:cNvPr>
          <p:cNvSpPr txBox="1">
            <a:spLocks/>
          </p:cNvSpPr>
          <p:nvPr/>
        </p:nvSpPr>
        <p:spPr>
          <a:xfrm>
            <a:off x="1484311" y="1569721"/>
            <a:ext cx="6349050" cy="38557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107000"/>
              </a:lnSpc>
              <a:spcBef>
                <a:spcPts val="0"/>
              </a:spcBef>
              <a:spcAft>
                <a:spcPts val="800"/>
              </a:spcAft>
              <a:buFont typeface="Arial"/>
              <a:buNone/>
            </a:pPr>
            <a:endParaRPr lang="en-US" sz="2800" dirty="0"/>
          </a:p>
        </p:txBody>
      </p:sp>
      <p:pic>
        <p:nvPicPr>
          <p:cNvPr id="11" name="Picture 10">
            <a:extLst>
              <a:ext uri="{FF2B5EF4-FFF2-40B4-BE49-F238E27FC236}">
                <a16:creationId xmlns:a16="http://schemas.microsoft.com/office/drawing/2014/main" id="{0B553B20-125C-4EC0-A9FA-71E68725819E}"/>
              </a:ext>
            </a:extLst>
          </p:cNvPr>
          <p:cNvPicPr/>
          <p:nvPr/>
        </p:nvPicPr>
        <p:blipFill>
          <a:blip r:embed="rId2">
            <a:extLst>
              <a:ext uri="{28A0092B-C50C-407E-A947-70E740481C1C}">
                <a14:useLocalDpi xmlns:a14="http://schemas.microsoft.com/office/drawing/2010/main" val="0"/>
              </a:ext>
            </a:extLst>
          </a:blip>
          <a:stretch>
            <a:fillRect/>
          </a:stretch>
        </p:blipFill>
        <p:spPr>
          <a:xfrm>
            <a:off x="7581900" y="2198370"/>
            <a:ext cx="4503420" cy="2720340"/>
          </a:xfrm>
          <a:prstGeom prst="rect">
            <a:avLst/>
          </a:prstGeom>
          <a:gradFill>
            <a:gsLst>
              <a:gs pos="51208">
                <a:srgbClr val="DBEBB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chemeClr val="tx1"/>
            </a:outerShdw>
          </a:effectLst>
        </p:spPr>
      </p:pic>
      <p:sp>
        <p:nvSpPr>
          <p:cNvPr id="12" name="Rectangle: Rounded Corners 11">
            <a:extLst>
              <a:ext uri="{FF2B5EF4-FFF2-40B4-BE49-F238E27FC236}">
                <a16:creationId xmlns:a16="http://schemas.microsoft.com/office/drawing/2014/main" id="{CB7A0E62-C2E3-44CE-AFE7-873A62627942}"/>
              </a:ext>
            </a:extLst>
          </p:cNvPr>
          <p:cNvSpPr/>
          <p:nvPr/>
        </p:nvSpPr>
        <p:spPr>
          <a:xfrm>
            <a:off x="1744980" y="342901"/>
            <a:ext cx="6598920" cy="1211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00"/>
                </a:solidFill>
                <a:effectLst/>
                <a:latin typeface="Arial" panose="020B0604020202020204" pitchFamily="34" charset="0"/>
                <a:ea typeface="Calibri" panose="020F0502020204030204" pitchFamily="34" charset="0"/>
              </a:rPr>
              <a:t>L298N Motor Driver</a:t>
            </a:r>
            <a:endParaRPr lang="en-US" sz="3600" b="1" dirty="0"/>
          </a:p>
        </p:txBody>
      </p:sp>
    </p:spTree>
    <p:extLst>
      <p:ext uri="{BB962C8B-B14F-4D97-AF65-F5344CB8AC3E}">
        <p14:creationId xmlns:p14="http://schemas.microsoft.com/office/powerpoint/2010/main" val="8857285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F381-A033-414A-8DC3-2C61DF37B362}"/>
              </a:ext>
            </a:extLst>
          </p:cNvPr>
          <p:cNvSpPr>
            <a:spLocks noGrp="1"/>
          </p:cNvSpPr>
          <p:nvPr>
            <p:ph type="title"/>
          </p:nvPr>
        </p:nvSpPr>
        <p:spPr>
          <a:xfrm>
            <a:off x="1484311" y="685801"/>
            <a:ext cx="9145589" cy="1013460"/>
          </a:xfrm>
        </p:spPr>
        <p:txBody>
          <a:bodyPr>
            <a:normAutofit/>
          </a:bodyPr>
          <a:lstStyle/>
          <a:p>
            <a:br>
              <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92E6BC74-0B2E-4CDD-8960-0B490DE18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5589" y="1432560"/>
            <a:ext cx="3124200" cy="3124200"/>
          </a:xfrm>
        </p:spPr>
      </p:pic>
      <p:sp>
        <p:nvSpPr>
          <p:cNvPr id="7" name="TextBox 6">
            <a:extLst>
              <a:ext uri="{FF2B5EF4-FFF2-40B4-BE49-F238E27FC236}">
                <a16:creationId xmlns:a16="http://schemas.microsoft.com/office/drawing/2014/main" id="{A2F5F9CA-802F-497D-B4EB-E1252364AC95}"/>
              </a:ext>
            </a:extLst>
          </p:cNvPr>
          <p:cNvSpPr txBox="1"/>
          <p:nvPr/>
        </p:nvSpPr>
        <p:spPr>
          <a:xfrm>
            <a:off x="1363980" y="2652570"/>
            <a:ext cx="6972300" cy="3015697"/>
          </a:xfrm>
          <a:prstGeom prst="rect">
            <a:avLst/>
          </a:prstGeom>
          <a:noFill/>
        </p:spPr>
        <p:txBody>
          <a:bodyPr wrap="square">
            <a:spAutoFit/>
          </a:bodyPr>
          <a:lstStyle/>
          <a:p>
            <a:pPr marL="0" marR="0">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r>
              <a:rPr lang="en-US" sz="3600" dirty="0">
                <a:solidFill>
                  <a:srgbClr val="000000"/>
                </a:solidFill>
                <a:effectLst/>
                <a:latin typeface="Arial" panose="020B0604020202020204" pitchFamily="34" charset="0"/>
                <a:ea typeface="Times New Roman" panose="02020603050405020304" pitchFamily="18" charset="0"/>
              </a:rPr>
              <a:t>The HC-05 Bluetooth Module is responsible for enabling Bluetooth Communication between Arduino and Android Phone.</a:t>
            </a:r>
            <a:endParaRPr lang="en-US" sz="3600" dirty="0">
              <a:effectLst/>
              <a:latin typeface="Times New Roman" panose="02020603050405020304" pitchFamily="18" charset="0"/>
              <a:ea typeface="Times New Roman" panose="02020603050405020304" pitchFamily="18" charset="0"/>
            </a:endParaRPr>
          </a:p>
        </p:txBody>
      </p:sp>
      <p:sp>
        <p:nvSpPr>
          <p:cNvPr id="8" name="Rectangle: Rounded Corners 7">
            <a:extLst>
              <a:ext uri="{FF2B5EF4-FFF2-40B4-BE49-F238E27FC236}">
                <a16:creationId xmlns:a16="http://schemas.microsoft.com/office/drawing/2014/main" id="{899D153F-66C5-43A3-A604-35206043369A}"/>
              </a:ext>
            </a:extLst>
          </p:cNvPr>
          <p:cNvSpPr/>
          <p:nvPr/>
        </p:nvSpPr>
        <p:spPr>
          <a:xfrm>
            <a:off x="1676400" y="868680"/>
            <a:ext cx="6659880" cy="1470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HC-05 Bluetooth Module</a:t>
            </a:r>
            <a:endParaRPr lang="en-US" sz="3200" dirty="0"/>
          </a:p>
        </p:txBody>
      </p:sp>
    </p:spTree>
    <p:extLst>
      <p:ext uri="{BB962C8B-B14F-4D97-AF65-F5344CB8AC3E}">
        <p14:creationId xmlns:p14="http://schemas.microsoft.com/office/powerpoint/2010/main" val="20737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0367-83F3-4A2D-ABCE-7947DD33775F}"/>
              </a:ext>
            </a:extLst>
          </p:cNvPr>
          <p:cNvSpPr>
            <a:spLocks noGrp="1"/>
          </p:cNvSpPr>
          <p:nvPr>
            <p:ph type="title"/>
          </p:nvPr>
        </p:nvSpPr>
        <p:spPr>
          <a:xfrm>
            <a:off x="1484311" y="685800"/>
            <a:ext cx="10120949" cy="1752599"/>
          </a:xfrm>
        </p:spPr>
        <p:txBody>
          <a:bodyPr/>
          <a:lstStyle/>
          <a:p>
            <a:r>
              <a:rPr lang="en-US" b="1" dirty="0"/>
              <a:t>         </a:t>
            </a:r>
          </a:p>
        </p:txBody>
      </p:sp>
      <p:pic>
        <p:nvPicPr>
          <p:cNvPr id="13" name="Content Placeholder 12">
            <a:extLst>
              <a:ext uri="{FF2B5EF4-FFF2-40B4-BE49-F238E27FC236}">
                <a16:creationId xmlns:a16="http://schemas.microsoft.com/office/drawing/2014/main" id="{891E3313-7311-4CF2-9537-C2977E78B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376" y="2567940"/>
            <a:ext cx="5102528" cy="3829526"/>
          </a:xfrm>
        </p:spPr>
      </p:pic>
      <p:pic>
        <p:nvPicPr>
          <p:cNvPr id="7" name="Picture 6">
            <a:extLst>
              <a:ext uri="{FF2B5EF4-FFF2-40B4-BE49-F238E27FC236}">
                <a16:creationId xmlns:a16="http://schemas.microsoft.com/office/drawing/2014/main" id="{6860F7C7-347D-4C06-838A-AAB115562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585" y="2167985"/>
            <a:ext cx="4298475" cy="4237101"/>
          </a:xfrm>
          <a:prstGeom prst="rect">
            <a:avLst/>
          </a:prstGeom>
        </p:spPr>
      </p:pic>
      <p:sp>
        <p:nvSpPr>
          <p:cNvPr id="8" name="Oval 7">
            <a:extLst>
              <a:ext uri="{FF2B5EF4-FFF2-40B4-BE49-F238E27FC236}">
                <a16:creationId xmlns:a16="http://schemas.microsoft.com/office/drawing/2014/main" id="{A544CF40-4CC1-4B6E-86F0-F96BB95AFD73}"/>
              </a:ext>
            </a:extLst>
          </p:cNvPr>
          <p:cNvSpPr/>
          <p:nvPr/>
        </p:nvSpPr>
        <p:spPr>
          <a:xfrm>
            <a:off x="1687511" y="143828"/>
            <a:ext cx="4857273" cy="172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95000"/>
                    <a:lumOff val="5000"/>
                  </a:schemeClr>
                </a:solidFill>
              </a:rPr>
              <a:t> Connecting Wires </a:t>
            </a:r>
          </a:p>
        </p:txBody>
      </p:sp>
      <p:sp>
        <p:nvSpPr>
          <p:cNvPr id="9" name="Oval 8">
            <a:extLst>
              <a:ext uri="{FF2B5EF4-FFF2-40B4-BE49-F238E27FC236}">
                <a16:creationId xmlns:a16="http://schemas.microsoft.com/office/drawing/2014/main" id="{26E2E79C-9732-4CA4-ADF6-025BC3198DD7}"/>
              </a:ext>
            </a:extLst>
          </p:cNvPr>
          <p:cNvSpPr/>
          <p:nvPr/>
        </p:nvSpPr>
        <p:spPr>
          <a:xfrm>
            <a:off x="7026988" y="685800"/>
            <a:ext cx="4857273" cy="172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95000"/>
                    <a:lumOff val="5000"/>
                  </a:schemeClr>
                </a:solidFill>
              </a:rPr>
              <a:t>Battery &amp; Holder </a:t>
            </a:r>
            <a:endParaRPr lang="en-US" sz="3200" dirty="0">
              <a:solidFill>
                <a:schemeClr val="tx1">
                  <a:lumMod val="95000"/>
                  <a:lumOff val="5000"/>
                </a:schemeClr>
              </a:solidFill>
            </a:endParaRPr>
          </a:p>
        </p:txBody>
      </p:sp>
    </p:spTree>
    <p:extLst>
      <p:ext uri="{BB962C8B-B14F-4D97-AF65-F5344CB8AC3E}">
        <p14:creationId xmlns:p14="http://schemas.microsoft.com/office/powerpoint/2010/main" val="3630909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298</TotalTime>
  <Words>457</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Corbel</vt:lpstr>
      <vt:lpstr>Open Sans</vt:lpstr>
      <vt:lpstr>Times New Roman</vt:lpstr>
      <vt:lpstr>Parallax</vt:lpstr>
      <vt:lpstr>WELCOME </vt:lpstr>
      <vt:lpstr>PowerPoint Presentation</vt:lpstr>
      <vt:lpstr>Smartphone Android operated Robot using Arduino</vt:lpstr>
      <vt:lpstr>PowerPoint Presentation</vt:lpstr>
      <vt:lpstr>PowerPoint Presentation</vt:lpstr>
      <vt:lpstr>PowerPoint Presentation</vt:lpstr>
      <vt:lpstr>PowerPoint Presentation</vt:lpstr>
      <vt:lpstr> </vt:lpstr>
      <vt:lpstr>         </vt:lpstr>
      <vt:lpstr> </vt:lpstr>
      <vt:lpstr>Circuit Diagram of Bluetooth Controlled Robot </vt:lpstr>
      <vt:lpstr>DIREECTION CONTROL CODE</vt:lpstr>
      <vt:lpstr> Working process</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Android operated Robot using Arduino</dc:title>
  <dc:creator>Mahmud Jamil</dc:creator>
  <cp:lastModifiedBy>Mahmud Jamil</cp:lastModifiedBy>
  <cp:revision>7</cp:revision>
  <dcterms:created xsi:type="dcterms:W3CDTF">2021-06-01T13:56:25Z</dcterms:created>
  <dcterms:modified xsi:type="dcterms:W3CDTF">2021-06-03T16:45:32Z</dcterms:modified>
</cp:coreProperties>
</file>