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3" r:id="rId24"/>
    <p:sldId id="265" r:id="rId25"/>
    <p:sldId id="266" r:id="rId26"/>
    <p:sldId id="268" r:id="rId27"/>
    <p:sldId id="269" r:id="rId28"/>
    <p:sldId id="264" r:id="rId29"/>
    <p:sldId id="267" r:id="rId30"/>
    <p:sldId id="270" r:id="rId31"/>
    <p:sldId id="271" r:id="rId3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1pPr>
    <a:lvl2pPr marL="457200" algn="ctr" rtl="0" fontAlgn="base">
      <a:spcBef>
        <a:spcPct val="0"/>
      </a:spcBef>
      <a:spcAft>
        <a:spcPct val="0"/>
      </a:spcAft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2pPr>
    <a:lvl3pPr marL="914400" algn="ctr" rtl="0" fontAlgn="base">
      <a:spcBef>
        <a:spcPct val="0"/>
      </a:spcBef>
      <a:spcAft>
        <a:spcPct val="0"/>
      </a:spcAft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3pPr>
    <a:lvl4pPr marL="1371600" algn="ctr" rtl="0" fontAlgn="base">
      <a:spcBef>
        <a:spcPct val="0"/>
      </a:spcBef>
      <a:spcAft>
        <a:spcPct val="0"/>
      </a:spcAft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4pPr>
    <a:lvl5pPr marL="1828800" algn="ctr" rtl="0" fontAlgn="base">
      <a:spcBef>
        <a:spcPct val="0"/>
      </a:spcBef>
      <a:spcAft>
        <a:spcPct val="0"/>
      </a:spcAft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5pPr>
    <a:lvl6pPr marL="2286000" algn="l" defTabSz="457200" rtl="0" eaLnBrk="1" latinLnBrk="0" hangingPunct="1"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6pPr>
    <a:lvl7pPr marL="2743200" algn="l" defTabSz="457200" rtl="0" eaLnBrk="1" latinLnBrk="0" hangingPunct="1"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7pPr>
    <a:lvl8pPr marL="3200400" algn="l" defTabSz="457200" rtl="0" eaLnBrk="1" latinLnBrk="0" hangingPunct="1"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8pPr>
    <a:lvl9pPr marL="3657600" algn="l" defTabSz="457200" rtl="0" eaLnBrk="1" latinLnBrk="0" hangingPunct="1">
      <a:defRPr sz="3800" kern="1200">
        <a:solidFill>
          <a:srgbClr val="46413B"/>
        </a:solidFill>
        <a:latin typeface="Hoefler Text" charset="0"/>
        <a:ea typeface="ヒラギノ明朝 ProN W3" charset="0"/>
        <a:cs typeface="ヒラギノ明朝 ProN W3" charset="0"/>
        <a:sym typeface="Hoefler Tex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08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79888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89134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100000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325753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9003867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41627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94764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25045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832135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61567297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47659601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34928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2209800"/>
            <a:ext cx="2730500" cy="4127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2209800"/>
            <a:ext cx="8039100" cy="4127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40325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446064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566842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799879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4775898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599738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184872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36948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28067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22849040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689470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008084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169347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373919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39494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24109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47262348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7823200"/>
            <a:ext cx="5384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7823200"/>
            <a:ext cx="5384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79359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573585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38877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21382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076315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136999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3481462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849343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6324600"/>
            <a:ext cx="2730500" cy="2743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6324600"/>
            <a:ext cx="8039100" cy="2743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189215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803157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378373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56088968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4965700"/>
            <a:ext cx="2654300" cy="179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848100" y="4965700"/>
            <a:ext cx="2654300" cy="179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705665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641091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692776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7677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90044285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71212323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80243881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448336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37150" y="2247900"/>
            <a:ext cx="1365250" cy="4508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2247900"/>
            <a:ext cx="3943350" cy="4508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431083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78619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97364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766664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7823200"/>
            <a:ext cx="5384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7823200"/>
            <a:ext cx="5384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771616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844007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23131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2794000"/>
            <a:ext cx="538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794000"/>
            <a:ext cx="538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57997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0222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2799592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4117590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135737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6324600"/>
            <a:ext cx="2730500" cy="27432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6324600"/>
            <a:ext cx="8039100" cy="27432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79896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817811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354250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4381267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2794000"/>
            <a:ext cx="2527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21100" y="2794000"/>
            <a:ext cx="2527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760981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19710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400347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678101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244060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6326189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72375735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94482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533400"/>
            <a:ext cx="2730500" cy="7975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533400"/>
            <a:ext cx="8039100" cy="7975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751591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653040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921867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735779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1511300"/>
            <a:ext cx="5384800" cy="673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1511300"/>
            <a:ext cx="5384800" cy="673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04123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846660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594491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794243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740789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1310164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9947931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802386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78517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78517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252510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114727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6293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9519068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412707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2794000"/>
            <a:ext cx="538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794000"/>
            <a:ext cx="538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303156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944426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747631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098641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3786575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0359121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923912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533400"/>
            <a:ext cx="2730500" cy="7975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533400"/>
            <a:ext cx="8039100" cy="7975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55278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2308234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6064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544536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79118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533400"/>
            <a:ext cx="2730500" cy="7975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533400"/>
            <a:ext cx="8039100" cy="7975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899966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51032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784712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4505358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2794000"/>
            <a:ext cx="2527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21100" y="2794000"/>
            <a:ext cx="2527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3920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470981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09383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4797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08265342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975644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56391652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35526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533400"/>
            <a:ext cx="2730500" cy="7975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533400"/>
            <a:ext cx="8039100" cy="7975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55222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315613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739372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8101271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56400" y="2794000"/>
            <a:ext cx="2527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36100" y="2794000"/>
            <a:ext cx="2527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08242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465389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1180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41400" y="5092700"/>
            <a:ext cx="5384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5092700"/>
            <a:ext cx="5384800" cy="124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413990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43752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7354881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471816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31496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32900" y="533400"/>
            <a:ext cx="2730500" cy="7975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41400" y="533400"/>
            <a:ext cx="8039100" cy="79756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97819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43678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753903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6515902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753708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78439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38743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288323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63999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78402669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3605625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78557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533400"/>
            <a:ext cx="2925762" cy="81788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533400"/>
            <a:ext cx="8624888" cy="8178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02114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851948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20596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00771880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49823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590921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094074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639540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49932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3663677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44751145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22979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77089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408233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727078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86782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70188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394632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501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73613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58986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59987488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78307502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10727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777256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20826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3857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11750402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9887596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75921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897833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199244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4777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3125162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43168298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36941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068582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67537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4197959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736750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5256494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65334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283402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05113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0631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75654475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61699517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351465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80120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9.png"/><Relationship Id="rId21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20" Type="http://schemas.openxmlformats.org/officeDocument/2006/relationships/image" Target="../media/image9.png"/><Relationship Id="rId21" Type="http://schemas.openxmlformats.org/officeDocument/2006/relationships/image" Target="../media/image10.png"/><Relationship Id="rId10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20" Type="http://schemas.openxmlformats.org/officeDocument/2006/relationships/image" Target="../media/image9.png"/><Relationship Id="rId21" Type="http://schemas.openxmlformats.org/officeDocument/2006/relationships/image" Target="../media/image10.png"/><Relationship Id="rId22" Type="http://schemas.openxmlformats.org/officeDocument/2006/relationships/image" Target="../media/image21.png"/><Relationship Id="rId10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20" Type="http://schemas.openxmlformats.org/officeDocument/2006/relationships/image" Target="../media/image9.png"/><Relationship Id="rId21" Type="http://schemas.openxmlformats.org/officeDocument/2006/relationships/image" Target="../media/image10.png"/><Relationship Id="rId10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20" Type="http://schemas.openxmlformats.org/officeDocument/2006/relationships/image" Target="../media/image9.png"/><Relationship Id="rId21" Type="http://schemas.openxmlformats.org/officeDocument/2006/relationships/image" Target="../media/image10.png"/><Relationship Id="rId22" Type="http://schemas.openxmlformats.org/officeDocument/2006/relationships/image" Target="../media/image21.png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8" Type="http://schemas.openxmlformats.org/officeDocument/2006/relationships/image" Target="../media/image7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495300" y="444500"/>
            <a:ext cx="12014200" cy="8877300"/>
            <a:chOff x="0" y="0"/>
            <a:chExt cx="7568" cy="5592"/>
          </a:xfrm>
        </p:grpSpPr>
        <p:pic>
          <p:nvPicPr>
            <p:cNvPr id="1025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32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2209800"/>
            <a:ext cx="1092200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5092700"/>
            <a:ext cx="109220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10241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2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5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342900" y="355600"/>
            <a:ext cx="12319000" cy="9271000"/>
            <a:chOff x="0" y="0"/>
            <a:chExt cx="7760" cy="5840"/>
          </a:xfrm>
        </p:grpSpPr>
        <p:sp>
          <p:nvSpPr>
            <p:cNvPr id="10250" name="Rectangle 10"/>
            <p:cNvSpPr>
              <a:spLocks/>
            </p:cNvSpPr>
            <p:nvPr/>
          </p:nvSpPr>
          <p:spPr bwMode="auto">
            <a:xfrm>
              <a:off x="128" y="96"/>
              <a:ext cx="7504" cy="5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10251" name="Picture 11"/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60" cy="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901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346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90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235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92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149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606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64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495300" y="444500"/>
            <a:ext cx="12014200" cy="8877300"/>
            <a:chOff x="0" y="0"/>
            <a:chExt cx="7568" cy="5592"/>
          </a:xfrm>
        </p:grpSpPr>
        <p:pic>
          <p:nvPicPr>
            <p:cNvPr id="11265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6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8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32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4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2959100"/>
            <a:ext cx="1092200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495300" y="444500"/>
            <a:ext cx="12014200" cy="8877300"/>
            <a:chOff x="0" y="0"/>
            <a:chExt cx="7568" cy="5592"/>
          </a:xfrm>
        </p:grpSpPr>
        <p:pic>
          <p:nvPicPr>
            <p:cNvPr id="12289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0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32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8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6324600"/>
            <a:ext cx="109220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12299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7823200"/>
            <a:ext cx="109220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342900" y="850900"/>
            <a:ext cx="12319000" cy="5448300"/>
            <a:chOff x="0" y="0"/>
            <a:chExt cx="7760" cy="3432"/>
          </a:xfrm>
        </p:grpSpPr>
        <p:sp>
          <p:nvSpPr>
            <p:cNvPr id="12300" name="Rectangle 12"/>
            <p:cNvSpPr>
              <a:spLocks/>
            </p:cNvSpPr>
            <p:nvPr/>
          </p:nvSpPr>
          <p:spPr bwMode="auto">
            <a:xfrm>
              <a:off x="128" y="96"/>
              <a:ext cx="7504" cy="3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12301" name="Picture 13"/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60" cy="3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495300" y="444500"/>
            <a:ext cx="12014200" cy="8877300"/>
            <a:chOff x="0" y="0"/>
            <a:chExt cx="7568" cy="5592"/>
          </a:xfrm>
        </p:grpSpPr>
        <p:pic>
          <p:nvPicPr>
            <p:cNvPr id="13313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4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32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2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2247900"/>
            <a:ext cx="54610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13323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4965700"/>
            <a:ext cx="5461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495300" y="444500"/>
            <a:ext cx="12014200" cy="8877300"/>
            <a:chOff x="0" y="0"/>
            <a:chExt cx="7568" cy="5592"/>
          </a:xfrm>
        </p:grpSpPr>
        <p:pic>
          <p:nvPicPr>
            <p:cNvPr id="14337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8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1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2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32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32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6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6324600"/>
            <a:ext cx="109220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14347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7823200"/>
            <a:ext cx="109220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342900" y="850900"/>
            <a:ext cx="12319000" cy="5448300"/>
            <a:chOff x="0" y="0"/>
            <a:chExt cx="7760" cy="3432"/>
          </a:xfrm>
        </p:grpSpPr>
        <p:sp>
          <p:nvSpPr>
            <p:cNvPr id="14348" name="Rectangle 12"/>
            <p:cNvSpPr>
              <a:spLocks/>
            </p:cNvSpPr>
            <p:nvPr/>
          </p:nvSpPr>
          <p:spPr bwMode="auto">
            <a:xfrm>
              <a:off x="128" y="96"/>
              <a:ext cx="7504" cy="3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14349" name="Picture 13"/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60" cy="3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A47F52"/>
          </a:solidFill>
          <a:effectLst>
            <a:outerShdw blurRad="38100" dist="38100" dir="2700000" algn="tl">
              <a:srgbClr val="000000"/>
            </a:outerShdw>
          </a:effectLst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15361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2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4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5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70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533400"/>
            <a:ext cx="1092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15371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94000"/>
            <a:ext cx="5207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850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295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39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184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41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098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556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13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16385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6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9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2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4" name="Rectangle 10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1511300"/>
            <a:ext cx="10922000" cy="673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8509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2954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399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1844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416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0988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5560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13200" indent="-457200" algn="l" rtl="0" fontAlgn="base">
        <a:spcBef>
          <a:spcPts val="5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17409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0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1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2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3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4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6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8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533400"/>
            <a:ext cx="1092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17419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94000"/>
            <a:ext cx="1092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850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295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39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184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41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098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556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13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2049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8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533400"/>
            <a:ext cx="1092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2059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94000"/>
            <a:ext cx="1092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850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295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39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184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41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098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556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13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3073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2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533400"/>
            <a:ext cx="1092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3083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1041400" y="2794000"/>
            <a:ext cx="5207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850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295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39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184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41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098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556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13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4097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6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533400"/>
            <a:ext cx="1092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  <p:sp>
        <p:nvSpPr>
          <p:cNvPr id="4107" name="Rectangle 11"/>
          <p:cNvSpPr>
            <a:spLocks noChangeArrowheads="1"/>
          </p:cNvSpPr>
          <p:nvPr>
            <p:ph type="body" idx="1"/>
          </p:nvPr>
        </p:nvSpPr>
        <p:spPr bwMode="auto">
          <a:xfrm>
            <a:off x="6756400" y="2794000"/>
            <a:ext cx="5207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text styles</a:t>
            </a:r>
          </a:p>
          <a:p>
            <a:pPr lvl="1"/>
            <a:r>
              <a:rPr lang="en-US">
                <a:sym typeface="Hoefler Text" charset="0"/>
              </a:rPr>
              <a:t>Second level</a:t>
            </a:r>
          </a:p>
          <a:p>
            <a:pPr lvl="2"/>
            <a:r>
              <a:rPr lang="en-US">
                <a:sym typeface="Hoefler Text" charset="0"/>
              </a:rPr>
              <a:t>Third level</a:t>
            </a:r>
          </a:p>
          <a:p>
            <a:pPr lvl="3"/>
            <a:r>
              <a:rPr lang="en-US">
                <a:sym typeface="Hoefler Text" charset="0"/>
              </a:rPr>
              <a:t>Fourth level</a:t>
            </a:r>
          </a:p>
          <a:p>
            <a:pPr lvl="4"/>
            <a:r>
              <a:rPr lang="en-US">
                <a:sym typeface="Hoefler Tex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850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295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399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184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41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098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556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13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5121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8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30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1041400" y="533400"/>
            <a:ext cx="1092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oefler Tex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901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346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90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235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92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149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606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64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6145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901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346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90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235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92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149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606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64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7169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342900" y="355600"/>
            <a:ext cx="12319000" cy="9271000"/>
            <a:chOff x="0" y="0"/>
            <a:chExt cx="7760" cy="5840"/>
          </a:xfrm>
        </p:grpSpPr>
        <p:sp>
          <p:nvSpPr>
            <p:cNvPr id="7178" name="Rectangle 10"/>
            <p:cNvSpPr>
              <a:spLocks/>
            </p:cNvSpPr>
            <p:nvPr/>
          </p:nvSpPr>
          <p:spPr bwMode="auto">
            <a:xfrm>
              <a:off x="128" y="96"/>
              <a:ext cx="7504" cy="5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7179" name="Picture 11"/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60" cy="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901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346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90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235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92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149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606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64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8193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4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6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7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342900" y="355600"/>
            <a:ext cx="12319000" cy="9271000"/>
            <a:chOff x="0" y="0"/>
            <a:chExt cx="7760" cy="5840"/>
          </a:xfrm>
        </p:grpSpPr>
        <p:sp>
          <p:nvSpPr>
            <p:cNvPr id="8202" name="Rectangle 10"/>
            <p:cNvSpPr>
              <a:spLocks/>
            </p:cNvSpPr>
            <p:nvPr/>
          </p:nvSpPr>
          <p:spPr bwMode="auto">
            <a:xfrm>
              <a:off x="128" y="96"/>
              <a:ext cx="7504" cy="5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8203" name="Picture 11"/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60" cy="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901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346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90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235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92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149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606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64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495300" y="444500"/>
            <a:ext cx="12014200" cy="8890000"/>
            <a:chOff x="0" y="0"/>
            <a:chExt cx="7568" cy="5600"/>
          </a:xfrm>
        </p:grpSpPr>
        <p:pic>
          <p:nvPicPr>
            <p:cNvPr id="9217" name="Picture 1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" name="Picture 2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160"/>
              <a:ext cx="160" cy="5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6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7"/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" y="5440"/>
              <a:ext cx="724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8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" y="5440"/>
              <a:ext cx="16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42900" y="355600"/>
            <a:ext cx="12319000" cy="9271000"/>
            <a:chOff x="0" y="0"/>
            <a:chExt cx="7760" cy="5840"/>
          </a:xfrm>
        </p:grpSpPr>
        <p:sp>
          <p:nvSpPr>
            <p:cNvPr id="9226" name="Rectangle 10"/>
            <p:cNvSpPr>
              <a:spLocks/>
            </p:cNvSpPr>
            <p:nvPr/>
          </p:nvSpPr>
          <p:spPr bwMode="auto">
            <a:xfrm>
              <a:off x="128" y="96"/>
              <a:ext cx="7504" cy="5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9227" name="Picture 11"/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60" cy="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+mj-lt"/>
          <a:ea typeface="+mj-ea"/>
          <a:cs typeface="+mj-cs"/>
          <a:sym typeface="Hoefler Text" charset="0"/>
        </a:defRPr>
      </a:lvl1pPr>
      <a:lvl2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2pPr>
      <a:lvl3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3pPr>
      <a:lvl4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4pPr>
      <a:lvl5pPr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800">
          <a:solidFill>
            <a:srgbClr val="613D26"/>
          </a:solidFill>
          <a:latin typeface="Hoefler Text" charset="0"/>
          <a:ea typeface="ヒラギノ明朝 ProN W3" charset="0"/>
          <a:cs typeface="ヒラギノ明朝 ProN W3" charset="0"/>
          <a:sym typeface="Hoefler Text" charset="0"/>
        </a:defRPr>
      </a:lvl9pPr>
    </p:titleStyle>
    <p:bodyStyle>
      <a:lvl1pPr marL="457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1pPr>
      <a:lvl2pPr marL="901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2pPr>
      <a:lvl3pPr marL="1346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3pPr>
      <a:lvl4pPr marL="17907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4pPr>
      <a:lvl5pPr marL="22352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5pPr>
      <a:lvl6pPr marL="26924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6pPr>
      <a:lvl7pPr marL="31496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7pPr>
      <a:lvl8pPr marL="36068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8pPr>
      <a:lvl9pPr marL="4064000" indent="-457200" algn="l" rtl="0" fontAlgn="base">
        <a:spcBef>
          <a:spcPts val="3200"/>
        </a:spcBef>
        <a:spcAft>
          <a:spcPct val="0"/>
        </a:spcAft>
        <a:buSzPct val="80000"/>
        <a:buFont typeface="Zapf Dingbats" charset="0"/>
        <a:buChar char="❖"/>
        <a:defRPr sz="3200">
          <a:solidFill>
            <a:srgbClr val="45403A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>
            <p:ph type="title"/>
          </p:nvPr>
        </p:nvSpPr>
        <p:spPr>
          <a:xfrm>
            <a:off x="1778000" y="3492500"/>
            <a:ext cx="9448800" cy="2768600"/>
          </a:xfrm>
          <a:ln/>
        </p:spPr>
        <p:txBody>
          <a:bodyPr/>
          <a:lstStyle/>
          <a:p>
            <a:r>
              <a:rPr lang="en-US"/>
              <a:t>Análisis de las webs turísticas</a:t>
            </a:r>
          </a:p>
        </p:txBody>
      </p:sp>
      <p:sp>
        <p:nvSpPr>
          <p:cNvPr id="18434" name="Rectangle 2"/>
          <p:cNvSpPr>
            <a:spLocks noChangeArrowheads="1"/>
          </p:cNvSpPr>
          <p:nvPr>
            <p:ph type="body" idx="1"/>
          </p:nvPr>
        </p:nvSpPr>
        <p:spPr>
          <a:xfrm>
            <a:off x="7785100" y="8267700"/>
            <a:ext cx="4076700" cy="787400"/>
          </a:xfrm>
          <a:ln/>
        </p:spPr>
        <p:txBody>
          <a:bodyPr/>
          <a:lstStyle/>
          <a:p>
            <a:pPr algn="r"/>
            <a:r>
              <a:rPr lang="en-US"/>
              <a:t>Jamile Radloff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63688" y="841375"/>
            <a:ext cx="3784600" cy="2171700"/>
            <a:chOff x="0" y="0"/>
            <a:chExt cx="2384" cy="1368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" t="6381" r="867" b="5818"/>
            <a:stretch>
              <a:fillRect/>
            </a:stretch>
          </p:blipFill>
          <p:spPr bwMode="auto">
            <a:xfrm>
              <a:off x="40" y="40"/>
              <a:ext cx="2304" cy="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84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8496300" y="836613"/>
            <a:ext cx="2641600" cy="2184400"/>
            <a:chOff x="0" y="0"/>
            <a:chExt cx="1664" cy="1376"/>
          </a:xfrm>
        </p:grpSpPr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7" b="5783"/>
            <a:stretch>
              <a:fillRect/>
            </a:stretch>
          </p:blipFill>
          <p:spPr bwMode="auto">
            <a:xfrm>
              <a:off x="53" y="40"/>
              <a:ext cx="1564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64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4595813" y="6702425"/>
            <a:ext cx="3784600" cy="1828800"/>
            <a:chOff x="0" y="0"/>
            <a:chExt cx="2384" cy="1152"/>
          </a:xfrm>
        </p:grpSpPr>
        <p:pic>
          <p:nvPicPr>
            <p:cNvPr id="1844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" r="6023"/>
            <a:stretch>
              <a:fillRect/>
            </a:stretch>
          </p:blipFill>
          <p:spPr bwMode="auto">
            <a:xfrm>
              <a:off x="40" y="40"/>
              <a:ext cx="2304" cy="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10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8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2765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Los entrevistados creen que las páginas web ofrecen informaciones útiles para los turistas. Creen que la navegación es ágil y sencilla;</a:t>
            </a:r>
          </a:p>
          <a:p>
            <a:r>
              <a:rPr lang="en-US"/>
              <a:t>Los entrevistados afirman que las opiniones de turistas que ya han visitado el destino son muy importantes;</a:t>
            </a:r>
          </a:p>
          <a:p>
            <a:r>
              <a:rPr lang="en-US"/>
              <a:t>Según los entrevistado, la presencia en las redes sociales es importante para la promoción del destino;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xfrm>
            <a:off x="1041400" y="457200"/>
            <a:ext cx="10922000" cy="1435100"/>
          </a:xfrm>
          <a:ln/>
        </p:spPr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1803400" y="1587500"/>
            <a:ext cx="9398000" cy="3327400"/>
          </a:xfrm>
          <a:ln/>
        </p:spPr>
        <p:txBody>
          <a:bodyPr/>
          <a:lstStyle/>
          <a:p>
            <a:r>
              <a:rPr lang="en-US"/>
              <a:t>Barcelona Turisme: 262 puntos de 584 (44,86%);</a:t>
            </a:r>
          </a:p>
          <a:p>
            <a:r>
              <a:rPr lang="en-US"/>
              <a:t>Tarragona Turisme: 258 puntos (44,17 %);</a:t>
            </a:r>
          </a:p>
          <a:p>
            <a:r>
              <a:rPr lang="en-US"/>
              <a:t>Girona Turisme: 214 puntos (34,64 %).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2603500" y="4597400"/>
            <a:ext cx="7785100" cy="4724400"/>
            <a:chOff x="0" y="0"/>
            <a:chExt cx="4904" cy="2976"/>
          </a:xfrm>
        </p:grpSpPr>
        <p:pic>
          <p:nvPicPr>
            <p:cNvPr id="286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40"/>
              <a:ext cx="4800" cy="2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04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Aportaciones</a:t>
            </a:r>
          </a:p>
        </p:txBody>
      </p:sp>
      <p:sp>
        <p:nvSpPr>
          <p:cNvPr id="2969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Barcelona Turisme y Tarragona Turisme: implementar la orientación del usuario en la navegación (migas de pan);</a:t>
            </a:r>
          </a:p>
          <a:p>
            <a:r>
              <a:rPr lang="en-US"/>
              <a:t>Adaptación cultural del contenido: web más usable para usuarios de diferentes culturas;</a:t>
            </a:r>
          </a:p>
          <a:p>
            <a:r>
              <a:rPr lang="en-US"/>
              <a:t>Versiones en diversos idiomas: aspecto básico en la promoción de destinos turísticos internacionales;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Aportaciones</a:t>
            </a:r>
          </a:p>
        </p:txBody>
      </p:sp>
      <p:sp>
        <p:nvSpPr>
          <p:cNvPr id="30722" name="Rectangle 2"/>
          <p:cNvSpPr>
            <a:spLocks noChangeArrowheads="1"/>
          </p:cNvSpPr>
          <p:nvPr>
            <p:ph type="body" idx="1"/>
          </p:nvPr>
        </p:nvSpPr>
        <p:spPr>
          <a:xfrm>
            <a:off x="927100" y="2794000"/>
            <a:ext cx="11150600" cy="5715000"/>
          </a:xfrm>
          <a:ln/>
        </p:spPr>
        <p:txBody>
          <a:bodyPr/>
          <a:lstStyle/>
          <a:p>
            <a:r>
              <a:rPr lang="en-US"/>
              <a:t>Incorporar nuevas herramientas de interacción: implementar los comentarios por parte del usuario, sugerencia de contenidos y planificador de viajes;</a:t>
            </a:r>
          </a:p>
          <a:p>
            <a:r>
              <a:rPr lang="en-US"/>
              <a:t>Necesidad de potenciar la comunicación en la red: permitir las aportaciones y experiencias de los usuarios.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Futuras investigaciones</a:t>
            </a:r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Investigación más profunda junto a los entes promotores de turismo del destino;</a:t>
            </a:r>
          </a:p>
          <a:p>
            <a:r>
              <a:rPr lang="en-US"/>
              <a:t>Hablar directamente con los responsables de </a:t>
            </a:r>
            <a:r>
              <a:rPr lang="en-US" i="1"/>
              <a:t>marketing online</a:t>
            </a:r>
            <a:r>
              <a:rPr lang="en-US"/>
              <a:t>;</a:t>
            </a:r>
          </a:p>
          <a:p>
            <a:r>
              <a:rPr lang="en-US"/>
              <a:t>Encuestas junto a los visitantes.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>
            <p:ph type="title"/>
          </p:nvPr>
        </p:nvSpPr>
        <p:spPr>
          <a:xfrm>
            <a:off x="2628900" y="6985000"/>
            <a:ext cx="7734300" cy="1270000"/>
          </a:xfrm>
          <a:ln/>
        </p:spPr>
        <p:txBody>
          <a:bodyPr/>
          <a:lstStyle/>
          <a:p>
            <a:r>
              <a:rPr lang="en-US" sz="7200"/>
              <a:t>Muchas gracias</a:t>
            </a:r>
          </a:p>
        </p:txBody>
      </p:sp>
      <p:sp>
        <p:nvSpPr>
          <p:cNvPr id="32770" name="Rectangle 2"/>
          <p:cNvSpPr>
            <a:spLocks noChangeArrowheads="1"/>
          </p:cNvSpPr>
          <p:nvPr>
            <p:ph type="body" idx="1"/>
          </p:nvPr>
        </p:nvSpPr>
        <p:spPr>
          <a:xfrm>
            <a:off x="4457700" y="8547100"/>
            <a:ext cx="4076700" cy="787400"/>
          </a:xfrm>
          <a:ln/>
        </p:spPr>
        <p:txBody>
          <a:bodyPr/>
          <a:lstStyle/>
          <a:p>
            <a:r>
              <a:rPr lang="en-US"/>
              <a:t>Jamile Radloff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2185988" y="841375"/>
            <a:ext cx="3162300" cy="1828800"/>
            <a:chOff x="0" y="0"/>
            <a:chExt cx="1992" cy="1152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" t="6381" r="867" b="5818"/>
            <a:stretch>
              <a:fillRect/>
            </a:stretch>
          </p:blipFill>
          <p:spPr bwMode="auto">
            <a:xfrm>
              <a:off x="40" y="40"/>
              <a:ext cx="1912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2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9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8013700" y="760413"/>
            <a:ext cx="2400300" cy="1981200"/>
            <a:chOff x="0" y="0"/>
            <a:chExt cx="1512" cy="1248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7" b="5783"/>
            <a:stretch>
              <a:fillRect/>
            </a:stretch>
          </p:blipFill>
          <p:spPr bwMode="auto">
            <a:xfrm>
              <a:off x="52" y="40"/>
              <a:ext cx="1413" cy="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1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4760913" y="4835525"/>
            <a:ext cx="3479800" cy="1689100"/>
            <a:chOff x="0" y="0"/>
            <a:chExt cx="2192" cy="1064"/>
          </a:xfrm>
        </p:grpSpPr>
        <p:pic>
          <p:nvPicPr>
            <p:cNvPr id="32777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" r="6023"/>
            <a:stretch>
              <a:fillRect/>
            </a:stretch>
          </p:blipFill>
          <p:spPr bwMode="auto">
            <a:xfrm>
              <a:off x="40" y="40"/>
              <a:ext cx="2112" cy="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8" name="Picture 10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192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80" name="Rectangle 12"/>
          <p:cNvSpPr>
            <a:spLocks/>
          </p:cNvSpPr>
          <p:nvPr/>
        </p:nvSpPr>
        <p:spPr bwMode="auto">
          <a:xfrm>
            <a:off x="431800" y="2959100"/>
            <a:ext cx="121285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7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oefler Text" charset="0"/>
              </a:rPr>
              <a:t>Análisis de las webs turísticas 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Introducción</a:t>
            </a:r>
          </a:p>
        </p:txBody>
      </p:sp>
      <p:sp>
        <p:nvSpPr>
          <p:cNvPr id="19458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2755900"/>
            <a:ext cx="11176000" cy="5791200"/>
          </a:xfrm>
          <a:ln/>
        </p:spPr>
        <p:txBody>
          <a:bodyPr/>
          <a:lstStyle/>
          <a:p>
            <a:r>
              <a:rPr lang="en-US" sz="3000"/>
              <a:t>Internet: herramienta valiosa en la comercialización de productos y servicios;</a:t>
            </a:r>
          </a:p>
          <a:p>
            <a:pPr>
              <a:spcBef>
                <a:spcPts val="3038"/>
              </a:spcBef>
            </a:pPr>
            <a:r>
              <a:rPr lang="en-US" sz="3000"/>
              <a:t>Globalización y el acceso masivo a la información: instrumento clave para la comunicación de las marcas de destino (Fernández-Cavia, Huertas y Díaz-Luque);</a:t>
            </a:r>
          </a:p>
          <a:p>
            <a:pPr>
              <a:spcBef>
                <a:spcPts val="3038"/>
              </a:spcBef>
            </a:pPr>
            <a:r>
              <a:rPr lang="en-US" sz="3000"/>
              <a:t>Rápido crecimiento internet = modificación comportamiento viajeros actuales;</a:t>
            </a:r>
          </a:p>
          <a:p>
            <a:pPr>
              <a:spcBef>
                <a:spcPts val="3038"/>
              </a:spcBef>
            </a:pPr>
            <a:r>
              <a:rPr lang="en-US" sz="3000"/>
              <a:t>Usuario más informado y más exigente;</a:t>
            </a:r>
          </a:p>
          <a:p>
            <a:pPr>
              <a:spcBef>
                <a:spcPts val="3038"/>
              </a:spcBef>
            </a:pPr>
            <a:r>
              <a:rPr lang="en-US" sz="3000"/>
              <a:t>Internet: herramienta imprescindible.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>
            <p:ph type="title"/>
          </p:nvPr>
        </p:nvSpPr>
        <p:spPr>
          <a:xfrm>
            <a:off x="1041400" y="457200"/>
            <a:ext cx="10922000" cy="2209800"/>
          </a:xfrm>
          <a:ln/>
        </p:spPr>
        <p:txBody>
          <a:bodyPr/>
          <a:lstStyle/>
          <a:p>
            <a:r>
              <a:rPr lang="en-US"/>
              <a:t>Objetivos</a:t>
            </a:r>
          </a:p>
        </p:txBody>
      </p:sp>
      <p:sp>
        <p:nvSpPr>
          <p:cNvPr id="20482" name="Rectangle 2"/>
          <p:cNvSpPr>
            <a:spLocks noChangeArrowheads="1"/>
          </p:cNvSpPr>
          <p:nvPr>
            <p:ph type="body" idx="1"/>
          </p:nvPr>
        </p:nvSpPr>
        <p:spPr>
          <a:xfrm>
            <a:off x="1041400" y="2616200"/>
            <a:ext cx="5207000" cy="5359400"/>
          </a:xfrm>
          <a:ln/>
        </p:spPr>
        <p:txBody>
          <a:bodyPr/>
          <a:lstStyle/>
          <a:p>
            <a:r>
              <a:rPr lang="en-US"/>
              <a:t>Usabilidad;</a:t>
            </a:r>
          </a:p>
          <a:p>
            <a:r>
              <a:rPr lang="en-US"/>
              <a:t>Interactividad;</a:t>
            </a:r>
          </a:p>
          <a:p>
            <a:r>
              <a:rPr lang="en-US"/>
              <a:t>Accesibilidad;</a:t>
            </a:r>
          </a:p>
          <a:p>
            <a:r>
              <a:rPr lang="en-US"/>
              <a:t>Presencia en la Web 2.0.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5424488" y="2454275"/>
            <a:ext cx="3619500" cy="2362200"/>
            <a:chOff x="0" y="0"/>
            <a:chExt cx="2280" cy="1488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" t="6381" r="868" b="5820"/>
            <a:stretch>
              <a:fillRect/>
            </a:stretch>
          </p:blipFill>
          <p:spPr bwMode="auto">
            <a:xfrm>
              <a:off x="224" y="224"/>
              <a:ext cx="1824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4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80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9156700" y="4367213"/>
            <a:ext cx="2959100" cy="2565400"/>
            <a:chOff x="0" y="0"/>
            <a:chExt cx="1864" cy="1616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7" b="5783"/>
            <a:stretch>
              <a:fillRect/>
            </a:stretch>
          </p:blipFill>
          <p:spPr bwMode="auto">
            <a:xfrm>
              <a:off x="236" y="224"/>
              <a:ext cx="139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6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5421313" y="7019925"/>
            <a:ext cx="3619500" cy="2082800"/>
            <a:chOff x="0" y="0"/>
            <a:chExt cx="2280" cy="1312"/>
          </a:xfrm>
        </p:grpSpPr>
        <p:pic>
          <p:nvPicPr>
            <p:cNvPr id="2048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" r="6024"/>
            <a:stretch>
              <a:fillRect/>
            </a:stretch>
          </p:blipFill>
          <p:spPr bwMode="auto">
            <a:xfrm>
              <a:off x="224" y="224"/>
              <a:ext cx="1824" cy="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0" name="Picture 10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80" cy="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Metodología</a:t>
            </a:r>
          </a:p>
        </p:txBody>
      </p:sp>
      <p:sp>
        <p:nvSpPr>
          <p:cNvPr id="2150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Carácter cualitativo aplicando la técnica documental complementada con entrevistas;</a:t>
            </a:r>
          </a:p>
          <a:p>
            <a:r>
              <a:rPr lang="en-US"/>
              <a:t>Plantilla de análisis y evaluación de webs de destinos turísticos;</a:t>
            </a:r>
          </a:p>
          <a:p>
            <a:r>
              <a:rPr lang="en-US"/>
              <a:t>Desarrollada por 13 investigadores;</a:t>
            </a:r>
          </a:p>
          <a:p>
            <a:r>
              <a:rPr lang="en-US"/>
              <a:t>Proyecto: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Nuevas estrategias de publicidad y promoción de las marcas turísticas españolas en la web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(Huertas y otros, 2010). Ministerio de Ciencia e Innovación español;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Metodología</a:t>
            </a:r>
          </a:p>
        </p:txBody>
      </p:sp>
      <p:sp>
        <p:nvSpPr>
          <p:cNvPr id="22530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Entrevista compuesta 8 preguntas abiertas;</a:t>
            </a:r>
          </a:p>
          <a:p>
            <a:r>
              <a:rPr lang="en-US"/>
              <a:t>Enviada por correo electrónico.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Análisis</a:t>
            </a:r>
          </a:p>
        </p:txBody>
      </p:sp>
      <p:sp>
        <p:nvSpPr>
          <p:cNvPr id="23554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Estudio realizado durante el mes de marzo de 2013;</a:t>
            </a:r>
          </a:p>
          <a:p>
            <a:r>
              <a:rPr lang="en-US"/>
              <a:t>11 temáticas: página de inicio, calidad y cantidad de contenido, arquitectura, usabilidad, accesibilidad, posicionamiento, distribución o comercialización, idiomas, tratamiento de la marca, interactividad y presencia en la Web 2.0;</a:t>
            </a:r>
          </a:p>
          <a:p>
            <a:r>
              <a:rPr lang="en-US"/>
              <a:t>Puntuación: 0, 1, 2, 3;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24578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Posibilidad de registrarse. Poca información por parte del usuario;</a:t>
            </a:r>
          </a:p>
          <a:p>
            <a:r>
              <a:rPr lang="en-US"/>
              <a:t>No disponen de una reestructuración de contenido más allá de la traducción;</a:t>
            </a:r>
          </a:p>
          <a:p>
            <a:r>
              <a:rPr lang="en-US"/>
              <a:t>Buena calidad de información: contenidos actualizados y completos;</a:t>
            </a:r>
          </a:p>
          <a:p>
            <a:r>
              <a:rPr lang="en-US"/>
              <a:t>Usabilidad: página web fácil de usar, rápida, agradable y atractiva;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2560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Alto nivel de accesibilidad;</a:t>
            </a:r>
          </a:p>
          <a:p>
            <a:r>
              <a:rPr lang="en-US"/>
              <a:t>Sistema de comercialización muy limitado. No es posible encontrar alojamiento en la web de Barcelona con 2 o más meses de antelación;</a:t>
            </a:r>
          </a:p>
          <a:p>
            <a:r>
              <a:rPr lang="en-US"/>
              <a:t>Buena posición en los buscadores. Utilizan principales técnicas de SEO.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26626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Mejor estructura (arquitectura de la información), diseño y usabilidad, que interactividad;</a:t>
            </a:r>
          </a:p>
          <a:p>
            <a:r>
              <a:rPr lang="en-US"/>
              <a:t>Presencia en la Web 2.0: implantación limitada;</a:t>
            </a:r>
          </a:p>
          <a:p>
            <a:r>
              <a:rPr lang="en-US"/>
              <a:t>Entrevistados de las oficinas de turismo de Tarragona y Girona: conscientes de la importancia de la presencia en Internet;</a:t>
            </a:r>
          </a:p>
          <a:p>
            <a:r>
              <a:rPr lang="en-US"/>
              <a:t>Los entrevistados esperan encontrar informaciones actualizadas;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ítulo e Subtítulo">
  <a:themeElements>
    <a:clrScheme name="">
      <a:dk1>
        <a:srgbClr val="7A6D69"/>
      </a:dk1>
      <a:lt1>
        <a:srgbClr val="859296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C2C7C9"/>
      </a:accent3>
      <a:accent4>
        <a:srgbClr val="675C59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e Subtítulo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e Sub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Foto - 7 acima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D9DBDE"/>
      </a:accent3>
      <a:accent4>
        <a:srgbClr val="3A3631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7 acim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7 aci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ítulo - Centro">
  <a:themeElements>
    <a:clrScheme name="">
      <a:dk1>
        <a:srgbClr val="7A6D69"/>
      </a:dk1>
      <a:lt1>
        <a:srgbClr val="859296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C2C7C9"/>
      </a:accent3>
      <a:accent4>
        <a:srgbClr val="675C59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- Centro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- Ce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Foto - Horizontal">
  <a:themeElements>
    <a:clrScheme name="">
      <a:dk1>
        <a:srgbClr val="7A6D69"/>
      </a:dk1>
      <a:lt1>
        <a:srgbClr val="859296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C2C7C9"/>
      </a:accent3>
      <a:accent4>
        <a:srgbClr val="675C59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zontal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Foto - Vertical">
  <a:themeElements>
    <a:clrScheme name="">
      <a:dk1>
        <a:srgbClr val="7A6D69"/>
      </a:dk1>
      <a:lt1>
        <a:srgbClr val="859296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C2C7C9"/>
      </a:accent3>
      <a:accent4>
        <a:srgbClr val="675C59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cal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Foto - Horizontal 3 Acima">
  <a:themeElements>
    <a:clrScheme name="">
      <a:dk1>
        <a:srgbClr val="7A6D69"/>
      </a:dk1>
      <a:lt1>
        <a:srgbClr val="859296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C2C7C9"/>
      </a:accent3>
      <a:accent4>
        <a:srgbClr val="675C59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zontal 3 Acim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Horizontal 3 Aci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ítulo e Marcadores - Esquerda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e Marcadores - Esquerd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e Marcadores - Esquer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Marcadores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rcadores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Marcado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ítulo e Marcadores - 2 Colunas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e Marcadores - 2 Colunas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e Marcadores - 2 Colun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ítulo e Marcadores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e Marcadores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e Marcado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ítulo, Marcadores e Foto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, Marcadores e Foto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, Marcadores e F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ítulo e Marcadores - Direita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e Marcadores - Direit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e Marcadores - Dire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ítulo - Acima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 - Acim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Título - Aci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Em branco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9DBDE"/>
      </a:accent3>
      <a:accent4>
        <a:srgbClr val="3A3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 branco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oto - Grande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D9DBDE"/>
      </a:accent3>
      <a:accent4>
        <a:srgbClr val="3A3631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Grande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Gran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Foto - 3 acima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D9DBDE"/>
      </a:accent3>
      <a:accent4>
        <a:srgbClr val="3A3631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3 acim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3 aci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Foto - 5 acima">
  <a:themeElements>
    <a:clrScheme name="">
      <a:dk1>
        <a:srgbClr val="46413B"/>
      </a:dk1>
      <a:lt1>
        <a:srgbClr val="B9BEC4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D9DBDE"/>
      </a:accent3>
      <a:accent4>
        <a:srgbClr val="3A3631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5 acima">
      <a:majorFont>
        <a:latin typeface="Hoefler Text"/>
        <a:ea typeface="ヒラギノ明朝 ProN W3"/>
        <a:cs typeface="ヒラギノ明朝 ProN W3"/>
      </a:majorFont>
      <a:minorFont>
        <a:latin typeface="Hoefler Text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46413B"/>
            </a:solidFill>
            <a:effectLst/>
            <a:latin typeface="Hoefler Text" charset="0"/>
            <a:ea typeface="ヒラギノ明朝 ProN W3" charset="0"/>
            <a:cs typeface="ヒラギノ明朝 ProN W3" charset="0"/>
            <a:sym typeface="Hoefler Text" charset="0"/>
          </a:defRPr>
        </a:defPPr>
      </a:lstStyle>
    </a:lnDef>
  </a:objectDefaults>
  <a:extraClrSchemeLst>
    <a:extraClrScheme>
      <a:clrScheme name="Foto - 5 aci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586</Words>
  <Characters>0</Characters>
  <Application>Microsoft Macintosh PowerPoint</Application>
  <PresentationFormat>Personalizado</PresentationFormat>
  <Lines>0</Lines>
  <Paragraphs>61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17</vt:i4>
      </vt:variant>
      <vt:variant>
        <vt:lpstr>Títulos de diapositiva</vt:lpstr>
      </vt:variant>
      <vt:variant>
        <vt:i4>15</vt:i4>
      </vt:variant>
    </vt:vector>
  </HeadingPairs>
  <TitlesOfParts>
    <vt:vector size="35" baseType="lpstr">
      <vt:lpstr>Hoefler Text</vt:lpstr>
      <vt:lpstr>ヒラギノ明朝 ProN W3</vt:lpstr>
      <vt:lpstr>Zapf Dingbats</vt:lpstr>
      <vt:lpstr>Título e Subtítulo</vt:lpstr>
      <vt:lpstr>Título e Marcadores</vt:lpstr>
      <vt:lpstr>Título, Marcadores e Foto</vt:lpstr>
      <vt:lpstr>Título e Marcadores - Direita</vt:lpstr>
      <vt:lpstr>Título - Acima</vt:lpstr>
      <vt:lpstr>Em branco</vt:lpstr>
      <vt:lpstr>Foto - Grande</vt:lpstr>
      <vt:lpstr>Foto - 3 acima</vt:lpstr>
      <vt:lpstr>Foto - 5 acima</vt:lpstr>
      <vt:lpstr>Foto - 7 acima</vt:lpstr>
      <vt:lpstr>Título - Centro</vt:lpstr>
      <vt:lpstr>Foto - Horizontal</vt:lpstr>
      <vt:lpstr>Foto - Vertical</vt:lpstr>
      <vt:lpstr>Foto - Horizontal 3 Acima</vt:lpstr>
      <vt:lpstr>Título e Marcadores - Esquerda</vt:lpstr>
      <vt:lpstr>Marcadores</vt:lpstr>
      <vt:lpstr>Título e Marcadores - 2 Colunas</vt:lpstr>
      <vt:lpstr>Análisis de las webs turísticas</vt:lpstr>
      <vt:lpstr>Introducción</vt:lpstr>
      <vt:lpstr>Objetivos</vt:lpstr>
      <vt:lpstr>Metodología</vt:lpstr>
      <vt:lpstr>Metodología</vt:lpstr>
      <vt:lpstr>Análisis</vt:lpstr>
      <vt:lpstr>Conclusiones</vt:lpstr>
      <vt:lpstr>Conclusiones</vt:lpstr>
      <vt:lpstr>Conclusiones</vt:lpstr>
      <vt:lpstr>Conclusiones</vt:lpstr>
      <vt:lpstr>Conclusiones</vt:lpstr>
      <vt:lpstr>Aportaciones</vt:lpstr>
      <vt:lpstr>Aportaciones</vt:lpstr>
      <vt:lpstr>Futuras investigaciones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las webs turísticas</dc:title>
  <dc:subject/>
  <dc:creator/>
  <cp:keywords/>
  <dc:description/>
  <cp:lastModifiedBy>Jamile Marcele Radloff</cp:lastModifiedBy>
  <cp:revision>1</cp:revision>
  <dcterms:modified xsi:type="dcterms:W3CDTF">2013-09-13T08:45:34Z</dcterms:modified>
</cp:coreProperties>
</file>