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82" r:id="rId5"/>
    <p:sldId id="283" r:id="rId6"/>
    <p:sldId id="284" r:id="rId7"/>
    <p:sldId id="261" r:id="rId8"/>
    <p:sldId id="285" r:id="rId9"/>
    <p:sldId id="286" r:id="rId10"/>
    <p:sldId id="288" r:id="rId11"/>
    <p:sldId id="262" r:id="rId12"/>
    <p:sldId id="281" r:id="rId13"/>
    <p:sldId id="273" r:id="rId14"/>
    <p:sldId id="274" r:id="rId15"/>
    <p:sldId id="275" r:id="rId16"/>
    <p:sldId id="276" r:id="rId17"/>
    <p:sldId id="272" r:id="rId18"/>
    <p:sldId id="260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34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le Santos" userId="01febcc0b228111c" providerId="LiveId" clId="{53EB2E65-2661-4C67-A07E-1AB90948A72F}"/>
  </pc:docChgLst>
  <pc:docChgLst>
    <pc:chgData name="Jamile Santos" userId="01febcc0b228111c" providerId="LiveId" clId="{CAC73818-EC60-458F-ABA1-3739510D83BE}"/>
    <pc:docChg chg="custSel modSld">
      <pc:chgData name="Jamile Santos" userId="01febcc0b228111c" providerId="LiveId" clId="{CAC73818-EC60-458F-ABA1-3739510D83BE}" dt="2018-03-20T01:30:24.887" v="7" actId="20577"/>
      <pc:docMkLst>
        <pc:docMk/>
      </pc:docMkLst>
      <pc:sldChg chg="modSp">
        <pc:chgData name="Jamile Santos" userId="01febcc0b228111c" providerId="LiveId" clId="{CAC73818-EC60-458F-ABA1-3739510D83BE}" dt="2018-03-20T01:29:04.656" v="6" actId="20577"/>
        <pc:sldMkLst>
          <pc:docMk/>
          <pc:sldMk cId="0" sldId="257"/>
        </pc:sldMkLst>
        <pc:spChg chg="mod">
          <ac:chgData name="Jamile Santos" userId="01febcc0b228111c" providerId="LiveId" clId="{CAC73818-EC60-458F-ABA1-3739510D83BE}" dt="2018-03-20T01:29:04.656" v="6" actId="20577"/>
          <ac:spMkLst>
            <pc:docMk/>
            <pc:sldMk cId="0" sldId="257"/>
            <ac:spMk id="3" creationId="{20F972FA-2EE8-4B61-A895-7AC279CF0B8D}"/>
          </ac:spMkLst>
        </pc:spChg>
      </pc:sldChg>
      <pc:sldChg chg="modSp">
        <pc:chgData name="Jamile Santos" userId="01febcc0b228111c" providerId="LiveId" clId="{CAC73818-EC60-458F-ABA1-3739510D83BE}" dt="2018-03-20T01:30:24.887" v="7" actId="20577"/>
        <pc:sldMkLst>
          <pc:docMk/>
          <pc:sldMk cId="56219487" sldId="283"/>
        </pc:sldMkLst>
        <pc:spChg chg="mod">
          <ac:chgData name="Jamile Santos" userId="01febcc0b228111c" providerId="LiveId" clId="{CAC73818-EC60-458F-ABA1-3739510D83BE}" dt="2018-03-20T01:30:24.887" v="7" actId="20577"/>
          <ac:spMkLst>
            <pc:docMk/>
            <pc:sldMk cId="56219487" sldId="283"/>
            <ac:spMk id="3" creationId="{00000000-0000-0000-0000-000000000000}"/>
          </ac:spMkLst>
        </pc:spChg>
      </pc:sldChg>
    </pc:docChg>
  </pc:docChgLst>
  <pc:docChgLst>
    <pc:chgData name="Jamile Santos" userId="01febcc0b228111c" providerId="LiveId" clId="{F13DF102-980C-4219-AA12-B873AA53FAA7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9DCF00-6408-4E4A-AEE3-60C0F007A94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Arial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3754C-47E4-412E-B470-496744C3910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Arial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A8DC7-7E0B-476B-BA7B-1EA806021CD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Arial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E93E6-32F7-4AD6-BCE4-543BF643DB7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A543B27-3C91-4765-8F9C-0FC7D07EB9F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Arial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75511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48791C-77B2-4795-9499-ED9353994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CB8588-559F-4828-BB7B-4EA95625CCA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28CE38-06DE-48D8-B7DD-0EBA1D2012D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A173C-9FA3-4144-9F06-C9890A2E39B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3DB9D-3FF6-4CE3-ADD5-02C13D5657D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C2C0-FBD4-49D6-948F-A5CDF47107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2B19F47-6CCA-4F60-9443-86FEF996DA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4C098-4BDA-4DED-AA88-ED3E403FCE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BF467C-16A8-4D49-A604-FE8D61BB75E6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73032-1EAA-4E91-ADAD-9A1373DDB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83F34B-5495-46B7-B645-EBDD16D490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C561E-0C35-4E8C-A597-CB59F4CBB1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15EC46C-67B8-4AC7-969F-82C1EA0C1692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75B52-5C21-4E6E-8288-8A83C954CB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86901-104C-4856-ADAF-BCB7470A3D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1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2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05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1201-566C-4834-82D9-B09E2B9EE2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9EF4632-36D0-4F08-8871-CA8C17531971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FCAA9-E815-41F6-9C39-C441F639BF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FCE4D-B492-4925-9167-66F1DC21AA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2743-FFCE-4EE1-84D5-0587BD0E0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11EE2-6612-49EF-A1AD-21555E538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63C91-B1A5-44BB-B106-468D7F36F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23C500A-9003-4415-A142-A54203158E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9DFC-6705-4DF9-91C2-ADB8258A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11902-7DD4-4159-99CD-26BAE4FEC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47D9F-8FEF-491D-BBD7-3C813941E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E84128D-41B4-4177-80DA-9B79E01EE5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E1820-A9D7-4A41-9ADA-509F30CDA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738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9CB4D-C271-4667-969A-0C5B9C79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738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7CF78-014D-4410-B8E5-2F860EA34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7617149-BBD2-4D98-94C9-84D7441C82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36B7-38D9-450E-B2D6-9C176090D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CED12-A8B8-497C-9F6D-3588D4D4D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663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72A6-6BC1-478C-97BE-84F969F0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9336-70DB-4FB6-9D3E-14D7D615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164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CC49-10A6-4D2F-B0DF-78B41AFC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A928-2BD3-4F9D-9C75-BD94C4336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1715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41D2-0B3B-4430-B1F2-33CB3785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A310-1C8B-47DD-B8E7-6BA5693D8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272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C6339-B426-4491-87FA-31FE7C71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272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2819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9C26-A625-4670-AE64-680D1DDC5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5BAE6-28B7-426D-82CE-C6CA36043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E9E59-6AEF-4034-9DA1-F23E2817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C7C40-C5FF-4D68-8217-ADB0476E3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812E6-FA56-4103-94AA-2B2760FFA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1497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9F1C-C2C4-4AC2-B16D-5D3FE9D8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430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34161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06A4-32CD-4E77-B80F-A4863E54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33C6C-DCAC-43BC-B46B-0BE6724CF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5245C-3942-4DDC-BC6A-055C3C2D1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681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E377-2C09-447F-A163-66FF8F6D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548B-F595-4024-B749-AC2DBCEB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4DA93-CB4F-4DC3-847F-C9FD9E273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0FD5D4-7984-4536-B1A1-BC259D3A68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46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2824-E1D4-4C5A-979B-3B87624D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628DA-664F-498E-A26A-AAB75840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3CEFA-9F84-45CF-A405-0614C50C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1047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7B1B-E47A-4240-958C-A25596F2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773B-8EE2-401E-901F-9F4F10223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5792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5E294-1A75-46CD-9E10-DFCFA9EC7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738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A849C-14A5-4FA6-B3DA-DFCF38E4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7389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125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F8B7-BBAA-4BDA-87B8-D4DFF7BC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BA803-1F41-442A-95C8-844A19AB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858DB-837F-4256-AA9C-FC628E316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3C45649-14CB-4817-A356-BEA7EE2741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5420-F31E-4914-892E-636456CC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05A8-9FD3-402E-9B7E-13E40C564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272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D775C-7754-45E2-BC07-6C1B5BB4B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272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6418B-D476-4AF7-9ECA-B68DE5E849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96A613-CE76-4298-9537-DC1FE36C270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E145-BEE7-4DB3-9DF8-67C646A7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8D30F-A382-4347-84A9-F222DD6B5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44D2E-456F-48E2-955B-C9A090DB6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B0415-D1F5-49EA-A5C3-25AB01B62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8444-9DCD-4C2F-8DA5-C6786B408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19537-0179-4530-A398-56ECA5416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B325A70-E501-4967-91D7-52D49A2364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D39-9BB5-467D-9563-3CA4F002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08D26-F8A7-4EF0-B7FF-2CA6042AA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75D47F5-21DF-498F-BD34-7621F3BF40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7892C-E576-4C98-9512-701420802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1CB248E-05BD-4708-A681-386878E3CD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868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A8E4-0EFA-4DEA-A550-198E072B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850A7-A4FC-4685-9749-5740D128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D12BA-3B60-45D9-8B30-565A9962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0EC53-58FC-4193-9B60-11A152B8EA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01AFEE-81FF-43D5-BD8F-3665AAE5F5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EBAF-ABE4-4493-9B2D-71F66975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F6CA3-D2B2-441F-8CBB-FD928A92B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FE572-F21F-4883-A8CA-F231BE3F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D9EE9-119A-4302-8B11-526C4E0E6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36605D5-E481-4DBA-A345-9D72BAD108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C8CBF32-98F9-4C52-AE8E-122D2A45EC54}"/>
              </a:ext>
            </a:extLst>
          </p:cNvPr>
          <p:cNvSpPr/>
          <p:nvPr/>
        </p:nvSpPr>
        <p:spPr>
          <a:xfrm>
            <a:off x="0" y="7150680"/>
            <a:ext cx="10080000" cy="31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A3A3A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88BF69CC-156A-4288-9491-9627E28C2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1828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7A4AF-F7C8-405F-9236-02D65D78A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271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2D2A8-4BC8-4BE3-8ECD-1A86DADDD0E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03920" y="7196399"/>
            <a:ext cx="1071720" cy="18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85CF75-57CF-4B04-90B0-22DDE92644E7}" type="slidenum"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D015D-7D0A-46BA-9E1B-46D1879A2E8D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799119" y="438480"/>
            <a:ext cx="826200" cy="985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073A60-FEB5-41D7-8853-552304DEA933}"/>
              </a:ext>
            </a:extLst>
          </p:cNvPr>
          <p:cNvSpPr txBox="1"/>
          <p:nvPr/>
        </p:nvSpPr>
        <p:spPr>
          <a:xfrm>
            <a:off x="502920" y="7196399"/>
            <a:ext cx="7863840" cy="1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 hangingPunct="0">
              <a:buNone/>
              <a:tabLst/>
            </a:pPr>
            <a:endParaRPr lang="en-US" sz="1400" kern="1200">
              <a:solidFill>
                <a:srgbClr val="FFFFFF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400" b="0" i="0" u="none" strike="noStrike" kern="1200" cap="none">
          <a:ln>
            <a:noFill/>
          </a:ln>
          <a:latin typeface="Oswald Regular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latin typeface="Titillium Web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544AA-FAB4-49E4-959E-21F24B65D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1828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79375-32FD-4592-B30E-A17655B3E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2718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34CFB-7973-4DF2-9FC1-63E127772FCA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799480" y="438480"/>
            <a:ext cx="826200" cy="985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F55E0D0-356E-407D-A449-2B9B125E5B6E}"/>
              </a:ext>
            </a:extLst>
          </p:cNvPr>
          <p:cNvSpPr/>
          <p:nvPr/>
        </p:nvSpPr>
        <p:spPr>
          <a:xfrm>
            <a:off x="0" y="7150680"/>
            <a:ext cx="10080000" cy="310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A3A3A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2400" kern="12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BFE89-95D8-4939-995D-F788B7B7364F}"/>
              </a:ext>
            </a:extLst>
          </p:cNvPr>
          <p:cNvSpPr txBox="1"/>
          <p:nvPr/>
        </p:nvSpPr>
        <p:spPr>
          <a:xfrm>
            <a:off x="8503920" y="7196399"/>
            <a:ext cx="1071720" cy="18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 rtl="0" hangingPunct="0">
              <a:buNone/>
              <a:tabLst/>
            </a:pPr>
            <a:fld id="{998EC348-1AE3-48E5-8EEE-93ABAA5B9E60}" type="slidenum">
              <a:t>‹#›</a:t>
            </a:fld>
            <a:endParaRPr lang="en-US" sz="1400" kern="1200">
              <a:solidFill>
                <a:srgbClr val="FFFFFF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E3679-A922-48CD-819F-2AACA7ED7DB2}"/>
              </a:ext>
            </a:extLst>
          </p:cNvPr>
          <p:cNvSpPr txBox="1"/>
          <p:nvPr/>
        </p:nvSpPr>
        <p:spPr>
          <a:xfrm>
            <a:off x="502920" y="7196399"/>
            <a:ext cx="7863840" cy="1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 hangingPunct="0">
              <a:buNone/>
              <a:tabLst/>
            </a:pPr>
            <a:endParaRPr lang="en-US" sz="1400" kern="1200">
              <a:solidFill>
                <a:srgbClr val="FFFFFF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D8E11-C952-4DFB-AC8B-AFEFC1A5351E}"/>
              </a:ext>
            </a:extLst>
          </p:cNvPr>
          <p:cNvSpPr txBox="1"/>
          <p:nvPr/>
        </p:nvSpPr>
        <p:spPr>
          <a:xfrm>
            <a:off x="502920" y="7196399"/>
            <a:ext cx="7863840" cy="1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l" rtl="0" hangingPunct="0">
              <a:buNone/>
              <a:tabLst/>
            </a:pPr>
            <a:endParaRPr lang="en-US" sz="1400" kern="1200">
              <a:solidFill>
                <a:srgbClr val="FFFFFF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FFA2B-2E5E-4F7E-B55E-B3697B89DDCB}"/>
              </a:ext>
            </a:extLst>
          </p:cNvPr>
          <p:cNvSpPr txBox="1"/>
          <p:nvPr/>
        </p:nvSpPr>
        <p:spPr>
          <a:xfrm>
            <a:off x="8504280" y="7196760"/>
            <a:ext cx="1071720" cy="18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r" rtl="0" hangingPunct="0">
              <a:buNone/>
              <a:tabLst/>
            </a:pPr>
            <a:fld id="{5E518829-7129-470B-8598-896856DA68E2}" type="slidenum">
              <a:t>‹#›</a:t>
            </a:fld>
            <a:endParaRPr lang="en-US" sz="1400" kern="1200">
              <a:solidFill>
                <a:srgbClr val="FFFFFF"/>
              </a:solidFill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hangingPunct="0">
        <a:tabLst/>
        <a:defRPr lang="en-US" sz="4400" b="0" i="0" u="none" strike="noStrike" kern="1200" cap="none">
          <a:ln>
            <a:noFill/>
          </a:ln>
          <a:latin typeface="Oswald Regular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latin typeface="Titillium Web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577756-B047-43BB-9526-9E4F6FAB88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425AE5-1D11-450A-957D-5D3FCA41840A}"/>
              </a:ext>
            </a:extLst>
          </p:cNvPr>
          <p:cNvSpPr txBox="1"/>
          <p:nvPr/>
        </p:nvSpPr>
        <p:spPr>
          <a:xfrm>
            <a:off x="502920" y="2947923"/>
            <a:ext cx="9071640" cy="16619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rtl="0" hangingPunct="0">
              <a:buNone/>
              <a:tabLst/>
            </a:pPr>
            <a:r>
              <a:rPr lang="en-US" sz="5400" b="0" i="0" u="none" strike="noStrike" kern="1200" cap="none" dirty="0">
                <a:ln>
                  <a:noFill/>
                </a:ln>
                <a:latin typeface="Oswald Regular" pitchFamily="18"/>
                <a:ea typeface="DejaVu Sans" pitchFamily="2"/>
                <a:cs typeface="Noto Sans Devanagari" pitchFamily="2"/>
              </a:rPr>
              <a:t>Simpler Nested Context Language - </a:t>
            </a:r>
            <a:r>
              <a:rPr lang="en-US" sz="5400" b="0" i="0" u="none" strike="noStrike" kern="1200" cap="none" dirty="0" err="1">
                <a:ln>
                  <a:noFill/>
                </a:ln>
                <a:latin typeface="Oswald Regular" pitchFamily="18"/>
                <a:ea typeface="DejaVu Sans" pitchFamily="2"/>
                <a:cs typeface="Noto Sans Devanagari" pitchFamily="2"/>
              </a:rPr>
              <a:t>sNCL</a:t>
            </a:r>
            <a:endParaRPr lang="en-US" sz="5400" b="0" i="0" u="none" strike="noStrike" kern="1200" cap="none" dirty="0">
              <a:ln>
                <a:noFill/>
              </a:ln>
              <a:latin typeface="Oswald Regular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01527-2467-4624-866E-413F47E48EE0}"/>
              </a:ext>
            </a:extLst>
          </p:cNvPr>
          <p:cNvSpPr txBox="1"/>
          <p:nvPr/>
        </p:nvSpPr>
        <p:spPr>
          <a:xfrm>
            <a:off x="509760" y="4702313"/>
            <a:ext cx="9071640" cy="21852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rtl="0" hangingPunct="0">
              <a:buNone/>
              <a:tabLst/>
            </a:pPr>
            <a:r>
              <a:rPr lang="en-US" sz="3200" b="0" i="0" u="none" strike="noStrike" kern="1200" cap="none" dirty="0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Jamile Santos</a:t>
            </a:r>
          </a:p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 dirty="0">
              <a:ln>
                <a:noFill/>
              </a:ln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 dirty="0">
              <a:ln>
                <a:noFill/>
              </a:ln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US" sz="2300" b="0" i="0" u="none" strike="noStrike" kern="1200" cap="none" dirty="0" err="1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Treinamento</a:t>
            </a:r>
            <a:r>
              <a:rPr lang="en-US" sz="2300" b="0" i="0" u="none" strike="noStrike" kern="1200" cap="none" dirty="0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 </a:t>
            </a:r>
            <a:r>
              <a:rPr lang="en-US" sz="2300" b="0" i="0" u="none" strike="noStrike" kern="1200" cap="none" dirty="0" err="1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sobre</a:t>
            </a:r>
            <a:r>
              <a:rPr lang="en-US" sz="2300" b="0" i="0" u="none" strike="noStrike" kern="1200" cap="none" dirty="0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 </a:t>
            </a:r>
            <a:r>
              <a:rPr lang="en-US" sz="2300" b="0" i="0" u="none" strike="noStrike" kern="1200" cap="none" dirty="0" err="1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sNCL</a:t>
            </a:r>
            <a:endParaRPr lang="en-US" sz="2300" b="0" i="0" u="none" strike="noStrike" kern="1200" cap="none" dirty="0">
              <a:ln>
                <a:noFill/>
              </a:ln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US" sz="2300" dirty="0">
                <a:latin typeface="Titillium Web" pitchFamily="18"/>
                <a:ea typeface="DejaVu Sans" pitchFamily="2"/>
                <a:cs typeface="Noto Sans Devanagari" pitchFamily="2"/>
              </a:rPr>
              <a:t>j</a:t>
            </a:r>
            <a:r>
              <a:rPr lang="en-US" sz="2300" b="0" i="0" u="none" strike="noStrike" kern="1200" cap="none" dirty="0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amile.santos@ifba.edu.br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53B35-3943-4CE0-9314-E0C688493DC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34320" y="402120"/>
            <a:ext cx="1609560" cy="191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>
                <a:latin typeface="Titillium Web"/>
              </a:rPr>
              <a:t>Elementos</a:t>
            </a:r>
            <a:r>
              <a:rPr lang="en-US" dirty="0">
                <a:latin typeface="Titillium Web"/>
              </a:rPr>
              <a:t> de um </a:t>
            </a:r>
            <a:r>
              <a:rPr lang="en-US" dirty="0" err="1">
                <a:latin typeface="Titillium Web"/>
              </a:rPr>
              <a:t>documento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sNCL</a:t>
            </a:r>
            <a:endParaRPr lang="en-US" dirty="0">
              <a:latin typeface="Titillium Web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latin typeface="Titillium Web" pitchFamily="2"/>
              </a:rPr>
              <a:t>Media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latin typeface="Titillium Web" pitchFamily="2"/>
              </a:rPr>
              <a:t>Port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latin typeface="Titillium Web" pitchFamily="2"/>
              </a:rPr>
              <a:t>Link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latin typeface="Titillium Web" pitchFamily="2"/>
              </a:rPr>
              <a:t>Region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latin typeface="Titillium Web" pitchFamily="2"/>
              </a:rPr>
              <a:t>Context</a:t>
            </a:r>
          </a:p>
          <a:p>
            <a:pPr marL="457200" lvl="1" indent="0" hangingPunct="0">
              <a:spcBef>
                <a:spcPts val="1417"/>
              </a:spcBef>
              <a:buSzPct val="75000"/>
              <a:buNone/>
            </a:pPr>
            <a:endParaRPr lang="en-US" sz="2800" dirty="0">
              <a:latin typeface="Titillium Web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6781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301320"/>
            <a:ext cx="8182800" cy="898215"/>
          </a:xfrm>
        </p:spPr>
        <p:txBody>
          <a:bodyPr/>
          <a:lstStyle/>
          <a:p>
            <a:r>
              <a:rPr lang="pt-BR" dirty="0">
                <a:latin typeface="Titillium Web"/>
              </a:rPr>
              <a:t>Mídia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735" y="1217869"/>
            <a:ext cx="4459287" cy="52720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1700" dirty="0">
                <a:latin typeface="Calibri (Body)"/>
              </a:rPr>
              <a:t>É a palavra reservada para representar uma mídia, que pode ser: foto, vídeo, audio.</a:t>
            </a:r>
          </a:p>
          <a:p>
            <a:pPr marL="457200" lvl="1" indent="-457200" hangingPunct="0">
              <a:lnSpc>
                <a:spcPct val="100000"/>
              </a:lnSpc>
              <a:spcBef>
                <a:spcPts val="1417"/>
              </a:spcBef>
            </a:pPr>
            <a:r>
              <a:rPr lang="pt-BR" sz="1700" dirty="0">
                <a:latin typeface="Calibri (Body)"/>
              </a:rPr>
              <a:t>A mídia pode ter atributos dentro dela, como por exemplo: width, height, zIndex.</a:t>
            </a:r>
          </a:p>
          <a:p>
            <a:pPr marL="457200" lvl="1" indent="-457200" hangingPunct="0">
              <a:lnSpc>
                <a:spcPct val="100000"/>
              </a:lnSpc>
              <a:spcBef>
                <a:spcPts val="1417"/>
              </a:spcBef>
            </a:pPr>
            <a:r>
              <a:rPr lang="pt-BR" sz="1700" dirty="0">
                <a:latin typeface="Calibri (Body)"/>
              </a:rPr>
              <a:t>As mídias também um elemento filho chamado área, que representa um período de tempo ou espaço da mídia pai.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>
              <a:latin typeface="Calibri Light (Headings)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81" y="1519520"/>
            <a:ext cx="23241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:\Users\jamil\AppData\Local\Microsoft\Windows\INetCache\Content.Word\declaracao media.jpg">
            <a:extLst>
              <a:ext uri="{FF2B5EF4-FFF2-40B4-BE49-F238E27FC236}">
                <a16:creationId xmlns:a16="http://schemas.microsoft.com/office/drawing/2014/main" id="{B6335857-B86B-4938-8DEB-F5C79AB3D7C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52" y="4372789"/>
            <a:ext cx="3416616" cy="2138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3C07EF7-6EAA-4730-A7EF-77CDEF40D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4" y="5225774"/>
            <a:ext cx="2895506" cy="151486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81" y="3027363"/>
            <a:ext cx="24860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75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F14A-8661-41CB-B73A-907802F84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>
                <a:latin typeface="Titillium Web"/>
              </a:rPr>
              <a:t>Elemento</a:t>
            </a:r>
            <a:r>
              <a:rPr lang="en-US" dirty="0">
                <a:latin typeface="Titillium Web"/>
              </a:rPr>
              <a:t> de um </a:t>
            </a:r>
            <a:r>
              <a:rPr lang="en-US" dirty="0" err="1">
                <a:latin typeface="Titillium Web"/>
              </a:rPr>
              <a:t>documento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sNCL</a:t>
            </a:r>
            <a:endParaRPr lang="en-US" dirty="0">
              <a:latin typeface="Titillium Web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72FA-2EE8-4B61-A895-7AC279CF0B8D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pt-BR" dirty="0"/>
              <a:t>Port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000" dirty="0"/>
              <a:t>Ao iniciar uma aplicação, precisamos informar ao player qual mídia será tocada no início.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000" dirty="0"/>
              <a:t> O port tem essa finalidade, inidicar qual mídia para ser executada no início.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000" dirty="0"/>
              <a:t>O </a:t>
            </a:r>
            <a:r>
              <a:rPr lang="pt-BR" sz="2000" b="1" i="1" dirty="0"/>
              <a:t>port</a:t>
            </a:r>
            <a:r>
              <a:rPr lang="pt-BR" sz="2000" dirty="0"/>
              <a:t> pode ser declarado em qualquer parte do código, contanto que não seja filho de nenhum elemento.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sz="2000" dirty="0"/>
              <a:t>Observer que o atributo é </a:t>
            </a:r>
            <a:r>
              <a:rPr lang="pt-BR" sz="2000" b="1" u="sng" dirty="0"/>
              <a:t>explicitDur</a:t>
            </a:r>
            <a:r>
              <a:rPr lang="pt-BR" sz="2000" dirty="0"/>
              <a:t>, ele especifica a duração de cada mídia explicitamente.</a:t>
            </a:r>
            <a:endParaRPr lang="en-US" sz="2000" dirty="0"/>
          </a:p>
          <a:p>
            <a:pPr lvl="1">
              <a:buSzPct val="45000"/>
              <a:buFont typeface="StarSymbol"/>
              <a:buChar char="●"/>
            </a:pPr>
            <a:r>
              <a:rPr lang="pt-BR" sz="2000" dirty="0">
                <a:solidFill>
                  <a:srgbClr val="FF0000"/>
                </a:solidFill>
              </a:rPr>
              <a:t>OBS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 err="1">
                <a:solidFill>
                  <a:srgbClr val="FF0000"/>
                </a:solidFill>
              </a:rPr>
              <a:t>Em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todo</a:t>
            </a:r>
            <a:r>
              <a:rPr lang="en-US" sz="2000" dirty="0">
                <a:solidFill>
                  <a:srgbClr val="FF0000"/>
                </a:solidFill>
              </a:rPr>
              <a:t> document </a:t>
            </a:r>
            <a:r>
              <a:rPr lang="en-US" sz="2000" dirty="0" err="1">
                <a:solidFill>
                  <a:srgbClr val="FF0000"/>
                </a:solidFill>
              </a:rPr>
              <a:t>precisa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pelo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menos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uma</a:t>
            </a:r>
            <a:r>
              <a:rPr lang="en-US" sz="2000" dirty="0">
                <a:solidFill>
                  <a:srgbClr val="FF0000"/>
                </a:solidFill>
              </a:rPr>
              <a:t> porta.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49CFB-EE7D-432D-B8AA-C4B71F9801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12</a:t>
            </a:fld>
            <a:endParaRPr lang="en-US"/>
          </a:p>
        </p:txBody>
      </p:sp>
      <p:pic>
        <p:nvPicPr>
          <p:cNvPr id="5" name="Picture 4" descr="C:\Users\jamil\AppData\Local\Microsoft\Windows\INetCache\Content.Word\port e codigo inicio basic sNCL.JPG">
            <a:extLst>
              <a:ext uri="{FF2B5EF4-FFF2-40B4-BE49-F238E27FC236}">
                <a16:creationId xmlns:a16="http://schemas.microsoft.com/office/drawing/2014/main" id="{B56754CB-370E-45E8-96F9-8EC559E209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4" y="1768475"/>
            <a:ext cx="4460715" cy="5272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3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F14A-8661-41CB-B73A-907802F84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>
                <a:latin typeface="Titillium Web"/>
              </a:rPr>
              <a:t>Elemento</a:t>
            </a:r>
            <a:r>
              <a:rPr lang="en-US" dirty="0">
                <a:latin typeface="Titillium Web"/>
              </a:rPr>
              <a:t> de um </a:t>
            </a:r>
            <a:r>
              <a:rPr lang="en-US" dirty="0" err="1">
                <a:latin typeface="Titillium Web"/>
              </a:rPr>
              <a:t>documento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sNCL</a:t>
            </a:r>
            <a:endParaRPr lang="en-US" dirty="0">
              <a:latin typeface="Titillium Web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72FA-2EE8-4B61-A895-7AC279CF0B8D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503239" y="1768475"/>
            <a:ext cx="4053264" cy="5272088"/>
          </a:xfrm>
        </p:spPr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pt-BR" b="1" dirty="0"/>
              <a:t>Link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Através dos links podemos sincronizar os eventos em um programa. 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Os links servem para iniciar a execução de uma mídia simultaneamente com outra, define também seu término.</a:t>
            </a:r>
            <a:endParaRPr lang="pt-BR" b="1" dirty="0"/>
          </a:p>
          <a:p>
            <a:pPr lvl="1">
              <a:buSzPct val="45000"/>
              <a:buFont typeface="StarSymbol"/>
              <a:buChar char="●"/>
            </a:pPr>
            <a:endParaRPr lang="pt-BR" dirty="0"/>
          </a:p>
          <a:p>
            <a:pPr lvl="1">
              <a:buSzPct val="45000"/>
              <a:buFont typeface="StarSymbol"/>
              <a:buChar char="●"/>
            </a:pPr>
            <a:endParaRPr lang="pt-B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EFD70-2BD6-4D88-B71E-EFE556F49AAF}"/>
              </a:ext>
            </a:extLst>
          </p:cNvPr>
          <p:cNvGrpSpPr/>
          <p:nvPr/>
        </p:nvGrpSpPr>
        <p:grpSpPr>
          <a:xfrm>
            <a:off x="4604260" y="1768475"/>
            <a:ext cx="5482203" cy="4988786"/>
            <a:chOff x="0" y="0"/>
            <a:chExt cx="5572125" cy="5000625"/>
          </a:xfrm>
        </p:grpSpPr>
        <p:pic>
          <p:nvPicPr>
            <p:cNvPr id="10" name="Picture 9" descr="C:\Users\jamil\AppData\Local\Microsoft\Windows\INetCache\Content.Word\part1Link.jpg">
              <a:extLst>
                <a:ext uri="{FF2B5EF4-FFF2-40B4-BE49-F238E27FC236}">
                  <a16:creationId xmlns:a16="http://schemas.microsoft.com/office/drawing/2014/main" id="{694AEC41-DA56-4D6B-A867-5F5D593E2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55900" cy="500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 descr="C:\Users\jamil\AppData\Local\Microsoft\Windows\INetCache\Content.Word\part2Link.jpg">
              <a:extLst>
                <a:ext uri="{FF2B5EF4-FFF2-40B4-BE49-F238E27FC236}">
                  <a16:creationId xmlns:a16="http://schemas.microsoft.com/office/drawing/2014/main" id="{0A90CF31-254C-4B57-B3A9-B4D84EFE3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50" y="133350"/>
              <a:ext cx="2581275" cy="243395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0295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F14A-8661-41CB-B73A-907802F84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>
                <a:latin typeface="Titillium Web"/>
              </a:rPr>
              <a:t>Elemento</a:t>
            </a:r>
            <a:r>
              <a:rPr lang="en-US" dirty="0">
                <a:latin typeface="Titillium Web"/>
              </a:rPr>
              <a:t> de um </a:t>
            </a:r>
            <a:r>
              <a:rPr lang="en-US" dirty="0" err="1">
                <a:latin typeface="Titillium Web"/>
              </a:rPr>
              <a:t>documento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sNCL</a:t>
            </a:r>
            <a:endParaRPr lang="en-US" dirty="0">
              <a:latin typeface="Titillium Web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72FA-2EE8-4B61-A895-7AC279CF0B8D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b="1" dirty="0"/>
              <a:t>Region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O elemento </a:t>
            </a:r>
            <a:r>
              <a:rPr lang="pt-BR" b="1" dirty="0"/>
              <a:t>region</a:t>
            </a:r>
            <a:r>
              <a:rPr lang="pt-BR" dirty="0"/>
              <a:t> é define uma região na tela, e é bastante utilizado, já que várias mídias podem referenciar uma mesma região</a:t>
            </a:r>
            <a:r>
              <a:rPr lang="pt-BR" b="1" dirty="0"/>
              <a:t>. 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O region possui atributos assim como o elemento media, entre seus atributos estão: width, height, zIndex</a:t>
            </a:r>
            <a:r>
              <a:rPr lang="pt-BR" i="1" dirty="0"/>
              <a:t>, </a:t>
            </a:r>
            <a:r>
              <a:rPr lang="pt-BR" dirty="0"/>
              <a:t>rg.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endParaRPr lang="en-US" b="1" dirty="0"/>
          </a:p>
          <a:p>
            <a:pPr lvl="1">
              <a:buSzPct val="45000"/>
              <a:buFont typeface="StarSymbol"/>
              <a:buChar char="●"/>
            </a:pPr>
            <a:endParaRPr lang="en-US" b="1" dirty="0"/>
          </a:p>
          <a:p>
            <a:pPr>
              <a:buSzPct val="45000"/>
            </a:pPr>
            <a:endParaRPr lang="pt-BR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E09F3C-1BCA-45EB-8AF0-A74A0FBC0E1B}"/>
              </a:ext>
            </a:extLst>
          </p:cNvPr>
          <p:cNvGrpSpPr/>
          <p:nvPr/>
        </p:nvGrpSpPr>
        <p:grpSpPr>
          <a:xfrm>
            <a:off x="4711485" y="1768475"/>
            <a:ext cx="5351360" cy="4911294"/>
            <a:chOff x="0" y="0"/>
            <a:chExt cx="5100320" cy="4294505"/>
          </a:xfrm>
        </p:grpSpPr>
        <p:pic>
          <p:nvPicPr>
            <p:cNvPr id="8" name="Picture 7" descr="C:\Users\jamil\AppData\Local\Microsoft\Windows\INetCache\Content.Word\regionPart1.jpg">
              <a:extLst>
                <a:ext uri="{FF2B5EF4-FFF2-40B4-BE49-F238E27FC236}">
                  <a16:creationId xmlns:a16="http://schemas.microsoft.com/office/drawing/2014/main" id="{F49AC2DB-9CE2-4FF9-9AB6-F8074A598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050"/>
              <a:ext cx="2543175" cy="36601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C:\Users\jamil\AppData\Local\Microsoft\Windows\INetCache\Content.Word\regionPart2.jpg">
              <a:extLst>
                <a:ext uri="{FF2B5EF4-FFF2-40B4-BE49-F238E27FC236}">
                  <a16:creationId xmlns:a16="http://schemas.microsoft.com/office/drawing/2014/main" id="{CE36E1E4-1136-4395-B625-125082BFE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50" y="0"/>
              <a:ext cx="2719070" cy="429450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6639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F14A-8661-41CB-B73A-907802F84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57788"/>
            <a:ext cx="4160991" cy="1354217"/>
          </a:xfr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latin typeface="Titillium Web"/>
              </a:rPr>
              <a:t>Elemento</a:t>
            </a:r>
            <a:r>
              <a:rPr lang="en-US" dirty="0">
                <a:latin typeface="Titillium Web"/>
              </a:rPr>
              <a:t> de um </a:t>
            </a:r>
            <a:r>
              <a:rPr lang="en-US" dirty="0" err="1">
                <a:latin typeface="Titillium Web"/>
              </a:rPr>
              <a:t>documento</a:t>
            </a:r>
            <a:r>
              <a:rPr lang="en-US" dirty="0">
                <a:latin typeface="Titillium Web"/>
              </a:rPr>
              <a:t> </a:t>
            </a:r>
            <a:r>
              <a:rPr lang="en-US" dirty="0" err="1">
                <a:latin typeface="Titillium Web"/>
              </a:rPr>
              <a:t>sNCL</a:t>
            </a:r>
            <a:endParaRPr lang="en-US" dirty="0">
              <a:latin typeface="Titillium Web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72FA-2EE8-4B61-A895-7AC279CF0B8D}"/>
              </a:ext>
            </a:extLst>
          </p:cNvPr>
          <p:cNvSpPr txBox="1"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b="1" dirty="0"/>
              <a:t>Context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O elemento </a:t>
            </a:r>
            <a:r>
              <a:rPr lang="pt-BR" b="1" dirty="0"/>
              <a:t>context</a:t>
            </a:r>
            <a:r>
              <a:rPr lang="pt-BR" dirty="0"/>
              <a:t> pode ser usado para estruturar uma aplicação.</a:t>
            </a:r>
          </a:p>
          <a:p>
            <a:pPr lvl="1">
              <a:buSzPct val="45000"/>
              <a:buFont typeface="StarSymbol"/>
              <a:buChar char="●"/>
            </a:pPr>
            <a:r>
              <a:rPr lang="pt-BR" dirty="0"/>
              <a:t>No exemplo a seguir será exemplificado o uso de contextos, agrupando todos os elementos da animação. Isso possibilitará, além de maior estruturação do programa, o reúso de toda a estrutura.</a:t>
            </a:r>
            <a:endParaRPr lang="en-US" b="1" dirty="0"/>
          </a:p>
          <a:p>
            <a:pPr marL="457200" lvl="1" indent="0">
              <a:buSzPct val="45000"/>
              <a:buNone/>
            </a:pPr>
            <a:endParaRPr lang="en-US" b="1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38DD7E-8698-4781-B6E0-D95617B3D7ED}"/>
              </a:ext>
            </a:extLst>
          </p:cNvPr>
          <p:cNvGrpSpPr/>
          <p:nvPr/>
        </p:nvGrpSpPr>
        <p:grpSpPr>
          <a:xfrm>
            <a:off x="4962525" y="357788"/>
            <a:ext cx="5118100" cy="6308035"/>
            <a:chOff x="0" y="0"/>
            <a:chExt cx="6867525" cy="8153400"/>
          </a:xfrm>
        </p:grpSpPr>
        <p:pic>
          <p:nvPicPr>
            <p:cNvPr id="8" name="Picture 7" descr="C:\Users\jamil\AppData\Local\Microsoft\Windows\INetCache\Content.Word\contextPart2.jpg">
              <a:extLst>
                <a:ext uri="{FF2B5EF4-FFF2-40B4-BE49-F238E27FC236}">
                  <a16:creationId xmlns:a16="http://schemas.microsoft.com/office/drawing/2014/main" id="{1438959E-1C1E-458D-A979-E5E3F6F2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0"/>
              <a:ext cx="3286125" cy="471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C:\Users\jamil\AppData\Local\Microsoft\Windows\INetCache\Content.Word\contextPart1.jpg">
              <a:extLst>
                <a:ext uri="{FF2B5EF4-FFF2-40B4-BE49-F238E27FC236}">
                  <a16:creationId xmlns:a16="http://schemas.microsoft.com/office/drawing/2014/main" id="{F3C0010D-549C-40C5-AE70-D4BB8F6D4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143250" cy="5495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 descr="C:\Users\jamil\AppData\Local\Microsoft\Windows\INetCache\Content.Word\contextPart3.jpg">
              <a:extLst>
                <a:ext uri="{FF2B5EF4-FFF2-40B4-BE49-F238E27FC236}">
                  <a16:creationId xmlns:a16="http://schemas.microsoft.com/office/drawing/2014/main" id="{0E27C6CD-47C1-44AD-B423-4E1652843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950" y="5486400"/>
              <a:ext cx="2686050" cy="2667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2879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>
                <a:latin typeface="Titillium Web"/>
              </a:rPr>
              <a:t>Exercício</a:t>
            </a:r>
            <a:endParaRPr lang="en-US" dirty="0">
              <a:latin typeface="Titillium Web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dirty="0" err="1"/>
              <a:t>Faça</a:t>
            </a:r>
            <a:r>
              <a:rPr lang="en-US" dirty="0"/>
              <a:t> um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multimídia</a:t>
            </a:r>
            <a:r>
              <a:rPr lang="en-US" dirty="0"/>
              <a:t> que </a:t>
            </a:r>
            <a:r>
              <a:rPr lang="en-US" dirty="0" err="1"/>
              <a:t>mostre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mídias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: um </a:t>
            </a:r>
            <a:r>
              <a:rPr lang="en-US" dirty="0" err="1"/>
              <a:t>vídeo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apresentado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, e </a:t>
            </a:r>
            <a:r>
              <a:rPr lang="en-US" dirty="0" err="1"/>
              <a:t>após</a:t>
            </a:r>
            <a:r>
              <a:rPr lang="en-US" dirty="0"/>
              <a:t> 10s </a:t>
            </a:r>
            <a:r>
              <a:rPr lang="en-US" dirty="0" err="1"/>
              <a:t>insira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6886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93634D-6275-48B8-9780-E42F25AFF7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C5A7B7-34E2-4DF8-9703-D276DEFB4877}"/>
              </a:ext>
            </a:extLst>
          </p:cNvPr>
          <p:cNvSpPr txBox="1"/>
          <p:nvPr/>
        </p:nvSpPr>
        <p:spPr>
          <a:xfrm>
            <a:off x="502920" y="2947923"/>
            <a:ext cx="9071640" cy="16619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lvl="0" algn="ctr" hangingPunct="0"/>
            <a:r>
              <a:rPr lang="en-US" sz="5400" dirty="0">
                <a:latin typeface="Oswald Regular" pitchFamily="18"/>
                <a:ea typeface="DejaVu Sans" pitchFamily="2"/>
                <a:cs typeface="Noto Sans Devanagari" pitchFamily="2"/>
              </a:rPr>
              <a:t>Simpler Nested Context Language - </a:t>
            </a:r>
            <a:r>
              <a:rPr lang="en-US" sz="5400" dirty="0" err="1">
                <a:latin typeface="Oswald Regular" pitchFamily="18"/>
                <a:ea typeface="DejaVu Sans" pitchFamily="2"/>
                <a:cs typeface="Noto Sans Devanagari" pitchFamily="2"/>
              </a:rPr>
              <a:t>sNCL</a:t>
            </a:r>
            <a:endParaRPr lang="en-US" sz="5400" dirty="0">
              <a:latin typeface="Oswald Regular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0D3DE-6948-476F-9AFD-4D056B95D0AA}"/>
              </a:ext>
            </a:extLst>
          </p:cNvPr>
          <p:cNvSpPr txBox="1"/>
          <p:nvPr/>
        </p:nvSpPr>
        <p:spPr>
          <a:xfrm>
            <a:off x="509760" y="4702313"/>
            <a:ext cx="9071640" cy="21852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0" algn="ctr" rtl="0" hangingPunct="0">
              <a:buNone/>
              <a:tabLst/>
            </a:pPr>
            <a:r>
              <a:rPr lang="en-US" sz="3200" b="0" i="0" u="none" strike="noStrike" kern="1200" cap="none" dirty="0" err="1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Dúvidas</a:t>
            </a:r>
            <a:r>
              <a:rPr lang="en-US" sz="3200" b="0" i="0" u="none" strike="noStrike" kern="1200" cap="none" dirty="0">
                <a:ln>
                  <a:noFill/>
                </a:ln>
                <a:latin typeface="Titillium Web" pitchFamily="18"/>
                <a:ea typeface="DejaVu Sans" pitchFamily="2"/>
                <a:cs typeface="Noto Sans Devanagari" pitchFamily="2"/>
              </a:rPr>
              <a:t>?</a:t>
            </a:r>
          </a:p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 dirty="0">
              <a:ln>
                <a:noFill/>
              </a:ln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marL="0" marR="0" lvl="0" indent="0" algn="ctr" rtl="0" hangingPunct="0">
              <a:buNone/>
              <a:tabLst/>
            </a:pPr>
            <a:endParaRPr lang="en-US" sz="3200" b="0" i="0" u="none" strike="noStrike" kern="1200" cap="none" dirty="0">
              <a:ln>
                <a:noFill/>
              </a:ln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lvl="0" hangingPunct="0"/>
            <a:r>
              <a:rPr lang="en-US" sz="2300" dirty="0" err="1">
                <a:latin typeface="Titillium Web" pitchFamily="18"/>
                <a:ea typeface="DejaVu Sans" pitchFamily="2"/>
                <a:cs typeface="Noto Sans Devanagari" pitchFamily="2"/>
              </a:rPr>
              <a:t>Treinamento</a:t>
            </a:r>
            <a:r>
              <a:rPr lang="en-US" sz="2300" dirty="0">
                <a:latin typeface="Titillium Web" pitchFamily="18"/>
                <a:ea typeface="DejaVu Sans" pitchFamily="2"/>
                <a:cs typeface="Noto Sans Devanagari" pitchFamily="2"/>
              </a:rPr>
              <a:t> </a:t>
            </a:r>
            <a:r>
              <a:rPr lang="en-US" sz="2300" dirty="0" err="1">
                <a:latin typeface="Titillium Web" pitchFamily="18"/>
                <a:ea typeface="DejaVu Sans" pitchFamily="2"/>
                <a:cs typeface="Noto Sans Devanagari" pitchFamily="2"/>
              </a:rPr>
              <a:t>sobre</a:t>
            </a:r>
            <a:r>
              <a:rPr lang="en-US" sz="2300" dirty="0">
                <a:latin typeface="Titillium Web" pitchFamily="18"/>
                <a:ea typeface="DejaVu Sans" pitchFamily="2"/>
                <a:cs typeface="Noto Sans Devanagari" pitchFamily="2"/>
              </a:rPr>
              <a:t> </a:t>
            </a:r>
            <a:r>
              <a:rPr lang="en-US" sz="2300" dirty="0" err="1">
                <a:latin typeface="Titillium Web" pitchFamily="18"/>
                <a:ea typeface="DejaVu Sans" pitchFamily="2"/>
                <a:cs typeface="Noto Sans Devanagari" pitchFamily="2"/>
              </a:rPr>
              <a:t>sNCL</a:t>
            </a:r>
            <a:endParaRPr lang="en-US" sz="2300" dirty="0">
              <a:latin typeface="Titillium Web" pitchFamily="18"/>
              <a:ea typeface="DejaVu Sans" pitchFamily="2"/>
              <a:cs typeface="Noto Sans Devanagari" pitchFamily="2"/>
            </a:endParaRPr>
          </a:p>
          <a:p>
            <a:pPr lvl="0" hangingPunct="0"/>
            <a:r>
              <a:rPr lang="en-US" sz="2300" dirty="0">
                <a:latin typeface="Titillium Web" pitchFamily="18"/>
                <a:ea typeface="DejaVu Sans" pitchFamily="2"/>
                <a:cs typeface="Noto Sans Devanagari" pitchFamily="2"/>
              </a:rPr>
              <a:t>jamile.santos@ifba.edu.br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C5547-5575-4FD7-A6F1-A37FB11D7E4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34320" y="402120"/>
            <a:ext cx="1609560" cy="191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 err="1"/>
              <a:t>Roteiro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SzPct val="45000"/>
              <a:buFont typeface="StarSymbol"/>
              <a:buChar char="●"/>
            </a:pPr>
            <a:r>
              <a:rPr lang="en-US" dirty="0" err="1"/>
              <a:t>Introdução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O que é o </a:t>
            </a:r>
            <a:r>
              <a:rPr lang="en-US" dirty="0" err="1"/>
              <a:t>sNCL</a:t>
            </a:r>
            <a:r>
              <a:rPr lang="en-US" dirty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Elemento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sNCL</a:t>
            </a:r>
            <a:r>
              <a:rPr lang="en-US" dirty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Exemplo</a:t>
            </a:r>
            <a:r>
              <a:rPr lang="en-US" dirty="0"/>
              <a:t>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Exercício</a:t>
            </a:r>
            <a:endParaRPr lang="en-US" dirty="0"/>
          </a:p>
          <a:p>
            <a:pPr lvl="0">
              <a:buSzPct val="45000"/>
            </a:pPr>
            <a:endParaRPr lang="en-US" dirty="0"/>
          </a:p>
          <a:p>
            <a:pPr marL="457200" lvl="1" indent="0" hangingPunct="0">
              <a:spcBef>
                <a:spcPts val="1417"/>
              </a:spcBef>
              <a:buSzPct val="75000"/>
              <a:buNone/>
            </a:pPr>
            <a:endParaRPr lang="en-US" sz="2800" dirty="0">
              <a:latin typeface="Titillium Web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tillium Web"/>
              </a:rP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 primeira transmissão da TV digital no Brasil foi em 2007.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Som e imagem de alta resolução.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Padrão utilizado no Brasil foi criado baseado no padrão japonês.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Mas o padrão Brasileiro foi inteiramente desenvolvido no Brasil.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18" y="3018763"/>
            <a:ext cx="5004128" cy="27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73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tillium Web"/>
              </a:rP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/>
              <a:t>O padrão brasileiro foi </a:t>
            </a:r>
            <a:r>
              <a:rPr lang="pt-BR" sz="2700"/>
              <a:t>criado especialmente </a:t>
            </a:r>
            <a:r>
              <a:rPr lang="pt-BR" sz="2700" dirty="0"/>
              <a:t>para atender as necessidades do Brasil.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/>
              <a:t>Para criação das aplicações é necessário um middleware, o nosso é chamado </a:t>
            </a:r>
            <a:r>
              <a:rPr lang="pt-BR" sz="2700" b="1" dirty="0"/>
              <a:t>Ginga</a:t>
            </a:r>
            <a:r>
              <a:rPr lang="pt-BR" sz="27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700" dirty="0"/>
              <a:t>O ginga provê uma arquitetura que oferece suporte a construções de aplicações em NCL e Java.</a:t>
            </a:r>
          </a:p>
        </p:txBody>
      </p:sp>
      <p:pic>
        <p:nvPicPr>
          <p:cNvPr id="2050" name="Picture 2" descr="Resultado de imagem para ginga tv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793" y="1760874"/>
            <a:ext cx="3309147" cy="19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tps://www.sharelatex.com/project/596be96bd094287443567587/file/597e5cdaca5686f65d5a9ad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3" name="Picture 5" descr="C:\Users\jamile.s.santos\Downloads\gin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39" y="3972910"/>
            <a:ext cx="4651056" cy="282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1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tillium Web"/>
              </a:rP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 Ginga é </a:t>
            </a:r>
            <a:r>
              <a:rPr lang="pt-BR" i="1" dirty="0"/>
              <a:t>open source</a:t>
            </a:r>
            <a:r>
              <a:rPr lang="pt-BR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 ele podemos construir aplicações para TV digital com interatividade.</a:t>
            </a:r>
          </a:p>
        </p:txBody>
      </p:sp>
      <p:pic>
        <p:nvPicPr>
          <p:cNvPr id="5" name="Content Placeholder 4" descr="Resultado de imagem para receptor ou conversor digital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" t="15765" r="5634" b="12941"/>
          <a:stretch/>
        </p:blipFill>
        <p:spPr bwMode="auto">
          <a:xfrm>
            <a:off x="5265683" y="1776543"/>
            <a:ext cx="3420213" cy="22283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 descr="C:\Users\jamile.s.santos\Pictures\controleging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683" y="4557659"/>
            <a:ext cx="3810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50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B083046-73F3-48D1-9AA4-A62201974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C2DEF2F-CF97-49F6-9C0E-31EB2BE19CAF}" type="slidenum"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4F14A-8661-41CB-B73A-907802F84B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8182800" cy="677108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latin typeface="Titillium Web"/>
              </a:rPr>
              <a:t>O que é o </a:t>
            </a:r>
            <a:r>
              <a:rPr lang="en-US" dirty="0" err="1">
                <a:latin typeface="Titillium Web"/>
              </a:rPr>
              <a:t>sNCL</a:t>
            </a:r>
            <a:r>
              <a:rPr lang="en-US" dirty="0">
                <a:latin typeface="Titillium Web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72FA-2EE8-4B61-A895-7AC279CF0B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pt-BR" dirty="0"/>
              <a:t>sNCL é uma linguagem declarativa de domínio específico.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 dirty="0"/>
              <a:t>Foi desenvolvida com o objetivo de facilitar a autoria de aplicações multimídia e compila para NCL.</a:t>
            </a:r>
          </a:p>
          <a:p>
            <a:pPr>
              <a:buSzPct val="45000"/>
              <a:buFont typeface="StarSymbol"/>
              <a:buChar char="●"/>
            </a:pPr>
            <a:r>
              <a:rPr lang="pt-BR" dirty="0"/>
              <a:t>A sintaxe é parecida com a linguagem imperativa Lua.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pt-BR" dirty="0"/>
              <a:t>Através dela construímos documentos </a:t>
            </a:r>
            <a:r>
              <a:rPr lang="pt-BR" b="1" dirty="0"/>
              <a:t>multimídia</a:t>
            </a:r>
            <a:r>
              <a:rPr lang="pt-BR" dirty="0"/>
              <a:t>.</a:t>
            </a:r>
          </a:p>
          <a:p>
            <a:pPr>
              <a:buSzPct val="45000"/>
              <a:buFont typeface="StarSymbol"/>
              <a:buChar char="●"/>
            </a:pPr>
            <a:r>
              <a:rPr lang="pt-BR" dirty="0"/>
              <a:t>Documentos multimídia são documentos que possuem mais de um </a:t>
            </a:r>
            <a:r>
              <a:rPr lang="pt-BR" b="1" dirty="0"/>
              <a:t>tipo</a:t>
            </a:r>
            <a:r>
              <a:rPr lang="pt-BR" dirty="0"/>
              <a:t> de mídia, por exemplo: imagem, audio, vídeo.</a:t>
            </a:r>
          </a:p>
          <a:p>
            <a:pPr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endParaRPr lang="pt-BR" dirty="0"/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1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C92-21B3-4FB5-BB42-B16F0094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tillium Web"/>
              </a:rPr>
              <a:t>O que?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F379F-5E18-43E3-80D2-5735ABBD44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Mídias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Uma </a:t>
            </a:r>
            <a:r>
              <a:rPr lang="en-US" dirty="0" err="1"/>
              <a:t>mídia</a:t>
            </a:r>
            <a:r>
              <a:rPr lang="en-US" dirty="0"/>
              <a:t> </a:t>
            </a:r>
            <a:r>
              <a:rPr lang="en-US" dirty="0" err="1"/>
              <a:t>apresenta</a:t>
            </a:r>
            <a:r>
              <a:rPr lang="en-US" dirty="0"/>
              <a:t> um </a:t>
            </a:r>
            <a:r>
              <a:rPr lang="en-US" dirty="0" err="1"/>
              <a:t>nó</a:t>
            </a:r>
            <a:r>
              <a:rPr lang="en-US" dirty="0"/>
              <a:t> de um </a:t>
            </a:r>
            <a:r>
              <a:rPr lang="en-US" dirty="0" err="1"/>
              <a:t>documento</a:t>
            </a:r>
            <a:r>
              <a:rPr lang="en-US" dirty="0"/>
              <a:t> 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relacionado</a:t>
            </a:r>
            <a:r>
              <a:rPr lang="en-US" dirty="0"/>
              <a:t> a um descriptor.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C07EF7-6EAA-4730-A7EF-77CDEF40D9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99" y="2448731"/>
            <a:ext cx="4732200" cy="2475787"/>
          </a:xfrm>
        </p:spPr>
      </p:pic>
    </p:spTree>
    <p:extLst>
      <p:ext uri="{BB962C8B-B14F-4D97-AF65-F5344CB8AC3E}">
        <p14:creationId xmlns:p14="http://schemas.microsoft.com/office/powerpoint/2010/main" val="224824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CE4B-D789-46FA-8DE0-1168670A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tillium Web"/>
              </a:rPr>
              <a:t>Onde</a:t>
            </a:r>
            <a:r>
              <a:rPr lang="en-US" dirty="0">
                <a:latin typeface="Titillium Web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D8C4-0E83-4567-9DE9-F40207287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mídia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apresentada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saber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mídia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exibida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Fazemos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b="1" dirty="0"/>
              <a:t>Regions.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Nelas</a:t>
            </a:r>
            <a:r>
              <a:rPr lang="en-US" dirty="0"/>
              <a:t> </a:t>
            </a:r>
            <a:r>
              <a:rPr lang="en-US" dirty="0" err="1"/>
              <a:t>definimos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as </a:t>
            </a:r>
            <a:r>
              <a:rPr lang="en-US" dirty="0" err="1"/>
              <a:t>mídias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mostradas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B9D0E1-5181-4B14-9E02-AF1DA4FF25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46" y="2692613"/>
            <a:ext cx="3122907" cy="3493945"/>
          </a:xfrm>
        </p:spPr>
      </p:pic>
    </p:spTree>
    <p:extLst>
      <p:ext uri="{BB962C8B-B14F-4D97-AF65-F5344CB8AC3E}">
        <p14:creationId xmlns:p14="http://schemas.microsoft.com/office/powerpoint/2010/main" val="328602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0F48-EDFF-4396-95F8-EEC634A9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tillium Web"/>
              </a:rPr>
              <a:t>Quando</a:t>
            </a:r>
            <a:r>
              <a:rPr lang="en-US" dirty="0">
                <a:latin typeface="Titillium Web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0C57-0ABF-40C1-B577-CFB71C741B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Depois</a:t>
            </a:r>
            <a:r>
              <a:rPr lang="en-US" dirty="0"/>
              <a:t> que </a:t>
            </a:r>
            <a:r>
              <a:rPr lang="en-US" dirty="0" err="1"/>
              <a:t>sabemos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mídias</a:t>
            </a:r>
            <a:r>
              <a:rPr lang="en-US" dirty="0"/>
              <a:t> </a:t>
            </a:r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que </a:t>
            </a:r>
            <a:r>
              <a:rPr lang="en-US" dirty="0" err="1"/>
              <a:t>dizer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elas</a:t>
            </a:r>
            <a:r>
              <a:rPr lang="en-US" dirty="0"/>
              <a:t>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precisamos</a:t>
            </a:r>
            <a:r>
              <a:rPr lang="en-US" dirty="0"/>
              <a:t> das </a:t>
            </a:r>
            <a:r>
              <a:rPr lang="en-US" dirty="0" err="1"/>
              <a:t>portas</a:t>
            </a:r>
            <a:r>
              <a:rPr lang="en-US" dirty="0"/>
              <a:t> e links.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108A05-BA92-4512-B328-8D25D64827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24" y="1563480"/>
            <a:ext cx="2238687" cy="175284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D7B8E0-D333-4EC5-AB86-DF93F628D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60" y="3679260"/>
            <a:ext cx="4375989" cy="245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42468"/>
      </p:ext>
    </p:extLst>
  </p:cSld>
  <p:clrMapOvr>
    <a:masterClrMapping/>
  </p:clrMapOvr>
</p:sld>
</file>

<file path=ppt/theme/theme1.xml><?xml version="1.0" encoding="utf-8"?>
<a:theme xmlns:a="http://schemas.openxmlformats.org/drawingml/2006/main" name="ads-slides-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s-slides-templat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619</Words>
  <Application>Microsoft Office PowerPoint</Application>
  <PresentationFormat>Custom</PresentationFormat>
  <Paragraphs>98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(Body)</vt:lpstr>
      <vt:lpstr>Calibri Light (Headings)</vt:lpstr>
      <vt:lpstr>DejaVu Sans</vt:lpstr>
      <vt:lpstr>Noto Sans Devanagari</vt:lpstr>
      <vt:lpstr>Oswald Regular</vt:lpstr>
      <vt:lpstr>StarSymbol</vt:lpstr>
      <vt:lpstr>Times New Roman</vt:lpstr>
      <vt:lpstr>Titillium Web</vt:lpstr>
      <vt:lpstr>ads-slides-template</vt:lpstr>
      <vt:lpstr>ads-slides-template2</vt:lpstr>
      <vt:lpstr>PowerPoint Presentation</vt:lpstr>
      <vt:lpstr>Roteiro</vt:lpstr>
      <vt:lpstr>Introdução</vt:lpstr>
      <vt:lpstr>Introdução</vt:lpstr>
      <vt:lpstr>Introdução</vt:lpstr>
      <vt:lpstr>O que é o sNCL?</vt:lpstr>
      <vt:lpstr>O que?</vt:lpstr>
      <vt:lpstr>Onde?</vt:lpstr>
      <vt:lpstr>Quando?</vt:lpstr>
      <vt:lpstr>Elementos de um documento sNCL</vt:lpstr>
      <vt:lpstr>Mídia</vt:lpstr>
      <vt:lpstr>Elemento de um documento sNCL</vt:lpstr>
      <vt:lpstr>Elemento de um documento sNCL</vt:lpstr>
      <vt:lpstr>Elemento de um documento sNCL</vt:lpstr>
      <vt:lpstr>Elemento de um documento sNCL</vt:lpstr>
      <vt:lpstr>Exercício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Jamile Santos</dc:creator>
  <cp:lastModifiedBy>Jamile Santos</cp:lastModifiedBy>
  <cp:revision>38</cp:revision>
  <dcterms:created xsi:type="dcterms:W3CDTF">2017-05-04T11:37:15Z</dcterms:created>
  <dcterms:modified xsi:type="dcterms:W3CDTF">2018-03-20T01:30:26Z</dcterms:modified>
</cp:coreProperties>
</file>