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9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5" d="100"/>
          <a:sy n="125" d="100"/>
        </p:scale>
        <p:origin x="1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BA78-C803-979B-52D4-C03FC6D85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65628-BD65-A604-F17C-EA9F4967D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F13ED-41C9-6D84-7298-8955A55E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9752-5978-7C46-A89F-8DAD6F3F615B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295CC-1F65-68E1-0C47-E1F56D9F2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8E444-F1EC-9307-E00B-26474346B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630-569D-D34A-825A-868E63F96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B986-2D33-E33F-5EFB-1CB46395C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541CC5-F000-47F8-3655-CB94ED04D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6AAB7-15EB-6AA8-7F19-503F73A7D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9752-5978-7C46-A89F-8DAD6F3F615B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7D794-857A-AC47-7EA7-3E79378C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08297-6BA2-9914-0FCA-F5ACA289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630-569D-D34A-825A-868E63F96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9DD03-01B7-4635-E8BD-969A91A25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19153-A82F-D9B2-2F1B-D4DDCD29C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9B10C-2964-4E9C-8188-BC3BE1FA6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9752-5978-7C46-A89F-8DAD6F3F615B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B9770-4F6F-9884-D2E1-A39B27276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2F282-99DA-518D-83EC-61846485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630-569D-D34A-825A-868E63F96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9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0BCC-FA82-420A-2125-4F37BBF63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40B1-4E95-937E-32BA-7A156B92C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B10D1-C749-F409-A4D8-8D2E3F0D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9752-5978-7C46-A89F-8DAD6F3F615B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DF0D9-6847-C6FB-4D10-F55248E7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3629A-7BD4-0EDF-D7DF-FE3DCDC8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630-569D-D34A-825A-868E63F96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6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99E4D-9767-65F7-EEBD-4B4EC82E5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B60C4-FE34-B3B4-0D8B-B25F16A99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3E38E-9DCB-593A-8871-2A638DCCF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9752-5978-7C46-A89F-8DAD6F3F615B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85F3B-EFB9-6C78-AA41-4D24152D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0D048-65E2-6221-3B03-2F88770E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630-569D-D34A-825A-868E63F96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2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DBB9-8276-159F-0677-FC8B40E8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8B40-9D21-B965-0340-9D5BBDB4C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742E3-6005-7D11-4368-A21F1EB63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24017-40C2-28A1-C45F-F9629A7A7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9752-5978-7C46-A89F-8DAD6F3F615B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6E073-DE74-496A-AA93-354F844E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0A42D-4760-96D3-96C9-21C774F2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630-569D-D34A-825A-868E63F96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7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0A7B-ACBB-DF54-5F75-3B31A0122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962C1-1D24-CF1B-7311-661A7C121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4F7B3-86F6-CFE6-5D4B-3E88EE09B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A1066-80A7-B06D-19A5-AA980BE47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39256-6018-C36C-2C27-3CAFC2D2D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8B7FEB-11FF-9A03-FD74-DEF00E885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9752-5978-7C46-A89F-8DAD6F3F615B}" type="datetimeFigureOut">
              <a:rPr lang="en-US" smtClean="0"/>
              <a:t>2/15/24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066031-5205-3562-AF08-6F9E7707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AAD01C-A184-B2E6-88CE-B8100E96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630-569D-D34A-825A-868E63F96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0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B0D1-C754-F000-67D7-D595F8FF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A8CCA8-DC4F-8EC3-D3ED-4A4C5B880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9752-5978-7C46-A89F-8DAD6F3F615B}" type="datetimeFigureOut">
              <a:rPr lang="en-US" smtClean="0"/>
              <a:t>2/15/24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2345A2-CC89-8396-737E-DC80A3CE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8D4E0-307A-EEFF-E28C-2F4C1AA9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630-569D-D34A-825A-868E63F96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2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D4C94A-38DB-3C9E-5C61-A8647DBE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9752-5978-7C46-A89F-8DAD6F3F615B}" type="datetimeFigureOut">
              <a:rPr lang="en-US" smtClean="0"/>
              <a:t>2/15/24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41AC3-8FBF-B662-74B1-819F9C5A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88CAC-5112-F25F-51E7-7F4CD9B7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630-569D-D34A-825A-868E63F96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3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8CDF-6BEE-5ED7-397B-E81472822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FF551-A441-FF6E-B934-5C9A72F5A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D9E43-69B5-25BB-A51C-AC96A3B41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D835C-9089-F658-EC02-1825458B5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9752-5978-7C46-A89F-8DAD6F3F615B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6D868-48E0-651E-10B2-66C420DC8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8D082-FF18-5CE0-1CC3-6B4BE6A8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630-569D-D34A-825A-868E63F96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5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7811-477B-B786-2019-42371B19B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B8C8F5-E9AA-81FC-35B5-6672988D9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953E9-C3FE-D7AE-B8F2-4DF364972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9903A-68E2-2E9A-6541-50C505234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9752-5978-7C46-A89F-8DAD6F3F615B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8E405-7A32-531B-A219-7FF211642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0A96D-C845-4C9F-140B-818A16283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630-569D-D34A-825A-868E63F96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198CC-DB10-1EAF-EC15-19AFD5524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9316B-4875-D111-F2FD-CDBDA1CF8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00BDC-6E21-FB48-E3A0-D709E13BA5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869752-5978-7C46-A89F-8DAD6F3F615B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4A87F-8794-6A67-EF42-497F33EBA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A1DF8-1735-AE7E-709C-96D791EA6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88B630-569D-D34A-825A-868E63F96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26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functionalart.com/" TargetMode="External"/><Relationship Id="rId2" Type="http://schemas.openxmlformats.org/officeDocument/2006/relationships/hyperlink" Target="https://www.research.autodesk.com/publications/same-stats-different-graph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3EABA-1500-F1B4-41D7-FD5D9D16A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05121-99C0-FA10-E4E8-174A12914D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After lab</a:t>
            </a:r>
          </a:p>
        </p:txBody>
      </p:sp>
    </p:spTree>
    <p:extLst>
      <p:ext uri="{BB962C8B-B14F-4D97-AF65-F5344CB8AC3E}">
        <p14:creationId xmlns:p14="http://schemas.microsoft.com/office/powerpoint/2010/main" val="411931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6EA83-4140-F0BA-BFF8-37707CD4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relationship linear?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B6435-2591-4FBC-1770-DA460B3D6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3810000" cy="4525963"/>
          </a:xfrm>
        </p:spPr>
        <p:txBody>
          <a:bodyPr/>
          <a:lstStyle/>
          <a:p>
            <a:r>
              <a:rPr lang="en-US" dirty="0">
                <a:hlinkClick r:id="rId2"/>
              </a:rPr>
              <a:t>Datasaurus dozen</a:t>
            </a:r>
            <a:r>
              <a:rPr lang="en-US" dirty="0"/>
              <a:t> from Autodesk research</a:t>
            </a:r>
          </a:p>
          <a:p>
            <a:r>
              <a:rPr lang="en-US" dirty="0"/>
              <a:t>All plots have the same mean, x and y variance/standard deviation, and x-y correlation</a:t>
            </a:r>
          </a:p>
          <a:p>
            <a:r>
              <a:rPr lang="en-US" dirty="0"/>
              <a:t>Inspired by </a:t>
            </a:r>
            <a:r>
              <a:rPr lang="en-US" dirty="0">
                <a:hlinkClick r:id="rId3"/>
              </a:rPr>
              <a:t>Albert Cairo</a:t>
            </a:r>
            <a:endParaRPr lang="en-US" dirty="0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8342B16C-0E4E-7904-EBF2-0A1EE6A87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1" y="1344812"/>
            <a:ext cx="7162800" cy="500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94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FC9F-708F-510E-F6D2-B8AF76DB7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E3656-71F9-A3D2-4176-2379DEE03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Partial, semi-partial</a:t>
            </a:r>
          </a:p>
          <a:p>
            <a:pPr lvl="1"/>
            <a:r>
              <a:rPr lang="en-US" dirty="0" err="1"/>
              <a:t>Teminology</a:t>
            </a:r>
            <a:r>
              <a:rPr lang="en-US" dirty="0"/>
              <a:t>: zero-order, partial, semi-partial/part</a:t>
            </a:r>
          </a:p>
          <a:p>
            <a:pPr lvl="2"/>
            <a:r>
              <a:rPr lang="en-US" dirty="0"/>
              <a:t>Partial: r</a:t>
            </a:r>
            <a:r>
              <a:rPr lang="en-US" baseline="-25000" dirty="0"/>
              <a:t>x1y1.x2  </a:t>
            </a:r>
            <a:r>
              <a:rPr lang="en-US" dirty="0"/>
              <a:t>is the partial correlation between X</a:t>
            </a:r>
            <a:r>
              <a:rPr lang="en-US" baseline="-25000" dirty="0"/>
              <a:t>1</a:t>
            </a:r>
            <a:r>
              <a:rPr lang="en-US" dirty="0"/>
              <a:t> and Y</a:t>
            </a:r>
            <a:r>
              <a:rPr lang="en-US" baseline="-25000" dirty="0"/>
              <a:t>1</a:t>
            </a:r>
            <a:r>
              <a:rPr lang="en-US" dirty="0"/>
              <a:t> controlling for X</a:t>
            </a:r>
            <a:r>
              <a:rPr lang="en-US" baseline="-25000" dirty="0"/>
              <a:t>2</a:t>
            </a:r>
          </a:p>
          <a:p>
            <a:pPr lvl="2"/>
            <a:r>
              <a:rPr lang="en-US" dirty="0"/>
              <a:t>Semi-partial: r</a:t>
            </a:r>
            <a:r>
              <a:rPr lang="en-US" baseline="-25000" dirty="0"/>
              <a:t>y1(x1.x2) </a:t>
            </a:r>
            <a:r>
              <a:rPr lang="en-US" dirty="0"/>
              <a:t>is the semi-partial correlation between X</a:t>
            </a:r>
            <a:r>
              <a:rPr lang="en-US" baseline="-25000" dirty="0"/>
              <a:t>1</a:t>
            </a:r>
            <a:r>
              <a:rPr lang="en-US" dirty="0"/>
              <a:t> and Y</a:t>
            </a:r>
            <a:r>
              <a:rPr lang="en-US" baseline="-25000" dirty="0"/>
              <a:t>1</a:t>
            </a:r>
            <a:r>
              <a:rPr lang="en-US" dirty="0"/>
              <a:t> controlling for X</a:t>
            </a:r>
            <a:r>
              <a:rPr lang="en-US" baseline="-25000" dirty="0"/>
              <a:t>2</a:t>
            </a:r>
            <a:endParaRPr lang="en-US" dirty="0"/>
          </a:p>
          <a:p>
            <a:pPr lvl="1"/>
            <a:r>
              <a:rPr lang="en-US" dirty="0"/>
              <a:t>Relation to multiple regression (MR-&gt;</a:t>
            </a:r>
            <a:r>
              <a:rPr lang="en-US" dirty="0" err="1"/>
              <a:t>semipartial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Missing data</a:t>
            </a:r>
          </a:p>
          <a:p>
            <a:pPr lvl="2"/>
            <a:r>
              <a:rPr lang="en-US" dirty="0"/>
              <a:t>missing completely at random</a:t>
            </a:r>
          </a:p>
          <a:p>
            <a:pPr lvl="2"/>
            <a:r>
              <a:rPr lang="en-US" dirty="0"/>
              <a:t>missing at random – random within levels of measured variable</a:t>
            </a:r>
          </a:p>
          <a:p>
            <a:pPr lvl="2"/>
            <a:r>
              <a:rPr lang="en-US" dirty="0"/>
              <a:t>missing not at random – missingness related to unmeasured variables</a:t>
            </a:r>
          </a:p>
          <a:p>
            <a:pPr lvl="1"/>
            <a:r>
              <a:rPr lang="en-US" dirty="0"/>
              <a:t>Data dictionaries, class dataset</a:t>
            </a:r>
          </a:p>
          <a:p>
            <a:pPr lvl="1"/>
            <a:r>
              <a:rPr lang="en-US" dirty="0"/>
              <a:t>More depth on chi-square coming later</a:t>
            </a:r>
          </a:p>
          <a:p>
            <a:pPr lvl="1"/>
            <a:r>
              <a:rPr lang="en-US" dirty="0"/>
              <a:t>More examples?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67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135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Week 5</vt:lpstr>
      <vt:lpstr>Is the relationship linear?</vt:lpstr>
      <vt:lpstr>Things to cover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</dc:title>
  <dc:creator>Jamil Bhanji</dc:creator>
  <cp:lastModifiedBy>Jamil Bhanji</cp:lastModifiedBy>
  <cp:revision>7</cp:revision>
  <dcterms:created xsi:type="dcterms:W3CDTF">2024-02-15T16:14:28Z</dcterms:created>
  <dcterms:modified xsi:type="dcterms:W3CDTF">2024-02-15T17:59:39Z</dcterms:modified>
</cp:coreProperties>
</file>