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303" r:id="rId3"/>
    <p:sldId id="304" r:id="rId4"/>
    <p:sldId id="305" r:id="rId5"/>
    <p:sldId id="308" r:id="rId6"/>
    <p:sldId id="311" r:id="rId7"/>
    <p:sldId id="314" r:id="rId8"/>
    <p:sldId id="336" r:id="rId9"/>
    <p:sldId id="317" r:id="rId10"/>
    <p:sldId id="324" r:id="rId11"/>
    <p:sldId id="325" r:id="rId12"/>
    <p:sldId id="334" r:id="rId13"/>
    <p:sldId id="326" r:id="rId14"/>
    <p:sldId id="328" r:id="rId15"/>
    <p:sldId id="338" r:id="rId16"/>
    <p:sldId id="335" r:id="rId17"/>
    <p:sldId id="337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essa Lobue" initials="VL" lastIdx="1" clrIdx="0">
    <p:extLst>
      <p:ext uri="{19B8F6BF-5375-455C-9EA6-DF929625EA0E}">
        <p15:presenceInfo xmlns:p15="http://schemas.microsoft.com/office/powerpoint/2012/main" userId="S::vlobue@psychology.rutgers.edu::02666d29-be71-456b-b9ea-d85fac8119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3"/>
    <p:restoredTop sz="72653"/>
  </p:normalViewPr>
  <p:slideViewPr>
    <p:cSldViewPr snapToGrid="0" snapToObjects="1">
      <p:cViewPr varScale="1">
        <p:scale>
          <a:sx n="91" d="100"/>
          <a:sy n="91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B1ABF-BAF2-0E4B-88A8-8F2BBF0074AC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10047-E131-0346-ABBC-77645D0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4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B6CBE7-BCA5-45D4-8A25-41F777A3C547}" type="slidenum">
              <a:rPr lang="en-US" smtClean="0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400"/>
            <a:ext cx="5027893" cy="4114800"/>
          </a:xfrm>
          <a:noFill/>
          <a:ln/>
        </p:spPr>
        <p:txBody>
          <a:bodyPr/>
          <a:lstStyle/>
          <a:p>
            <a:pPr algn="just" eaLnBrk="1" hangingPunct="1">
              <a:spcAft>
                <a:spcPts val="1000"/>
              </a:spcAft>
            </a:pPr>
            <a:r>
              <a:rPr lang="en-GB" dirty="0">
                <a:latin typeface="Arial" pitchFamily="34" charset="0"/>
              </a:rPr>
              <a:t>Appreciation of Norwegian</a:t>
            </a:r>
            <a:r>
              <a:rPr lang="en-GB" baseline="0" dirty="0">
                <a:latin typeface="Arial" pitchFamily="34" charset="0"/>
              </a:rPr>
              <a:t> Black metal Band </a:t>
            </a:r>
            <a:r>
              <a:rPr lang="en-GB" baseline="0" dirty="0" err="1">
                <a:latin typeface="Arial" pitchFamily="34" charset="0"/>
              </a:rPr>
              <a:t>Dimmu</a:t>
            </a:r>
            <a:r>
              <a:rPr lang="en-GB" baseline="0" dirty="0">
                <a:latin typeface="Arial" pitchFamily="34" charset="0"/>
              </a:rPr>
              <a:t> </a:t>
            </a:r>
            <a:r>
              <a:rPr lang="en-GB" baseline="0" dirty="0" err="1">
                <a:latin typeface="Arial" pitchFamily="34" charset="0"/>
              </a:rPr>
              <a:t>Borgin</a:t>
            </a:r>
            <a:r>
              <a:rPr lang="en-GB" baseline="0" dirty="0">
                <a:latin typeface="Arial" pitchFamily="34" charset="0"/>
              </a:rPr>
              <a:t> against age</a:t>
            </a:r>
            <a:endParaRPr lang="en-GB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6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 on the repeated theme (</a:t>
            </a:r>
            <a:r>
              <a:rPr lang="en-US" dirty="0" err="1"/>
              <a:t>analagous</a:t>
            </a:r>
            <a:r>
              <a:rPr lang="en-US" dirty="0"/>
              <a:t> to sum of squares problem for variance)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25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0F84D-088B-422D-8773-4DCB76F0F99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0F84D-088B-422D-8773-4DCB76F0F99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8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1CAB-AB50-454B-B04D-E06D0566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DF1B7-E36E-6D4C-92F5-EFE2BEAFC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CD7F-BEA5-4D4D-BE8A-03D4AE9D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8066-452A-8245-8511-94BFE62F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A180D-DD45-F346-BE9B-3E8AF1BD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71B4-4124-0844-9579-981889A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7BA5-B7DB-8244-A55A-020B13A3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1EA8-2460-5340-BE0E-0EEF224D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5A18-8E9C-134B-83B1-4E06F30D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8EE6-42F5-6848-B2CE-7E9DBFD5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BDBDF-524C-154B-9900-44A8F819B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9678-B3E4-D940-AE48-EC66DF48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46D9-D246-D843-B05D-A5AF81C8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22E6F-3988-E74E-B293-BD840BD6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6EBE-72AA-174F-9968-BF4561A9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89C8-E319-A140-81ED-8DC64C3B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A9F8-7BF4-3649-A3FA-F82572D3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9B26-5D8A-9D40-BB52-E4E2136A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9CF7-10D8-E940-9A76-756E34A7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A0CD-3811-3C41-B371-D9F54138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C31-3AE3-B44B-B806-C9F7646E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C74CB-1E9D-EB47-8273-E824D634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B330-9C49-E846-B60B-26EFB104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3F64-CB85-5540-85B6-11151A6F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BE2C-7E2E-0044-8A23-C847A87F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C9C6-7794-4045-9C4D-F389DF84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D370-B4F7-274E-98C3-09FFAD98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BAC88-D941-6147-9BC6-F33ABF1B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BC82D-C44F-134E-B602-6D1762D7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A3F2C-46AC-2D48-BDEA-4E97468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5A3C-80D0-A34A-84B9-73C7AAA7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B601-30AA-864B-8CAE-D7462F47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EE3AF-3CA2-544A-B58C-238A02761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6DCA-044C-9749-984C-1F786319E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7EDD4-FD70-F84D-8856-EAA12A679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30E22-29DF-6244-A34F-F79E5EED9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9684B-46CD-D144-AD76-83D9E3F6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DBBD2-1778-114E-9148-5913A78D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1E1B6-2DCB-7E4C-92CF-3A6FD26B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9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1768-18F4-944D-8B40-29B5C7AC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3B43E-21A1-7545-9A35-CC87E774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654D0-04B2-2548-9FBD-52420668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1330-9DBE-AB4A-9C30-E72F61C8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364A2-06CD-5C40-9B1C-1FF81AF5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D1A39-4A51-624D-AF88-C45CB1B9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10F21-1DE7-B243-BD5D-08AA9D30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1C07-986E-D44C-8084-EF23A87A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0D54-D6EE-B444-9F23-1B02E8FE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8DD51-C767-5847-A748-1B10D8F5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32EC-E8AF-6F43-89E4-0CE93890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CBE3-C6BF-E444-A8F7-4171555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2E21D-8539-E647-9CBC-4BB7BC81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DD87-2747-1E4D-8525-CAB9F080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77A76-802C-774E-B82D-A7FD6793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0B91A-5C3A-AE4D-9E83-3E73662DE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249E4-BD91-E94D-8D56-78F34E2E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AB9F-6D7B-7B49-A36C-B2BBCD10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DD4DB-B81E-1446-A526-4F8844BC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80386-ACEA-864A-8B44-C8DEA7D4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CBA7B-6DA4-B74E-ACD6-EC151070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6E3B-4059-8547-9F14-BCA09AE96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763BF8-AC66-E249-9CE8-8353EEB16B82}" type="datetimeFigureOut">
              <a:rPr lang="en-US" smtClean="0"/>
              <a:pPr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E399-81D5-3E44-AA7A-88DFA8571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6F86-94CE-CF4F-93B3-A2367D4D2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21E121-49A3-D64E-A5F9-356C90050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Correlation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69324"/>
            <a:ext cx="9144000" cy="1655762"/>
          </a:xfrm>
        </p:spPr>
        <p:txBody>
          <a:bodyPr/>
          <a:lstStyle/>
          <a:p>
            <a:r>
              <a:rPr lang="en-GB" dirty="0"/>
              <a:t>Jamil </a:t>
            </a:r>
            <a:r>
              <a:rPr lang="en-GB" dirty="0" err="1"/>
              <a:t>Bhanji</a:t>
            </a:r>
            <a:endParaRPr lang="en-GB" dirty="0"/>
          </a:p>
          <a:p>
            <a:r>
              <a:rPr lang="en-GB" dirty="0"/>
              <a:t>with help from Vanessa </a:t>
            </a:r>
            <a:r>
              <a:rPr lang="en-GB" dirty="0" err="1"/>
              <a:t>Lobue</a:t>
            </a:r>
            <a:r>
              <a:rPr lang="en-GB" dirty="0"/>
              <a:t> and Andy Field</a:t>
            </a:r>
          </a:p>
        </p:txBody>
      </p:sp>
    </p:spTree>
    <p:extLst>
      <p:ext uri="{BB962C8B-B14F-4D97-AF65-F5344CB8AC3E}">
        <p14:creationId xmlns:p14="http://schemas.microsoft.com/office/powerpoint/2010/main" val="90758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Things to know about the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varies between -1 and +1</a:t>
            </a:r>
          </a:p>
          <a:p>
            <a:pPr lvl="1"/>
            <a:r>
              <a:rPr lang="en-GB" dirty="0"/>
              <a:t>0 = no relationship</a:t>
            </a:r>
          </a:p>
          <a:p>
            <a:r>
              <a:rPr lang="en-GB" dirty="0"/>
              <a:t>It is an effect size</a:t>
            </a:r>
          </a:p>
          <a:p>
            <a:pPr lvl="1"/>
            <a:r>
              <a:rPr lang="en-GB" dirty="0"/>
              <a:t>±.1 = small effect</a:t>
            </a:r>
          </a:p>
          <a:p>
            <a:pPr lvl="1"/>
            <a:r>
              <a:rPr lang="en-GB" dirty="0"/>
              <a:t>±.3 = medium effect</a:t>
            </a:r>
          </a:p>
          <a:p>
            <a:pPr lvl="1"/>
            <a:r>
              <a:rPr lang="en-GB" dirty="0"/>
              <a:t>±.5 = large effect</a:t>
            </a:r>
          </a:p>
          <a:p>
            <a:r>
              <a:rPr lang="en-GB" dirty="0"/>
              <a:t>Coefficient of determination, </a:t>
            </a:r>
            <a:r>
              <a:rPr lang="en-GB" i="1" dirty="0"/>
              <a:t>r</a:t>
            </a:r>
            <a:r>
              <a:rPr lang="en-GB" i="1" baseline="30000" dirty="0"/>
              <a:t>2</a:t>
            </a:r>
          </a:p>
          <a:p>
            <a:pPr lvl="1"/>
            <a:r>
              <a:rPr lang="en-GB" dirty="0"/>
              <a:t>By squaring the value of </a:t>
            </a:r>
            <a:r>
              <a:rPr lang="en-GB" i="1" dirty="0"/>
              <a:t>r</a:t>
            </a:r>
            <a:r>
              <a:rPr lang="en-GB" dirty="0"/>
              <a:t> you get the proportion of variance in one variable shared by the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Correlation and Causality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</a:t>
            </a:r>
            <a:r>
              <a:rPr lang="en-GB" sz="3200" b="1" dirty="0"/>
              <a:t>third-variable problem</a:t>
            </a:r>
            <a:r>
              <a:rPr lang="en-GB" sz="3200" dirty="0"/>
              <a:t>:</a:t>
            </a:r>
          </a:p>
          <a:p>
            <a:pPr marL="457200" lvl="1" indent="0">
              <a:buNone/>
            </a:pPr>
            <a:r>
              <a:rPr lang="en-GB" sz="3200" dirty="0"/>
              <a:t>In any correlation, causality between two variables cannot be assumed because there may be other measured or unmeasured variables affecting the results.</a:t>
            </a:r>
          </a:p>
          <a:p>
            <a:r>
              <a:rPr lang="en-GB" sz="3200" b="1" dirty="0"/>
              <a:t>Direction of causality</a:t>
            </a:r>
            <a:r>
              <a:rPr lang="en-GB" sz="3200" dirty="0"/>
              <a:t>:</a:t>
            </a:r>
          </a:p>
          <a:p>
            <a:pPr marL="457200" lvl="1" indent="0">
              <a:buNone/>
            </a:pPr>
            <a:r>
              <a:rPr lang="en-GB" sz="3200" dirty="0"/>
              <a:t>Correlation coefficients say nothing about which variable causes the other to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Correlation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28" y="1690688"/>
            <a:ext cx="9229155" cy="416521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FAD2804-1243-0C4E-832D-B502CF9144F0}"/>
              </a:ext>
            </a:extLst>
          </p:cNvPr>
          <p:cNvSpPr/>
          <p:nvPr/>
        </p:nvSpPr>
        <p:spPr>
          <a:xfrm>
            <a:off x="8328073" y="4684542"/>
            <a:ext cx="2293034" cy="14489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8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Nonparametric Correlation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9857" y="1433739"/>
            <a:ext cx="10515600" cy="4351338"/>
          </a:xfrm>
        </p:spPr>
        <p:txBody>
          <a:bodyPr>
            <a:noAutofit/>
          </a:bodyPr>
          <a:lstStyle/>
          <a:p>
            <a:endParaRPr lang="en-GB" sz="3200" dirty="0"/>
          </a:p>
          <a:p>
            <a:r>
              <a:rPr lang="en-GB" sz="3200" dirty="0"/>
              <a:t>Spearman’s rho</a:t>
            </a:r>
          </a:p>
          <a:p>
            <a:pPr lvl="1"/>
            <a:r>
              <a:rPr lang="en-GB" sz="3200" dirty="0"/>
              <a:t>Pearson’s correlation on the ranked data</a:t>
            </a:r>
          </a:p>
          <a:p>
            <a:endParaRPr lang="en-GB" sz="3200" dirty="0"/>
          </a:p>
          <a:p>
            <a:r>
              <a:rPr lang="en-GB" sz="3200" dirty="0"/>
              <a:t>Kendall’s tau</a:t>
            </a:r>
          </a:p>
          <a:p>
            <a:pPr lvl="1"/>
            <a:r>
              <a:rPr lang="en-GB" sz="3200" dirty="0"/>
              <a:t>Better than Spearman’s for small samples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Partial Correlations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635000" y="1506310"/>
            <a:ext cx="10515600" cy="4351338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GB" sz="3200" dirty="0"/>
          </a:p>
          <a:p>
            <a:pPr>
              <a:lnSpc>
                <a:spcPct val="90000"/>
              </a:lnSpc>
            </a:pPr>
            <a:r>
              <a:rPr lang="en-GB" sz="3200" dirty="0"/>
              <a:t>Partial correlation: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3200" dirty="0"/>
              <a:t>Measures the relationship between two variables, adjusting for the effect that a third variable has on them both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83" y="1407477"/>
            <a:ext cx="5268250" cy="50716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0979C8-AB92-706B-5709-28F3E4FF13A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Partial Correlations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6C4BA-64F9-5F8B-940A-AD5F4097D424}"/>
              </a:ext>
            </a:extLst>
          </p:cNvPr>
          <p:cNvSpPr txBox="1"/>
          <p:nvPr/>
        </p:nvSpPr>
        <p:spPr>
          <a:xfrm>
            <a:off x="5791200" y="18097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partial correlation is the relationship between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accounting for the overlap in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86C1F-9026-2CCD-09E2-59E2DE3258DD}"/>
              </a:ext>
            </a:extLst>
          </p:cNvPr>
          <p:cNvSpPr txBox="1"/>
          <p:nvPr/>
        </p:nvSpPr>
        <p:spPr>
          <a:xfrm>
            <a:off x="6206067" y="3943288"/>
            <a:ext cx="56811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partial correlation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Anxiety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accounting for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Revision Time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unique variance in exam performance shared with exam anxiety (A) expressed as a proportion of the variance in exam performance not shared 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revision time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A+E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7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Semi-Partial Correlations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635000" y="1506310"/>
            <a:ext cx="10515600" cy="4351338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GB" sz="3200" dirty="0"/>
          </a:p>
          <a:p>
            <a:pPr>
              <a:lnSpc>
                <a:spcPct val="90000"/>
              </a:lnSpc>
            </a:pPr>
            <a:r>
              <a:rPr lang="en-GB" sz="3200" dirty="0"/>
              <a:t>Semi-partial correlation: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3200" dirty="0"/>
              <a:t>A measure of the relationship between two variables while adjusting for the effect that one or more additional variables have on one of those variables.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GB" sz="32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3200" dirty="0"/>
              <a:t>If we call our variables </a:t>
            </a:r>
            <a:r>
              <a:rPr lang="en-GB" sz="3200" i="1" dirty="0"/>
              <a:t>x</a:t>
            </a:r>
            <a:r>
              <a:rPr lang="en-GB" sz="3200" dirty="0"/>
              <a:t> and </a:t>
            </a:r>
            <a:r>
              <a:rPr lang="en-GB" sz="3200" i="1" dirty="0"/>
              <a:t>y</a:t>
            </a:r>
            <a:r>
              <a:rPr lang="en-GB" sz="3200" dirty="0"/>
              <a:t>, it gives us a measure of the variance in </a:t>
            </a:r>
            <a:r>
              <a:rPr lang="en-GB" sz="3200" i="1" dirty="0"/>
              <a:t>y</a:t>
            </a:r>
            <a:r>
              <a:rPr lang="en-GB" sz="3200" dirty="0"/>
              <a:t> that </a:t>
            </a:r>
            <a:r>
              <a:rPr lang="en-GB" sz="3200" i="1" dirty="0"/>
              <a:t>x</a:t>
            </a:r>
            <a:r>
              <a:rPr lang="en-GB" sz="3200" dirty="0"/>
              <a:t> alone shares</a:t>
            </a:r>
          </a:p>
        </p:txBody>
      </p:sp>
    </p:spTree>
    <p:extLst>
      <p:ext uri="{BB962C8B-B14F-4D97-AF65-F5344CB8AC3E}">
        <p14:creationId xmlns:p14="http://schemas.microsoft.com/office/powerpoint/2010/main" val="5107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83" y="1407477"/>
            <a:ext cx="5268250" cy="50716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0979C8-AB92-706B-5709-28F3E4FF13A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Semi-Partial Correlations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6C4BA-64F9-5F8B-940A-AD5F4097D424}"/>
              </a:ext>
            </a:extLst>
          </p:cNvPr>
          <p:cNvSpPr txBox="1"/>
          <p:nvPr/>
        </p:nvSpPr>
        <p:spPr>
          <a:xfrm>
            <a:off x="5791200" y="18097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semi-partial correlation is the relationship between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accounting for the overlap in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but not the overlap in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86C1F-9026-2CCD-09E2-59E2DE3258DD}"/>
              </a:ext>
            </a:extLst>
          </p:cNvPr>
          <p:cNvSpPr txBox="1"/>
          <p:nvPr/>
        </p:nvSpPr>
        <p:spPr>
          <a:xfrm>
            <a:off x="6206067" y="3943288"/>
            <a:ext cx="56811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semi-partial correlation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Anxiety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accounting for </a:t>
            </a:r>
            <a:r>
              <a:rPr lang="en-US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Revision Time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unique variance in exam performance (A) shared with exam anxiety expressed as a proportion of the variance in exam performance (A+C+E+B)</a:t>
            </a:r>
          </a:p>
          <a:p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0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Categorical variables: Contingency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Analyzing two or more categorical variables</a:t>
            </a:r>
          </a:p>
          <a:p>
            <a:pPr lvl="1"/>
            <a:r>
              <a:rPr lang="en-US" dirty="0"/>
              <a:t>The mean of a categorical variable is meaningless</a:t>
            </a:r>
          </a:p>
          <a:p>
            <a:pPr lvl="2"/>
            <a:r>
              <a:rPr lang="en-US" dirty="0"/>
              <a:t>The numeric values you attach to different categories are arbitrary</a:t>
            </a:r>
          </a:p>
          <a:p>
            <a:pPr lvl="2"/>
            <a:r>
              <a:rPr lang="en-US" dirty="0"/>
              <a:t>The mean of those numeric values will depend on how many members each category has.</a:t>
            </a:r>
          </a:p>
          <a:p>
            <a:pPr lvl="1"/>
            <a:r>
              <a:rPr lang="en-US" dirty="0"/>
              <a:t>Therefore, we analyze frequencies.</a:t>
            </a:r>
          </a:p>
          <a:p>
            <a:r>
              <a:rPr lang="en-US" dirty="0"/>
              <a:t>An example</a:t>
            </a:r>
          </a:p>
          <a:p>
            <a:pPr lvl="1"/>
            <a:r>
              <a:rPr lang="en-US" dirty="0"/>
              <a:t>Can animals be trained to line-dance with different rewards?</a:t>
            </a:r>
          </a:p>
          <a:p>
            <a:pPr lvl="1"/>
            <a:r>
              <a:rPr lang="en-US" dirty="0"/>
              <a:t>Participants: 200 cats</a:t>
            </a:r>
          </a:p>
          <a:p>
            <a:pPr lvl="1"/>
            <a:r>
              <a:rPr lang="en-US" dirty="0"/>
              <a:t>Training</a:t>
            </a:r>
          </a:p>
          <a:p>
            <a:pPr lvl="2"/>
            <a:r>
              <a:rPr lang="en-US" dirty="0"/>
              <a:t>The animal was trained using either food or affection, not both)</a:t>
            </a:r>
          </a:p>
          <a:p>
            <a:pPr lvl="1"/>
            <a:r>
              <a:rPr lang="en-US" dirty="0"/>
              <a:t>Dance</a:t>
            </a:r>
          </a:p>
          <a:p>
            <a:pPr lvl="2"/>
            <a:r>
              <a:rPr lang="en-US" dirty="0"/>
              <a:t>The animal either learnt to line-dance or it did not.</a:t>
            </a:r>
          </a:p>
          <a:p>
            <a:pPr lvl="1"/>
            <a:r>
              <a:rPr lang="en-US" dirty="0"/>
              <a:t>Outcome:</a:t>
            </a:r>
          </a:p>
          <a:p>
            <a:pPr lvl="2"/>
            <a:r>
              <a:rPr lang="en-US" dirty="0"/>
              <a:t>The number of animals (frequency) that could dance or not in each reward condition.</a:t>
            </a:r>
          </a:p>
          <a:p>
            <a:pPr lvl="1"/>
            <a:r>
              <a:rPr lang="en-US" dirty="0"/>
              <a:t>We can tabulate these frequencies in a </a:t>
            </a:r>
            <a:r>
              <a:rPr lang="en-US" b="1" dirty="0"/>
              <a:t>contingency table</a:t>
            </a:r>
            <a:endParaRPr lang="en-GB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contingency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99" y="1951566"/>
            <a:ext cx="7620000" cy="2571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B538ED-D672-0B40-3A7A-11D97CD70C8A}"/>
              </a:ext>
            </a:extLst>
          </p:cNvPr>
          <p:cNvSpPr txBox="1"/>
          <p:nvPr/>
        </p:nvSpPr>
        <p:spPr>
          <a:xfrm>
            <a:off x="1193799" y="5164666"/>
            <a:ext cx="9804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Strength of the </a:t>
            </a:r>
            <a:r>
              <a:rPr lang="en-US" sz="2400" dirty="0" err="1"/>
              <a:t>assiocation</a:t>
            </a:r>
            <a:r>
              <a:rPr lang="en-US" sz="2400" dirty="0"/>
              <a:t> between categorical variables can be quantified with a contingency coefficient or Cramer’s V – reviewed in today’s lab activity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729"/>
            <a:ext cx="10515600" cy="5061146"/>
          </a:xfrm>
        </p:spPr>
        <p:txBody>
          <a:bodyPr>
            <a:normAutofit/>
          </a:bodyPr>
          <a:lstStyle/>
          <a:p>
            <a:r>
              <a:rPr lang="en-GB" dirty="0"/>
              <a:t>Measuring Relationships</a:t>
            </a:r>
          </a:p>
          <a:p>
            <a:pPr lvl="1"/>
            <a:r>
              <a:rPr lang="en-GB" dirty="0" err="1"/>
              <a:t>Scatterplots</a:t>
            </a:r>
            <a:endParaRPr lang="en-GB" dirty="0"/>
          </a:p>
          <a:p>
            <a:pPr lvl="1"/>
            <a:r>
              <a:rPr lang="en-GB" dirty="0"/>
              <a:t>Covariance</a:t>
            </a:r>
          </a:p>
          <a:p>
            <a:pPr lvl="1"/>
            <a:r>
              <a:rPr lang="en-GB" dirty="0"/>
              <a:t>Pearson’s Correlation Coefficient</a:t>
            </a:r>
          </a:p>
          <a:p>
            <a:r>
              <a:rPr lang="en-GB" dirty="0"/>
              <a:t>Nonparametric measures</a:t>
            </a:r>
          </a:p>
          <a:p>
            <a:pPr lvl="1"/>
            <a:r>
              <a:rPr lang="en-GB" dirty="0"/>
              <a:t>Spearman’s Rho</a:t>
            </a:r>
          </a:p>
          <a:p>
            <a:pPr lvl="1"/>
            <a:r>
              <a:rPr lang="en-GB" dirty="0"/>
              <a:t>Kendall’s Tau</a:t>
            </a:r>
          </a:p>
          <a:p>
            <a:r>
              <a:rPr lang="en-GB" dirty="0"/>
              <a:t>Interpreting Correlations</a:t>
            </a:r>
          </a:p>
          <a:p>
            <a:pPr lvl="1"/>
            <a:r>
              <a:rPr lang="en-GB" dirty="0"/>
              <a:t>Causality</a:t>
            </a:r>
          </a:p>
          <a:p>
            <a:r>
              <a:rPr lang="en-GB" dirty="0"/>
              <a:t>Partial Correlations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Correlation?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It is a way of measuring the extent to which two variables are related</a:t>
            </a:r>
          </a:p>
          <a:p>
            <a:endParaRPr lang="en-GB" sz="3200" dirty="0"/>
          </a:p>
          <a:p>
            <a:r>
              <a:rPr lang="en-GB" sz="3200" dirty="0"/>
              <a:t>It measures the pattern of responses across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We need to see whether as one variable increases, the other increases, decreases or stays the same</a:t>
            </a:r>
          </a:p>
          <a:p>
            <a:endParaRPr lang="en-GB" sz="3200" dirty="0"/>
          </a:p>
          <a:p>
            <a:r>
              <a:rPr lang="en-GB" sz="3200" dirty="0"/>
              <a:t>This can be done by calculating the </a:t>
            </a:r>
            <a:r>
              <a:rPr lang="en-GB" sz="3200" i="1" dirty="0"/>
              <a:t>covariance</a:t>
            </a:r>
          </a:p>
          <a:p>
            <a:pPr lvl="1"/>
            <a:r>
              <a:rPr lang="en-GB" sz="3200" dirty="0"/>
              <a:t>We look at how much each score deviates from the mean.</a:t>
            </a:r>
          </a:p>
          <a:p>
            <a:pPr lvl="1"/>
            <a:r>
              <a:rPr lang="en-GB" sz="3200" dirty="0"/>
              <a:t>If both variables deviate from the mean by the same amount, they are likely to be related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Variance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variance tells us by how much scores deviate from the mean for a single variable</a:t>
            </a:r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Covariance is similar—it tells is by how much scores on two variables differ from their respective 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Calculate the error between the mean and each subject’s score for the first variable (</a:t>
            </a:r>
            <a:r>
              <a:rPr lang="en-GB" sz="3200" i="1" dirty="0"/>
              <a:t>x</a:t>
            </a:r>
            <a:r>
              <a:rPr lang="en-GB" sz="3200" dirty="0"/>
              <a:t>).</a:t>
            </a:r>
          </a:p>
          <a:p>
            <a:r>
              <a:rPr lang="en-GB" sz="3200" dirty="0"/>
              <a:t>Calculate the error between the mean and their score for the second variable (</a:t>
            </a:r>
            <a:r>
              <a:rPr lang="en-GB" sz="3200" i="1" dirty="0"/>
              <a:t>y</a:t>
            </a:r>
            <a:r>
              <a:rPr lang="en-GB" sz="3200" dirty="0"/>
              <a:t>).</a:t>
            </a:r>
          </a:p>
          <a:p>
            <a:r>
              <a:rPr lang="en-GB" sz="3200" dirty="0"/>
              <a:t>Multiply these error values.</a:t>
            </a:r>
          </a:p>
          <a:p>
            <a:r>
              <a:rPr lang="en-GB" sz="3200" dirty="0"/>
              <a:t>Add these values and you get the cross product deviations.</a:t>
            </a:r>
          </a:p>
          <a:p>
            <a:r>
              <a:rPr lang="en-GB" sz="3200" dirty="0"/>
              <a:t>The covariance is the average cross-product deviations</a:t>
            </a:r>
          </a:p>
          <a:p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C3BD-5EC3-7263-5967-A6E446CE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E68BD-6E1B-99A7-ADDF-7232D737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2490"/>
            <a:ext cx="4622800" cy="34671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FE182FB-D65F-99C7-0974-44D4CA1D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130" y="2142490"/>
            <a:ext cx="5856016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8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GB" sz="3200" dirty="0"/>
              <a:t>It depends upon the units of measurement</a:t>
            </a:r>
          </a:p>
          <a:p>
            <a:pPr lvl="1"/>
            <a:r>
              <a:rPr lang="en-GB" sz="3200" dirty="0"/>
              <a:t>E.g. The covariance of two variables measured in Miles might be 4.25, but if the same scores are converted to km, the covariance is 11</a:t>
            </a:r>
          </a:p>
          <a:p>
            <a:r>
              <a:rPr lang="en-GB" sz="3200" dirty="0"/>
              <a:t>One solution: standardise it!</a:t>
            </a:r>
          </a:p>
          <a:p>
            <a:pPr lvl="1"/>
            <a:r>
              <a:rPr lang="en-GB" sz="3200" dirty="0"/>
              <a:t>Divide by the standard deviations of both variables</a:t>
            </a:r>
          </a:p>
          <a:p>
            <a:r>
              <a:rPr lang="en-GB" sz="3200" dirty="0"/>
              <a:t>The standardised version of covariance is known as the </a:t>
            </a:r>
            <a:r>
              <a:rPr lang="en-GB" sz="3200" b="1" dirty="0"/>
              <a:t>correlation coefficient </a:t>
            </a:r>
            <a:r>
              <a:rPr lang="en-GB" sz="3200" dirty="0"/>
              <a:t>– equivalent to the covariance of the standardized variables</a:t>
            </a:r>
          </a:p>
          <a:p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814</Words>
  <Application>Microsoft Macintosh PowerPoint</Application>
  <PresentationFormat>Widescreen</PresentationFormat>
  <Paragraphs>106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Correlation</vt:lpstr>
      <vt:lpstr>Aims</vt:lpstr>
      <vt:lpstr>What is a Correlation?</vt:lpstr>
      <vt:lpstr>PowerPoint Presentation</vt:lpstr>
      <vt:lpstr>Measuring Relationships</vt:lpstr>
      <vt:lpstr>Variance (review)</vt:lpstr>
      <vt:lpstr>Covariance</vt:lpstr>
      <vt:lpstr>Covariance</vt:lpstr>
      <vt:lpstr>Problems with Covariance</vt:lpstr>
      <vt:lpstr>Things to know about the correlation</vt:lpstr>
      <vt:lpstr>Correlation and Causality</vt:lpstr>
      <vt:lpstr>Conducting Correlation Analysis</vt:lpstr>
      <vt:lpstr>Nonparametric Correlation</vt:lpstr>
      <vt:lpstr>Partial Correlations</vt:lpstr>
      <vt:lpstr>PowerPoint Presentation</vt:lpstr>
      <vt:lpstr>Semi-Partial Correlations</vt:lpstr>
      <vt:lpstr>PowerPoint Presentation</vt:lpstr>
      <vt:lpstr>Categorical variables: Contingency Table</vt:lpstr>
      <vt:lpstr>A contingency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need statistics?</dc:title>
  <dc:creator>Vanessa Lobue</dc:creator>
  <cp:lastModifiedBy>Jamil Bhanji</cp:lastModifiedBy>
  <cp:revision>127</cp:revision>
  <dcterms:created xsi:type="dcterms:W3CDTF">2021-01-14T20:20:19Z</dcterms:created>
  <dcterms:modified xsi:type="dcterms:W3CDTF">2024-02-15T15:37:57Z</dcterms:modified>
</cp:coreProperties>
</file>