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3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876C-7F4A-E042-931A-81A32218A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89864-B967-FA49-9E18-A2759D4E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933F-1634-B24A-9159-F7B67C03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0E23-3933-1645-8935-3AE7E1A1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01BE-8ACA-844F-B9D3-CBA7285E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42C5-2205-4443-AA4E-74E4FB26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C06AA-8047-FF4A-831E-EF5711E7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00D1-14AD-8948-85AA-7F7CB07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02D80-DF20-7B41-9B39-7BA1FDAE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7E76-1479-2745-A8EE-80EC8D31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82C88-6C62-B940-A278-D1932A748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401F-2860-614A-A37B-E2BDA7EEB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E1C7-9E4C-4146-A4BD-2F3CB9CB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F629A-7186-4B4F-90BD-582480CF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56E6-3FEF-DE4F-9D3D-8ADAA6B2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5FC2-66A7-A046-8A6A-CD61229F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1518-8F7C-F64D-BBB6-76EBE541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6263-D14A-2C46-890D-68AA3E92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D111-84DD-7F47-B48A-F073649B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3FA9-32CF-F344-A4C1-D4385E20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6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9DBE-F2E5-BF47-A974-14D28553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B205-F01E-6A48-BFC6-95C6DAE2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D167-791E-BD44-AFA6-C8C1DD4A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3187-8A19-1344-98BD-EF98348A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949F-DA52-C543-B852-CAC237CD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65F7-22C1-0049-BC12-1144D73F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0B04-3D39-D543-9F25-8DBF722C5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33ACA-7F52-C84A-8D62-F3D10CBC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59F7E-92A6-6741-B29A-80924982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2B9A6-B056-8643-8FC5-3B04F79E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B47C-1E47-AC4B-A5F6-03536B5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8AE8-A33A-4641-8C80-2D839CA5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CCB40-91A7-F24C-8B26-D04DA862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2849-CF24-F441-8956-E574E1B3A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A11A7-9CF4-5B45-A428-6539A3F87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5E3C1-BD63-C14E-9178-A91AD0E8B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610B3-7DAE-6242-B2D5-B4CD8CFA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1A3B6-5550-084B-978A-58B5BDBE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6278F-D3C6-5E40-A6B4-F1A26076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6EE4-F42C-8A47-9D0E-15649E05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F2717-8D73-354F-A868-2339C8C3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4E4D6-8619-B848-9510-F371094A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52500-8A71-FC44-88A1-FC7F2DD9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6A06C-D3E4-3D46-9E69-3730CB2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6545E-74E7-3545-8DBC-009FB12B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31E68-6223-0444-97BB-F161C7BF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D366-78C1-9B48-A6AD-02E98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5E40-3B3F-244A-BA18-5F647692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107A-8A3F-B94F-9F11-C1095BC0A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DDA1-CD73-A045-8760-89134C35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CE6B-BEB3-CC40-9CCF-9132D619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7FCA0-FB21-124C-9D4D-D2A2DE39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9318-D7C3-CC49-B66D-010833E7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5EE3B-D009-4D48-A944-4DCB9A26F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711C8-0846-ED40-BBAC-DF4798B9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A023F-E0B1-A04F-8594-47369616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778FE-CCB0-BB4F-8FA8-000C52CC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A412F-AC77-FC42-86F3-A25FB12E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2918C-E451-9547-B7FA-AF57619E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F384-CC02-D144-A641-CA8704E4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2DCA-D7A4-6D47-AAA3-53BB5511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F48E-7F29-374A-B42E-13AE848863C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30AD-F630-4049-A4B9-A5BD25B70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30A2-0552-024A-8CF5-C9D5AC319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D562-3A12-2140-9DB1-51FBEE26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88AD-0221-A44F-B29D-E58AF2AC3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Moderation and Mediation lab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309BF-662B-E944-A92C-4875EC39B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Palacios Bhanji </a:t>
            </a:r>
          </a:p>
          <a:p>
            <a:r>
              <a:rPr lang="en-US" dirty="0"/>
              <a:t>Vanessa </a:t>
            </a:r>
            <a:r>
              <a:rPr lang="en-US" dirty="0" err="1"/>
              <a:t>Lobue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5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6FD-F7B0-524A-B94D-B98B119E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model (using PROCESS)-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4A960-24B9-7B40-8DC6-2B9C2FDD7980}"/>
              </a:ext>
            </a:extLst>
          </p:cNvPr>
          <p:cNvSpPr txBox="1"/>
          <p:nvPr/>
        </p:nvSpPr>
        <p:spPr>
          <a:xfrm>
            <a:off x="838200" y="1524000"/>
            <a:ext cx="304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basically the same in SPSS or 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5B2EE1-D656-5C47-829C-E852AF8A3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70"/>
          <a:stretch/>
        </p:blipFill>
        <p:spPr>
          <a:xfrm>
            <a:off x="899160" y="2247681"/>
            <a:ext cx="6013704" cy="28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6FD-F7B0-524A-B94D-B98B119E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model (using PROCESS)-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4A960-24B9-7B40-8DC6-2B9C2FDD7980}"/>
              </a:ext>
            </a:extLst>
          </p:cNvPr>
          <p:cNvSpPr txBox="1"/>
          <p:nvPr/>
        </p:nvSpPr>
        <p:spPr>
          <a:xfrm>
            <a:off x="838200" y="1524000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a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6B5DBF5-BF77-3947-97B0-BD226689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284412"/>
            <a:ext cx="7785100" cy="28829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9E51D6-776C-124B-9C39-116C4CCCD432}"/>
              </a:ext>
            </a:extLst>
          </p:cNvPr>
          <p:cNvSpPr/>
          <p:nvPr/>
        </p:nvSpPr>
        <p:spPr>
          <a:xfrm>
            <a:off x="838200" y="4650001"/>
            <a:ext cx="741206" cy="51731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7C746A-3419-4342-A5E2-7F372889EF2B}"/>
              </a:ext>
            </a:extLst>
          </p:cNvPr>
          <p:cNvSpPr/>
          <p:nvPr/>
        </p:nvSpPr>
        <p:spPr>
          <a:xfrm>
            <a:off x="2746248" y="2473729"/>
            <a:ext cx="1277112" cy="51731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6FD-F7B0-524A-B94D-B98B119E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model (using PROCESS)-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4A960-24B9-7B40-8DC6-2B9C2FDD7980}"/>
              </a:ext>
            </a:extLst>
          </p:cNvPr>
          <p:cNvSpPr txBox="1"/>
          <p:nvPr/>
        </p:nvSpPr>
        <p:spPr>
          <a:xfrm>
            <a:off x="453327" y="4903708"/>
            <a:ext cx="78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b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3C2C9DA-C15F-0C43-84C4-D501D674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28" y="2260600"/>
            <a:ext cx="7505700" cy="3073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513EFB2-CFFC-0046-A9D6-D7523A7CAADE}"/>
              </a:ext>
            </a:extLst>
          </p:cNvPr>
          <p:cNvSpPr/>
          <p:nvPr/>
        </p:nvSpPr>
        <p:spPr>
          <a:xfrm>
            <a:off x="1319808" y="4279393"/>
            <a:ext cx="1472160" cy="1054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3F1CF1-E4BE-2D4C-AFCF-74DD63CB69FF}"/>
              </a:ext>
            </a:extLst>
          </p:cNvPr>
          <p:cNvSpPr/>
          <p:nvPr/>
        </p:nvSpPr>
        <p:spPr>
          <a:xfrm>
            <a:off x="3130320" y="2457537"/>
            <a:ext cx="1472160" cy="51731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C6BFB-DB56-754B-9F60-749DA18E98F3}"/>
              </a:ext>
            </a:extLst>
          </p:cNvPr>
          <p:cNvSpPr txBox="1"/>
          <p:nvPr/>
        </p:nvSpPr>
        <p:spPr>
          <a:xfrm>
            <a:off x="443957" y="4561071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c’</a:t>
            </a:r>
          </a:p>
        </p:txBody>
      </p:sp>
    </p:spTree>
    <p:extLst>
      <p:ext uri="{BB962C8B-B14F-4D97-AF65-F5344CB8AC3E}">
        <p14:creationId xmlns:p14="http://schemas.microsoft.com/office/powerpoint/2010/main" val="259965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6FD-F7B0-524A-B94D-B98B119E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model (using PROCESS)-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4A960-24B9-7B40-8DC6-2B9C2FDD7980}"/>
              </a:ext>
            </a:extLst>
          </p:cNvPr>
          <p:cNvSpPr txBox="1"/>
          <p:nvPr/>
        </p:nvSpPr>
        <p:spPr>
          <a:xfrm>
            <a:off x="838200" y="1524000"/>
            <a:ext cx="7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c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D0329DB-6D79-194E-B517-FE80009B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68" y="2362200"/>
            <a:ext cx="7581900" cy="29718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AE47AE2-7CDA-9840-8587-C4445727D9A6}"/>
              </a:ext>
            </a:extLst>
          </p:cNvPr>
          <p:cNvSpPr/>
          <p:nvPr/>
        </p:nvSpPr>
        <p:spPr>
          <a:xfrm>
            <a:off x="1319808" y="4816689"/>
            <a:ext cx="1472160" cy="51731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7B458A-B8E7-1E4F-87D7-996D02EA3BB1}"/>
              </a:ext>
            </a:extLst>
          </p:cNvPr>
          <p:cNvSpPr/>
          <p:nvPr/>
        </p:nvSpPr>
        <p:spPr>
          <a:xfrm>
            <a:off x="3130320" y="2457537"/>
            <a:ext cx="1472160" cy="51731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6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6FD-F7B0-524A-B94D-B98B119E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model (using PROCESS)-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4A960-24B9-7B40-8DC6-2B9C2FDD7980}"/>
              </a:ext>
            </a:extLst>
          </p:cNvPr>
          <p:cNvSpPr txBox="1"/>
          <p:nvPr/>
        </p:nvSpPr>
        <p:spPr>
          <a:xfrm>
            <a:off x="1288963" y="4771393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ab 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73F72D3-88E8-714E-9BDB-64963973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893332"/>
            <a:ext cx="7645400" cy="431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587335-8A17-3042-A387-0CB8333A92B2}"/>
              </a:ext>
            </a:extLst>
          </p:cNvPr>
          <p:cNvSpPr/>
          <p:nvPr/>
        </p:nvSpPr>
        <p:spPr>
          <a:xfrm>
            <a:off x="3319296" y="4597233"/>
            <a:ext cx="1472160" cy="51731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3BA4FA-CC5A-D549-AC9D-B86EAB1563EA}"/>
              </a:ext>
            </a:extLst>
          </p:cNvPr>
          <p:cNvSpPr/>
          <p:nvPr/>
        </p:nvSpPr>
        <p:spPr>
          <a:xfrm>
            <a:off x="3319296" y="5566497"/>
            <a:ext cx="1472160" cy="51731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69C27-5E84-F247-99DA-D3841AA03B69}"/>
              </a:ext>
            </a:extLst>
          </p:cNvPr>
          <p:cNvSpPr txBox="1"/>
          <p:nvPr/>
        </p:nvSpPr>
        <p:spPr>
          <a:xfrm>
            <a:off x="1438413" y="2729539"/>
            <a:ext cx="78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4C872-BFD3-5741-B872-B98CC3EB2927}"/>
              </a:ext>
            </a:extLst>
          </p:cNvPr>
          <p:cNvSpPr txBox="1"/>
          <p:nvPr/>
        </p:nvSpPr>
        <p:spPr>
          <a:xfrm>
            <a:off x="1438413" y="3817573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c’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C285B-C42F-0C44-B35C-0639D788F9B4}"/>
              </a:ext>
            </a:extLst>
          </p:cNvPr>
          <p:cNvSpPr txBox="1"/>
          <p:nvPr/>
        </p:nvSpPr>
        <p:spPr>
          <a:xfrm>
            <a:off x="838200" y="5437477"/>
            <a:ext cx="138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ab  </a:t>
            </a:r>
            <a:br>
              <a:rPr lang="en-US" dirty="0"/>
            </a:br>
            <a:r>
              <a:rPr lang="en-US" dirty="0"/>
              <a:t>standardized</a:t>
            </a:r>
          </a:p>
        </p:txBody>
      </p:sp>
    </p:spTree>
    <p:extLst>
      <p:ext uri="{BB962C8B-B14F-4D97-AF65-F5344CB8AC3E}">
        <p14:creationId xmlns:p14="http://schemas.microsoft.com/office/powerpoint/2010/main" val="704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AC5C-E0C3-9343-A0CB-12A7E44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BDDA-7207-9C4D-9997-927CF719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66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just a single regression, with an interaction term composed of the product of two (or more) other terms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Y = </a:t>
            </a:r>
            <a:r>
              <a:rPr lang="en-US" sz="2000" i="1" dirty="0">
                <a:latin typeface="Andale Mono" panose="020B0509000000000004" pitchFamily="49" charset="0"/>
              </a:rPr>
              <a:t>b</a:t>
            </a:r>
            <a:r>
              <a:rPr lang="en-US" sz="2000" baseline="-25000" dirty="0">
                <a:latin typeface="Andale Mono" panose="020B0509000000000004" pitchFamily="49" charset="0"/>
              </a:rPr>
              <a:t>0</a:t>
            </a:r>
            <a:r>
              <a:rPr lang="en-US" sz="2000" dirty="0">
                <a:latin typeface="Andale Mono" panose="020B0509000000000004" pitchFamily="49" charset="0"/>
              </a:rPr>
              <a:t>+</a:t>
            </a:r>
            <a:r>
              <a:rPr lang="en-US" sz="2000" i="1" dirty="0">
                <a:latin typeface="Andale Mono" panose="020B0509000000000004" pitchFamily="49" charset="0"/>
              </a:rPr>
              <a:t>b</a:t>
            </a:r>
            <a:r>
              <a:rPr lang="en-US" sz="2000" i="1" baseline="-25000" dirty="0">
                <a:latin typeface="Andale Mono" panose="020B0509000000000004" pitchFamily="49" charset="0"/>
              </a:rPr>
              <a:t>1</a:t>
            </a:r>
            <a:r>
              <a:rPr lang="en-US" sz="2000" dirty="0">
                <a:latin typeface="Andale Mono" panose="020B0509000000000004" pitchFamily="49" charset="0"/>
              </a:rPr>
              <a:t>X1+</a:t>
            </a:r>
            <a:r>
              <a:rPr lang="en-US" sz="2000" i="1" dirty="0">
                <a:latin typeface="Andale Mono" panose="020B0509000000000004" pitchFamily="49" charset="0"/>
              </a:rPr>
              <a:t> b</a:t>
            </a:r>
            <a:r>
              <a:rPr lang="en-US" sz="2000" i="1" baseline="-25000" dirty="0">
                <a:latin typeface="Andale Mono" panose="020B0509000000000004" pitchFamily="49" charset="0"/>
              </a:rPr>
              <a:t>2</a:t>
            </a:r>
            <a:r>
              <a:rPr lang="en-US" sz="2000" dirty="0">
                <a:latin typeface="Andale Mono" panose="020B0509000000000004" pitchFamily="49" charset="0"/>
              </a:rPr>
              <a:t>X2 +</a:t>
            </a:r>
            <a:r>
              <a:rPr lang="en-US" sz="2000" i="1" dirty="0">
                <a:latin typeface="Andale Mono" panose="020B0509000000000004" pitchFamily="49" charset="0"/>
              </a:rPr>
              <a:t> b</a:t>
            </a:r>
            <a:r>
              <a:rPr lang="en-US" sz="2000" i="1" baseline="-25000" dirty="0">
                <a:latin typeface="Andale Mono" panose="020B0509000000000004" pitchFamily="49" charset="0"/>
              </a:rPr>
              <a:t>3</a:t>
            </a:r>
            <a:r>
              <a:rPr lang="en-US" sz="2000" dirty="0">
                <a:latin typeface="Andale Mono" panose="020B0509000000000004" pitchFamily="49" charset="0"/>
              </a:rPr>
              <a:t>X1*X2</a:t>
            </a:r>
          </a:p>
          <a:p>
            <a:pPr marL="0" indent="0">
              <a:buNone/>
            </a:pPr>
            <a:endParaRPr lang="en-US" sz="2000" i="1" dirty="0">
              <a:latin typeface="Andale Mono" panose="020B0509000000000004" pitchFamily="49" charset="0"/>
            </a:endParaRPr>
          </a:p>
          <a:p>
            <a:r>
              <a:rPr lang="en-US" i="1" dirty="0"/>
              <a:t>b</a:t>
            </a:r>
            <a:r>
              <a:rPr lang="en-US" i="1" baseline="-25000" dirty="0"/>
              <a:t>3 </a:t>
            </a:r>
            <a:r>
              <a:rPr lang="en-US" baseline="-25000" dirty="0"/>
              <a:t> </a:t>
            </a:r>
            <a:r>
              <a:rPr lang="en-US" dirty="0"/>
              <a:t>is the estimate of the interaction effect</a:t>
            </a:r>
          </a:p>
          <a:p>
            <a:r>
              <a:rPr lang="en-US" dirty="0"/>
              <a:t>A change of one unit in X1*X2 predicts a change of </a:t>
            </a:r>
            <a:r>
              <a:rPr lang="en-US" i="1" dirty="0"/>
              <a:t>b</a:t>
            </a:r>
            <a:r>
              <a:rPr lang="en-US" i="1" baseline="-25000" dirty="0"/>
              <a:t>3 </a:t>
            </a:r>
            <a:r>
              <a:rPr lang="en-US" dirty="0"/>
              <a:t>in Y (that’s hard to picture) </a:t>
            </a:r>
          </a:p>
        </p:txBody>
      </p:sp>
      <p:pic>
        <p:nvPicPr>
          <p:cNvPr id="1026" name="Picture 2" descr="Moderation">
            <a:extLst>
              <a:ext uri="{FF2B5EF4-FFF2-40B4-BE49-F238E27FC236}">
                <a16:creationId xmlns:a16="http://schemas.microsoft.com/office/drawing/2014/main" id="{21067CE9-15C7-A748-AF61-50B27108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64" y="3859477"/>
            <a:ext cx="5858936" cy="17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ation">
            <a:extLst>
              <a:ext uri="{FF2B5EF4-FFF2-40B4-BE49-F238E27FC236}">
                <a16:creationId xmlns:a16="http://schemas.microsoft.com/office/drawing/2014/main" id="{2606894A-5E83-954C-87B8-CF43C0B7E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66" y="1674284"/>
            <a:ext cx="5401733" cy="15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2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AC5C-E0C3-9343-A0CB-12A7E44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model output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7F0DE-9FFE-804D-ABA0-537BBEC9DE58}"/>
              </a:ext>
            </a:extLst>
          </p:cNvPr>
          <p:cNvSpPr txBox="1"/>
          <p:nvPr/>
        </p:nvSpPr>
        <p:spPr>
          <a:xfrm>
            <a:off x="987552" y="1584960"/>
            <a:ext cx="883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SPSS linear regression – exactly the same as the </a:t>
            </a:r>
            <a:r>
              <a:rPr lang="en-US" dirty="0" err="1"/>
              <a:t>lin</a:t>
            </a:r>
            <a:r>
              <a:rPr lang="en-US" dirty="0"/>
              <a:t> regression output you looked at last week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BFF45E1-33A8-CA40-91D7-AE4BBFBC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2442606"/>
            <a:ext cx="4416381" cy="3137773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077188D-CBF3-6840-908D-15FE2654E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31" y="4011492"/>
            <a:ext cx="4946569" cy="174975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A028D30-784F-D647-BED7-C6D5C36C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742" y="1348711"/>
            <a:ext cx="8245887" cy="273387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DB1E7B3-B8A7-FF44-80B4-429CEF7B644B}"/>
              </a:ext>
            </a:extLst>
          </p:cNvPr>
          <p:cNvSpPr/>
          <p:nvPr/>
        </p:nvSpPr>
        <p:spPr>
          <a:xfrm>
            <a:off x="6479620" y="3429000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5B9CFB-9A3F-EB47-B58F-4B02A0C4E468}"/>
              </a:ext>
            </a:extLst>
          </p:cNvPr>
          <p:cNvSpPr/>
          <p:nvPr/>
        </p:nvSpPr>
        <p:spPr>
          <a:xfrm>
            <a:off x="7673646" y="3455280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F68869-CC45-D14A-B298-BE1B1C7C273C}"/>
              </a:ext>
            </a:extLst>
          </p:cNvPr>
          <p:cNvSpPr/>
          <p:nvPr/>
        </p:nvSpPr>
        <p:spPr>
          <a:xfrm>
            <a:off x="9017557" y="3507730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8CB09E-EEC3-C54D-8734-1D95A5ABC64B}"/>
              </a:ext>
            </a:extLst>
          </p:cNvPr>
          <p:cNvSpPr/>
          <p:nvPr/>
        </p:nvSpPr>
        <p:spPr>
          <a:xfrm>
            <a:off x="10668000" y="3455280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630618-36BE-BC42-AB48-3278DCCAEAAC}"/>
              </a:ext>
            </a:extLst>
          </p:cNvPr>
          <p:cNvSpPr/>
          <p:nvPr/>
        </p:nvSpPr>
        <p:spPr>
          <a:xfrm>
            <a:off x="8689955" y="5111182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AEBE8-2D76-504D-946E-CF8A3B4368BF}"/>
              </a:ext>
            </a:extLst>
          </p:cNvPr>
          <p:cNvSpPr/>
          <p:nvPr/>
        </p:nvSpPr>
        <p:spPr>
          <a:xfrm>
            <a:off x="9485429" y="5111182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246C84-6E11-5447-8776-9F14ED1CF70A}"/>
              </a:ext>
            </a:extLst>
          </p:cNvPr>
          <p:cNvSpPr/>
          <p:nvPr/>
        </p:nvSpPr>
        <p:spPr>
          <a:xfrm>
            <a:off x="2148947" y="3027823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D8BDFC-3B77-C147-9A06-DC0A7E75BD01}"/>
              </a:ext>
            </a:extLst>
          </p:cNvPr>
          <p:cNvSpPr/>
          <p:nvPr/>
        </p:nvSpPr>
        <p:spPr>
          <a:xfrm>
            <a:off x="4239875" y="4496959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B6851C-D3CB-0148-8C0D-9D1EEE3BA340}"/>
              </a:ext>
            </a:extLst>
          </p:cNvPr>
          <p:cNvSpPr/>
          <p:nvPr/>
        </p:nvSpPr>
        <p:spPr>
          <a:xfrm>
            <a:off x="4821904" y="4496959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AC5C-E0C3-9343-A0CB-12A7E44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model output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7F0DE-9FFE-804D-ABA0-537BBEC9DE58}"/>
              </a:ext>
            </a:extLst>
          </p:cNvPr>
          <p:cNvSpPr txBox="1"/>
          <p:nvPr/>
        </p:nvSpPr>
        <p:spPr>
          <a:xfrm>
            <a:off x="987552" y="1584960"/>
            <a:ext cx="466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(model = 1) – same stats, reformatted 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5751295-6A8C-7D4A-8BB7-43D0C910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954292"/>
            <a:ext cx="5469297" cy="45564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F12FF2A-BA64-534C-89E2-2998E3737C03}"/>
              </a:ext>
            </a:extLst>
          </p:cNvPr>
          <p:cNvSpPr/>
          <p:nvPr/>
        </p:nvSpPr>
        <p:spPr>
          <a:xfrm>
            <a:off x="1899011" y="6218120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AC5C-E0C3-9343-A0CB-12A7E44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model output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7F0DE-9FFE-804D-ABA0-537BBEC9DE58}"/>
              </a:ext>
            </a:extLst>
          </p:cNvPr>
          <p:cNvSpPr txBox="1"/>
          <p:nvPr/>
        </p:nvSpPr>
        <p:spPr>
          <a:xfrm>
            <a:off x="646176" y="1556146"/>
            <a:ext cx="732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(model = 1) – stuff that is not in the regular SPSS regression output</a:t>
            </a:r>
          </a:p>
        </p:txBody>
      </p:sp>
      <p:pic>
        <p:nvPicPr>
          <p:cNvPr id="7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6FC88803-00D0-324F-A716-B049DAFFA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08" y="3174127"/>
            <a:ext cx="5062538" cy="1840922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90737A-4172-F346-BA74-65C38F98836F}"/>
              </a:ext>
            </a:extLst>
          </p:cNvPr>
          <p:cNvSpPr/>
          <p:nvPr/>
        </p:nvSpPr>
        <p:spPr>
          <a:xfrm>
            <a:off x="1350371" y="4094588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CD3405F-5B08-7746-86BE-2F4095DE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44" y="4091619"/>
            <a:ext cx="6578523" cy="2473975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81B6CC04-ED32-3D45-A098-74BE8EE07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456" y="2315035"/>
            <a:ext cx="5140398" cy="1186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52DE04-9AEC-AE47-A311-2208021EA898}"/>
              </a:ext>
            </a:extLst>
          </p:cNvPr>
          <p:cNvSpPr txBox="1"/>
          <p:nvPr/>
        </p:nvSpPr>
        <p:spPr>
          <a:xfrm>
            <a:off x="521208" y="2542049"/>
            <a:ext cx="4489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squared change for full model vs model w/o</a:t>
            </a:r>
            <a:br>
              <a:rPr lang="en-US" dirty="0"/>
            </a:br>
            <a:r>
              <a:rPr lang="en-US" dirty="0"/>
              <a:t>the interaction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DDB1-9905-A148-A16E-7828690D9E0F}"/>
              </a:ext>
            </a:extLst>
          </p:cNvPr>
          <p:cNvSpPr txBox="1"/>
          <p:nvPr/>
        </p:nvSpPr>
        <p:spPr>
          <a:xfrm>
            <a:off x="5928823" y="2114900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slopes (effect of X1 at distinct levels of X2)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2BC93-98B1-384A-9419-882F9A9EA4E9}"/>
              </a:ext>
            </a:extLst>
          </p:cNvPr>
          <p:cNvSpPr txBox="1"/>
          <p:nvPr/>
        </p:nvSpPr>
        <p:spPr>
          <a:xfrm>
            <a:off x="5928823" y="3802256"/>
            <a:ext cx="41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Regions of significance (Johnson-</a:t>
            </a:r>
            <a:r>
              <a:rPr lang="en-US" dirty="0" err="1"/>
              <a:t>Neyman</a:t>
            </a:r>
            <a:r>
              <a:rPr lang="en-US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951489-4719-9A47-8ECF-996CEE235354}"/>
              </a:ext>
            </a:extLst>
          </p:cNvPr>
          <p:cNvSpPr/>
          <p:nvPr/>
        </p:nvSpPr>
        <p:spPr>
          <a:xfrm>
            <a:off x="6895255" y="2706236"/>
            <a:ext cx="755052" cy="825292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41C391-26CF-D548-A8AB-2B063E5AB37A}"/>
              </a:ext>
            </a:extLst>
          </p:cNvPr>
          <p:cNvSpPr txBox="1"/>
          <p:nvPr/>
        </p:nvSpPr>
        <p:spPr>
          <a:xfrm>
            <a:off x="5487508" y="2865214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mean - SD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DFE122-341E-BD4F-AEE9-83318E895B01}"/>
              </a:ext>
            </a:extLst>
          </p:cNvPr>
          <p:cNvSpPr txBox="1"/>
          <p:nvPr/>
        </p:nvSpPr>
        <p:spPr>
          <a:xfrm>
            <a:off x="5761828" y="298103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0BAD73-1565-7544-8871-A7DF8D435C55}"/>
              </a:ext>
            </a:extLst>
          </p:cNvPr>
          <p:cNvSpPr txBox="1"/>
          <p:nvPr/>
        </p:nvSpPr>
        <p:spPr>
          <a:xfrm>
            <a:off x="5479699" y="314942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mean + SD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D64328-97FF-5B41-BF90-0C19DEEC6342}"/>
              </a:ext>
            </a:extLst>
          </p:cNvPr>
          <p:cNvSpPr txBox="1"/>
          <p:nvPr/>
        </p:nvSpPr>
        <p:spPr>
          <a:xfrm>
            <a:off x="5315826" y="28254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DB5FF3-7F61-CA4F-8DB6-475C7D0C940B}"/>
              </a:ext>
            </a:extLst>
          </p:cNvPr>
          <p:cNvSpPr/>
          <p:nvPr/>
        </p:nvSpPr>
        <p:spPr>
          <a:xfrm>
            <a:off x="5898037" y="4442316"/>
            <a:ext cx="741206" cy="51731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AC5C-E0C3-9343-A0CB-12A7E44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model output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7F0DE-9FFE-804D-ABA0-537BBEC9DE58}"/>
              </a:ext>
            </a:extLst>
          </p:cNvPr>
          <p:cNvSpPr txBox="1"/>
          <p:nvPr/>
        </p:nvSpPr>
        <p:spPr>
          <a:xfrm>
            <a:off x="987552" y="1584960"/>
            <a:ext cx="604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lm</a:t>
            </a:r>
            <a:r>
              <a:rPr lang="en-US" dirty="0"/>
              <a:t>()– exactly the same as the output you looked at last week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246C84-6E11-5447-8776-9F14ED1CF70A}"/>
              </a:ext>
            </a:extLst>
          </p:cNvPr>
          <p:cNvSpPr/>
          <p:nvPr/>
        </p:nvSpPr>
        <p:spPr>
          <a:xfrm>
            <a:off x="8820680" y="3282696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BF1E1C5-835A-8A4B-95F3-101890F9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00" y="2103623"/>
            <a:ext cx="6769100" cy="9906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8991BA5-56D6-C449-8952-41B24D374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167" y="2830619"/>
            <a:ext cx="5843367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AC5C-E0C3-9343-A0CB-12A7E44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model output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7F0DE-9FFE-804D-ABA0-537BBEC9DE58}"/>
              </a:ext>
            </a:extLst>
          </p:cNvPr>
          <p:cNvSpPr txBox="1"/>
          <p:nvPr/>
        </p:nvSpPr>
        <p:spPr>
          <a:xfrm>
            <a:off x="987552" y="1584960"/>
            <a:ext cx="447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simple slopes (using interactions::</a:t>
            </a:r>
            <a:r>
              <a:rPr lang="en-US" dirty="0" err="1"/>
              <a:t>sim_slope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246C84-6E11-5447-8776-9F14ED1CF70A}"/>
              </a:ext>
            </a:extLst>
          </p:cNvPr>
          <p:cNvSpPr/>
          <p:nvPr/>
        </p:nvSpPr>
        <p:spPr>
          <a:xfrm>
            <a:off x="8820680" y="3282696"/>
            <a:ext cx="536448" cy="29260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B1471D-6A2D-C048-BE6E-034F8F23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2624195"/>
            <a:ext cx="5843367" cy="3498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2E252-2C5F-924C-A621-4622C560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6" y="1954292"/>
            <a:ext cx="7543524" cy="6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312C-050C-8F40-B3EC-8E05E26E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model - visualization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646DE0-E40B-6441-BCC1-FEC29769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2" y="2554561"/>
            <a:ext cx="5051891" cy="360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B2E8F-3E08-3644-9C73-E86AE557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44" y="1500569"/>
            <a:ext cx="7488767" cy="9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1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6FD-F7B0-524A-B94D-B98B119E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model (using PROCESS)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93315E-85E6-7F4C-90C2-C3DD36C1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814" y="2170176"/>
            <a:ext cx="4500986" cy="36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D3FAA4E-F00A-0542-8CC8-CF68345A0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2" y="1570228"/>
            <a:ext cx="6186678" cy="1902827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B12654-A3E3-0149-A856-58326C4F0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601"/>
          <a:stretch/>
        </p:blipFill>
        <p:spPr>
          <a:xfrm>
            <a:off x="838200" y="4259737"/>
            <a:ext cx="4804918" cy="20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8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272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Arial</vt:lpstr>
      <vt:lpstr>Calibri</vt:lpstr>
      <vt:lpstr>Calibri Light</vt:lpstr>
      <vt:lpstr>Office Theme</vt:lpstr>
      <vt:lpstr>Moderation and Mediation lab activity</vt:lpstr>
      <vt:lpstr>Moderation model</vt:lpstr>
      <vt:lpstr>Moderation model output </vt:lpstr>
      <vt:lpstr>Moderation model output </vt:lpstr>
      <vt:lpstr>Moderation model output </vt:lpstr>
      <vt:lpstr>Moderation model output </vt:lpstr>
      <vt:lpstr>Moderation model output </vt:lpstr>
      <vt:lpstr>Moderation model - visualization</vt:lpstr>
      <vt:lpstr>Mediation model (using PROCESS)</vt:lpstr>
      <vt:lpstr>Mediation model (using PROCESS)- output</vt:lpstr>
      <vt:lpstr>Mediation model (using PROCESS)- output</vt:lpstr>
      <vt:lpstr>Mediation model (using PROCESS)- output</vt:lpstr>
      <vt:lpstr>Mediation model (using PROCESS)- output</vt:lpstr>
      <vt:lpstr>Mediation model (using PROCESS)-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Moderation and Mediation lab activity</dc:title>
  <dc:creator>Jamil Bhanji</dc:creator>
  <cp:lastModifiedBy>Jamil Bhanji</cp:lastModifiedBy>
  <cp:revision>5</cp:revision>
  <dcterms:created xsi:type="dcterms:W3CDTF">2021-10-13T12:31:03Z</dcterms:created>
  <dcterms:modified xsi:type="dcterms:W3CDTF">2021-10-13T15:12:12Z</dcterms:modified>
</cp:coreProperties>
</file>