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36" r:id="rId2"/>
    <p:sldId id="337" r:id="rId3"/>
    <p:sldId id="338" r:id="rId4"/>
    <p:sldId id="339" r:id="rId5"/>
    <p:sldId id="302" r:id="rId6"/>
    <p:sldId id="340" r:id="rId7"/>
    <p:sldId id="341" r:id="rId8"/>
    <p:sldId id="256" r:id="rId9"/>
    <p:sldId id="257" r:id="rId10"/>
    <p:sldId id="258" r:id="rId11"/>
    <p:sldId id="259" r:id="rId12"/>
    <p:sldId id="260" r:id="rId13"/>
    <p:sldId id="261" r:id="rId14"/>
    <p:sldId id="262" r:id="rId15"/>
    <p:sldId id="26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588"/>
  </p:normalViewPr>
  <p:slideViewPr>
    <p:cSldViewPr snapToGrid="0" snapToObjects="1">
      <p:cViewPr varScale="1">
        <p:scale>
          <a:sx n="125" d="100"/>
          <a:sy n="125" d="100"/>
        </p:scale>
        <p:origin x="16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B3833-85DB-6E43-B827-DD1FF1D80372}" type="datetimeFigureOut">
              <a:rPr lang="en-US" smtClean="0"/>
              <a:t>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29D45-B719-7545-884F-C47DCBA21B05}" type="slidenum">
              <a:rPr lang="en-US" smtClean="0"/>
              <a:t>‹#›</a:t>
            </a:fld>
            <a:endParaRPr lang="en-US"/>
          </a:p>
        </p:txBody>
      </p:sp>
    </p:spTree>
    <p:extLst>
      <p:ext uri="{BB962C8B-B14F-4D97-AF65-F5344CB8AC3E}">
        <p14:creationId xmlns:p14="http://schemas.microsoft.com/office/powerpoint/2010/main" val="62059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conduct a power analysis, we ask the question, if there is a true effect (of some expected size) and we take a random sample and conduct a NHST – what is the probability that we will reject the null (correctly because we assume there is an effect)?</a:t>
            </a:r>
          </a:p>
          <a:p>
            <a:r>
              <a:rPr lang="en-US" dirty="0"/>
              <a:t>So to do a power analysis, we need to know (1) the expected (target) effect size, (2) the alpha at which we would reject the null, and (3) the sample size. or more commonly, we can start with the desired power and ask what sample size we need to achieve it.</a:t>
            </a:r>
          </a:p>
        </p:txBody>
      </p:sp>
      <p:sp>
        <p:nvSpPr>
          <p:cNvPr id="4" name="Slide Number Placeholder 3"/>
          <p:cNvSpPr>
            <a:spLocks noGrp="1"/>
          </p:cNvSpPr>
          <p:nvPr>
            <p:ph type="sldNum" sz="quarter" idx="5"/>
          </p:nvPr>
        </p:nvSpPr>
        <p:spPr/>
        <p:txBody>
          <a:bodyPr/>
          <a:lstStyle/>
          <a:p>
            <a:fld id="{66610047-E131-0346-ABBC-77645D001C55}" type="slidenum">
              <a:rPr lang="en-US" smtClean="0"/>
              <a:t>5</a:t>
            </a:fld>
            <a:endParaRPr lang="en-US"/>
          </a:p>
        </p:txBody>
      </p:sp>
    </p:spTree>
    <p:extLst>
      <p:ext uri="{BB962C8B-B14F-4D97-AF65-F5344CB8AC3E}">
        <p14:creationId xmlns:p14="http://schemas.microsoft.com/office/powerpoint/2010/main" val="393065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ACD9-D0B6-F047-9D19-082CB077C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29A3B-073D-274F-AC9D-B52BD105E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3F1E7-DFD5-7E42-B036-48EC8BAE861F}"/>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5" name="Footer Placeholder 4">
            <a:extLst>
              <a:ext uri="{FF2B5EF4-FFF2-40B4-BE49-F238E27FC236}">
                <a16:creationId xmlns:a16="http://schemas.microsoft.com/office/drawing/2014/main" id="{CA4D4A66-5EBD-5143-BB64-C1137F11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1CCAB-E8CE-EB43-B335-2C770DD0B5DC}"/>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40501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721E-EE16-494A-A0E6-1E96C88C1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CC182-A925-E844-BE78-E7A6A7571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421B9-E3C1-2B4F-A5FF-2B7C973C6316}"/>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5" name="Footer Placeholder 4">
            <a:extLst>
              <a:ext uri="{FF2B5EF4-FFF2-40B4-BE49-F238E27FC236}">
                <a16:creationId xmlns:a16="http://schemas.microsoft.com/office/drawing/2014/main" id="{7FF18409-ED8C-FF40-B66C-ACAF3CDE7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287E9-A354-D244-9243-5A5B0DE5B56A}"/>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581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56ABC-F590-4047-805C-B5B0D92CD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BDD69-FAF8-E044-A793-20C6CBD22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71209-D4C4-1E45-A039-4C0874461945}"/>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5" name="Footer Placeholder 4">
            <a:extLst>
              <a:ext uri="{FF2B5EF4-FFF2-40B4-BE49-F238E27FC236}">
                <a16:creationId xmlns:a16="http://schemas.microsoft.com/office/drawing/2014/main" id="{3C212D44-F488-1841-9568-925253D28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018B3-A248-DC44-9912-809CE005AEED}"/>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327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A81-7D9E-6B4E-B65E-CAD8AA8ED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A588-FC77-834C-A5D9-67EE64E80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C7875-59F0-0840-8CDC-035529BA22F8}"/>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5" name="Footer Placeholder 4">
            <a:extLst>
              <a:ext uri="{FF2B5EF4-FFF2-40B4-BE49-F238E27FC236}">
                <a16:creationId xmlns:a16="http://schemas.microsoft.com/office/drawing/2014/main" id="{CAF9CF9A-8990-1E48-BE8F-A4E376ACE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4F704-9931-4D47-9A13-B332B10E9830}"/>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343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E42D-6DAD-8040-9C66-4A94B5186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4C6B2-5097-EE4D-9AB7-05BA8AF94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8627C-3E50-EC4F-B23D-0D67266EBC59}"/>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5" name="Footer Placeholder 4">
            <a:extLst>
              <a:ext uri="{FF2B5EF4-FFF2-40B4-BE49-F238E27FC236}">
                <a16:creationId xmlns:a16="http://schemas.microsoft.com/office/drawing/2014/main" id="{3DD3DF00-B798-CB45-9CC8-DA7CFE36E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289C-E8F1-FC4C-92AC-97BBC5B74F9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963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17E3-BD0D-8548-B555-AB951F2B3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D1373-AE1F-5E41-B287-1A12AAF8D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9A1D5-76C8-D14F-BD68-453CC2B73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16CCB-5379-914E-8B33-E623EC00DE2B}"/>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6" name="Footer Placeholder 5">
            <a:extLst>
              <a:ext uri="{FF2B5EF4-FFF2-40B4-BE49-F238E27FC236}">
                <a16:creationId xmlns:a16="http://schemas.microsoft.com/office/drawing/2014/main" id="{3AA011C7-232C-B649-AA74-A088DC406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DC111-0129-644F-9166-989BD0A0CD78}"/>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947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AD88-A4D4-3F48-8574-58E6E361E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D3A07-6932-CF4D-B3CA-E94DFCC0C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E7B69-D222-004D-8C3A-8C2347DD5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690B7-1393-F44C-A676-222230D11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B3EA8-087C-174E-87E6-6B234B470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58729-4951-704C-8AFF-1D57AF3A3247}"/>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8" name="Footer Placeholder 7">
            <a:extLst>
              <a:ext uri="{FF2B5EF4-FFF2-40B4-BE49-F238E27FC236}">
                <a16:creationId xmlns:a16="http://schemas.microsoft.com/office/drawing/2014/main" id="{4414875B-94E3-B54C-80B5-028F7C9F9C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C7AE7-DC60-2849-9EEB-2F87600D7BE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29406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3E3B-953F-1948-9BB2-2E23B66CB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CB27C-2A2D-6B49-A76C-F2896055ADF1}"/>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4" name="Footer Placeholder 3">
            <a:extLst>
              <a:ext uri="{FF2B5EF4-FFF2-40B4-BE49-F238E27FC236}">
                <a16:creationId xmlns:a16="http://schemas.microsoft.com/office/drawing/2014/main" id="{BC80BF2A-AE56-1F4D-B45E-9507AFC00C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DBE566-3B59-7A47-8410-3FC60E22C6B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80460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D3BFC-E34B-554C-A5D0-23EBEACF53EE}"/>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3" name="Footer Placeholder 2">
            <a:extLst>
              <a:ext uri="{FF2B5EF4-FFF2-40B4-BE49-F238E27FC236}">
                <a16:creationId xmlns:a16="http://schemas.microsoft.com/office/drawing/2014/main" id="{458B0D97-7A0E-A141-A599-B18FECE5E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0F57CA-5A23-2B40-9242-B24BC05F656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9769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C200-68E5-5D40-86D6-D16D6FC7D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A68DB-5915-6641-8007-5EE11E3D4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C388B-BC35-954C-8FF5-22042DE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9B9A1-8BE1-B74A-A4FC-CCD868A9F500}"/>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6" name="Footer Placeholder 5">
            <a:extLst>
              <a:ext uri="{FF2B5EF4-FFF2-40B4-BE49-F238E27FC236}">
                <a16:creationId xmlns:a16="http://schemas.microsoft.com/office/drawing/2014/main" id="{8A2304CC-303B-9F40-BC64-8C4E10CEE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10EF4-F925-954F-BEF4-414289A2022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2660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C9FB-5072-C042-B75B-34D9B14CA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F84F29-6FE8-234C-AE03-37A3B5F48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E36B2-EE0C-B24F-9DB5-0EF8406ED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1B229-16DB-834D-A35D-E0FB21C0DBDB}"/>
              </a:ext>
            </a:extLst>
          </p:cNvPr>
          <p:cNvSpPr>
            <a:spLocks noGrp="1"/>
          </p:cNvSpPr>
          <p:nvPr>
            <p:ph type="dt" sz="half" idx="10"/>
          </p:nvPr>
        </p:nvSpPr>
        <p:spPr/>
        <p:txBody>
          <a:bodyPr/>
          <a:lstStyle/>
          <a:p>
            <a:fld id="{569BCA8D-8583-A540-BB1D-E2FA4B9A1EB3}" type="datetimeFigureOut">
              <a:rPr lang="en-US" smtClean="0"/>
              <a:t>2/1/24</a:t>
            </a:fld>
            <a:endParaRPr lang="en-US"/>
          </a:p>
        </p:txBody>
      </p:sp>
      <p:sp>
        <p:nvSpPr>
          <p:cNvPr id="6" name="Footer Placeholder 5">
            <a:extLst>
              <a:ext uri="{FF2B5EF4-FFF2-40B4-BE49-F238E27FC236}">
                <a16:creationId xmlns:a16="http://schemas.microsoft.com/office/drawing/2014/main" id="{F435DC1C-47CF-544F-8A42-82B1672D5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6C2D-7617-0C4F-804B-3C1DA15750B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40271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6F419-A882-544B-86DD-AFF606687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19C89-26D6-294B-B98D-78A0A67D6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5AC7-60EF-6A4A-A27D-2C4E94DE1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BCA8D-8583-A540-BB1D-E2FA4B9A1EB3}" type="datetimeFigureOut">
              <a:rPr lang="en-US" smtClean="0"/>
              <a:t>2/1/24</a:t>
            </a:fld>
            <a:endParaRPr lang="en-US"/>
          </a:p>
        </p:txBody>
      </p:sp>
      <p:sp>
        <p:nvSpPr>
          <p:cNvPr id="5" name="Footer Placeholder 4">
            <a:extLst>
              <a:ext uri="{FF2B5EF4-FFF2-40B4-BE49-F238E27FC236}">
                <a16:creationId xmlns:a16="http://schemas.microsoft.com/office/drawing/2014/main" id="{34C9D210-DF3B-3242-8048-F7FF44087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F2DA5-D26B-594A-895D-7F34E5C4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A9A6C-DE05-DB49-8204-0B2576209718}" type="slidenum">
              <a:rPr lang="en-US" smtClean="0"/>
              <a:t>‹#›</a:t>
            </a:fld>
            <a:endParaRPr lang="en-US"/>
          </a:p>
        </p:txBody>
      </p:sp>
    </p:spTree>
    <p:extLst>
      <p:ext uri="{BB962C8B-B14F-4D97-AF65-F5344CB8AC3E}">
        <p14:creationId xmlns:p14="http://schemas.microsoft.com/office/powerpoint/2010/main" val="317023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journals.sagepub.com/doi/full/10.1177/09567976221131519#bibr26-09567976221131519" TargetMode="External"/><Relationship Id="rId2" Type="http://schemas.openxmlformats.org/officeDocument/2006/relationships/hyperlink" Target="https://journals.sagepub.com/doi/full/10.1177/09567976221131519#bibr21-09567976221131519" TargetMode="External"/><Relationship Id="rId1" Type="http://schemas.openxmlformats.org/officeDocument/2006/relationships/slideLayout" Target="../slideLayouts/slideLayout2.xml"/><Relationship Id="rId5" Type="http://schemas.openxmlformats.org/officeDocument/2006/relationships/hyperlink" Target="https://journals.sagepub.com/doi/full/10.1177/09567976221131519#bibr38-09567976221131519" TargetMode="External"/><Relationship Id="rId4" Type="http://schemas.openxmlformats.org/officeDocument/2006/relationships/hyperlink" Target="https://journals.sagepub.com/doi/full/10.1177/09567976221131519#bibr9-0956797622113151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ournals.sagepub.com/doi/full/10.1177/09567976221097947#bibr10-0956797622109794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ournals.sagepub.com/doi/full/10.1177/09567976221110136#bibr35-0956797622111013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ournals.sagepub.com/doi/full/10.1177/09567976221112936#fn1-09567976221112936" TargetMode="External"/><Relationship Id="rId2" Type="http://schemas.openxmlformats.org/officeDocument/2006/relationships/hyperlink" Target="http://centiment.co/" TargetMode="External"/><Relationship Id="rId1" Type="http://schemas.openxmlformats.org/officeDocument/2006/relationships/slideLayout" Target="../slideLayouts/slideLayout2.xml"/><Relationship Id="rId4" Type="http://schemas.openxmlformats.org/officeDocument/2006/relationships/hyperlink" Target="https://journals.sagepub.com/doi/full/10.1177/09567976221112936#fn2-0956797622111293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journals.sagepub.com/doi/full/10.1177/09567976221109194#bibr19-0956797622110919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6B9F7A-A1DB-2791-F446-032B660BE0BF}"/>
              </a:ext>
            </a:extLst>
          </p:cNvPr>
          <p:cNvPicPr>
            <a:picLocks noChangeAspect="1"/>
          </p:cNvPicPr>
          <p:nvPr/>
        </p:nvPicPr>
        <p:blipFill>
          <a:blip r:embed="rId2"/>
          <a:stretch>
            <a:fillRect/>
          </a:stretch>
        </p:blipFill>
        <p:spPr>
          <a:xfrm>
            <a:off x="2325858" y="717452"/>
            <a:ext cx="7772400" cy="5829300"/>
          </a:xfrm>
          <a:prstGeom prst="rect">
            <a:avLst/>
          </a:prstGeom>
        </p:spPr>
      </p:pic>
      <p:sp>
        <p:nvSpPr>
          <p:cNvPr id="4" name="TextBox 3">
            <a:extLst>
              <a:ext uri="{FF2B5EF4-FFF2-40B4-BE49-F238E27FC236}">
                <a16:creationId xmlns:a16="http://schemas.microsoft.com/office/drawing/2014/main" id="{C7FBBDDF-380D-DAC5-1B15-210A455DC37F}"/>
              </a:ext>
            </a:extLst>
          </p:cNvPr>
          <p:cNvSpPr txBox="1"/>
          <p:nvPr/>
        </p:nvSpPr>
        <p:spPr>
          <a:xfrm>
            <a:off x="267286" y="126582"/>
            <a:ext cx="5167377" cy="369332"/>
          </a:xfrm>
          <a:prstGeom prst="rect">
            <a:avLst/>
          </a:prstGeom>
          <a:noFill/>
        </p:spPr>
        <p:txBody>
          <a:bodyPr wrap="none" rtlCol="0">
            <a:spAutoFit/>
          </a:bodyPr>
          <a:lstStyle/>
          <a:p>
            <a:r>
              <a:rPr lang="en-US" b="1" dirty="0"/>
              <a:t>Slide from Tobias </a:t>
            </a:r>
            <a:r>
              <a:rPr lang="en-US" b="1" dirty="0" err="1"/>
              <a:t>Gerstenberg</a:t>
            </a:r>
            <a:r>
              <a:rPr lang="en-US" b="1" dirty="0"/>
              <a:t> (Stanford Psychology)</a:t>
            </a:r>
          </a:p>
        </p:txBody>
      </p:sp>
    </p:spTree>
    <p:extLst>
      <p:ext uri="{BB962C8B-B14F-4D97-AF65-F5344CB8AC3E}">
        <p14:creationId xmlns:p14="http://schemas.microsoft.com/office/powerpoint/2010/main" val="305281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9B61F6-941F-A91D-A2F1-8D042656B4D5}"/>
              </a:ext>
            </a:extLst>
          </p:cNvPr>
          <p:cNvSpPr txBox="1"/>
          <p:nvPr/>
        </p:nvSpPr>
        <p:spPr>
          <a:xfrm>
            <a:off x="999744" y="2414445"/>
            <a:ext cx="10192512" cy="1754326"/>
          </a:xfrm>
          <a:prstGeom prst="rect">
            <a:avLst/>
          </a:prstGeom>
          <a:noFill/>
        </p:spPr>
        <p:txBody>
          <a:bodyPr wrap="square">
            <a:spAutoFit/>
          </a:bodyPr>
          <a:lstStyle/>
          <a:p>
            <a:r>
              <a:rPr lang="en-US" dirty="0">
                <a:effectLst/>
              </a:rPr>
              <a:t>A total of 35 volunteers (age: </a:t>
            </a:r>
            <a:r>
              <a:rPr lang="en-US" i="1" dirty="0">
                <a:effectLst/>
              </a:rPr>
              <a:t>M</a:t>
            </a:r>
            <a:r>
              <a:rPr lang="en-US" dirty="0">
                <a:effectLst/>
              </a:rPr>
              <a:t> = 22.6 years, </a:t>
            </a:r>
            <a:r>
              <a:rPr lang="en-US" i="1" dirty="0">
                <a:effectLst/>
              </a:rPr>
              <a:t>SD</a:t>
            </a:r>
            <a:r>
              <a:rPr lang="en-US" dirty="0">
                <a:effectLst/>
              </a:rPr>
              <a:t> = 3.4; 27 females) were recruited via the departmental subject pool. Calculations in </a:t>
            </a:r>
            <a:r>
              <a:rPr lang="en-US" i="1" dirty="0">
                <a:effectLst/>
              </a:rPr>
              <a:t>G*Power</a:t>
            </a:r>
            <a:r>
              <a:rPr lang="en-US" dirty="0">
                <a:effectLst/>
              </a:rPr>
              <a:t> (Version 3.1; </a:t>
            </a:r>
            <a:r>
              <a:rPr lang="en-US" u="sng" dirty="0">
                <a:solidFill>
                  <a:srgbClr val="006ACC"/>
                </a:solidFill>
                <a:effectLst/>
                <a:hlinkClick r:id="rId2"/>
              </a:rPr>
              <a:t>Faul et al., 2007</a:t>
            </a:r>
            <a:r>
              <a:rPr lang="en-US" dirty="0">
                <a:effectLst/>
              </a:rPr>
              <a:t>), based on a previous study of cardiac gating on emotional valence (</a:t>
            </a:r>
            <a:r>
              <a:rPr lang="en-US" u="sng" dirty="0">
                <a:solidFill>
                  <a:srgbClr val="006ACC"/>
                </a:solidFill>
                <a:effectLst/>
                <a:hlinkClick r:id="rId3"/>
              </a:rPr>
              <a:t>Garfinkel et al., 2014</a:t>
            </a:r>
            <a:r>
              <a:rPr lang="en-US" dirty="0">
                <a:effectLst/>
              </a:rPr>
              <a:t>), indicated that a </a:t>
            </a:r>
            <a:r>
              <a:rPr lang="en-US" b="1" dirty="0">
                <a:effectLst/>
              </a:rPr>
              <a:t>sample size of 35 </a:t>
            </a:r>
            <a:r>
              <a:rPr lang="en-US" dirty="0">
                <a:effectLst/>
              </a:rPr>
              <a:t>would be needed to obtain an </a:t>
            </a:r>
            <a:r>
              <a:rPr lang="en-US" b="1" dirty="0">
                <a:effectLst/>
              </a:rPr>
              <a:t>effect size (</a:t>
            </a:r>
            <a:r>
              <a:rPr lang="en-US" b="1" i="1" dirty="0">
                <a:effectLst/>
              </a:rPr>
              <a:t>f</a:t>
            </a:r>
            <a:r>
              <a:rPr lang="en-US" b="1" baseline="30000" dirty="0">
                <a:effectLst/>
              </a:rPr>
              <a:t> 2</a:t>
            </a:r>
            <a:r>
              <a:rPr lang="en-US" b="1" dirty="0">
                <a:effectLst/>
              </a:rPr>
              <a:t>) of .40 </a:t>
            </a:r>
            <a:r>
              <a:rPr lang="en-US" dirty="0">
                <a:effectLst/>
              </a:rPr>
              <a:t>at a </a:t>
            </a:r>
            <a:r>
              <a:rPr lang="en-US" b="1" dirty="0">
                <a:effectLst/>
              </a:rPr>
              <a:t>power of 85% </a:t>
            </a:r>
            <a:r>
              <a:rPr lang="en-US" dirty="0">
                <a:effectLst/>
              </a:rPr>
              <a:t>with an </a:t>
            </a:r>
            <a:r>
              <a:rPr lang="el-GR" b="1" dirty="0">
                <a:effectLst/>
              </a:rPr>
              <a:t>α </a:t>
            </a:r>
            <a:r>
              <a:rPr lang="en-US" b="1" dirty="0">
                <a:effectLst/>
              </a:rPr>
              <a:t>of .05</a:t>
            </a:r>
            <a:r>
              <a:rPr lang="en-US" dirty="0">
                <a:effectLst/>
              </a:rPr>
              <a:t>, which is consistent with other studies in the field (</a:t>
            </a:r>
            <a:r>
              <a:rPr lang="en-US" u="sng" dirty="0">
                <a:solidFill>
                  <a:srgbClr val="006ACC"/>
                </a:solidFill>
                <a:effectLst/>
                <a:hlinkClick r:id="rId4"/>
              </a:rPr>
              <a:t>Azevedo et al., 2018</a:t>
            </a:r>
            <a:r>
              <a:rPr lang="en-US" dirty="0">
                <a:effectLst/>
              </a:rPr>
              <a:t>; </a:t>
            </a:r>
            <a:r>
              <a:rPr lang="en-US" u="sng" dirty="0">
                <a:solidFill>
                  <a:srgbClr val="006ACC"/>
                </a:solidFill>
                <a:effectLst/>
                <a:hlinkClick r:id="rId5"/>
              </a:rPr>
              <a:t>Li et al., 2020</a:t>
            </a:r>
            <a:r>
              <a:rPr lang="en-US" dirty="0">
                <a:effectLst/>
              </a:rPr>
              <a:t>). </a:t>
            </a:r>
            <a:br>
              <a:rPr lang="en-US" dirty="0"/>
            </a:br>
            <a:endParaRPr lang="en-US" dirty="0"/>
          </a:p>
        </p:txBody>
      </p:sp>
      <p:sp>
        <p:nvSpPr>
          <p:cNvPr id="7" name="TextBox 6">
            <a:extLst>
              <a:ext uri="{FF2B5EF4-FFF2-40B4-BE49-F238E27FC236}">
                <a16:creationId xmlns:a16="http://schemas.microsoft.com/office/drawing/2014/main" id="{663B2874-C32E-9224-B6C4-FEE286493686}"/>
              </a:ext>
            </a:extLst>
          </p:cNvPr>
          <p:cNvSpPr txBox="1"/>
          <p:nvPr/>
        </p:nvSpPr>
        <p:spPr>
          <a:xfrm>
            <a:off x="999744" y="4168771"/>
            <a:ext cx="10192512" cy="1200329"/>
          </a:xfrm>
          <a:prstGeom prst="rect">
            <a:avLst/>
          </a:prstGeom>
          <a:noFill/>
        </p:spPr>
        <p:txBody>
          <a:bodyPr wrap="square">
            <a:spAutoFit/>
          </a:bodyPr>
          <a:lstStyle/>
          <a:p>
            <a:r>
              <a:rPr lang="en-US" dirty="0">
                <a:effectLst/>
              </a:rPr>
              <a:t>The effect size obtained in Study 1 (</a:t>
            </a:r>
            <a:r>
              <a:rPr lang="el-GR" dirty="0">
                <a:effectLst/>
              </a:rPr>
              <a:t>η</a:t>
            </a:r>
            <a:r>
              <a:rPr lang="en-US" i="1" baseline="-25000" dirty="0">
                <a:effectLst/>
              </a:rPr>
              <a:t>p</a:t>
            </a:r>
            <a:r>
              <a:rPr lang="en-US" baseline="30000" dirty="0">
                <a:effectLst/>
              </a:rPr>
              <a:t>2</a:t>
            </a:r>
            <a:r>
              <a:rPr lang="en-US" dirty="0">
                <a:effectLst/>
              </a:rPr>
              <a:t> = .093) suggested that at least 27 participants were needed to obtain a power of 95% (power analysis run in </a:t>
            </a:r>
            <a:r>
              <a:rPr lang="en-US" i="1" dirty="0">
                <a:effectLst/>
              </a:rPr>
              <a:t>G*Power</a:t>
            </a:r>
            <a:r>
              <a:rPr lang="en-US" dirty="0">
                <a:effectLst/>
              </a:rPr>
              <a:t> Version 3.1; </a:t>
            </a:r>
            <a:r>
              <a:rPr lang="en-US" u="sng" dirty="0">
                <a:solidFill>
                  <a:srgbClr val="006ACC"/>
                </a:solidFill>
                <a:effectLst/>
                <a:hlinkClick r:id="rId2"/>
              </a:rPr>
              <a:t>Faul et al., 2007</a:t>
            </a:r>
            <a:r>
              <a:rPr lang="en-US" dirty="0">
                <a:effectLst/>
              </a:rPr>
              <a:t>). Thus, a similar sample size was selected for this study. Specifically, 30 volunteers (age: </a:t>
            </a:r>
            <a:r>
              <a:rPr lang="en-US" i="1" dirty="0">
                <a:effectLst/>
              </a:rPr>
              <a:t>M</a:t>
            </a:r>
            <a:r>
              <a:rPr lang="en-US" dirty="0">
                <a:effectLst/>
              </a:rPr>
              <a:t> = 24.17 years, </a:t>
            </a:r>
            <a:r>
              <a:rPr lang="en-US" i="1" dirty="0">
                <a:effectLst/>
              </a:rPr>
              <a:t>SD</a:t>
            </a:r>
            <a:r>
              <a:rPr lang="en-US" dirty="0">
                <a:effectLst/>
              </a:rPr>
              <a:t> = 4.90; 21 females) were recruited …</a:t>
            </a:r>
            <a:endParaRPr lang="en-US" dirty="0"/>
          </a:p>
        </p:txBody>
      </p:sp>
      <p:sp>
        <p:nvSpPr>
          <p:cNvPr id="9" name="TextBox 8">
            <a:extLst>
              <a:ext uri="{FF2B5EF4-FFF2-40B4-BE49-F238E27FC236}">
                <a16:creationId xmlns:a16="http://schemas.microsoft.com/office/drawing/2014/main" id="{1D455AB1-8E97-BB9B-8743-80326A4C54F1}"/>
              </a:ext>
            </a:extLst>
          </p:cNvPr>
          <p:cNvSpPr txBox="1"/>
          <p:nvPr/>
        </p:nvSpPr>
        <p:spPr>
          <a:xfrm>
            <a:off x="902208" y="613952"/>
            <a:ext cx="6096000" cy="923330"/>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From the Viscera to First Impressions: Phase-Dependent Cardio-Visual Signals Bias the Perceived Trustworthiness of Faces</a:t>
            </a:r>
          </a:p>
        </p:txBody>
      </p:sp>
      <p:sp>
        <p:nvSpPr>
          <p:cNvPr id="13" name="TextBox 12">
            <a:extLst>
              <a:ext uri="{FF2B5EF4-FFF2-40B4-BE49-F238E27FC236}">
                <a16:creationId xmlns:a16="http://schemas.microsoft.com/office/drawing/2014/main" id="{AF4ADC43-C199-85FE-D13F-D71011187C24}"/>
              </a:ext>
            </a:extLst>
          </p:cNvPr>
          <p:cNvSpPr txBox="1"/>
          <p:nvPr/>
        </p:nvSpPr>
        <p:spPr>
          <a:xfrm>
            <a:off x="999744" y="1652697"/>
            <a:ext cx="6096000" cy="369332"/>
          </a:xfrm>
          <a:prstGeom prst="rect">
            <a:avLst/>
          </a:prstGeom>
          <a:noFill/>
        </p:spPr>
        <p:txBody>
          <a:bodyPr wrap="square">
            <a:spAutoFit/>
          </a:bodyPr>
          <a:lstStyle/>
          <a:p>
            <a:r>
              <a:rPr lang="en-US" dirty="0"/>
              <a:t>Ruben T. Azevedo, Mariana von Mohr, and Manos </a:t>
            </a:r>
            <a:r>
              <a:rPr lang="en-US" dirty="0" err="1"/>
              <a:t>Tsakiris</a:t>
            </a:r>
            <a:endParaRPr lang="en-US" dirty="0"/>
          </a:p>
        </p:txBody>
      </p:sp>
      <p:sp>
        <p:nvSpPr>
          <p:cNvPr id="14" name="TextBox 13">
            <a:extLst>
              <a:ext uri="{FF2B5EF4-FFF2-40B4-BE49-F238E27FC236}">
                <a16:creationId xmlns:a16="http://schemas.microsoft.com/office/drawing/2014/main" id="{712C2973-8298-2C11-C07B-166DADE9834B}"/>
              </a:ext>
            </a:extLst>
          </p:cNvPr>
          <p:cNvSpPr txBox="1"/>
          <p:nvPr/>
        </p:nvSpPr>
        <p:spPr>
          <a:xfrm>
            <a:off x="5413248" y="6235684"/>
            <a:ext cx="4720138" cy="369332"/>
          </a:xfrm>
          <a:prstGeom prst="rect">
            <a:avLst/>
          </a:prstGeom>
          <a:noFill/>
        </p:spPr>
        <p:txBody>
          <a:bodyPr wrap="none" rtlCol="0">
            <a:spAutoFit/>
          </a:bodyPr>
          <a:lstStyle/>
          <a:p>
            <a:r>
              <a:rPr lang="en-US" dirty="0"/>
              <a:t>All articles are from </a:t>
            </a:r>
            <a:r>
              <a:rPr lang="en-US" i="1" dirty="0"/>
              <a:t>Psychological Science </a:t>
            </a:r>
            <a:r>
              <a:rPr lang="en-US" dirty="0"/>
              <a:t>(2022)</a:t>
            </a:r>
          </a:p>
        </p:txBody>
      </p:sp>
    </p:spTree>
    <p:extLst>
      <p:ext uri="{BB962C8B-B14F-4D97-AF65-F5344CB8AC3E}">
        <p14:creationId xmlns:p14="http://schemas.microsoft.com/office/powerpoint/2010/main" val="100772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4AC1B-49BC-970A-C030-868AC804A5C8}"/>
              </a:ext>
            </a:extLst>
          </p:cNvPr>
          <p:cNvSpPr txBox="1"/>
          <p:nvPr/>
        </p:nvSpPr>
        <p:spPr>
          <a:xfrm>
            <a:off x="755904" y="666095"/>
            <a:ext cx="10680192" cy="646331"/>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Today’s Older Adults Are Cognitively Fitter Than Older Adults Were 20 Years Ago, but When and How They Decline Is No Different Than in the Past</a:t>
            </a:r>
          </a:p>
        </p:txBody>
      </p:sp>
      <p:sp>
        <p:nvSpPr>
          <p:cNvPr id="7" name="TextBox 6">
            <a:extLst>
              <a:ext uri="{FF2B5EF4-FFF2-40B4-BE49-F238E27FC236}">
                <a16:creationId xmlns:a16="http://schemas.microsoft.com/office/drawing/2014/main" id="{5C3E0B45-0282-22A4-FAF0-43E117887245}"/>
              </a:ext>
            </a:extLst>
          </p:cNvPr>
          <p:cNvSpPr txBox="1"/>
          <p:nvPr/>
        </p:nvSpPr>
        <p:spPr>
          <a:xfrm>
            <a:off x="841248" y="1312426"/>
            <a:ext cx="6096000" cy="369332"/>
          </a:xfrm>
          <a:prstGeom prst="rect">
            <a:avLst/>
          </a:prstGeom>
          <a:noFill/>
        </p:spPr>
        <p:txBody>
          <a:bodyPr wrap="square">
            <a:spAutoFit/>
          </a:bodyPr>
          <a:lstStyle/>
          <a:p>
            <a:r>
              <a:rPr lang="en-US" dirty="0"/>
              <a:t>Denis </a:t>
            </a:r>
            <a:r>
              <a:rPr lang="en-US" dirty="0" err="1"/>
              <a:t>Gerstorf</a:t>
            </a:r>
            <a:r>
              <a:rPr lang="en-US" dirty="0"/>
              <a:t> , </a:t>
            </a:r>
            <a:r>
              <a:rPr lang="en-US" dirty="0" err="1"/>
              <a:t>Nilam</a:t>
            </a:r>
            <a:r>
              <a:rPr lang="en-US" dirty="0"/>
              <a:t> Ram, and Paolo </a:t>
            </a:r>
            <a:r>
              <a:rPr lang="en-US" dirty="0" err="1"/>
              <a:t>Ghisletta</a:t>
            </a:r>
            <a:endParaRPr lang="en-US" dirty="0"/>
          </a:p>
        </p:txBody>
      </p:sp>
      <p:sp>
        <p:nvSpPr>
          <p:cNvPr id="9" name="TextBox 8">
            <a:extLst>
              <a:ext uri="{FF2B5EF4-FFF2-40B4-BE49-F238E27FC236}">
                <a16:creationId xmlns:a16="http://schemas.microsoft.com/office/drawing/2014/main" id="{782DB0C6-3C92-E5A7-DB44-AE75554287AE}"/>
              </a:ext>
            </a:extLst>
          </p:cNvPr>
          <p:cNvSpPr txBox="1"/>
          <p:nvPr/>
        </p:nvSpPr>
        <p:spPr>
          <a:xfrm>
            <a:off x="499872" y="2257985"/>
            <a:ext cx="11192256" cy="3970318"/>
          </a:xfrm>
          <a:prstGeom prst="rect">
            <a:avLst/>
          </a:prstGeom>
          <a:noFill/>
        </p:spPr>
        <p:txBody>
          <a:bodyPr wrap="square">
            <a:spAutoFit/>
          </a:bodyPr>
          <a:lstStyle/>
          <a:p>
            <a:r>
              <a:rPr lang="en-US" dirty="0"/>
              <a:t>Our analysis of cohort differences made use of 2,008 measurements of older adults’ perceptual-motor speed data obtained from matched subsamples of participants in two independent studies: BASE, launched in 1990/1993 (</a:t>
            </a:r>
            <a:r>
              <a:rPr lang="en-US" dirty="0" err="1"/>
              <a:t>Lindenberger</a:t>
            </a:r>
            <a:r>
              <a:rPr lang="en-US" dirty="0"/>
              <a:t> &amp; </a:t>
            </a:r>
            <a:r>
              <a:rPr lang="en-US" dirty="0" err="1"/>
              <a:t>Baltes</a:t>
            </a:r>
            <a:r>
              <a:rPr lang="en-US" dirty="0"/>
              <a:t>, 1997), and BASE-II, launched in 2010 (Bertram et al., 2014). … Data obtained from 228 BASE participants (earlier-born cohort, born between 1889 and 1922) were matched with data obtained from 583 BASE-II participants (later-born cohort, born between 1925 and 1948). Selectivity analyses reported in the Supplemental Material (see the Sample Description section) highlight two aspects of the samples. First, both samples represent positively select portions of populations living in the greater Berlin, Germany, area (specifically with respect to education and income). As a consequence, findings obtained may not necessarily generalize to less resource-rich populations. Second, and most important for interpretation of our findings, the selectivity analyses suggest that our case-matched control design (described below) provides a relatively conservative test of cohort differences because either the amount of positive selection was comparable across the cohort samples or the earlier-born participants were even more positively selected than the later-born participants.</a:t>
            </a:r>
          </a:p>
          <a:p>
            <a:br>
              <a:rPr lang="en-US" dirty="0"/>
            </a:br>
            <a:endParaRPr lang="en-US" dirty="0"/>
          </a:p>
        </p:txBody>
      </p:sp>
      <p:sp>
        <p:nvSpPr>
          <p:cNvPr id="10" name="TextBox 9">
            <a:extLst>
              <a:ext uri="{FF2B5EF4-FFF2-40B4-BE49-F238E27FC236}">
                <a16:creationId xmlns:a16="http://schemas.microsoft.com/office/drawing/2014/main" id="{791289C6-C7E5-0575-8512-E566ED57D68C}"/>
              </a:ext>
            </a:extLst>
          </p:cNvPr>
          <p:cNvSpPr txBox="1"/>
          <p:nvPr/>
        </p:nvSpPr>
        <p:spPr>
          <a:xfrm>
            <a:off x="658368" y="1840992"/>
            <a:ext cx="3820661" cy="369332"/>
          </a:xfrm>
          <a:prstGeom prst="rect">
            <a:avLst/>
          </a:prstGeom>
          <a:noFill/>
        </p:spPr>
        <p:txBody>
          <a:bodyPr wrap="none" rtlCol="0">
            <a:spAutoFit/>
          </a:bodyPr>
          <a:lstStyle/>
          <a:p>
            <a:r>
              <a:rPr lang="en-US" i="1" dirty="0"/>
              <a:t>report on subset of an existing data set</a:t>
            </a:r>
          </a:p>
        </p:txBody>
      </p:sp>
    </p:spTree>
    <p:extLst>
      <p:ext uri="{BB962C8B-B14F-4D97-AF65-F5344CB8AC3E}">
        <p14:creationId xmlns:p14="http://schemas.microsoft.com/office/powerpoint/2010/main" val="351815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C2DB7-54C3-3D2C-800D-EC4C7EA28374}"/>
              </a:ext>
            </a:extLst>
          </p:cNvPr>
          <p:cNvSpPr txBox="1"/>
          <p:nvPr/>
        </p:nvSpPr>
        <p:spPr>
          <a:xfrm>
            <a:off x="963168" y="690479"/>
            <a:ext cx="10265664" cy="646331"/>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Severe Developmental Dyscalculia Is Characterized by Core Deficits in Both Symbolic and </a:t>
            </a:r>
            <a:r>
              <a:rPr lang="en-US" b="1" i="0" dirty="0" err="1">
                <a:solidFill>
                  <a:srgbClr val="555555"/>
                </a:solidFill>
                <a:effectLst/>
                <a:latin typeface="Open Sans" panose="020B0606030504020204" pitchFamily="34" charset="0"/>
              </a:rPr>
              <a:t>Nonsymbolic</a:t>
            </a:r>
            <a:r>
              <a:rPr lang="en-US" b="1" i="0" dirty="0">
                <a:solidFill>
                  <a:srgbClr val="555555"/>
                </a:solidFill>
                <a:effectLst/>
                <a:latin typeface="Open Sans" panose="020B0606030504020204" pitchFamily="34" charset="0"/>
              </a:rPr>
              <a:t> Number Sense</a:t>
            </a:r>
          </a:p>
        </p:txBody>
      </p:sp>
      <p:sp>
        <p:nvSpPr>
          <p:cNvPr id="7" name="TextBox 6">
            <a:extLst>
              <a:ext uri="{FF2B5EF4-FFF2-40B4-BE49-F238E27FC236}">
                <a16:creationId xmlns:a16="http://schemas.microsoft.com/office/drawing/2014/main" id="{585112B0-1A83-7A6E-ACB8-34E7B30CF504}"/>
              </a:ext>
            </a:extLst>
          </p:cNvPr>
          <p:cNvSpPr txBox="1"/>
          <p:nvPr/>
        </p:nvSpPr>
        <p:spPr>
          <a:xfrm>
            <a:off x="963168" y="1462963"/>
            <a:ext cx="6096000" cy="369332"/>
          </a:xfrm>
          <a:prstGeom prst="rect">
            <a:avLst/>
          </a:prstGeom>
          <a:noFill/>
        </p:spPr>
        <p:txBody>
          <a:bodyPr wrap="square">
            <a:spAutoFit/>
          </a:bodyPr>
          <a:lstStyle/>
          <a:p>
            <a:r>
              <a:rPr lang="en-US" dirty="0"/>
              <a:t>Gisella </a:t>
            </a:r>
            <a:r>
              <a:rPr lang="en-US" dirty="0" err="1"/>
              <a:t>Decarli</a:t>
            </a:r>
            <a:r>
              <a:rPr lang="en-US" dirty="0"/>
              <a:t> , Francesco Sella, […], and Marco </a:t>
            </a:r>
            <a:r>
              <a:rPr lang="en-US" dirty="0" err="1"/>
              <a:t>Zorzi</a:t>
            </a:r>
            <a:endParaRPr lang="en-US" dirty="0"/>
          </a:p>
        </p:txBody>
      </p:sp>
      <p:sp>
        <p:nvSpPr>
          <p:cNvPr id="9" name="TextBox 8">
            <a:extLst>
              <a:ext uri="{FF2B5EF4-FFF2-40B4-BE49-F238E27FC236}">
                <a16:creationId xmlns:a16="http://schemas.microsoft.com/office/drawing/2014/main" id="{D187286D-7315-77FE-42F2-FDB76681222D}"/>
              </a:ext>
            </a:extLst>
          </p:cNvPr>
          <p:cNvSpPr txBox="1"/>
          <p:nvPr/>
        </p:nvSpPr>
        <p:spPr>
          <a:xfrm>
            <a:off x="963168" y="2693384"/>
            <a:ext cx="10265664" cy="923330"/>
          </a:xfrm>
          <a:prstGeom prst="rect">
            <a:avLst/>
          </a:prstGeom>
          <a:noFill/>
        </p:spPr>
        <p:txBody>
          <a:bodyPr wrap="square">
            <a:spAutoFit/>
          </a:bodyPr>
          <a:lstStyle/>
          <a:p>
            <a:r>
              <a:rPr lang="en-US" b="0" i="0" dirty="0">
                <a:solidFill>
                  <a:srgbClr val="333333"/>
                </a:solidFill>
                <a:effectLst/>
                <a:latin typeface="Open Sans" panose="020B0606030504020204" pitchFamily="34" charset="0"/>
              </a:rPr>
              <a:t>The sample size (58 with developmental dyscalculia and 42 controls) provides </a:t>
            </a:r>
            <a:r>
              <a:rPr lang="en-US" b="1" i="0" dirty="0">
                <a:solidFill>
                  <a:srgbClr val="333333"/>
                </a:solidFill>
                <a:effectLst/>
                <a:latin typeface="Open Sans" panose="020B0606030504020204" pitchFamily="34" charset="0"/>
              </a:rPr>
              <a:t>80% power </a:t>
            </a:r>
            <a:r>
              <a:rPr lang="en-US" b="0" i="0" dirty="0">
                <a:solidFill>
                  <a:srgbClr val="333333"/>
                </a:solidFill>
                <a:effectLst/>
                <a:latin typeface="Open Sans" panose="020B0606030504020204" pitchFamily="34" charset="0"/>
              </a:rPr>
              <a:t>to detect an </a:t>
            </a:r>
            <a:r>
              <a:rPr lang="en-US" b="1" i="0" dirty="0">
                <a:solidFill>
                  <a:srgbClr val="333333"/>
                </a:solidFill>
                <a:effectLst/>
                <a:latin typeface="Open Sans" panose="020B0606030504020204" pitchFamily="34" charset="0"/>
              </a:rPr>
              <a:t>effect size of 0.57 </a:t>
            </a:r>
            <a:r>
              <a:rPr lang="en-US" b="0" i="0" dirty="0">
                <a:solidFill>
                  <a:srgbClr val="333333"/>
                </a:solidFill>
                <a:effectLst/>
                <a:latin typeface="Open Sans" panose="020B0606030504020204" pitchFamily="34" charset="0"/>
              </a:rPr>
              <a:t>(i.e., Cohen’s </a:t>
            </a:r>
            <a:r>
              <a:rPr lang="en-US" b="0" i="1" dirty="0">
                <a:solidFill>
                  <a:srgbClr val="333333"/>
                </a:solidFill>
                <a:effectLst/>
                <a:latin typeface="Open Sans" panose="020B0606030504020204" pitchFamily="34" charset="0"/>
              </a:rPr>
              <a:t>d</a:t>
            </a:r>
            <a:r>
              <a:rPr lang="en-US" b="0" i="0" dirty="0">
                <a:solidFill>
                  <a:srgbClr val="333333"/>
                </a:solidFill>
                <a:effectLst/>
                <a:latin typeface="Open Sans" panose="020B0606030504020204" pitchFamily="34" charset="0"/>
              </a:rPr>
              <a:t>) with </a:t>
            </a:r>
            <a:r>
              <a:rPr lang="en-US" b="1" i="0" dirty="0">
                <a:solidFill>
                  <a:srgbClr val="333333"/>
                </a:solidFill>
                <a:effectLst/>
                <a:latin typeface="Open Sans" panose="020B0606030504020204" pitchFamily="34" charset="0"/>
              </a:rPr>
              <a:t>.05 (two-tailed) significance level </a:t>
            </a:r>
            <a:r>
              <a:rPr lang="en-US" b="0" i="0" dirty="0">
                <a:solidFill>
                  <a:srgbClr val="333333"/>
                </a:solidFill>
                <a:effectLst/>
                <a:latin typeface="Open Sans" panose="020B0606030504020204" pitchFamily="34" charset="0"/>
              </a:rPr>
              <a:t>(G*Power, Version 3.1; </a:t>
            </a:r>
            <a:r>
              <a:rPr lang="en-US" b="0" i="0" u="sng" dirty="0">
                <a:solidFill>
                  <a:srgbClr val="006ACC"/>
                </a:solidFill>
                <a:effectLst/>
                <a:latin typeface="Open Sans" panose="020B0606030504020204" pitchFamily="34" charset="0"/>
                <a:hlinkClick r:id="rId2"/>
              </a:rPr>
              <a:t>Faul et al., 2007</a:t>
            </a:r>
            <a:r>
              <a:rPr lang="en-US" b="0" i="0" dirty="0">
                <a:solidFill>
                  <a:srgbClr val="333333"/>
                </a:solidFill>
                <a:effectLst/>
                <a:latin typeface="Open Sans" panose="020B0606030504020204" pitchFamily="34" charset="0"/>
              </a:rPr>
              <a:t>). </a:t>
            </a:r>
            <a:endParaRPr lang="en-US" dirty="0"/>
          </a:p>
        </p:txBody>
      </p:sp>
    </p:spTree>
    <p:extLst>
      <p:ext uri="{BB962C8B-B14F-4D97-AF65-F5344CB8AC3E}">
        <p14:creationId xmlns:p14="http://schemas.microsoft.com/office/powerpoint/2010/main" val="28954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1A2F3C-48C8-F4DB-2808-9AE19BF9B424}"/>
              </a:ext>
            </a:extLst>
          </p:cNvPr>
          <p:cNvSpPr txBox="1"/>
          <p:nvPr/>
        </p:nvSpPr>
        <p:spPr>
          <a:xfrm>
            <a:off x="1426464" y="2970383"/>
            <a:ext cx="9339072" cy="646331"/>
          </a:xfrm>
          <a:prstGeom prst="rect">
            <a:avLst/>
          </a:prstGeom>
          <a:noFill/>
        </p:spPr>
        <p:txBody>
          <a:bodyPr wrap="square">
            <a:spAutoFit/>
          </a:bodyPr>
          <a:lstStyle/>
          <a:p>
            <a:r>
              <a:rPr lang="en-US" dirty="0"/>
              <a:t>Sample sizes were determined prior to data collection, and we aimed for at least 200 participants per cell (Simmons et al., 2011). </a:t>
            </a:r>
          </a:p>
        </p:txBody>
      </p:sp>
      <p:sp>
        <p:nvSpPr>
          <p:cNvPr id="7" name="TextBox 6">
            <a:extLst>
              <a:ext uri="{FF2B5EF4-FFF2-40B4-BE49-F238E27FC236}">
                <a16:creationId xmlns:a16="http://schemas.microsoft.com/office/drawing/2014/main" id="{C8C51E07-DDD0-AE31-6AA9-E8EE498A896E}"/>
              </a:ext>
            </a:extLst>
          </p:cNvPr>
          <p:cNvSpPr txBox="1"/>
          <p:nvPr/>
        </p:nvSpPr>
        <p:spPr>
          <a:xfrm>
            <a:off x="1024128" y="597331"/>
            <a:ext cx="10143744" cy="369332"/>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The Effect of Auditory and Visual Recommendations on Choice</a:t>
            </a:r>
          </a:p>
        </p:txBody>
      </p:sp>
      <p:sp>
        <p:nvSpPr>
          <p:cNvPr id="9" name="TextBox 8">
            <a:extLst>
              <a:ext uri="{FF2B5EF4-FFF2-40B4-BE49-F238E27FC236}">
                <a16:creationId xmlns:a16="http://schemas.microsoft.com/office/drawing/2014/main" id="{106B21E8-99E6-442F-7B0D-824C6F1FDDE4}"/>
              </a:ext>
            </a:extLst>
          </p:cNvPr>
          <p:cNvSpPr txBox="1"/>
          <p:nvPr/>
        </p:nvSpPr>
        <p:spPr>
          <a:xfrm>
            <a:off x="1024128" y="1133779"/>
            <a:ext cx="7595616" cy="369332"/>
          </a:xfrm>
          <a:prstGeom prst="rect">
            <a:avLst/>
          </a:prstGeom>
          <a:noFill/>
        </p:spPr>
        <p:txBody>
          <a:bodyPr wrap="square">
            <a:spAutoFit/>
          </a:bodyPr>
          <a:lstStyle/>
          <a:p>
            <a:r>
              <a:rPr lang="en-US" dirty="0"/>
              <a:t>Shwetha </a:t>
            </a:r>
            <a:r>
              <a:rPr lang="en-US" dirty="0" err="1"/>
              <a:t>Mariadassou</a:t>
            </a:r>
            <a:r>
              <a:rPr lang="en-US" dirty="0"/>
              <a:t>, Christopher J. </a:t>
            </a:r>
            <a:r>
              <a:rPr lang="en-US" dirty="0" err="1"/>
              <a:t>Bechler</a:t>
            </a:r>
            <a:r>
              <a:rPr lang="en-US" dirty="0"/>
              <a:t>, and Jonathan </a:t>
            </a:r>
            <a:r>
              <a:rPr lang="en-US" dirty="0" err="1"/>
              <a:t>Levav</a:t>
            </a:r>
            <a:r>
              <a:rPr lang="en-US" dirty="0"/>
              <a:t> </a:t>
            </a:r>
          </a:p>
        </p:txBody>
      </p:sp>
    </p:spTree>
    <p:extLst>
      <p:ext uri="{BB962C8B-B14F-4D97-AF65-F5344CB8AC3E}">
        <p14:creationId xmlns:p14="http://schemas.microsoft.com/office/powerpoint/2010/main" val="38046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73A41-F083-9732-04B8-096897BDB8C0}"/>
              </a:ext>
            </a:extLst>
          </p:cNvPr>
          <p:cNvSpPr txBox="1"/>
          <p:nvPr/>
        </p:nvSpPr>
        <p:spPr>
          <a:xfrm>
            <a:off x="1207008" y="2554885"/>
            <a:ext cx="9777984" cy="1200329"/>
          </a:xfrm>
          <a:prstGeom prst="rect">
            <a:avLst/>
          </a:prstGeom>
          <a:noFill/>
        </p:spPr>
        <p:txBody>
          <a:bodyPr wrap="square">
            <a:spAutoFit/>
          </a:bodyPr>
          <a:lstStyle/>
          <a:p>
            <a:r>
              <a:rPr lang="en-US" b="0" i="0" dirty="0">
                <a:solidFill>
                  <a:srgbClr val="333333"/>
                </a:solidFill>
                <a:effectLst/>
                <a:latin typeface="Open Sans" panose="020B0606030504020204" pitchFamily="34" charset="0"/>
              </a:rPr>
              <a:t>Based on an estimated medium effect size of associations between resting-state microstate characteristics and trait variables in similar research (</a:t>
            </a:r>
            <a:r>
              <a:rPr lang="en-US" b="0" i="0" u="sng" dirty="0">
                <a:solidFill>
                  <a:srgbClr val="006ACC"/>
                </a:solidFill>
                <a:effectLst/>
                <a:latin typeface="Open Sans" panose="020B0606030504020204" pitchFamily="34" charset="0"/>
                <a:hlinkClick r:id="rId2"/>
              </a:rPr>
              <a:t>Schiller, Kleinert, et al., 2020</a:t>
            </a:r>
            <a:r>
              <a:rPr lang="en-US" b="0" i="0" dirty="0">
                <a:solidFill>
                  <a:srgbClr val="333333"/>
                </a:solidFill>
                <a:effectLst/>
                <a:latin typeface="Open Sans" panose="020B0606030504020204" pitchFamily="34" charset="0"/>
              </a:rPr>
              <a:t>), </a:t>
            </a:r>
            <a:r>
              <a:rPr lang="en-US" b="1" i="0" dirty="0">
                <a:solidFill>
                  <a:srgbClr val="333333"/>
                </a:solidFill>
                <a:effectLst/>
                <a:latin typeface="Open Sans" panose="020B0606030504020204" pitchFamily="34" charset="0"/>
              </a:rPr>
              <a:t>56</a:t>
            </a:r>
            <a:r>
              <a:rPr lang="en-US" b="0" i="0" dirty="0">
                <a:solidFill>
                  <a:srgbClr val="333333"/>
                </a:solidFill>
                <a:effectLst/>
                <a:latin typeface="Open Sans" panose="020B0606030504020204" pitchFamily="34" charset="0"/>
              </a:rPr>
              <a:t> participants (</a:t>
            </a:r>
            <a:r>
              <a:rPr lang="el-GR" b="1" i="0" dirty="0">
                <a:solidFill>
                  <a:srgbClr val="333333"/>
                </a:solidFill>
                <a:effectLst/>
                <a:latin typeface="Open Sans" panose="020B0606030504020204" pitchFamily="34" charset="0"/>
              </a:rPr>
              <a:t>α = .05, </a:t>
            </a:r>
            <a:r>
              <a:rPr lang="en-US" b="1" i="0" dirty="0">
                <a:solidFill>
                  <a:srgbClr val="333333"/>
                </a:solidFill>
                <a:effectLst/>
                <a:latin typeface="Open Sans" panose="020B0606030504020204" pitchFamily="34" charset="0"/>
              </a:rPr>
              <a:t>power = .85, </a:t>
            </a:r>
            <a:r>
              <a:rPr lang="en-US" b="1" i="1" dirty="0">
                <a:solidFill>
                  <a:srgbClr val="333333"/>
                </a:solidFill>
                <a:effectLst/>
                <a:latin typeface="Open Sans" panose="020B0606030504020204" pitchFamily="34" charset="0"/>
              </a:rPr>
              <a:t>r</a:t>
            </a:r>
            <a:r>
              <a:rPr lang="en-US" b="1" i="0" dirty="0">
                <a:solidFill>
                  <a:srgbClr val="333333"/>
                </a:solidFill>
                <a:effectLst/>
                <a:latin typeface="Open Sans" panose="020B0606030504020204" pitchFamily="34" charset="0"/>
              </a:rPr>
              <a:t> = .35</a:t>
            </a:r>
            <a:r>
              <a:rPr lang="en-US" b="0" i="0" dirty="0">
                <a:solidFill>
                  <a:srgbClr val="333333"/>
                </a:solidFill>
                <a:effectLst/>
                <a:latin typeface="Open Sans" panose="020B0606030504020204" pitchFamily="34" charset="0"/>
              </a:rPr>
              <a:t>) were needed to detect a significant effect.</a:t>
            </a:r>
            <a:endParaRPr lang="en-US" dirty="0"/>
          </a:p>
        </p:txBody>
      </p:sp>
      <p:sp>
        <p:nvSpPr>
          <p:cNvPr id="7" name="TextBox 6">
            <a:extLst>
              <a:ext uri="{FF2B5EF4-FFF2-40B4-BE49-F238E27FC236}">
                <a16:creationId xmlns:a16="http://schemas.microsoft.com/office/drawing/2014/main" id="{391AAEB6-6648-3BFD-97B1-8C30A907684F}"/>
              </a:ext>
            </a:extLst>
          </p:cNvPr>
          <p:cNvSpPr txBox="1"/>
          <p:nvPr/>
        </p:nvSpPr>
        <p:spPr>
          <a:xfrm>
            <a:off x="1207008" y="451027"/>
            <a:ext cx="8753856" cy="369332"/>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A Self-Controlled Mind Is Reflected by Stable Mental Processing</a:t>
            </a:r>
          </a:p>
        </p:txBody>
      </p:sp>
      <p:sp>
        <p:nvSpPr>
          <p:cNvPr id="11" name="TextBox 10">
            <a:extLst>
              <a:ext uri="{FF2B5EF4-FFF2-40B4-BE49-F238E27FC236}">
                <a16:creationId xmlns:a16="http://schemas.microsoft.com/office/drawing/2014/main" id="{251E9049-AC51-3510-F78B-C904D21CAF55}"/>
              </a:ext>
            </a:extLst>
          </p:cNvPr>
          <p:cNvSpPr txBox="1"/>
          <p:nvPr/>
        </p:nvSpPr>
        <p:spPr>
          <a:xfrm>
            <a:off x="1207008" y="1105007"/>
            <a:ext cx="8948928" cy="369332"/>
          </a:xfrm>
          <a:prstGeom prst="rect">
            <a:avLst/>
          </a:prstGeom>
          <a:noFill/>
        </p:spPr>
        <p:txBody>
          <a:bodyPr wrap="square">
            <a:spAutoFit/>
          </a:bodyPr>
          <a:lstStyle/>
          <a:p>
            <a:r>
              <a:rPr lang="en-US" dirty="0"/>
              <a:t>Tobias Kleinert , Kyle Nash , […], and Bastian Schiller </a:t>
            </a:r>
          </a:p>
        </p:txBody>
      </p:sp>
    </p:spTree>
    <p:extLst>
      <p:ext uri="{BB962C8B-B14F-4D97-AF65-F5344CB8AC3E}">
        <p14:creationId xmlns:p14="http://schemas.microsoft.com/office/powerpoint/2010/main" val="62647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6B49B-2EB8-65CE-1664-D826F7D006D4}"/>
              </a:ext>
            </a:extLst>
          </p:cNvPr>
          <p:cNvSpPr txBox="1"/>
          <p:nvPr/>
        </p:nvSpPr>
        <p:spPr>
          <a:xfrm>
            <a:off x="780288" y="3075260"/>
            <a:ext cx="10631424" cy="3139321"/>
          </a:xfrm>
          <a:prstGeom prst="rect">
            <a:avLst/>
          </a:prstGeom>
          <a:noFill/>
        </p:spPr>
        <p:txBody>
          <a:bodyPr wrap="square">
            <a:spAutoFit/>
          </a:bodyPr>
          <a:lstStyle/>
          <a:p>
            <a:r>
              <a:rPr lang="en-US" dirty="0">
                <a:effectLst/>
              </a:rPr>
              <a:t>A sample of English-speaking, U.S. adults was recruited through the survey research company </a:t>
            </a:r>
            <a:r>
              <a:rPr lang="en-US" dirty="0" err="1">
                <a:effectLst/>
              </a:rPr>
              <a:t>Centiment</a:t>
            </a:r>
            <a:r>
              <a:rPr lang="en-US" dirty="0">
                <a:effectLst/>
              </a:rPr>
              <a:t> (</a:t>
            </a:r>
            <a:r>
              <a:rPr lang="en-US" u="sng" dirty="0">
                <a:solidFill>
                  <a:srgbClr val="006ACC"/>
                </a:solidFill>
                <a:effectLst/>
                <a:hlinkClick r:id="rId2"/>
              </a:rPr>
              <a:t>http://centiment.co</a:t>
            </a:r>
            <a:r>
              <a:rPr lang="en-US" dirty="0">
                <a:effectLst/>
              </a:rPr>
              <a:t>) from April 21 to 24, 2021.</a:t>
            </a:r>
            <a:r>
              <a:rPr lang="en-US" u="sng" baseline="30000" dirty="0">
                <a:solidFill>
                  <a:srgbClr val="006ACC"/>
                </a:solidFill>
                <a:effectLst/>
                <a:hlinkClick r:id="rId3"/>
              </a:rPr>
              <a:t>1</a:t>
            </a:r>
            <a:r>
              <a:rPr lang="en-US" dirty="0">
                <a:effectLst/>
              </a:rPr>
              <a:t> The raw data included 1,006 participants, all of whom passed an attention check. Because nonprobability sampling was used, participation was limited to individuals who had Internet access. However, </a:t>
            </a:r>
            <a:r>
              <a:rPr lang="en-US" dirty="0" err="1">
                <a:effectLst/>
              </a:rPr>
              <a:t>Centiment</a:t>
            </a:r>
            <a:r>
              <a:rPr lang="en-US" dirty="0">
                <a:effectLst/>
              </a:rPr>
              <a:t> recruited participants to ensure that the sample was representative of the U.S. population in terms of age, gender, geographic region, and household income. The sample was further representative in terms of race; however, only White participants were retained given the focus on anti-Black and anti-Native American prejudice.</a:t>
            </a:r>
            <a:r>
              <a:rPr lang="en-US" u="sng" baseline="30000" dirty="0">
                <a:solidFill>
                  <a:srgbClr val="006ACC"/>
                </a:solidFill>
                <a:effectLst/>
                <a:hlinkClick r:id="rId4"/>
              </a:rPr>
              <a:t>2</a:t>
            </a:r>
            <a:r>
              <a:rPr lang="en-US" dirty="0">
                <a:effectLst/>
              </a:rPr>
              <a:t> Participants who failed to complete at least one item were removed from analyses (</a:t>
            </a:r>
            <a:r>
              <a:rPr lang="en-US" i="1" dirty="0">
                <a:effectLst/>
              </a:rPr>
              <a:t>n</a:t>
            </a:r>
            <a:r>
              <a:rPr lang="en-US" dirty="0">
                <a:effectLst/>
              </a:rPr>
              <a:t> = 8). The final sample included 765 participants (49.9% women, 49.8% men, 0.3% transgender; age: </a:t>
            </a:r>
            <a:r>
              <a:rPr lang="en-US" i="1" dirty="0">
                <a:effectLst/>
              </a:rPr>
              <a:t>M</a:t>
            </a:r>
            <a:r>
              <a:rPr lang="en-US" dirty="0">
                <a:effectLst/>
              </a:rPr>
              <a:t> = 54.57 years, </a:t>
            </a:r>
            <a:r>
              <a:rPr lang="en-US" i="1" dirty="0">
                <a:effectLst/>
              </a:rPr>
              <a:t>SD</a:t>
            </a:r>
            <a:r>
              <a:rPr lang="en-US" dirty="0">
                <a:effectLst/>
              </a:rPr>
              <a:t> = 15.45). The sample size was informed by available funds.</a:t>
            </a:r>
          </a:p>
          <a:p>
            <a:br>
              <a:rPr lang="en-US" dirty="0"/>
            </a:br>
            <a:endParaRPr lang="en-US" dirty="0"/>
          </a:p>
        </p:txBody>
      </p:sp>
      <p:sp>
        <p:nvSpPr>
          <p:cNvPr id="7" name="TextBox 6">
            <a:extLst>
              <a:ext uri="{FF2B5EF4-FFF2-40B4-BE49-F238E27FC236}">
                <a16:creationId xmlns:a16="http://schemas.microsoft.com/office/drawing/2014/main" id="{FC02E40E-38B3-B8A9-F4D7-C80ECA5B5198}"/>
              </a:ext>
            </a:extLst>
          </p:cNvPr>
          <p:cNvSpPr txBox="1"/>
          <p:nvPr/>
        </p:nvSpPr>
        <p:spPr>
          <a:xfrm>
            <a:off x="780288" y="519791"/>
            <a:ext cx="6096000" cy="923330"/>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Racial Prejudice Predicts Police Militarization</a:t>
            </a:r>
          </a:p>
          <a:p>
            <a:br>
              <a:rPr lang="en-US" dirty="0"/>
            </a:br>
            <a:endParaRPr lang="en-US" dirty="0"/>
          </a:p>
        </p:txBody>
      </p:sp>
      <p:sp>
        <p:nvSpPr>
          <p:cNvPr id="9" name="TextBox 8">
            <a:extLst>
              <a:ext uri="{FF2B5EF4-FFF2-40B4-BE49-F238E27FC236}">
                <a16:creationId xmlns:a16="http://schemas.microsoft.com/office/drawing/2014/main" id="{477492B9-C809-8569-B322-32FE799621BC}"/>
              </a:ext>
            </a:extLst>
          </p:cNvPr>
          <p:cNvSpPr txBox="1"/>
          <p:nvPr/>
        </p:nvSpPr>
        <p:spPr>
          <a:xfrm>
            <a:off x="780288" y="981456"/>
            <a:ext cx="6096000" cy="369332"/>
          </a:xfrm>
          <a:prstGeom prst="rect">
            <a:avLst/>
          </a:prstGeom>
          <a:noFill/>
        </p:spPr>
        <p:txBody>
          <a:bodyPr wrap="square">
            <a:spAutoFit/>
          </a:bodyPr>
          <a:lstStyle/>
          <a:p>
            <a:r>
              <a:rPr lang="en-US" dirty="0"/>
              <a:t>Tyler Jimenez , Peter J. Helm, and Jamie Arndt</a:t>
            </a:r>
          </a:p>
        </p:txBody>
      </p:sp>
    </p:spTree>
    <p:extLst>
      <p:ext uri="{BB962C8B-B14F-4D97-AF65-F5344CB8AC3E}">
        <p14:creationId xmlns:p14="http://schemas.microsoft.com/office/powerpoint/2010/main" val="190051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CE8C6-AD43-C500-0336-AA250DBEDCE1}"/>
              </a:ext>
            </a:extLst>
          </p:cNvPr>
          <p:cNvSpPr txBox="1"/>
          <p:nvPr/>
        </p:nvSpPr>
        <p:spPr>
          <a:xfrm>
            <a:off x="1024128" y="2709500"/>
            <a:ext cx="10143744" cy="1200329"/>
          </a:xfrm>
          <a:prstGeom prst="rect">
            <a:avLst/>
          </a:prstGeom>
          <a:noFill/>
        </p:spPr>
        <p:txBody>
          <a:bodyPr wrap="square">
            <a:spAutoFit/>
          </a:bodyPr>
          <a:lstStyle/>
          <a:p>
            <a:r>
              <a:rPr lang="en-US" dirty="0"/>
              <a:t>The final sample was composed of 309 students (71% female, mean age = 25.90 years, </a:t>
            </a:r>
            <a:r>
              <a:rPr lang="en-US" i="1" dirty="0">
                <a:effectLst/>
              </a:rPr>
              <a:t>SD</a:t>
            </a:r>
            <a:r>
              <a:rPr lang="en-US" dirty="0"/>
              <a:t> = 3.25 years). A </a:t>
            </a:r>
            <a:r>
              <a:rPr lang="en-US" b="1" dirty="0"/>
              <a:t>post hoc power analysis </a:t>
            </a:r>
            <a:r>
              <a:rPr lang="en-US" dirty="0"/>
              <a:t>revealed that a </a:t>
            </a:r>
            <a:r>
              <a:rPr lang="en-US" b="1" dirty="0"/>
              <a:t>sample size of 309 </a:t>
            </a:r>
            <a:r>
              <a:rPr lang="en-US" dirty="0"/>
              <a:t>was sufficient to detect a </a:t>
            </a:r>
            <a:r>
              <a:rPr lang="en-US" b="1" dirty="0"/>
              <a:t>correlation (</a:t>
            </a:r>
            <a:r>
              <a:rPr lang="en-US" b="1" i="1" dirty="0">
                <a:effectLst/>
              </a:rPr>
              <a:t>r</a:t>
            </a:r>
            <a:r>
              <a:rPr lang="en-US" b="1" dirty="0"/>
              <a:t> = .24) </a:t>
            </a:r>
            <a:r>
              <a:rPr lang="en-US" dirty="0"/>
              <a:t>between test anxiety and academic achievement with high statistical </a:t>
            </a:r>
            <a:r>
              <a:rPr lang="en-US" b="1" dirty="0"/>
              <a:t>power (</a:t>
            </a:r>
            <a:r>
              <a:rPr lang="el-GR" b="1" i="0" u="none" strike="noStrike" dirty="0">
                <a:solidFill>
                  <a:srgbClr val="333333"/>
                </a:solidFill>
                <a:effectLst/>
                <a:latin typeface="Open Sans" panose="020B0606030504020204" pitchFamily="34" charset="0"/>
              </a:rPr>
              <a:t>β</a:t>
            </a:r>
            <a:r>
              <a:rPr lang="el-GR" b="1" i="0" dirty="0">
                <a:solidFill>
                  <a:srgbClr val="333333"/>
                </a:solidFill>
                <a:effectLst/>
                <a:latin typeface="Open Sans" panose="020B0606030504020204" pitchFamily="34" charset="0"/>
              </a:rPr>
              <a:t> = 0.99).</a:t>
            </a:r>
            <a:br>
              <a:rPr lang="en-US" b="0" i="0" u="none" strike="noStrike" dirty="0">
                <a:solidFill>
                  <a:srgbClr val="333333"/>
                </a:solidFill>
                <a:effectLst/>
                <a:latin typeface="Open Sans" panose="020B0606030504020204" pitchFamily="34" charset="0"/>
              </a:rPr>
            </a:br>
            <a:endParaRPr lang="en-US" dirty="0"/>
          </a:p>
        </p:txBody>
      </p:sp>
      <p:sp>
        <p:nvSpPr>
          <p:cNvPr id="7" name="TextBox 6">
            <a:extLst>
              <a:ext uri="{FF2B5EF4-FFF2-40B4-BE49-F238E27FC236}">
                <a16:creationId xmlns:a16="http://schemas.microsoft.com/office/drawing/2014/main" id="{B4F4A333-B27D-0634-FBF1-687272A0896B}"/>
              </a:ext>
            </a:extLst>
          </p:cNvPr>
          <p:cNvSpPr txBox="1"/>
          <p:nvPr/>
        </p:nvSpPr>
        <p:spPr>
          <a:xfrm>
            <a:off x="1024128" y="507599"/>
            <a:ext cx="9473184" cy="646331"/>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Test Anxiety Does Not Predict Exam Performance When Knowledge Is Controlled For: Strong Evidence Against the Interference Hypothesis of Test Anxiety</a:t>
            </a:r>
          </a:p>
        </p:txBody>
      </p:sp>
      <p:sp>
        <p:nvSpPr>
          <p:cNvPr id="9" name="TextBox 8">
            <a:extLst>
              <a:ext uri="{FF2B5EF4-FFF2-40B4-BE49-F238E27FC236}">
                <a16:creationId xmlns:a16="http://schemas.microsoft.com/office/drawing/2014/main" id="{A8A7F9A0-E113-9456-FB24-FCE2BFEF7623}"/>
              </a:ext>
            </a:extLst>
          </p:cNvPr>
          <p:cNvSpPr txBox="1"/>
          <p:nvPr/>
        </p:nvSpPr>
        <p:spPr>
          <a:xfrm>
            <a:off x="1024128" y="1470050"/>
            <a:ext cx="6096000" cy="369332"/>
          </a:xfrm>
          <a:prstGeom prst="rect">
            <a:avLst/>
          </a:prstGeom>
          <a:noFill/>
        </p:spPr>
        <p:txBody>
          <a:bodyPr wrap="square">
            <a:spAutoFit/>
          </a:bodyPr>
          <a:lstStyle/>
          <a:p>
            <a:r>
              <a:rPr lang="en-US" dirty="0"/>
              <a:t>Maria Theobald , Jasmin </a:t>
            </a:r>
            <a:r>
              <a:rPr lang="en-US" dirty="0" err="1"/>
              <a:t>Breitwieser</a:t>
            </a:r>
            <a:r>
              <a:rPr lang="en-US" dirty="0"/>
              <a:t> , and Garvin </a:t>
            </a:r>
            <a:r>
              <a:rPr lang="en-US" dirty="0" err="1"/>
              <a:t>Brod</a:t>
            </a:r>
            <a:endParaRPr lang="en-US" dirty="0"/>
          </a:p>
        </p:txBody>
      </p:sp>
    </p:spTree>
    <p:extLst>
      <p:ext uri="{BB962C8B-B14F-4D97-AF65-F5344CB8AC3E}">
        <p14:creationId xmlns:p14="http://schemas.microsoft.com/office/powerpoint/2010/main" val="387186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48CD-A579-FBA3-D49D-5AA0D5ACCC0F}"/>
              </a:ext>
            </a:extLst>
          </p:cNvPr>
          <p:cNvSpPr>
            <a:spLocks noGrp="1"/>
          </p:cNvSpPr>
          <p:nvPr>
            <p:ph type="title"/>
          </p:nvPr>
        </p:nvSpPr>
        <p:spPr/>
        <p:txBody>
          <a:bodyPr/>
          <a:lstStyle/>
          <a:p>
            <a:r>
              <a:rPr lang="en-US" dirty="0"/>
              <a:t>Reporting a power analysis</a:t>
            </a:r>
          </a:p>
        </p:txBody>
      </p:sp>
      <p:sp>
        <p:nvSpPr>
          <p:cNvPr id="3" name="Content Placeholder 2">
            <a:extLst>
              <a:ext uri="{FF2B5EF4-FFF2-40B4-BE49-F238E27FC236}">
                <a16:creationId xmlns:a16="http://schemas.microsoft.com/office/drawing/2014/main" id="{6405E737-5955-6B25-366E-92C59F240E63}"/>
              </a:ext>
            </a:extLst>
          </p:cNvPr>
          <p:cNvSpPr>
            <a:spLocks noGrp="1"/>
          </p:cNvSpPr>
          <p:nvPr>
            <p:ph idx="1"/>
          </p:nvPr>
        </p:nvSpPr>
        <p:spPr/>
        <p:txBody>
          <a:bodyPr/>
          <a:lstStyle/>
          <a:p>
            <a:r>
              <a:rPr lang="en-US" dirty="0"/>
              <a:t>If your sample size statement includes a power analysis, there should be 4 pieces of information</a:t>
            </a:r>
          </a:p>
          <a:p>
            <a:pPr marL="914400" lvl="1" indent="-457200">
              <a:buFont typeface="+mj-lt"/>
              <a:buAutoNum type="arabicPeriod"/>
            </a:pPr>
            <a:r>
              <a:rPr lang="en-US" dirty="0"/>
              <a:t>effect size (expected)</a:t>
            </a:r>
          </a:p>
          <a:p>
            <a:pPr marL="914400" lvl="1" indent="-457200">
              <a:buFont typeface="+mj-lt"/>
              <a:buAutoNum type="arabicPeriod"/>
            </a:pPr>
            <a:r>
              <a:rPr lang="en-US" dirty="0"/>
              <a:t>alpha threshold (often .05)</a:t>
            </a:r>
          </a:p>
          <a:p>
            <a:pPr marL="914400" lvl="1" indent="-457200">
              <a:buFont typeface="+mj-lt"/>
              <a:buAutoNum type="arabicPeriod"/>
            </a:pPr>
            <a:r>
              <a:rPr lang="en-US" dirty="0"/>
              <a:t>power (often 80%)</a:t>
            </a:r>
          </a:p>
          <a:p>
            <a:pPr marL="914400" lvl="1" indent="-457200">
              <a:buFont typeface="+mj-lt"/>
              <a:buAutoNum type="arabicPeriod"/>
            </a:pPr>
            <a:r>
              <a:rPr lang="en-US" dirty="0"/>
              <a:t>sample size</a:t>
            </a:r>
          </a:p>
          <a:p>
            <a:pPr lvl="1"/>
            <a:endParaRPr lang="en-US" dirty="0"/>
          </a:p>
        </p:txBody>
      </p:sp>
    </p:spTree>
    <p:extLst>
      <p:ext uri="{BB962C8B-B14F-4D97-AF65-F5344CB8AC3E}">
        <p14:creationId xmlns:p14="http://schemas.microsoft.com/office/powerpoint/2010/main" val="362451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502B5-4398-A30A-C02A-D339934839C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D3345D-F979-ED23-4C92-D4F5DE429E9A}"/>
              </a:ext>
            </a:extLst>
          </p:cNvPr>
          <p:cNvSpPr txBox="1"/>
          <p:nvPr/>
        </p:nvSpPr>
        <p:spPr>
          <a:xfrm>
            <a:off x="267286" y="126582"/>
            <a:ext cx="5167377" cy="369332"/>
          </a:xfrm>
          <a:prstGeom prst="rect">
            <a:avLst/>
          </a:prstGeom>
          <a:noFill/>
        </p:spPr>
        <p:txBody>
          <a:bodyPr wrap="none" rtlCol="0">
            <a:spAutoFit/>
          </a:bodyPr>
          <a:lstStyle/>
          <a:p>
            <a:r>
              <a:rPr lang="en-US" b="1" dirty="0"/>
              <a:t>Slide from Tobias </a:t>
            </a:r>
            <a:r>
              <a:rPr lang="en-US" b="1" dirty="0" err="1"/>
              <a:t>Gerstenberg</a:t>
            </a:r>
            <a:r>
              <a:rPr lang="en-US" b="1" dirty="0"/>
              <a:t> (Stanford Psychology)</a:t>
            </a:r>
          </a:p>
        </p:txBody>
      </p:sp>
      <p:pic>
        <p:nvPicPr>
          <p:cNvPr id="2" name="Picture 1">
            <a:extLst>
              <a:ext uri="{FF2B5EF4-FFF2-40B4-BE49-F238E27FC236}">
                <a16:creationId xmlns:a16="http://schemas.microsoft.com/office/drawing/2014/main" id="{17CB066A-F335-1EB2-4B4F-FD26B88BA547}"/>
              </a:ext>
            </a:extLst>
          </p:cNvPr>
          <p:cNvPicPr>
            <a:picLocks noChangeAspect="1"/>
          </p:cNvPicPr>
          <p:nvPr/>
        </p:nvPicPr>
        <p:blipFill>
          <a:blip r:embed="rId2"/>
          <a:stretch>
            <a:fillRect/>
          </a:stretch>
        </p:blipFill>
        <p:spPr>
          <a:xfrm>
            <a:off x="2209800" y="902118"/>
            <a:ext cx="7772400" cy="5829300"/>
          </a:xfrm>
          <a:prstGeom prst="rect">
            <a:avLst/>
          </a:prstGeom>
        </p:spPr>
      </p:pic>
    </p:spTree>
    <p:extLst>
      <p:ext uri="{BB962C8B-B14F-4D97-AF65-F5344CB8AC3E}">
        <p14:creationId xmlns:p14="http://schemas.microsoft.com/office/powerpoint/2010/main" val="344653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0170C-2A46-EDBB-A885-C898A0489BD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A96A172-4BE2-D2C0-0D40-F852BD6A0FAD}"/>
              </a:ext>
            </a:extLst>
          </p:cNvPr>
          <p:cNvSpPr txBox="1"/>
          <p:nvPr/>
        </p:nvSpPr>
        <p:spPr>
          <a:xfrm>
            <a:off x="267286" y="126582"/>
            <a:ext cx="5167377" cy="369332"/>
          </a:xfrm>
          <a:prstGeom prst="rect">
            <a:avLst/>
          </a:prstGeom>
          <a:noFill/>
        </p:spPr>
        <p:txBody>
          <a:bodyPr wrap="none" rtlCol="0">
            <a:spAutoFit/>
          </a:bodyPr>
          <a:lstStyle/>
          <a:p>
            <a:r>
              <a:rPr lang="en-US" b="1" dirty="0"/>
              <a:t>Slide from Tobias </a:t>
            </a:r>
            <a:r>
              <a:rPr lang="en-US" b="1" dirty="0" err="1"/>
              <a:t>Gerstenberg</a:t>
            </a:r>
            <a:r>
              <a:rPr lang="en-US" b="1" dirty="0"/>
              <a:t> (Stanford Psychology)</a:t>
            </a:r>
          </a:p>
        </p:txBody>
      </p:sp>
      <p:pic>
        <p:nvPicPr>
          <p:cNvPr id="3" name="Picture 2">
            <a:extLst>
              <a:ext uri="{FF2B5EF4-FFF2-40B4-BE49-F238E27FC236}">
                <a16:creationId xmlns:a16="http://schemas.microsoft.com/office/drawing/2014/main" id="{404CD4E5-66C3-8422-41B1-A74719604392}"/>
              </a:ext>
            </a:extLst>
          </p:cNvPr>
          <p:cNvPicPr>
            <a:picLocks noChangeAspect="1"/>
          </p:cNvPicPr>
          <p:nvPr/>
        </p:nvPicPr>
        <p:blipFill>
          <a:blip r:embed="rId2"/>
          <a:stretch>
            <a:fillRect/>
          </a:stretch>
        </p:blipFill>
        <p:spPr>
          <a:xfrm>
            <a:off x="2237936" y="703385"/>
            <a:ext cx="7772400" cy="5829300"/>
          </a:xfrm>
          <a:prstGeom prst="rect">
            <a:avLst/>
          </a:prstGeom>
        </p:spPr>
      </p:pic>
    </p:spTree>
    <p:extLst>
      <p:ext uri="{BB962C8B-B14F-4D97-AF65-F5344CB8AC3E}">
        <p14:creationId xmlns:p14="http://schemas.microsoft.com/office/powerpoint/2010/main" val="375162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6295-1590-BB39-36AB-3D5774CB74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8CD8A1-44E1-DD3C-95D3-4BFD4852ED9B}"/>
              </a:ext>
            </a:extLst>
          </p:cNvPr>
          <p:cNvSpPr txBox="1"/>
          <p:nvPr/>
        </p:nvSpPr>
        <p:spPr>
          <a:xfrm>
            <a:off x="267286" y="126582"/>
            <a:ext cx="5167377" cy="369332"/>
          </a:xfrm>
          <a:prstGeom prst="rect">
            <a:avLst/>
          </a:prstGeom>
          <a:noFill/>
        </p:spPr>
        <p:txBody>
          <a:bodyPr wrap="none" rtlCol="0">
            <a:spAutoFit/>
          </a:bodyPr>
          <a:lstStyle/>
          <a:p>
            <a:r>
              <a:rPr lang="en-US" b="1" dirty="0"/>
              <a:t>Slide from Tobias </a:t>
            </a:r>
            <a:r>
              <a:rPr lang="en-US" b="1" dirty="0" err="1"/>
              <a:t>Gerstenberg</a:t>
            </a:r>
            <a:r>
              <a:rPr lang="en-US" b="1" dirty="0"/>
              <a:t> (Stanford Psychology)</a:t>
            </a:r>
          </a:p>
        </p:txBody>
      </p:sp>
      <p:pic>
        <p:nvPicPr>
          <p:cNvPr id="2" name="Picture 1">
            <a:extLst>
              <a:ext uri="{FF2B5EF4-FFF2-40B4-BE49-F238E27FC236}">
                <a16:creationId xmlns:a16="http://schemas.microsoft.com/office/drawing/2014/main" id="{128F4EB7-9BB6-AFFB-669E-97F6CFEDE34A}"/>
              </a:ext>
            </a:extLst>
          </p:cNvPr>
          <p:cNvPicPr>
            <a:picLocks noChangeAspect="1"/>
          </p:cNvPicPr>
          <p:nvPr/>
        </p:nvPicPr>
        <p:blipFill>
          <a:blip r:embed="rId2"/>
          <a:stretch>
            <a:fillRect/>
          </a:stretch>
        </p:blipFill>
        <p:spPr>
          <a:xfrm>
            <a:off x="2607212" y="717453"/>
            <a:ext cx="7772400" cy="5829300"/>
          </a:xfrm>
          <a:prstGeom prst="rect">
            <a:avLst/>
          </a:prstGeom>
        </p:spPr>
      </p:pic>
    </p:spTree>
    <p:extLst>
      <p:ext uri="{BB962C8B-B14F-4D97-AF65-F5344CB8AC3E}">
        <p14:creationId xmlns:p14="http://schemas.microsoft.com/office/powerpoint/2010/main" val="346481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411-C876-164B-B7E4-E00305DEE964}"/>
              </a:ext>
            </a:extLst>
          </p:cNvPr>
          <p:cNvSpPr>
            <a:spLocks noGrp="1"/>
          </p:cNvSpPr>
          <p:nvPr>
            <p:ph type="title"/>
          </p:nvPr>
        </p:nvSpPr>
        <p:spPr/>
        <p:txBody>
          <a:bodyPr/>
          <a:lstStyle/>
          <a:p>
            <a:r>
              <a:rPr lang="en-US" dirty="0"/>
              <a:t>Conducting a Power Analysis</a:t>
            </a:r>
          </a:p>
        </p:txBody>
      </p:sp>
      <p:sp>
        <p:nvSpPr>
          <p:cNvPr id="3" name="Content Placeholder 2">
            <a:extLst>
              <a:ext uri="{FF2B5EF4-FFF2-40B4-BE49-F238E27FC236}">
                <a16:creationId xmlns:a16="http://schemas.microsoft.com/office/drawing/2014/main" id="{3BFD81A4-FDCC-A246-A7FD-C1858BEBB5EE}"/>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Literature Review</a:t>
            </a:r>
          </a:p>
          <a:p>
            <a:pPr lvl="1"/>
            <a:r>
              <a:rPr lang="en-US" dirty="0"/>
              <a:t>Analyze information from papers with similar methods to get estimate of effect size</a:t>
            </a:r>
            <a:endParaRPr lang="en-GB" dirty="0"/>
          </a:p>
          <a:p>
            <a:pPr lvl="1"/>
            <a:endParaRPr lang="en-GB" dirty="0"/>
          </a:p>
          <a:p>
            <a:r>
              <a:rPr lang="en-US" dirty="0"/>
              <a:t>Pilot Study</a:t>
            </a:r>
          </a:p>
          <a:p>
            <a:pPr lvl="1"/>
            <a:r>
              <a:rPr lang="en-US" dirty="0"/>
              <a:t>Allow you to get rough estimate of effect size</a:t>
            </a:r>
          </a:p>
          <a:p>
            <a:pPr lvl="1"/>
            <a:endParaRPr lang="en-US" dirty="0"/>
          </a:p>
          <a:p>
            <a:r>
              <a:rPr lang="en-US" dirty="0"/>
              <a:t>Cohen’s Recommendation</a:t>
            </a:r>
          </a:p>
          <a:p>
            <a:pPr lvl="2"/>
            <a:r>
              <a:rPr lang="en-US" dirty="0"/>
              <a:t>Not super reliable but common</a:t>
            </a:r>
          </a:p>
          <a:p>
            <a:pPr lvl="2"/>
            <a:r>
              <a:rPr lang="en-US" dirty="0"/>
              <a:t>Cohen d of .2 is small, .5 is medium, and .8 is large</a:t>
            </a:r>
            <a:endParaRPr lang="en-GB" dirty="0"/>
          </a:p>
        </p:txBody>
      </p:sp>
    </p:spTree>
    <p:extLst>
      <p:ext uri="{BB962C8B-B14F-4D97-AF65-F5344CB8AC3E}">
        <p14:creationId xmlns:p14="http://schemas.microsoft.com/office/powerpoint/2010/main" val="385775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AA-B87E-BCFC-ECCE-7FAE4E8126DA}"/>
              </a:ext>
            </a:extLst>
          </p:cNvPr>
          <p:cNvSpPr>
            <a:spLocks noGrp="1"/>
          </p:cNvSpPr>
          <p:nvPr>
            <p:ph type="title"/>
          </p:nvPr>
        </p:nvSpPr>
        <p:spPr>
          <a:xfrm>
            <a:off x="0" y="365125"/>
            <a:ext cx="12192000" cy="1325563"/>
          </a:xfrm>
        </p:spPr>
        <p:txBody>
          <a:bodyPr/>
          <a:lstStyle/>
          <a:p>
            <a:r>
              <a:rPr lang="en-US" dirty="0"/>
              <a:t>From </a:t>
            </a:r>
            <a:r>
              <a:rPr lang="en-US" dirty="0" err="1"/>
              <a:t>Lakens</a:t>
            </a:r>
            <a:r>
              <a:rPr lang="en-US" dirty="0"/>
              <a:t> (2022) “Sample Size Justification”</a:t>
            </a:r>
          </a:p>
        </p:txBody>
      </p:sp>
      <p:pic>
        <p:nvPicPr>
          <p:cNvPr id="4" name="Picture 3" descr="A paper with black text&#10;&#10;Description automatically generated">
            <a:extLst>
              <a:ext uri="{FF2B5EF4-FFF2-40B4-BE49-F238E27FC236}">
                <a16:creationId xmlns:a16="http://schemas.microsoft.com/office/drawing/2014/main" id="{683769E0-B577-565F-AC62-A9688F82C6D6}"/>
              </a:ext>
            </a:extLst>
          </p:cNvPr>
          <p:cNvPicPr>
            <a:picLocks noChangeAspect="1"/>
          </p:cNvPicPr>
          <p:nvPr/>
        </p:nvPicPr>
        <p:blipFill>
          <a:blip r:embed="rId2"/>
          <a:stretch>
            <a:fillRect/>
          </a:stretch>
        </p:blipFill>
        <p:spPr>
          <a:xfrm>
            <a:off x="-77996" y="1787575"/>
            <a:ext cx="12245658" cy="4705300"/>
          </a:xfrm>
          <a:prstGeom prst="rect">
            <a:avLst/>
          </a:prstGeom>
        </p:spPr>
      </p:pic>
    </p:spTree>
    <p:extLst>
      <p:ext uri="{BB962C8B-B14F-4D97-AF65-F5344CB8AC3E}">
        <p14:creationId xmlns:p14="http://schemas.microsoft.com/office/powerpoint/2010/main" val="220824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144D7-A3D4-B5EA-D428-62172533AA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87F62-B299-C837-8C78-7143A6DB876C}"/>
              </a:ext>
            </a:extLst>
          </p:cNvPr>
          <p:cNvSpPr>
            <a:spLocks noGrp="1"/>
          </p:cNvSpPr>
          <p:nvPr>
            <p:ph type="title"/>
          </p:nvPr>
        </p:nvSpPr>
        <p:spPr>
          <a:xfrm>
            <a:off x="0" y="365125"/>
            <a:ext cx="12192000" cy="1325563"/>
          </a:xfrm>
        </p:spPr>
        <p:txBody>
          <a:bodyPr/>
          <a:lstStyle/>
          <a:p>
            <a:r>
              <a:rPr lang="en-US" dirty="0"/>
              <a:t>From </a:t>
            </a:r>
            <a:r>
              <a:rPr lang="en-US" dirty="0" err="1"/>
              <a:t>Lakens</a:t>
            </a:r>
            <a:r>
              <a:rPr lang="en-US" dirty="0"/>
              <a:t> (2022) “Sample Size Justification”</a:t>
            </a:r>
          </a:p>
        </p:txBody>
      </p:sp>
      <p:pic>
        <p:nvPicPr>
          <p:cNvPr id="5" name="Picture 4" descr="A questionnaire with text&#10;&#10;Description automatically generated">
            <a:extLst>
              <a:ext uri="{FF2B5EF4-FFF2-40B4-BE49-F238E27FC236}">
                <a16:creationId xmlns:a16="http://schemas.microsoft.com/office/drawing/2014/main" id="{53E5891A-1395-8775-E94E-F600C92E74BC}"/>
              </a:ext>
            </a:extLst>
          </p:cNvPr>
          <p:cNvPicPr>
            <a:picLocks noChangeAspect="1"/>
          </p:cNvPicPr>
          <p:nvPr/>
        </p:nvPicPr>
        <p:blipFill>
          <a:blip r:embed="rId2"/>
          <a:stretch>
            <a:fillRect/>
          </a:stretch>
        </p:blipFill>
        <p:spPr>
          <a:xfrm>
            <a:off x="111401" y="1358900"/>
            <a:ext cx="12090295" cy="4818380"/>
          </a:xfrm>
          <a:prstGeom prst="rect">
            <a:avLst/>
          </a:prstGeom>
        </p:spPr>
      </p:pic>
    </p:spTree>
    <p:extLst>
      <p:ext uri="{BB962C8B-B14F-4D97-AF65-F5344CB8AC3E}">
        <p14:creationId xmlns:p14="http://schemas.microsoft.com/office/powerpoint/2010/main" val="45999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B8471-DC05-A66F-A59F-9D5E9E91F4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4E685-02A7-C71B-BB33-B0A120010F65}"/>
              </a:ext>
            </a:extLst>
          </p:cNvPr>
          <p:cNvSpPr>
            <a:spLocks noGrp="1"/>
          </p:cNvSpPr>
          <p:nvPr>
            <p:ph type="ctrTitle"/>
          </p:nvPr>
        </p:nvSpPr>
        <p:spPr/>
        <p:txBody>
          <a:bodyPr>
            <a:normAutofit fontScale="90000"/>
          </a:bodyPr>
          <a:lstStyle/>
          <a:p>
            <a:r>
              <a:rPr lang="en-US" dirty="0"/>
              <a:t>Power Calculations and Sample size statements</a:t>
            </a:r>
            <a:br>
              <a:rPr lang="en-US" dirty="0"/>
            </a:br>
            <a:r>
              <a:rPr lang="en-US" sz="2700" dirty="0"/>
              <a:t>examples from </a:t>
            </a:r>
            <a:r>
              <a:rPr lang="en-US" sz="2700" i="1" dirty="0"/>
              <a:t>Psychological Science Nov 2022 (online first articles)</a:t>
            </a:r>
            <a:endParaRPr lang="en-US" sz="2700" dirty="0"/>
          </a:p>
        </p:txBody>
      </p:sp>
    </p:spTree>
    <p:extLst>
      <p:ext uri="{BB962C8B-B14F-4D97-AF65-F5344CB8AC3E}">
        <p14:creationId xmlns:p14="http://schemas.microsoft.com/office/powerpoint/2010/main" val="659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2568A7-1EBF-B99F-7AD8-5BCBBB2704B6}"/>
              </a:ext>
            </a:extLst>
          </p:cNvPr>
          <p:cNvSpPr txBox="1"/>
          <p:nvPr/>
        </p:nvSpPr>
        <p:spPr>
          <a:xfrm>
            <a:off x="987552" y="843677"/>
            <a:ext cx="9467088" cy="2585323"/>
          </a:xfrm>
          <a:prstGeom prst="rect">
            <a:avLst/>
          </a:prstGeom>
          <a:noFill/>
        </p:spPr>
        <p:txBody>
          <a:bodyPr wrap="square">
            <a:spAutoFit/>
          </a:bodyPr>
          <a:lstStyle/>
          <a:p>
            <a:r>
              <a:rPr lang="en-US" dirty="0"/>
              <a:t>Seeing Soft Materials Draped Over Objects: A Case Study of Intuitive Physics in Perception, Attention, and Memory</a:t>
            </a:r>
          </a:p>
          <a:p>
            <a:r>
              <a:rPr lang="en-US" dirty="0"/>
              <a:t>Kimberly W. Wong</a:t>
            </a:r>
          </a:p>
          <a:p>
            <a:r>
              <a:rPr lang="en-US" dirty="0" err="1"/>
              <a:t>Wenyan</a:t>
            </a:r>
            <a:r>
              <a:rPr lang="en-US" dirty="0"/>
              <a:t> Bi</a:t>
            </a:r>
          </a:p>
          <a:p>
            <a:r>
              <a:rPr lang="en-US" dirty="0"/>
              <a:t>Amir A. </a:t>
            </a:r>
            <a:r>
              <a:rPr lang="en-US" dirty="0" err="1"/>
              <a:t>Soltani</a:t>
            </a:r>
            <a:endParaRPr lang="en-US" dirty="0"/>
          </a:p>
          <a:p>
            <a:r>
              <a:rPr lang="en-US" dirty="0" err="1"/>
              <a:t>Ilker</a:t>
            </a:r>
            <a:r>
              <a:rPr lang="en-US" dirty="0"/>
              <a:t> Yildirim</a:t>
            </a:r>
          </a:p>
          <a:p>
            <a:r>
              <a:rPr lang="en-US" dirty="0"/>
              <a:t>Brian J. Scholl</a:t>
            </a:r>
          </a:p>
          <a:p>
            <a:br>
              <a:rPr lang="en-US" dirty="0"/>
            </a:br>
            <a:endParaRPr lang="en-US" dirty="0"/>
          </a:p>
        </p:txBody>
      </p:sp>
      <p:sp>
        <p:nvSpPr>
          <p:cNvPr id="9" name="TextBox 8">
            <a:extLst>
              <a:ext uri="{FF2B5EF4-FFF2-40B4-BE49-F238E27FC236}">
                <a16:creationId xmlns:a16="http://schemas.microsoft.com/office/drawing/2014/main" id="{8E1C8129-C775-0A43-4CE4-E8DC53141BC4}"/>
              </a:ext>
            </a:extLst>
          </p:cNvPr>
          <p:cNvSpPr txBox="1"/>
          <p:nvPr/>
        </p:nvSpPr>
        <p:spPr>
          <a:xfrm>
            <a:off x="1200912" y="3031849"/>
            <a:ext cx="9253728" cy="1200329"/>
          </a:xfrm>
          <a:prstGeom prst="rect">
            <a:avLst/>
          </a:prstGeom>
          <a:noFill/>
        </p:spPr>
        <p:txBody>
          <a:bodyPr wrap="square">
            <a:spAutoFit/>
          </a:bodyPr>
          <a:lstStyle/>
          <a:p>
            <a:r>
              <a:rPr lang="en-US" dirty="0">
                <a:effectLst/>
              </a:rPr>
              <a:t>Two hundred observers (79 female; mean age = 24.55 years) participated for monetary compensation using the Prolific online platform (</a:t>
            </a:r>
            <a:r>
              <a:rPr lang="en-US" u="sng" dirty="0">
                <a:solidFill>
                  <a:srgbClr val="006ACC"/>
                </a:solidFill>
                <a:effectLst/>
                <a:hlinkClick r:id="rId2"/>
              </a:rPr>
              <a:t>Palan &amp; Schitter, 2018</a:t>
            </a:r>
            <a:r>
              <a:rPr lang="en-US" dirty="0">
                <a:effectLst/>
              </a:rPr>
              <a:t>), and this preregistered sample size was determined before data collection began. </a:t>
            </a:r>
            <a:br>
              <a:rPr lang="en-US" dirty="0"/>
            </a:br>
            <a:endParaRPr lang="en-US" dirty="0"/>
          </a:p>
        </p:txBody>
      </p:sp>
      <p:sp>
        <p:nvSpPr>
          <p:cNvPr id="11" name="TextBox 10">
            <a:extLst>
              <a:ext uri="{FF2B5EF4-FFF2-40B4-BE49-F238E27FC236}">
                <a16:creationId xmlns:a16="http://schemas.microsoft.com/office/drawing/2014/main" id="{D8B59B8E-246E-2934-1080-C2389BC5842D}"/>
              </a:ext>
            </a:extLst>
          </p:cNvPr>
          <p:cNvSpPr txBox="1"/>
          <p:nvPr/>
        </p:nvSpPr>
        <p:spPr>
          <a:xfrm>
            <a:off x="1200912" y="3969088"/>
            <a:ext cx="9101328" cy="923330"/>
          </a:xfrm>
          <a:prstGeom prst="rect">
            <a:avLst/>
          </a:prstGeom>
          <a:noFill/>
        </p:spPr>
        <p:txBody>
          <a:bodyPr wrap="square">
            <a:spAutoFit/>
          </a:bodyPr>
          <a:lstStyle/>
          <a:p>
            <a:r>
              <a:rPr lang="en-US" dirty="0"/>
              <a:t>… we reran the same experiment on a larger group of 400 independent observers from the same pool (145 female; mean age = 25.89 years). This preregistered sample size was chosen to be exactly twice that from Experiment 1a …</a:t>
            </a:r>
          </a:p>
        </p:txBody>
      </p:sp>
      <p:sp>
        <p:nvSpPr>
          <p:cNvPr id="12" name="TextBox 11">
            <a:extLst>
              <a:ext uri="{FF2B5EF4-FFF2-40B4-BE49-F238E27FC236}">
                <a16:creationId xmlns:a16="http://schemas.microsoft.com/office/drawing/2014/main" id="{935C0FEA-D219-D19F-E651-3AA21CE5AD3D}"/>
              </a:ext>
            </a:extLst>
          </p:cNvPr>
          <p:cNvSpPr txBox="1"/>
          <p:nvPr/>
        </p:nvSpPr>
        <p:spPr>
          <a:xfrm>
            <a:off x="5413248" y="6235684"/>
            <a:ext cx="4720138" cy="369332"/>
          </a:xfrm>
          <a:prstGeom prst="rect">
            <a:avLst/>
          </a:prstGeom>
          <a:noFill/>
        </p:spPr>
        <p:txBody>
          <a:bodyPr wrap="none" rtlCol="0">
            <a:spAutoFit/>
          </a:bodyPr>
          <a:lstStyle/>
          <a:p>
            <a:r>
              <a:rPr lang="en-US" dirty="0"/>
              <a:t>All articles are from </a:t>
            </a:r>
            <a:r>
              <a:rPr lang="en-US" i="1" dirty="0"/>
              <a:t>Psychological Science </a:t>
            </a:r>
            <a:r>
              <a:rPr lang="en-US" dirty="0"/>
              <a:t>(2022)</a:t>
            </a:r>
          </a:p>
        </p:txBody>
      </p:sp>
    </p:spTree>
    <p:extLst>
      <p:ext uri="{BB962C8B-B14F-4D97-AF65-F5344CB8AC3E}">
        <p14:creationId xmlns:p14="http://schemas.microsoft.com/office/powerpoint/2010/main" val="2357501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9995</TotalTime>
  <Words>1401</Words>
  <Application>Microsoft Macintosh PowerPoint</Application>
  <PresentationFormat>Widescreen</PresentationFormat>
  <Paragraphs>63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Conducting a Power Analysis</vt:lpstr>
      <vt:lpstr>From Lakens (2022) “Sample Size Justification”</vt:lpstr>
      <vt:lpstr>From Lakens (2022) “Sample Size Justification”</vt:lpstr>
      <vt:lpstr>Power Calculations and Sample size statements examples from Psychological Science Nov 2022 (online first articles)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Reporting a power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output in SPSS, R</dc:title>
  <dc:creator>Jamil Bhanji</dc:creator>
  <cp:lastModifiedBy>Jamil Bhanji</cp:lastModifiedBy>
  <cp:revision>18</cp:revision>
  <dcterms:created xsi:type="dcterms:W3CDTF">2021-11-03T13:00:42Z</dcterms:created>
  <dcterms:modified xsi:type="dcterms:W3CDTF">2024-02-01T16:58:45Z</dcterms:modified>
</cp:coreProperties>
</file>