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71"/>
  </p:normalViewPr>
  <p:slideViewPr>
    <p:cSldViewPr snapToGrid="0" snapToObjects="1">
      <p:cViewPr varScale="1">
        <p:scale>
          <a:sx n="100" d="100"/>
          <a:sy n="100" d="100"/>
        </p:scale>
        <p:origin x="4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B4E8-FBB7-FC49-8797-2C905161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6F3A9-F8F6-F547-BED3-63779A139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6FDC8-ED90-AD4C-8BCE-560E56F0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52E49-867B-EA4A-8932-64B03544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77AB1-AA5C-5C45-A38D-EC32BAB1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0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A4E-55E9-6344-A2F4-C72C1922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26E46-B5A5-7E4A-B31C-FC02A8DFD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E1664-7114-264C-BCCE-F348B71E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6529-ED69-8547-89E7-9E482C49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ECCD9-B992-ED45-A3EC-6A23A87C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1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9297F-C852-734F-900D-1DDBB05A2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44DDA-DE0A-5C41-9FA6-E561E9A9A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20B9A-A808-2643-9864-470DF2B1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2D3E-4074-3A40-AA65-C37776F0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1EE37-7C97-EC43-B50B-BE63DBD2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0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70D9-822F-AC41-9D71-3538CABA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01869-854F-5D4B-9CF1-591FF3060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AD6DD-65A1-0247-9FBB-50EB2410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E5F3E-0AAF-6C45-A0FA-75CE038C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BDB0A-3E0E-FF4E-8E29-10EF9777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4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9305-5E48-4242-A6D2-1C1CED6C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CB79F-47D9-B34D-8E9D-F6EE3AD74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5FF41-4832-2D42-BB7E-CF9873DD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9F8A0-755A-CE44-A9B2-236C11DE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D80D9-0F15-F44D-A21B-56A5962D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0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04E8-18E3-CA41-9F32-E1881875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8101-505D-F34D-BCD9-D4D47AC01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5A2C1-9003-284A-AE9E-B50D4EBE4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37695-4702-984E-B569-27537B7B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3B8EA-584D-DB4F-B826-FFE3B066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9B695-DEB6-774B-B742-FC6D8BB7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8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8176-3A90-8E4E-93B5-2124FDDE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45C6B-2171-4149-A711-C23BB3370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8690C-0F64-9049-9E8E-D65B6D305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079A7-2C25-BE4F-83E6-87298A070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A6F5F-3275-6D45-B19B-99A51EF31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A6AAD-CA21-0840-B3A9-24691B42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9/8/22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F3CB8-3612-A74E-84A8-3421A3AB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9C3CE-B106-C742-88EE-E737B45B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3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2774-C3CF-9943-A44C-A35115C0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FB586-0AE0-034D-8DF9-57A9F6ED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DFDB7-3010-2F4F-8132-1723ECD4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6827C-CB20-8D49-AF90-551D1A32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61A4B-42C9-3D47-AABA-CDE2E55C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9/8/22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ABD7F-304C-AB47-942B-242157BC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E55A7-9F43-494C-977B-75CB1727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9CEC-85DA-C44F-94D3-B21AB0FC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4563-19CD-B14E-B635-BE781CF33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BFAA9-9847-B145-8708-6477A119A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74979-E9A7-B040-B4FC-D2504E9C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787C1-8E34-8147-8F2C-05EF6B1E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D2CB8-C266-9745-9401-A7BA196C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0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7E1E-E933-9948-A5A2-761A3405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E2D66-7421-EC40-A7EF-45C882E05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7CECE-92C5-1643-8062-DA74BFB13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1F9BD-1174-1D43-B245-87B58868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5B556-B02A-B345-BCD4-A08F6875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E45BC-6F4D-444A-B41F-27535094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8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50FCB-23B5-F646-AE37-CBC70B82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FFD85-2E46-294E-BA67-717849D9B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CE7A8-B2A5-9147-8CA1-09769F101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98BC3-4352-C44A-9C7D-092B71919C6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2CE7B-5F7F-CB47-B03A-8312B1E0B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4DB5-D94B-4643-A2DB-9BAE177DD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5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rstudio.com/hc/en-us/articles/200526207-Using-Projec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7B92-217C-1842-AEF5-654822C16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an </a:t>
            </a:r>
            <a:r>
              <a:rPr lang="en-US" dirty="0" err="1"/>
              <a:t>Rstudio</a:t>
            </a:r>
            <a:r>
              <a:rPr lang="en-US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2132-4AE9-E648-B687-CB522722C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Jamil Palacios Bhanji</a:t>
            </a:r>
          </a:p>
        </p:txBody>
      </p:sp>
    </p:spTree>
    <p:extLst>
      <p:ext uri="{BB962C8B-B14F-4D97-AF65-F5344CB8AC3E}">
        <p14:creationId xmlns:p14="http://schemas.microsoft.com/office/powerpoint/2010/main" val="4130368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D3168-9BE5-DF44-BD78-D3B4B8B2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transformation of </a:t>
            </a:r>
            <a:r>
              <a:rPr lang="en-US" dirty="0" err="1"/>
              <a:t>game_time_prior</a:t>
            </a:r>
            <a:endParaRPr lang="en-US" dirty="0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83A14E92-B63B-0446-9790-AEEF039E6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692" y="3733800"/>
            <a:ext cx="4671483" cy="2910375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6A5C2DCE-2718-4F46-95A9-AFFF2C56E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41" y="4133829"/>
            <a:ext cx="4307418" cy="2640767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FEB19460-BF87-DA4B-B183-225B43270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" y="1445279"/>
            <a:ext cx="4301068" cy="2653850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986B6290-B05D-0841-8E30-14679E1B9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583" y="1358208"/>
            <a:ext cx="4719503" cy="285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9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2D33-B2BD-2A45-8521-8489A575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RStudio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43DE3-1A16-C846-A3D4-0F0058C1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divide your work into multiple contexts, each with their own working directory, workspace, history, and documents (including data files and R Markdown docs</a:t>
            </a:r>
          </a:p>
          <a:p>
            <a:r>
              <a:rPr lang="en-US" dirty="0"/>
              <a:t>consists of a folder with one *.</a:t>
            </a:r>
            <a:r>
              <a:rPr lang="en-US" dirty="0" err="1"/>
              <a:t>rproj</a:t>
            </a:r>
            <a:r>
              <a:rPr lang="en-US" dirty="0"/>
              <a:t> file at the top level of the folder</a:t>
            </a:r>
          </a:p>
          <a:p>
            <a:pPr lvl="1"/>
            <a:r>
              <a:rPr lang="en-US" dirty="0"/>
              <a:t>all files for the project are within that folder (e.g., within “data”, “</a:t>
            </a:r>
            <a:r>
              <a:rPr lang="en-US" dirty="0" err="1"/>
              <a:t>r_docs</a:t>
            </a:r>
            <a:r>
              <a:rPr lang="en-US" dirty="0"/>
              <a:t>”, “images” sub-folders)</a:t>
            </a:r>
          </a:p>
          <a:p>
            <a:pPr lvl="1"/>
            <a:r>
              <a:rPr lang="en-US" dirty="0"/>
              <a:t>you can also have non-R files (e.g., </a:t>
            </a:r>
            <a:r>
              <a:rPr lang="en-US" dirty="0" err="1"/>
              <a:t>spss</a:t>
            </a:r>
            <a:r>
              <a:rPr lang="en-US" dirty="0"/>
              <a:t>) files within the same folder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825E2-10CE-3F43-B909-C9E6631C7227}"/>
              </a:ext>
            </a:extLst>
          </p:cNvPr>
          <p:cNvSpPr txBox="1"/>
          <p:nvPr/>
        </p:nvSpPr>
        <p:spPr>
          <a:xfrm>
            <a:off x="3117058" y="6311900"/>
            <a:ext cx="823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https://support.rstudio.com/hc/en-us/articles/200526207-Using-Projects</a:t>
            </a:r>
            <a:r>
              <a:rPr lang="en-US" dirty="0"/>
              <a:t> for more</a:t>
            </a:r>
          </a:p>
        </p:txBody>
      </p:sp>
    </p:spTree>
    <p:extLst>
      <p:ext uri="{BB962C8B-B14F-4D97-AF65-F5344CB8AC3E}">
        <p14:creationId xmlns:p14="http://schemas.microsoft.com/office/powerpoint/2010/main" val="49347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39BF-660F-9A42-B31D-C894A5F9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R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F78C5-E136-B94B-B42C-2308D8DC0899}"/>
              </a:ext>
            </a:extLst>
          </p:cNvPr>
          <p:cNvSpPr txBox="1"/>
          <p:nvPr/>
        </p:nvSpPr>
        <p:spPr>
          <a:xfrm>
            <a:off x="838202" y="1558344"/>
            <a:ext cx="4184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File -&gt; New Project</a:t>
            </a:r>
          </a:p>
          <a:p>
            <a:endParaRPr lang="en-US" sz="2000" dirty="0"/>
          </a:p>
          <a:p>
            <a:r>
              <a:rPr lang="en-US" sz="2000" dirty="0"/>
              <a:t>Select “Existing Directory” – because we have already created the folder and sub-folders when we did the SPSS lab activity</a:t>
            </a:r>
          </a:p>
          <a:p>
            <a:endParaRPr lang="en-US" sz="2000" dirty="0"/>
          </a:p>
          <a:p>
            <a:r>
              <a:rPr lang="en-US" sz="2000" dirty="0"/>
              <a:t>Anytime you want to work on this project, start by opening the project file (double-click on the Project file or go to </a:t>
            </a:r>
            <a:r>
              <a:rPr lang="en-US" sz="2000" dirty="0" err="1"/>
              <a:t>Rstudio</a:t>
            </a:r>
            <a:r>
              <a:rPr lang="en-US" sz="2000" dirty="0"/>
              <a:t>-&gt;File-&gt;Open Project (not “Open File”)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FECB502-9228-694A-96E7-896C7382B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683" y="1558344"/>
            <a:ext cx="6098116" cy="43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0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024024-608B-B945-A315-4189BA373550}"/>
              </a:ext>
            </a:extLst>
          </p:cNvPr>
          <p:cNvSpPr txBox="1"/>
          <p:nvPr/>
        </p:nvSpPr>
        <p:spPr>
          <a:xfrm>
            <a:off x="115909" y="1339403"/>
            <a:ext cx="1221680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class-activities/</a:t>
            </a:r>
          </a:p>
          <a:p>
            <a:r>
              <a:rPr lang="en-US" dirty="0">
                <a:latin typeface="Andale Mono" panose="020B0509000000000004" pitchFamily="49" charset="0"/>
              </a:rPr>
              <a:t>    ├── week1-setup-import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├──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Andale Mono" panose="020B0509000000000004" pitchFamily="49" charset="0"/>
              </a:rPr>
              <a:t>week1-setup-import.Rproj</a:t>
            </a:r>
            <a:r>
              <a:rPr lang="en-US" dirty="0">
                <a:latin typeface="Andale Mono" panose="020B0509000000000004" pitchFamily="49" charset="0"/>
              </a:rPr>
              <a:t>	# RStudio project file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├── data	# save raw datasets here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└── </a:t>
            </a:r>
            <a:r>
              <a:rPr lang="en-US" dirty="0" err="1">
                <a:latin typeface="Andale Mono" panose="020B0509000000000004" pitchFamily="49" charset="0"/>
              </a:rPr>
              <a:t>dataset.csv</a:t>
            </a:r>
            <a:r>
              <a:rPr lang="en-US" dirty="0">
                <a:latin typeface="Andale Mono" panose="020B0509000000000004" pitchFamily="49" charset="0"/>
              </a:rPr>
              <a:t>	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├── </a:t>
            </a:r>
            <a:r>
              <a:rPr lang="en-US" dirty="0" err="1">
                <a:latin typeface="Andale Mono" panose="020B0509000000000004" pitchFamily="49" charset="0"/>
              </a:rPr>
              <a:t>r_docs</a:t>
            </a:r>
            <a:r>
              <a:rPr lang="en-US" dirty="0">
                <a:latin typeface="Andale Mono" panose="020B0509000000000004" pitchFamily="49" charset="0"/>
              </a:rPr>
              <a:t>	# save R analysis work here 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├── week1-setup-import.Rmd	# analysis code, charts, &amp; notes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└── week1-setup-import.html # knit version of *.</a:t>
            </a:r>
            <a:r>
              <a:rPr lang="en-US" dirty="0" err="1">
                <a:latin typeface="Andale Mono" panose="020B0509000000000004" pitchFamily="49" charset="0"/>
              </a:rPr>
              <a:t>Rmd</a:t>
            </a:r>
            <a:r>
              <a:rPr lang="en-US" dirty="0">
                <a:latin typeface="Andale Mono" panose="020B0509000000000004" pitchFamily="49" charset="0"/>
              </a:rPr>
              <a:t> file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├── </a:t>
            </a:r>
            <a:r>
              <a:rPr lang="en-US" dirty="0" err="1">
                <a:latin typeface="Andale Mono" panose="020B0509000000000004" pitchFamily="49" charset="0"/>
              </a:rPr>
              <a:t>spss</a:t>
            </a:r>
            <a:r>
              <a:rPr lang="en-US" dirty="0">
                <a:latin typeface="Andale Mono" panose="020B0509000000000004" pitchFamily="49" charset="0"/>
              </a:rPr>
              <a:t>	# save all </a:t>
            </a:r>
            <a:r>
              <a:rPr lang="en-US" dirty="0" err="1">
                <a:latin typeface="Andale Mono" panose="020B0509000000000004" pitchFamily="49" charset="0"/>
              </a:rPr>
              <a:t>spss</a:t>
            </a:r>
            <a:r>
              <a:rPr lang="en-US" dirty="0">
                <a:latin typeface="Andale Mono" panose="020B0509000000000004" pitchFamily="49" charset="0"/>
              </a:rPr>
              <a:t> files here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├── week1-setup-import.sav 		# </a:t>
            </a:r>
            <a:r>
              <a:rPr lang="en-US" dirty="0" err="1">
                <a:latin typeface="Andale Mono" panose="020B0509000000000004" pitchFamily="49" charset="0"/>
              </a:rPr>
              <a:t>spss</a:t>
            </a:r>
            <a:r>
              <a:rPr lang="en-US" dirty="0">
                <a:latin typeface="Andale Mono" panose="020B0509000000000004" pitchFamily="49" charset="0"/>
              </a:rPr>
              <a:t> datafile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├── week1-setup-import-syntax.sps	# </a:t>
            </a:r>
            <a:r>
              <a:rPr lang="en-US" dirty="0" err="1">
                <a:latin typeface="Andale Mono" panose="020B0509000000000004" pitchFamily="49" charset="0"/>
              </a:rPr>
              <a:t>spss</a:t>
            </a:r>
            <a:r>
              <a:rPr lang="en-US" dirty="0">
                <a:latin typeface="Andale Mono" panose="020B0509000000000004" pitchFamily="49" charset="0"/>
              </a:rPr>
              <a:t> syntax (analysis code)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├── week1-setup-import-output.spv	# </a:t>
            </a:r>
            <a:r>
              <a:rPr lang="en-US" dirty="0" err="1">
                <a:latin typeface="Andale Mono" panose="020B0509000000000004" pitchFamily="49" charset="0"/>
              </a:rPr>
              <a:t>spss</a:t>
            </a:r>
            <a:r>
              <a:rPr lang="en-US" dirty="0">
                <a:latin typeface="Andale Mono" panose="020B0509000000000004" pitchFamily="49" charset="0"/>
              </a:rPr>
              <a:t> output file (code &amp; charts)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└── week1-setup-import-notes.{txt/doc/</a:t>
            </a:r>
            <a:r>
              <a:rPr lang="en-US" dirty="0" err="1">
                <a:latin typeface="Andale Mono" panose="020B0509000000000004" pitchFamily="49" charset="0"/>
              </a:rPr>
              <a:t>etc</a:t>
            </a:r>
            <a:r>
              <a:rPr lang="en-US" dirty="0">
                <a:latin typeface="Andale Mono" panose="020B0509000000000004" pitchFamily="49" charset="0"/>
              </a:rPr>
              <a:t>}	# notes in your </a:t>
            </a:r>
            <a:r>
              <a:rPr lang="en-US" dirty="0" err="1">
                <a:latin typeface="Andale Mono" panose="020B0509000000000004" pitchFamily="49" charset="0"/>
              </a:rPr>
              <a:t>fave</a:t>
            </a:r>
            <a:r>
              <a:rPr lang="en-US" dirty="0">
                <a:latin typeface="Andale Mono" panose="020B0509000000000004" pitchFamily="49" charset="0"/>
              </a:rPr>
              <a:t> format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└── images	#if needed, save chart images here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    ├── fig1.png	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    └── fig1.svg</a:t>
            </a:r>
          </a:p>
          <a:p>
            <a:endParaRPr lang="en-US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55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5A81-AB7B-F547-8908-37131FA4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an R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C41D-F6B2-FB47-8779-E00A25B6E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387"/>
            <a:ext cx="4004733" cy="4783109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File-&gt;New File-&gt;</a:t>
            </a:r>
            <a:r>
              <a:rPr lang="en-US" sz="2000" dirty="0" err="1"/>
              <a:t>Rmarkdown</a:t>
            </a:r>
            <a:endParaRPr lang="en-US" sz="2000" dirty="0"/>
          </a:p>
          <a:p>
            <a:r>
              <a:rPr lang="en-US" sz="2000" dirty="0"/>
              <a:t>then Edit the setup code chunk and Save in your “</a:t>
            </a:r>
            <a:r>
              <a:rPr lang="en-US" sz="2000" dirty="0" err="1"/>
              <a:t>r_docs</a:t>
            </a:r>
            <a:r>
              <a:rPr lang="en-US" sz="2000" dirty="0"/>
              <a:t>” sub-folder</a:t>
            </a:r>
          </a:p>
          <a:p>
            <a:r>
              <a:rPr lang="en-US" sz="2000" dirty="0"/>
              <a:t>use this file for all your notes, code, and visuals</a:t>
            </a:r>
          </a:p>
          <a:p>
            <a:r>
              <a:rPr lang="en-US" sz="2000" dirty="0"/>
              <a:t>run your code chunks in order!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700" dirty="0" err="1">
                <a:latin typeface="Andale Mono" panose="020B0509000000000004" pitchFamily="49" charset="0"/>
              </a:rPr>
              <a:t>knitr</a:t>
            </a:r>
            <a:r>
              <a:rPr lang="en-US" sz="1700" dirty="0">
                <a:latin typeface="Andale Mono" panose="020B0509000000000004" pitchFamily="49" charset="0"/>
              </a:rPr>
              <a:t>::</a:t>
            </a:r>
            <a:r>
              <a:rPr lang="en-US" sz="1700" dirty="0" err="1">
                <a:latin typeface="Andale Mono" panose="020B0509000000000004" pitchFamily="49" charset="0"/>
              </a:rPr>
              <a:t>opts_knit$set</a:t>
            </a:r>
            <a:r>
              <a:rPr lang="en-US" sz="1700" dirty="0">
                <a:latin typeface="Andale Mono" panose="020B0509000000000004" pitchFamily="49" charset="0"/>
              </a:rPr>
              <a:t>(</a:t>
            </a:r>
            <a:r>
              <a:rPr lang="en-US" sz="1700" dirty="0" err="1">
                <a:latin typeface="Andale Mono" panose="020B0509000000000004" pitchFamily="49" charset="0"/>
              </a:rPr>
              <a:t>root.dir</a:t>
            </a:r>
            <a:r>
              <a:rPr lang="en-US" sz="1700" dirty="0">
                <a:latin typeface="Andale Mono" panose="020B0509000000000004" pitchFamily="49" charset="0"/>
              </a:rPr>
              <a:t> = </a:t>
            </a:r>
            <a:r>
              <a:rPr lang="en-US" sz="1700" dirty="0" err="1">
                <a:latin typeface="Andale Mono" panose="020B0509000000000004" pitchFamily="49" charset="0"/>
              </a:rPr>
              <a:t>rprojroot</a:t>
            </a:r>
            <a:r>
              <a:rPr lang="en-US" sz="1700" dirty="0">
                <a:latin typeface="Andale Mono" panose="020B0509000000000004" pitchFamily="49" charset="0"/>
              </a:rPr>
              <a:t>::</a:t>
            </a:r>
            <a:r>
              <a:rPr lang="en-US" sz="1700" dirty="0" err="1">
                <a:latin typeface="Andale Mono" panose="020B0509000000000004" pitchFamily="49" charset="0"/>
              </a:rPr>
              <a:t>find_rstudio_root_file</a:t>
            </a:r>
            <a:r>
              <a:rPr lang="en-US" sz="1700" dirty="0">
                <a:latin typeface="Andale Mono" panose="020B0509000000000004" pitchFamily="49" charset="0"/>
              </a:rPr>
              <a:t>())</a:t>
            </a:r>
          </a:p>
          <a:p>
            <a:pPr marL="0" indent="0">
              <a:buNone/>
            </a:pPr>
            <a:endParaRPr lang="en-US" sz="17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100" dirty="0"/>
              <a:t>This line sets the root directory in your project environment to be the R project folder. This way, you can write paths starting from the project folder.</a:t>
            </a:r>
          </a:p>
          <a:p>
            <a:pPr marL="0" indent="0">
              <a:buNone/>
            </a:pPr>
            <a:r>
              <a:rPr lang="en-US" sz="2100" dirty="0"/>
              <a:t>Alternatively, you can </a:t>
            </a:r>
          </a:p>
          <a:p>
            <a:pPr marL="457200" indent="-457200">
              <a:buAutoNum type="arabicParenBoth"/>
            </a:pPr>
            <a:r>
              <a:rPr lang="en-US" sz="2100" dirty="0"/>
              <a:t>specify paths from the folder where your </a:t>
            </a:r>
            <a:r>
              <a:rPr lang="en-US" sz="2100" dirty="0" err="1"/>
              <a:t>Rmd</a:t>
            </a:r>
            <a:r>
              <a:rPr lang="en-US" sz="2100" dirty="0"/>
              <a:t> is stored. </a:t>
            </a:r>
          </a:p>
          <a:p>
            <a:pPr marL="457200" indent="-457200">
              <a:buAutoNum type="arabicParenBoth"/>
            </a:pPr>
            <a:r>
              <a:rPr lang="en-US" sz="2100" dirty="0"/>
              <a:t>use the </a:t>
            </a:r>
            <a:r>
              <a:rPr lang="en-US" sz="1700" dirty="0">
                <a:latin typeface="Andale Mono" panose="020B0509000000000004" pitchFamily="49" charset="0"/>
              </a:rPr>
              <a:t>here::here() </a:t>
            </a:r>
            <a:r>
              <a:rPr lang="en-US" sz="2100" dirty="0"/>
              <a:t>function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C8C0362-EAA5-2B44-9544-F13DBD2DE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933" y="1437387"/>
            <a:ext cx="7131315" cy="425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BC2D-C4C0-6C44-BB4F-FCDFDFF5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dictionary?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BF77D1C-6E6A-424E-9899-3221154CE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249" y="1423194"/>
            <a:ext cx="10487007" cy="4977606"/>
          </a:xfrm>
        </p:spPr>
      </p:pic>
    </p:spTree>
    <p:extLst>
      <p:ext uri="{BB962C8B-B14F-4D97-AF65-F5344CB8AC3E}">
        <p14:creationId xmlns:p14="http://schemas.microsoft.com/office/powerpoint/2010/main" val="157588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6D88-0255-5F46-9C51-CE6D0EA4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93BE06D-70E5-2C48-944D-8A6364386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671" y="1690688"/>
            <a:ext cx="9178658" cy="4129617"/>
          </a:xfrm>
        </p:spPr>
      </p:pic>
    </p:spTree>
    <p:extLst>
      <p:ext uri="{BB962C8B-B14F-4D97-AF65-F5344CB8AC3E}">
        <p14:creationId xmlns:p14="http://schemas.microsoft.com/office/powerpoint/2010/main" val="394295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69A-84D9-1C4E-BDD3-6ECA1C48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coefficient, different associations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D0A0767-52EC-AC41-8743-D987DFD53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63" y="1511032"/>
            <a:ext cx="72771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0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6D88-0255-5F46-9C51-CE6D0EA4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linearity assumption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62B966A3-DB7E-6641-9788-09D3087EF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542" y="1828006"/>
            <a:ext cx="6135266" cy="3709194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2567A2B0-4480-8B44-912B-A97933319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04" y="1828006"/>
            <a:ext cx="5346008" cy="320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510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Andale Mono</vt:lpstr>
      <vt:lpstr>Arial</vt:lpstr>
      <vt:lpstr>Calibri</vt:lpstr>
      <vt:lpstr>Calibri Light</vt:lpstr>
      <vt:lpstr>Office Theme</vt:lpstr>
      <vt:lpstr>setting up an Rstudio project</vt:lpstr>
      <vt:lpstr>What is an RStudio project?</vt:lpstr>
      <vt:lpstr>How to create an R Project</vt:lpstr>
      <vt:lpstr>PowerPoint Presentation</vt:lpstr>
      <vt:lpstr>How to start an R markdown</vt:lpstr>
      <vt:lpstr>Data dictionary?</vt:lpstr>
      <vt:lpstr>assumptions</vt:lpstr>
      <vt:lpstr>same coefficient, different associations</vt:lpstr>
      <vt:lpstr>linearity assumption</vt:lpstr>
      <vt:lpstr>log transformation of game_time_prior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an Rstudio project</dc:title>
  <dc:creator>Jamil Bhanji</dc:creator>
  <cp:lastModifiedBy>Jamil Bhanji</cp:lastModifiedBy>
  <cp:revision>5</cp:revision>
  <dcterms:created xsi:type="dcterms:W3CDTF">2021-09-29T13:24:05Z</dcterms:created>
  <dcterms:modified xsi:type="dcterms:W3CDTF">2022-09-08T13:51:12Z</dcterms:modified>
</cp:coreProperties>
</file>