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94" r:id="rId3"/>
    <p:sldId id="258" r:id="rId4"/>
    <p:sldId id="267" r:id="rId5"/>
    <p:sldId id="268" r:id="rId6"/>
    <p:sldId id="269" r:id="rId7"/>
    <p:sldId id="260" r:id="rId8"/>
    <p:sldId id="261" r:id="rId9"/>
    <p:sldId id="262" r:id="rId10"/>
    <p:sldId id="263" r:id="rId11"/>
    <p:sldId id="264" r:id="rId12"/>
    <p:sldId id="265" r:id="rId13"/>
    <p:sldId id="266" r:id="rId14"/>
    <p:sldId id="280" r:id="rId15"/>
    <p:sldId id="281" r:id="rId16"/>
    <p:sldId id="282" r:id="rId17"/>
    <p:sldId id="283" r:id="rId18"/>
    <p:sldId id="284" r:id="rId19"/>
    <p:sldId id="285" r:id="rId20"/>
    <p:sldId id="275" r:id="rId21"/>
    <p:sldId id="286" r:id="rId22"/>
    <p:sldId id="277" r:id="rId23"/>
    <p:sldId id="287" r:id="rId24"/>
    <p:sldId id="271" r:id="rId25"/>
    <p:sldId id="272" r:id="rId26"/>
    <p:sldId id="289" r:id="rId27"/>
    <p:sldId id="291" r:id="rId28"/>
    <p:sldId id="292" r:id="rId29"/>
    <p:sldId id="293" r:id="rId30"/>
    <p:sldId id="273" r:id="rId31"/>
    <p:sldId id="288" r:id="rId32"/>
    <p:sldId id="274" r:id="rId33"/>
    <p:sldId id="276" r:id="rId34"/>
    <p:sldId id="27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1"/>
    <p:restoredTop sz="83742"/>
  </p:normalViewPr>
  <p:slideViewPr>
    <p:cSldViewPr snapToGrid="0" snapToObjects="1">
      <p:cViewPr varScale="1">
        <p:scale>
          <a:sx n="76" d="100"/>
          <a:sy n="76" d="100"/>
        </p:scale>
        <p:origin x="216"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A90E97-9366-E64A-B35A-27C69DE40781}" type="datetimeFigureOut">
              <a:rPr lang="en-US" smtClean="0"/>
              <a:t>12/7/22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8A1CCB-4B22-7D47-A20D-57831995690A}" type="slidenum">
              <a:rPr lang="en-US" smtClean="0"/>
              <a:t>‹#›</a:t>
            </a:fld>
            <a:endParaRPr lang="en-US"/>
          </a:p>
        </p:txBody>
      </p:sp>
    </p:spTree>
    <p:extLst>
      <p:ext uri="{BB962C8B-B14F-4D97-AF65-F5344CB8AC3E}">
        <p14:creationId xmlns:p14="http://schemas.microsoft.com/office/powerpoint/2010/main" val="3962896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8CC582-B173-4A94-B581-46FE267CED75}" type="slidenum">
              <a:rPr lang="en-US"/>
              <a:pPr/>
              <a:t>7</a:t>
            </a:fld>
            <a:endParaRPr lang="en-US"/>
          </a:p>
        </p:txBody>
      </p:sp>
      <p:sp>
        <p:nvSpPr>
          <p:cNvPr id="176130" name="Rectangle 2"/>
          <p:cNvSpPr>
            <a:spLocks noGrp="1" noRot="1" noChangeAspect="1" noChangeArrowheads="1" noTextEdit="1"/>
          </p:cNvSpPr>
          <p:nvPr>
            <p:ph type="sldImg"/>
          </p:nvPr>
        </p:nvSpPr>
        <p:spPr>
          <a:xfrm>
            <a:off x="1803400" y="685800"/>
            <a:ext cx="3251200" cy="1828800"/>
          </a:xfrm>
          <a:ln/>
        </p:spPr>
      </p:sp>
      <p:sp>
        <p:nvSpPr>
          <p:cNvPr id="176131" name="Rectangle 3"/>
          <p:cNvSpPr>
            <a:spLocks noGrp="1" noChangeArrowheads="1"/>
          </p:cNvSpPr>
          <p:nvPr>
            <p:ph type="body" idx="1"/>
          </p:nvPr>
        </p:nvSpPr>
        <p:spPr>
          <a:xfrm>
            <a:off x="685800" y="2667000"/>
            <a:ext cx="5638800" cy="5791200"/>
          </a:xfrm>
        </p:spPr>
        <p:txBody>
          <a:bodyPr/>
          <a:lstStyle/>
          <a:p>
            <a:pPr algn="just"/>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9149ED-DFB3-41F1-AE40-DF44FE648D83}" type="slidenum">
              <a:rPr lang="en-US"/>
              <a:pPr/>
              <a:t>17</a:t>
            </a:fld>
            <a:endParaRPr lang="en-US"/>
          </a:p>
        </p:txBody>
      </p:sp>
      <p:sp>
        <p:nvSpPr>
          <p:cNvPr id="211970" name="Rectangle 2"/>
          <p:cNvSpPr>
            <a:spLocks noGrp="1" noRot="1" noChangeAspect="1" noChangeArrowheads="1" noTextEdit="1"/>
          </p:cNvSpPr>
          <p:nvPr>
            <p:ph type="sldImg"/>
          </p:nvPr>
        </p:nvSpPr>
        <p:spPr>
          <a:xfrm>
            <a:off x="1803400" y="685800"/>
            <a:ext cx="3251200" cy="1828800"/>
          </a:xfrm>
          <a:ln/>
        </p:spPr>
      </p:sp>
      <p:sp>
        <p:nvSpPr>
          <p:cNvPr id="211971" name="Rectangle 3"/>
          <p:cNvSpPr>
            <a:spLocks noGrp="1" noChangeArrowheads="1"/>
          </p:cNvSpPr>
          <p:nvPr>
            <p:ph type="body" idx="1"/>
          </p:nvPr>
        </p:nvSpPr>
        <p:spPr>
          <a:xfrm>
            <a:off x="685800" y="2667000"/>
            <a:ext cx="5638800" cy="5791200"/>
          </a:xfrm>
        </p:spPr>
        <p:txBody>
          <a:bodyPr/>
          <a:lstStyle/>
          <a:p>
            <a:pPr algn="just"/>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8184B4-F3DB-42E9-9213-1A329B385832}" type="slidenum">
              <a:rPr lang="en-US"/>
              <a:pPr/>
              <a:t>18</a:t>
            </a:fld>
            <a:endParaRPr lang="en-US"/>
          </a:p>
        </p:txBody>
      </p:sp>
      <p:sp>
        <p:nvSpPr>
          <p:cNvPr id="214018" name="Rectangle 2"/>
          <p:cNvSpPr>
            <a:spLocks noGrp="1" noRot="1" noChangeAspect="1" noChangeArrowheads="1" noTextEdit="1"/>
          </p:cNvSpPr>
          <p:nvPr>
            <p:ph type="sldImg"/>
          </p:nvPr>
        </p:nvSpPr>
        <p:spPr>
          <a:xfrm>
            <a:off x="1803400" y="685800"/>
            <a:ext cx="3251200" cy="1828800"/>
          </a:xfrm>
          <a:ln/>
        </p:spPr>
      </p:sp>
      <p:sp>
        <p:nvSpPr>
          <p:cNvPr id="214019" name="Rectangle 3"/>
          <p:cNvSpPr>
            <a:spLocks noGrp="1" noChangeArrowheads="1"/>
          </p:cNvSpPr>
          <p:nvPr>
            <p:ph type="body" idx="1"/>
          </p:nvPr>
        </p:nvSpPr>
        <p:spPr>
          <a:xfrm>
            <a:off x="685800" y="2667000"/>
            <a:ext cx="5638800" cy="5791200"/>
          </a:xfrm>
        </p:spPr>
        <p:txBody>
          <a:bodyPr/>
          <a:lstStyle/>
          <a:p>
            <a:pPr algn="just"/>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3586C3-45DA-45C2-BAC1-31355117A6D9}" type="slidenum">
              <a:rPr lang="en-US"/>
              <a:pPr/>
              <a:t>19</a:t>
            </a:fld>
            <a:endParaRPr lang="en-US"/>
          </a:p>
        </p:txBody>
      </p:sp>
      <p:sp>
        <p:nvSpPr>
          <p:cNvPr id="216066" name="Rectangle 2"/>
          <p:cNvSpPr>
            <a:spLocks noGrp="1" noRot="1" noChangeAspect="1" noChangeArrowheads="1" noTextEdit="1"/>
          </p:cNvSpPr>
          <p:nvPr>
            <p:ph type="sldImg"/>
          </p:nvPr>
        </p:nvSpPr>
        <p:spPr>
          <a:xfrm>
            <a:off x="1803400" y="685800"/>
            <a:ext cx="3251200" cy="1828800"/>
          </a:xfrm>
          <a:ln/>
        </p:spPr>
      </p:sp>
      <p:sp>
        <p:nvSpPr>
          <p:cNvPr id="216067" name="Rectangle 3"/>
          <p:cNvSpPr>
            <a:spLocks noGrp="1" noChangeArrowheads="1"/>
          </p:cNvSpPr>
          <p:nvPr>
            <p:ph type="body" idx="1"/>
          </p:nvPr>
        </p:nvSpPr>
        <p:spPr>
          <a:xfrm>
            <a:off x="685800" y="2667000"/>
            <a:ext cx="5638800" cy="5791200"/>
          </a:xfrm>
        </p:spPr>
        <p:txBody>
          <a:bodyPr/>
          <a:lstStyle/>
          <a:p>
            <a:pPr algn="just"/>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DDA37B-1567-41B9-82F6-8B2E65124308}" type="slidenum">
              <a:rPr lang="en-US"/>
              <a:pPr/>
              <a:t>20</a:t>
            </a:fld>
            <a:endParaRPr lang="en-US"/>
          </a:p>
        </p:txBody>
      </p:sp>
      <p:sp>
        <p:nvSpPr>
          <p:cNvPr id="218114" name="Rectangle 2"/>
          <p:cNvSpPr>
            <a:spLocks noGrp="1" noRot="1" noChangeAspect="1" noChangeArrowheads="1" noTextEdit="1"/>
          </p:cNvSpPr>
          <p:nvPr>
            <p:ph type="sldImg"/>
          </p:nvPr>
        </p:nvSpPr>
        <p:spPr>
          <a:xfrm>
            <a:off x="1803400" y="685800"/>
            <a:ext cx="3251200" cy="1828800"/>
          </a:xfrm>
          <a:ln/>
        </p:spPr>
      </p:sp>
      <p:sp>
        <p:nvSpPr>
          <p:cNvPr id="218115" name="Rectangle 3"/>
          <p:cNvSpPr>
            <a:spLocks noGrp="1" noChangeArrowheads="1"/>
          </p:cNvSpPr>
          <p:nvPr>
            <p:ph type="body" idx="1"/>
          </p:nvPr>
        </p:nvSpPr>
        <p:spPr>
          <a:xfrm>
            <a:off x="685800" y="2667000"/>
            <a:ext cx="5638800" cy="5791200"/>
          </a:xfrm>
        </p:spPr>
        <p:txBody>
          <a:bodyPr/>
          <a:lstStyle/>
          <a:p>
            <a:pPr algn="just"/>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36C099-F05B-4081-BF7D-C4F68A439FEF}" type="slidenum">
              <a:rPr lang="en-US"/>
              <a:pPr/>
              <a:t>21</a:t>
            </a:fld>
            <a:endParaRPr lang="en-US"/>
          </a:p>
        </p:txBody>
      </p:sp>
      <p:sp>
        <p:nvSpPr>
          <p:cNvPr id="220162" name="Rectangle 2"/>
          <p:cNvSpPr>
            <a:spLocks noGrp="1" noRot="1" noChangeAspect="1" noChangeArrowheads="1" noTextEdit="1"/>
          </p:cNvSpPr>
          <p:nvPr>
            <p:ph type="sldImg"/>
          </p:nvPr>
        </p:nvSpPr>
        <p:spPr>
          <a:xfrm>
            <a:off x="1803400" y="685800"/>
            <a:ext cx="3251200" cy="1828800"/>
          </a:xfrm>
          <a:ln/>
        </p:spPr>
      </p:sp>
      <p:sp>
        <p:nvSpPr>
          <p:cNvPr id="220163" name="Rectangle 3"/>
          <p:cNvSpPr>
            <a:spLocks noGrp="1" noChangeArrowheads="1"/>
          </p:cNvSpPr>
          <p:nvPr>
            <p:ph type="body" idx="1"/>
          </p:nvPr>
        </p:nvSpPr>
        <p:spPr>
          <a:xfrm>
            <a:off x="685800" y="2667000"/>
            <a:ext cx="5638800" cy="5791200"/>
          </a:xfrm>
        </p:spPr>
        <p:txBody>
          <a:bodyPr/>
          <a:lstStyle/>
          <a:p>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9992B2-C71F-4F7D-B1A8-012E3D94FC2D}" type="slidenum">
              <a:rPr lang="en-US"/>
              <a:pPr/>
              <a:t>22</a:t>
            </a:fld>
            <a:endParaRPr lang="en-US"/>
          </a:p>
        </p:txBody>
      </p:sp>
      <p:sp>
        <p:nvSpPr>
          <p:cNvPr id="222210" name="Rectangle 2"/>
          <p:cNvSpPr>
            <a:spLocks noGrp="1" noRot="1" noChangeAspect="1" noChangeArrowheads="1" noTextEdit="1"/>
          </p:cNvSpPr>
          <p:nvPr>
            <p:ph type="sldImg"/>
          </p:nvPr>
        </p:nvSpPr>
        <p:spPr>
          <a:xfrm>
            <a:off x="1803400" y="685800"/>
            <a:ext cx="3251200" cy="1828800"/>
          </a:xfrm>
          <a:ln/>
        </p:spPr>
      </p:sp>
      <p:sp>
        <p:nvSpPr>
          <p:cNvPr id="222211" name="Rectangle 3"/>
          <p:cNvSpPr>
            <a:spLocks noGrp="1" noChangeArrowheads="1"/>
          </p:cNvSpPr>
          <p:nvPr>
            <p:ph type="body" idx="1"/>
          </p:nvPr>
        </p:nvSpPr>
        <p:spPr>
          <a:xfrm>
            <a:off x="685800" y="2667000"/>
            <a:ext cx="5638800" cy="5791200"/>
          </a:xfrm>
        </p:spPr>
        <p:txBody>
          <a:bodyPr/>
          <a:lstStyle/>
          <a:p>
            <a:pPr algn="just"/>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22E5E8-04FD-4CC5-8165-043A9E691B23}" type="slidenum">
              <a:rPr lang="en-US"/>
              <a:pPr/>
              <a:t>23</a:t>
            </a:fld>
            <a:endParaRPr lang="en-US"/>
          </a:p>
        </p:txBody>
      </p:sp>
      <p:sp>
        <p:nvSpPr>
          <p:cNvPr id="224258" name="Rectangle 2"/>
          <p:cNvSpPr>
            <a:spLocks noGrp="1" noRot="1" noChangeAspect="1" noChangeArrowheads="1" noTextEdit="1"/>
          </p:cNvSpPr>
          <p:nvPr>
            <p:ph type="sldImg"/>
          </p:nvPr>
        </p:nvSpPr>
        <p:spPr>
          <a:xfrm>
            <a:off x="1803400" y="685800"/>
            <a:ext cx="3251200" cy="1828800"/>
          </a:xfrm>
          <a:ln/>
        </p:spPr>
      </p:sp>
      <p:sp>
        <p:nvSpPr>
          <p:cNvPr id="224259" name="Rectangle 3"/>
          <p:cNvSpPr>
            <a:spLocks noGrp="1" noChangeArrowheads="1"/>
          </p:cNvSpPr>
          <p:nvPr>
            <p:ph type="body" idx="1"/>
          </p:nvPr>
        </p:nvSpPr>
        <p:spPr>
          <a:xfrm>
            <a:off x="685800" y="2667000"/>
            <a:ext cx="5638800" cy="5791200"/>
          </a:xfrm>
        </p:spPr>
        <p:txBody>
          <a:bodyPr/>
          <a:lstStyle/>
          <a:p>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ITCGaramondStd"/>
              </a:rPr>
              <a:t>Fixed effects represent population-level (i.e., average) effects that should persist across experiments. Condition effects are typically fixed effects because they are expected to operate in predictable ways across various samples of participants and items </a:t>
            </a:r>
            <a:endParaRPr lang="en-US" dirty="0"/>
          </a:p>
          <a:p>
            <a:endParaRPr lang="en-US" dirty="0"/>
          </a:p>
        </p:txBody>
      </p:sp>
      <p:sp>
        <p:nvSpPr>
          <p:cNvPr id="4" name="Slide Number Placeholder 3"/>
          <p:cNvSpPr>
            <a:spLocks noGrp="1"/>
          </p:cNvSpPr>
          <p:nvPr>
            <p:ph type="sldNum" sz="quarter" idx="5"/>
          </p:nvPr>
        </p:nvSpPr>
        <p:spPr/>
        <p:txBody>
          <a:bodyPr/>
          <a:lstStyle/>
          <a:p>
            <a:fld id="{9F8A1CCB-4B22-7D47-A20D-57831995690A}" type="slidenum">
              <a:rPr lang="en-US" smtClean="0"/>
              <a:t>24</a:t>
            </a:fld>
            <a:endParaRPr lang="en-US"/>
          </a:p>
        </p:txBody>
      </p:sp>
    </p:spTree>
    <p:extLst>
      <p:ext uri="{BB962C8B-B14F-4D97-AF65-F5344CB8AC3E}">
        <p14:creationId xmlns:p14="http://schemas.microsoft.com/office/powerpoint/2010/main" val="3518534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AE91AB-E971-410E-86C0-858CC52BDC71}" type="slidenum">
              <a:rPr lang="en-US"/>
              <a:pPr/>
              <a:t>9</a:t>
            </a:fld>
            <a:endParaRPr lang="en-US"/>
          </a:p>
        </p:txBody>
      </p:sp>
      <p:sp>
        <p:nvSpPr>
          <p:cNvPr id="181250" name="Rectangle 2"/>
          <p:cNvSpPr>
            <a:spLocks noGrp="1" noRot="1" noChangeAspect="1" noChangeArrowheads="1" noTextEdit="1"/>
          </p:cNvSpPr>
          <p:nvPr>
            <p:ph type="sldImg"/>
          </p:nvPr>
        </p:nvSpPr>
        <p:spPr>
          <a:xfrm>
            <a:off x="1803400" y="685800"/>
            <a:ext cx="3251200" cy="1828800"/>
          </a:xfrm>
          <a:ln/>
        </p:spPr>
      </p:sp>
      <p:sp>
        <p:nvSpPr>
          <p:cNvPr id="181251" name="Rectangle 3"/>
          <p:cNvSpPr>
            <a:spLocks noGrp="1" noChangeArrowheads="1"/>
          </p:cNvSpPr>
          <p:nvPr>
            <p:ph type="body" idx="1"/>
          </p:nvPr>
        </p:nvSpPr>
        <p:spPr>
          <a:xfrm>
            <a:off x="686099" y="2667001"/>
            <a:ext cx="5639097" cy="5790595"/>
          </a:xfrm>
        </p:spPr>
        <p:txBody>
          <a:bodyPr/>
          <a:lstStyle/>
          <a:p>
            <a:pPr algn="just"/>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B7E22F-A280-4554-84D6-F46F5A522EFE}" type="slidenum">
              <a:rPr lang="en-US"/>
              <a:pPr/>
              <a:t>10</a:t>
            </a:fld>
            <a:endParaRPr lang="en-US"/>
          </a:p>
        </p:txBody>
      </p:sp>
      <p:sp>
        <p:nvSpPr>
          <p:cNvPr id="187394" name="Rectangle 2"/>
          <p:cNvSpPr>
            <a:spLocks noGrp="1" noRot="1" noChangeAspect="1" noChangeArrowheads="1" noTextEdit="1"/>
          </p:cNvSpPr>
          <p:nvPr>
            <p:ph type="sldImg"/>
          </p:nvPr>
        </p:nvSpPr>
        <p:spPr>
          <a:xfrm>
            <a:off x="1803400" y="685800"/>
            <a:ext cx="3251200" cy="1828800"/>
          </a:xfrm>
          <a:ln/>
        </p:spPr>
      </p:sp>
      <p:sp>
        <p:nvSpPr>
          <p:cNvPr id="187395" name="Rectangle 3"/>
          <p:cNvSpPr>
            <a:spLocks noGrp="1" noChangeArrowheads="1"/>
          </p:cNvSpPr>
          <p:nvPr>
            <p:ph type="body" idx="1"/>
          </p:nvPr>
        </p:nvSpPr>
        <p:spPr>
          <a:xfrm>
            <a:off x="685800" y="2667000"/>
            <a:ext cx="5638800" cy="5791200"/>
          </a:xfrm>
        </p:spPr>
        <p:txBody>
          <a:bodyPr/>
          <a:lstStyle/>
          <a:p>
            <a:pPr algn="just"/>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314E95-F1BD-49F2-9A44-E442FB75E1F8}" type="slidenum">
              <a:rPr lang="en-US"/>
              <a:pPr/>
              <a:t>11</a:t>
            </a:fld>
            <a:endParaRPr lang="en-US"/>
          </a:p>
        </p:txBody>
      </p:sp>
      <p:sp>
        <p:nvSpPr>
          <p:cNvPr id="189442" name="Rectangle 2"/>
          <p:cNvSpPr>
            <a:spLocks noGrp="1" noRot="1" noChangeAspect="1" noChangeArrowheads="1" noTextEdit="1"/>
          </p:cNvSpPr>
          <p:nvPr>
            <p:ph type="sldImg"/>
          </p:nvPr>
        </p:nvSpPr>
        <p:spPr>
          <a:xfrm>
            <a:off x="1803400" y="685800"/>
            <a:ext cx="3251200" cy="1828800"/>
          </a:xfrm>
          <a:ln/>
        </p:spPr>
      </p:sp>
      <p:sp>
        <p:nvSpPr>
          <p:cNvPr id="189443" name="Rectangle 3"/>
          <p:cNvSpPr>
            <a:spLocks noGrp="1" noChangeArrowheads="1"/>
          </p:cNvSpPr>
          <p:nvPr>
            <p:ph type="body" idx="1"/>
          </p:nvPr>
        </p:nvSpPr>
        <p:spPr>
          <a:xfrm>
            <a:off x="685800" y="2667000"/>
            <a:ext cx="5638800" cy="5791200"/>
          </a:xfrm>
        </p:spPr>
        <p:txBody>
          <a:bodyPr/>
          <a:lstStyle/>
          <a:p>
            <a:pPr algn="just"/>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314E95-F1BD-49F2-9A44-E442FB75E1F8}" type="slidenum">
              <a:rPr lang="en-US"/>
              <a:pPr/>
              <a:t>12</a:t>
            </a:fld>
            <a:endParaRPr lang="en-US"/>
          </a:p>
        </p:txBody>
      </p:sp>
      <p:sp>
        <p:nvSpPr>
          <p:cNvPr id="189442" name="Rectangle 2"/>
          <p:cNvSpPr>
            <a:spLocks noGrp="1" noRot="1" noChangeAspect="1" noChangeArrowheads="1" noTextEdit="1"/>
          </p:cNvSpPr>
          <p:nvPr>
            <p:ph type="sldImg"/>
          </p:nvPr>
        </p:nvSpPr>
        <p:spPr>
          <a:xfrm>
            <a:off x="1803400" y="685800"/>
            <a:ext cx="3251200" cy="1828800"/>
          </a:xfrm>
          <a:ln/>
        </p:spPr>
      </p:sp>
      <p:sp>
        <p:nvSpPr>
          <p:cNvPr id="189443" name="Rectangle 3"/>
          <p:cNvSpPr>
            <a:spLocks noGrp="1" noChangeArrowheads="1"/>
          </p:cNvSpPr>
          <p:nvPr>
            <p:ph type="body" idx="1"/>
          </p:nvPr>
        </p:nvSpPr>
        <p:spPr>
          <a:xfrm>
            <a:off x="685800" y="2667000"/>
            <a:ext cx="5638800" cy="5791200"/>
          </a:xfrm>
        </p:spPr>
        <p:txBody>
          <a:bodyPr/>
          <a:lstStyle/>
          <a:p>
            <a:pPr algn="just"/>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314E95-F1BD-49F2-9A44-E442FB75E1F8}" type="slidenum">
              <a:rPr lang="en-US"/>
              <a:pPr/>
              <a:t>13</a:t>
            </a:fld>
            <a:endParaRPr lang="en-US"/>
          </a:p>
        </p:txBody>
      </p:sp>
      <p:sp>
        <p:nvSpPr>
          <p:cNvPr id="189442" name="Rectangle 2"/>
          <p:cNvSpPr>
            <a:spLocks noGrp="1" noRot="1" noChangeAspect="1" noChangeArrowheads="1" noTextEdit="1"/>
          </p:cNvSpPr>
          <p:nvPr>
            <p:ph type="sldImg"/>
          </p:nvPr>
        </p:nvSpPr>
        <p:spPr>
          <a:xfrm>
            <a:off x="1803400" y="685800"/>
            <a:ext cx="3251200" cy="1828800"/>
          </a:xfrm>
          <a:ln/>
        </p:spPr>
      </p:sp>
      <p:sp>
        <p:nvSpPr>
          <p:cNvPr id="189443" name="Rectangle 3"/>
          <p:cNvSpPr>
            <a:spLocks noGrp="1" noChangeArrowheads="1"/>
          </p:cNvSpPr>
          <p:nvPr>
            <p:ph type="body" idx="1"/>
          </p:nvPr>
        </p:nvSpPr>
        <p:spPr>
          <a:xfrm>
            <a:off x="685800" y="2667000"/>
            <a:ext cx="5638800" cy="5791200"/>
          </a:xfrm>
        </p:spPr>
        <p:txBody>
          <a:bodyPr/>
          <a:lstStyle/>
          <a:p>
            <a:pPr algn="just"/>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A84CAC-1B67-4290-B95C-9579E3E7D5B4}" type="slidenum">
              <a:rPr lang="en-US"/>
              <a:pPr/>
              <a:t>14</a:t>
            </a:fld>
            <a:endParaRPr lang="en-US"/>
          </a:p>
        </p:txBody>
      </p:sp>
      <p:sp>
        <p:nvSpPr>
          <p:cNvPr id="205826" name="Rectangle 2"/>
          <p:cNvSpPr>
            <a:spLocks noGrp="1" noRot="1" noChangeAspect="1" noChangeArrowheads="1" noTextEdit="1"/>
          </p:cNvSpPr>
          <p:nvPr>
            <p:ph type="sldImg"/>
          </p:nvPr>
        </p:nvSpPr>
        <p:spPr>
          <a:xfrm>
            <a:off x="1803400" y="685800"/>
            <a:ext cx="3251200" cy="1828800"/>
          </a:xfrm>
          <a:ln/>
        </p:spPr>
      </p:sp>
      <p:sp>
        <p:nvSpPr>
          <p:cNvPr id="205827" name="Rectangle 3"/>
          <p:cNvSpPr>
            <a:spLocks noGrp="1" noChangeArrowheads="1"/>
          </p:cNvSpPr>
          <p:nvPr>
            <p:ph type="body" idx="1"/>
          </p:nvPr>
        </p:nvSpPr>
        <p:spPr>
          <a:xfrm>
            <a:off x="685800" y="2667000"/>
            <a:ext cx="5638800" cy="5791200"/>
          </a:xfrm>
        </p:spPr>
        <p:txBody>
          <a:bodyPr/>
          <a:lstStyle/>
          <a:p>
            <a:pPr algn="just"/>
            <a:endParaRPr lang="en-GB">
              <a:cs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D522D0-475A-45E1-A084-F2E674F25337}" type="slidenum">
              <a:rPr lang="en-US"/>
              <a:pPr/>
              <a:t>15</a:t>
            </a:fld>
            <a:endParaRPr lang="en-US"/>
          </a:p>
        </p:txBody>
      </p:sp>
      <p:sp>
        <p:nvSpPr>
          <p:cNvPr id="207874" name="Rectangle 2"/>
          <p:cNvSpPr>
            <a:spLocks noGrp="1" noRot="1" noChangeAspect="1" noChangeArrowheads="1" noTextEdit="1"/>
          </p:cNvSpPr>
          <p:nvPr>
            <p:ph type="sldImg"/>
          </p:nvPr>
        </p:nvSpPr>
        <p:spPr>
          <a:xfrm>
            <a:off x="1803400" y="685800"/>
            <a:ext cx="3251200" cy="1828800"/>
          </a:xfrm>
          <a:ln/>
        </p:spPr>
      </p:sp>
      <p:sp>
        <p:nvSpPr>
          <p:cNvPr id="207875" name="Rectangle 3"/>
          <p:cNvSpPr>
            <a:spLocks noGrp="1" noChangeArrowheads="1"/>
          </p:cNvSpPr>
          <p:nvPr>
            <p:ph type="body" idx="1"/>
          </p:nvPr>
        </p:nvSpPr>
        <p:spPr>
          <a:xfrm>
            <a:off x="685800" y="2667000"/>
            <a:ext cx="5638800" cy="5791200"/>
          </a:xfrm>
        </p:spPr>
        <p:txBody>
          <a:bodyPr/>
          <a:lstStyle/>
          <a:p>
            <a:pPr algn="just"/>
            <a:r>
              <a:rPr lang="en-GB" dirty="0">
                <a:cs typeface="Times New Roman" pitchFamily="18" charset="0"/>
              </a:rPr>
              <a:t>Note that I’ve collapsed the table across </a:t>
            </a:r>
            <a:r>
              <a:rPr lang="en-GB" dirty="0" err="1">
                <a:cs typeface="Times New Roman" pitchFamily="18" charset="0"/>
              </a:rPr>
              <a:t>sphericity</a:t>
            </a:r>
            <a:r>
              <a:rPr lang="en-GB" dirty="0">
                <a:cs typeface="Times New Roman" pitchFamily="18" charset="0"/>
              </a:rPr>
              <a:t> corrections so that you can actually read it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48D6EE-0A71-4216-9FF2-32E749D86665}" type="slidenum">
              <a:rPr lang="en-US"/>
              <a:pPr/>
              <a:t>16</a:t>
            </a:fld>
            <a:endParaRPr lang="en-US"/>
          </a:p>
        </p:txBody>
      </p:sp>
      <p:sp>
        <p:nvSpPr>
          <p:cNvPr id="209922" name="Rectangle 2"/>
          <p:cNvSpPr>
            <a:spLocks noGrp="1" noRot="1" noChangeAspect="1" noChangeArrowheads="1" noTextEdit="1"/>
          </p:cNvSpPr>
          <p:nvPr>
            <p:ph type="sldImg"/>
          </p:nvPr>
        </p:nvSpPr>
        <p:spPr>
          <a:xfrm>
            <a:off x="1803400" y="685800"/>
            <a:ext cx="3251200" cy="1828800"/>
          </a:xfrm>
          <a:ln/>
        </p:spPr>
      </p:sp>
      <p:sp>
        <p:nvSpPr>
          <p:cNvPr id="209923" name="Rectangle 3"/>
          <p:cNvSpPr>
            <a:spLocks noGrp="1" noChangeArrowheads="1"/>
          </p:cNvSpPr>
          <p:nvPr>
            <p:ph type="body" idx="1"/>
          </p:nvPr>
        </p:nvSpPr>
        <p:spPr>
          <a:xfrm>
            <a:off x="685800" y="2667000"/>
            <a:ext cx="5638800" cy="5791200"/>
          </a:xfrm>
        </p:spPr>
        <p:txBody>
          <a:bodyPr/>
          <a:lstStyle/>
          <a:p>
            <a:endParaRPr lang="en-GB" dirty="0"/>
          </a:p>
          <a:p>
            <a:pPr algn="just"/>
            <a:endParaRPr lang="en-GB" dirty="0">
              <a:cs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0ACD9-D0B6-F047-9D19-082CB077C6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429A3B-073D-274F-AC9D-B52BD105EB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13F1E7-DFD5-7E42-B036-48EC8BAE861F}"/>
              </a:ext>
            </a:extLst>
          </p:cNvPr>
          <p:cNvSpPr>
            <a:spLocks noGrp="1"/>
          </p:cNvSpPr>
          <p:nvPr>
            <p:ph type="dt" sz="half" idx="10"/>
          </p:nvPr>
        </p:nvSpPr>
        <p:spPr/>
        <p:txBody>
          <a:bodyPr/>
          <a:lstStyle/>
          <a:p>
            <a:fld id="{569BCA8D-8583-A540-BB1D-E2FA4B9A1EB3}" type="datetimeFigureOut">
              <a:rPr lang="en-US" smtClean="0"/>
              <a:t>12/7/22</a:t>
            </a:fld>
            <a:endParaRPr lang="en-US"/>
          </a:p>
        </p:txBody>
      </p:sp>
      <p:sp>
        <p:nvSpPr>
          <p:cNvPr id="5" name="Footer Placeholder 4">
            <a:extLst>
              <a:ext uri="{FF2B5EF4-FFF2-40B4-BE49-F238E27FC236}">
                <a16:creationId xmlns:a16="http://schemas.microsoft.com/office/drawing/2014/main" id="{CA4D4A66-5EBD-5143-BB64-C1137F11C9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01CCAB-E8CE-EB43-B335-2C770DD0B5DC}"/>
              </a:ext>
            </a:extLst>
          </p:cNvPr>
          <p:cNvSpPr>
            <a:spLocks noGrp="1"/>
          </p:cNvSpPr>
          <p:nvPr>
            <p:ph type="sldNum" sz="quarter" idx="12"/>
          </p:nvPr>
        </p:nvSpPr>
        <p:spPr/>
        <p:txBody>
          <a:bodyPr/>
          <a:lstStyle/>
          <a:p>
            <a:fld id="{E19A9A6C-DE05-DB49-8204-0B2576209718}" type="slidenum">
              <a:rPr lang="en-US" smtClean="0"/>
              <a:t>‹#›</a:t>
            </a:fld>
            <a:endParaRPr lang="en-US"/>
          </a:p>
        </p:txBody>
      </p:sp>
    </p:spTree>
    <p:extLst>
      <p:ext uri="{BB962C8B-B14F-4D97-AF65-F5344CB8AC3E}">
        <p14:creationId xmlns:p14="http://schemas.microsoft.com/office/powerpoint/2010/main" val="3405011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C721E-EE16-494A-A0E6-1E96C88C1E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ACC182-A925-E844-BE78-E7A6A75714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421B9-E3C1-2B4F-A5FF-2B7C973C6316}"/>
              </a:ext>
            </a:extLst>
          </p:cNvPr>
          <p:cNvSpPr>
            <a:spLocks noGrp="1"/>
          </p:cNvSpPr>
          <p:nvPr>
            <p:ph type="dt" sz="half" idx="10"/>
          </p:nvPr>
        </p:nvSpPr>
        <p:spPr/>
        <p:txBody>
          <a:bodyPr/>
          <a:lstStyle/>
          <a:p>
            <a:fld id="{569BCA8D-8583-A540-BB1D-E2FA4B9A1EB3}" type="datetimeFigureOut">
              <a:rPr lang="en-US" smtClean="0"/>
              <a:t>12/7/22</a:t>
            </a:fld>
            <a:endParaRPr lang="en-US"/>
          </a:p>
        </p:txBody>
      </p:sp>
      <p:sp>
        <p:nvSpPr>
          <p:cNvPr id="5" name="Footer Placeholder 4">
            <a:extLst>
              <a:ext uri="{FF2B5EF4-FFF2-40B4-BE49-F238E27FC236}">
                <a16:creationId xmlns:a16="http://schemas.microsoft.com/office/drawing/2014/main" id="{7FF18409-ED8C-FF40-B66C-ACAF3CDE7B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7287E9-A354-D244-9243-5A5B0DE5B56A}"/>
              </a:ext>
            </a:extLst>
          </p:cNvPr>
          <p:cNvSpPr>
            <a:spLocks noGrp="1"/>
          </p:cNvSpPr>
          <p:nvPr>
            <p:ph type="sldNum" sz="quarter" idx="12"/>
          </p:nvPr>
        </p:nvSpPr>
        <p:spPr/>
        <p:txBody>
          <a:bodyPr/>
          <a:lstStyle/>
          <a:p>
            <a:fld id="{E19A9A6C-DE05-DB49-8204-0B2576209718}" type="slidenum">
              <a:rPr lang="en-US" smtClean="0"/>
              <a:t>‹#›</a:t>
            </a:fld>
            <a:endParaRPr lang="en-US"/>
          </a:p>
        </p:txBody>
      </p:sp>
    </p:spTree>
    <p:extLst>
      <p:ext uri="{BB962C8B-B14F-4D97-AF65-F5344CB8AC3E}">
        <p14:creationId xmlns:p14="http://schemas.microsoft.com/office/powerpoint/2010/main" val="358176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256ABC-F590-4047-805C-B5B0D92CDA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ABDD69-FAF8-E044-A793-20C6CBD228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B71209-D4C4-1E45-A039-4C0874461945}"/>
              </a:ext>
            </a:extLst>
          </p:cNvPr>
          <p:cNvSpPr>
            <a:spLocks noGrp="1"/>
          </p:cNvSpPr>
          <p:nvPr>
            <p:ph type="dt" sz="half" idx="10"/>
          </p:nvPr>
        </p:nvSpPr>
        <p:spPr/>
        <p:txBody>
          <a:bodyPr/>
          <a:lstStyle/>
          <a:p>
            <a:fld id="{569BCA8D-8583-A540-BB1D-E2FA4B9A1EB3}" type="datetimeFigureOut">
              <a:rPr lang="en-US" smtClean="0"/>
              <a:t>12/7/22</a:t>
            </a:fld>
            <a:endParaRPr lang="en-US"/>
          </a:p>
        </p:txBody>
      </p:sp>
      <p:sp>
        <p:nvSpPr>
          <p:cNvPr id="5" name="Footer Placeholder 4">
            <a:extLst>
              <a:ext uri="{FF2B5EF4-FFF2-40B4-BE49-F238E27FC236}">
                <a16:creationId xmlns:a16="http://schemas.microsoft.com/office/drawing/2014/main" id="{3C212D44-F488-1841-9568-925253D280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018B3-A248-DC44-9912-809CE005AEED}"/>
              </a:ext>
            </a:extLst>
          </p:cNvPr>
          <p:cNvSpPr>
            <a:spLocks noGrp="1"/>
          </p:cNvSpPr>
          <p:nvPr>
            <p:ph type="sldNum" sz="quarter" idx="12"/>
          </p:nvPr>
        </p:nvSpPr>
        <p:spPr/>
        <p:txBody>
          <a:bodyPr/>
          <a:lstStyle/>
          <a:p>
            <a:fld id="{E19A9A6C-DE05-DB49-8204-0B2576209718}" type="slidenum">
              <a:rPr lang="en-US" smtClean="0"/>
              <a:t>‹#›</a:t>
            </a:fld>
            <a:endParaRPr lang="en-US"/>
          </a:p>
        </p:txBody>
      </p:sp>
    </p:spTree>
    <p:extLst>
      <p:ext uri="{BB962C8B-B14F-4D97-AF65-F5344CB8AC3E}">
        <p14:creationId xmlns:p14="http://schemas.microsoft.com/office/powerpoint/2010/main" val="532781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C0A81-7D9E-6B4E-B65E-CAD8AA8EDF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71A588-FC77-834C-A5D9-67EE64E80D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EC7875-59F0-0840-8CDC-035529BA22F8}"/>
              </a:ext>
            </a:extLst>
          </p:cNvPr>
          <p:cNvSpPr>
            <a:spLocks noGrp="1"/>
          </p:cNvSpPr>
          <p:nvPr>
            <p:ph type="dt" sz="half" idx="10"/>
          </p:nvPr>
        </p:nvSpPr>
        <p:spPr/>
        <p:txBody>
          <a:bodyPr/>
          <a:lstStyle/>
          <a:p>
            <a:fld id="{569BCA8D-8583-A540-BB1D-E2FA4B9A1EB3}" type="datetimeFigureOut">
              <a:rPr lang="en-US" smtClean="0"/>
              <a:t>12/7/22</a:t>
            </a:fld>
            <a:endParaRPr lang="en-US"/>
          </a:p>
        </p:txBody>
      </p:sp>
      <p:sp>
        <p:nvSpPr>
          <p:cNvPr id="5" name="Footer Placeholder 4">
            <a:extLst>
              <a:ext uri="{FF2B5EF4-FFF2-40B4-BE49-F238E27FC236}">
                <a16:creationId xmlns:a16="http://schemas.microsoft.com/office/drawing/2014/main" id="{CAF9CF9A-8990-1E48-BE8F-A4E376ACEF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B4F704-9931-4D47-9A13-B332B10E9830}"/>
              </a:ext>
            </a:extLst>
          </p:cNvPr>
          <p:cNvSpPr>
            <a:spLocks noGrp="1"/>
          </p:cNvSpPr>
          <p:nvPr>
            <p:ph type="sldNum" sz="quarter" idx="12"/>
          </p:nvPr>
        </p:nvSpPr>
        <p:spPr/>
        <p:txBody>
          <a:bodyPr/>
          <a:lstStyle/>
          <a:p>
            <a:fld id="{E19A9A6C-DE05-DB49-8204-0B2576209718}" type="slidenum">
              <a:rPr lang="en-US" smtClean="0"/>
              <a:t>‹#›</a:t>
            </a:fld>
            <a:endParaRPr lang="en-US"/>
          </a:p>
        </p:txBody>
      </p:sp>
    </p:spTree>
    <p:extLst>
      <p:ext uri="{BB962C8B-B14F-4D97-AF65-F5344CB8AC3E}">
        <p14:creationId xmlns:p14="http://schemas.microsoft.com/office/powerpoint/2010/main" val="3034389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1E42D-6DAD-8040-9C66-4A94B51867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14C6B2-5097-EE4D-9AB7-05BA8AF948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08627C-3E50-EC4F-B23D-0D67266EBC59}"/>
              </a:ext>
            </a:extLst>
          </p:cNvPr>
          <p:cNvSpPr>
            <a:spLocks noGrp="1"/>
          </p:cNvSpPr>
          <p:nvPr>
            <p:ph type="dt" sz="half" idx="10"/>
          </p:nvPr>
        </p:nvSpPr>
        <p:spPr/>
        <p:txBody>
          <a:bodyPr/>
          <a:lstStyle/>
          <a:p>
            <a:fld id="{569BCA8D-8583-A540-BB1D-E2FA4B9A1EB3}" type="datetimeFigureOut">
              <a:rPr lang="en-US" smtClean="0"/>
              <a:t>12/7/22</a:t>
            </a:fld>
            <a:endParaRPr lang="en-US"/>
          </a:p>
        </p:txBody>
      </p:sp>
      <p:sp>
        <p:nvSpPr>
          <p:cNvPr id="5" name="Footer Placeholder 4">
            <a:extLst>
              <a:ext uri="{FF2B5EF4-FFF2-40B4-BE49-F238E27FC236}">
                <a16:creationId xmlns:a16="http://schemas.microsoft.com/office/drawing/2014/main" id="{3DD3DF00-B798-CB45-9CC8-DA7CFE36E1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F289C-E8F1-FC4C-92AC-97BBC5B74F9E}"/>
              </a:ext>
            </a:extLst>
          </p:cNvPr>
          <p:cNvSpPr>
            <a:spLocks noGrp="1"/>
          </p:cNvSpPr>
          <p:nvPr>
            <p:ph type="sldNum" sz="quarter" idx="12"/>
          </p:nvPr>
        </p:nvSpPr>
        <p:spPr/>
        <p:txBody>
          <a:bodyPr/>
          <a:lstStyle/>
          <a:p>
            <a:fld id="{E19A9A6C-DE05-DB49-8204-0B2576209718}" type="slidenum">
              <a:rPr lang="en-US" smtClean="0"/>
              <a:t>‹#›</a:t>
            </a:fld>
            <a:endParaRPr lang="en-US"/>
          </a:p>
        </p:txBody>
      </p:sp>
    </p:spTree>
    <p:extLst>
      <p:ext uri="{BB962C8B-B14F-4D97-AF65-F5344CB8AC3E}">
        <p14:creationId xmlns:p14="http://schemas.microsoft.com/office/powerpoint/2010/main" val="3096310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417E3-BD0D-8548-B555-AB951F2B35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5D1373-AE1F-5E41-B287-1A12AAF8D9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F9A1D5-76C8-D14F-BD68-453CC2B73D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116CCB-5379-914E-8B33-E623EC00DE2B}"/>
              </a:ext>
            </a:extLst>
          </p:cNvPr>
          <p:cNvSpPr>
            <a:spLocks noGrp="1"/>
          </p:cNvSpPr>
          <p:nvPr>
            <p:ph type="dt" sz="half" idx="10"/>
          </p:nvPr>
        </p:nvSpPr>
        <p:spPr/>
        <p:txBody>
          <a:bodyPr/>
          <a:lstStyle/>
          <a:p>
            <a:fld id="{569BCA8D-8583-A540-BB1D-E2FA4B9A1EB3}" type="datetimeFigureOut">
              <a:rPr lang="en-US" smtClean="0"/>
              <a:t>12/7/22</a:t>
            </a:fld>
            <a:endParaRPr lang="en-US"/>
          </a:p>
        </p:txBody>
      </p:sp>
      <p:sp>
        <p:nvSpPr>
          <p:cNvPr id="6" name="Footer Placeholder 5">
            <a:extLst>
              <a:ext uri="{FF2B5EF4-FFF2-40B4-BE49-F238E27FC236}">
                <a16:creationId xmlns:a16="http://schemas.microsoft.com/office/drawing/2014/main" id="{3AA011C7-232C-B649-AA74-A088DC4063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BDC111-0129-644F-9166-989BD0A0CD78}"/>
              </a:ext>
            </a:extLst>
          </p:cNvPr>
          <p:cNvSpPr>
            <a:spLocks noGrp="1"/>
          </p:cNvSpPr>
          <p:nvPr>
            <p:ph type="sldNum" sz="quarter" idx="12"/>
          </p:nvPr>
        </p:nvSpPr>
        <p:spPr/>
        <p:txBody>
          <a:bodyPr/>
          <a:lstStyle/>
          <a:p>
            <a:fld id="{E19A9A6C-DE05-DB49-8204-0B2576209718}" type="slidenum">
              <a:rPr lang="en-US" smtClean="0"/>
              <a:t>‹#›</a:t>
            </a:fld>
            <a:endParaRPr lang="en-US"/>
          </a:p>
        </p:txBody>
      </p:sp>
    </p:spTree>
    <p:extLst>
      <p:ext uri="{BB962C8B-B14F-4D97-AF65-F5344CB8AC3E}">
        <p14:creationId xmlns:p14="http://schemas.microsoft.com/office/powerpoint/2010/main" val="94728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CAD88-A4D4-3F48-8574-58E6E361E7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DD3A07-6932-CF4D-B3CA-E94DFCC0C3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FE7B69-D222-004D-8C3A-8C2347DD5B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0690B7-1393-F44C-A676-222230D117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2B3EA8-087C-174E-87E6-6B234B470D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558729-4951-704C-8AFF-1D57AF3A3247}"/>
              </a:ext>
            </a:extLst>
          </p:cNvPr>
          <p:cNvSpPr>
            <a:spLocks noGrp="1"/>
          </p:cNvSpPr>
          <p:nvPr>
            <p:ph type="dt" sz="half" idx="10"/>
          </p:nvPr>
        </p:nvSpPr>
        <p:spPr/>
        <p:txBody>
          <a:bodyPr/>
          <a:lstStyle/>
          <a:p>
            <a:fld id="{569BCA8D-8583-A540-BB1D-E2FA4B9A1EB3}" type="datetimeFigureOut">
              <a:rPr lang="en-US" smtClean="0"/>
              <a:t>12/7/22</a:t>
            </a:fld>
            <a:endParaRPr lang="en-US"/>
          </a:p>
        </p:txBody>
      </p:sp>
      <p:sp>
        <p:nvSpPr>
          <p:cNvPr id="8" name="Footer Placeholder 7">
            <a:extLst>
              <a:ext uri="{FF2B5EF4-FFF2-40B4-BE49-F238E27FC236}">
                <a16:creationId xmlns:a16="http://schemas.microsoft.com/office/drawing/2014/main" id="{4414875B-94E3-B54C-80B5-028F7C9F9C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DC7AE7-DC60-2849-9EEB-2F87600D7BEE}"/>
              </a:ext>
            </a:extLst>
          </p:cNvPr>
          <p:cNvSpPr>
            <a:spLocks noGrp="1"/>
          </p:cNvSpPr>
          <p:nvPr>
            <p:ph type="sldNum" sz="quarter" idx="12"/>
          </p:nvPr>
        </p:nvSpPr>
        <p:spPr/>
        <p:txBody>
          <a:bodyPr/>
          <a:lstStyle/>
          <a:p>
            <a:fld id="{E19A9A6C-DE05-DB49-8204-0B2576209718}" type="slidenum">
              <a:rPr lang="en-US" smtClean="0"/>
              <a:t>‹#›</a:t>
            </a:fld>
            <a:endParaRPr lang="en-US"/>
          </a:p>
        </p:txBody>
      </p:sp>
    </p:spTree>
    <p:extLst>
      <p:ext uri="{BB962C8B-B14F-4D97-AF65-F5344CB8AC3E}">
        <p14:creationId xmlns:p14="http://schemas.microsoft.com/office/powerpoint/2010/main" val="1294068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F3E3B-953F-1948-9BB2-2E23B66CB6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4CB27C-2A2D-6B49-A76C-F2896055ADF1}"/>
              </a:ext>
            </a:extLst>
          </p:cNvPr>
          <p:cNvSpPr>
            <a:spLocks noGrp="1"/>
          </p:cNvSpPr>
          <p:nvPr>
            <p:ph type="dt" sz="half" idx="10"/>
          </p:nvPr>
        </p:nvSpPr>
        <p:spPr/>
        <p:txBody>
          <a:bodyPr/>
          <a:lstStyle/>
          <a:p>
            <a:fld id="{569BCA8D-8583-A540-BB1D-E2FA4B9A1EB3}" type="datetimeFigureOut">
              <a:rPr lang="en-US" smtClean="0"/>
              <a:t>12/7/22</a:t>
            </a:fld>
            <a:endParaRPr lang="en-US"/>
          </a:p>
        </p:txBody>
      </p:sp>
      <p:sp>
        <p:nvSpPr>
          <p:cNvPr id="4" name="Footer Placeholder 3">
            <a:extLst>
              <a:ext uri="{FF2B5EF4-FFF2-40B4-BE49-F238E27FC236}">
                <a16:creationId xmlns:a16="http://schemas.microsoft.com/office/drawing/2014/main" id="{BC80BF2A-AE56-1F4D-B45E-9507AFC00C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DBE566-3B59-7A47-8410-3FC60E22C6B1}"/>
              </a:ext>
            </a:extLst>
          </p:cNvPr>
          <p:cNvSpPr>
            <a:spLocks noGrp="1"/>
          </p:cNvSpPr>
          <p:nvPr>
            <p:ph type="sldNum" sz="quarter" idx="12"/>
          </p:nvPr>
        </p:nvSpPr>
        <p:spPr/>
        <p:txBody>
          <a:bodyPr/>
          <a:lstStyle/>
          <a:p>
            <a:fld id="{E19A9A6C-DE05-DB49-8204-0B2576209718}" type="slidenum">
              <a:rPr lang="en-US" smtClean="0"/>
              <a:t>‹#›</a:t>
            </a:fld>
            <a:endParaRPr lang="en-US"/>
          </a:p>
        </p:txBody>
      </p:sp>
    </p:spTree>
    <p:extLst>
      <p:ext uri="{BB962C8B-B14F-4D97-AF65-F5344CB8AC3E}">
        <p14:creationId xmlns:p14="http://schemas.microsoft.com/office/powerpoint/2010/main" val="804602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9D3BFC-E34B-554C-A5D0-23EBEACF53EE}"/>
              </a:ext>
            </a:extLst>
          </p:cNvPr>
          <p:cNvSpPr>
            <a:spLocks noGrp="1"/>
          </p:cNvSpPr>
          <p:nvPr>
            <p:ph type="dt" sz="half" idx="10"/>
          </p:nvPr>
        </p:nvSpPr>
        <p:spPr/>
        <p:txBody>
          <a:bodyPr/>
          <a:lstStyle/>
          <a:p>
            <a:fld id="{569BCA8D-8583-A540-BB1D-E2FA4B9A1EB3}" type="datetimeFigureOut">
              <a:rPr lang="en-US" smtClean="0"/>
              <a:t>12/7/22</a:t>
            </a:fld>
            <a:endParaRPr lang="en-US"/>
          </a:p>
        </p:txBody>
      </p:sp>
      <p:sp>
        <p:nvSpPr>
          <p:cNvPr id="3" name="Footer Placeholder 2">
            <a:extLst>
              <a:ext uri="{FF2B5EF4-FFF2-40B4-BE49-F238E27FC236}">
                <a16:creationId xmlns:a16="http://schemas.microsoft.com/office/drawing/2014/main" id="{458B0D97-7A0E-A141-A599-B18FECE5E0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0F57CA-5A23-2B40-9242-B24BC05F6561}"/>
              </a:ext>
            </a:extLst>
          </p:cNvPr>
          <p:cNvSpPr>
            <a:spLocks noGrp="1"/>
          </p:cNvSpPr>
          <p:nvPr>
            <p:ph type="sldNum" sz="quarter" idx="12"/>
          </p:nvPr>
        </p:nvSpPr>
        <p:spPr/>
        <p:txBody>
          <a:bodyPr/>
          <a:lstStyle/>
          <a:p>
            <a:fld id="{E19A9A6C-DE05-DB49-8204-0B2576209718}" type="slidenum">
              <a:rPr lang="en-US" smtClean="0"/>
              <a:t>‹#›</a:t>
            </a:fld>
            <a:endParaRPr lang="en-US"/>
          </a:p>
        </p:txBody>
      </p:sp>
    </p:spTree>
    <p:extLst>
      <p:ext uri="{BB962C8B-B14F-4D97-AF65-F5344CB8AC3E}">
        <p14:creationId xmlns:p14="http://schemas.microsoft.com/office/powerpoint/2010/main" val="597696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8C200-68E5-5D40-86D6-D16D6FC7D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EA68DB-5915-6641-8007-5EE11E3D4C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AC388B-BC35-954C-8FF5-22042DE613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99B9A1-8BE1-B74A-A4FC-CCD868A9F500}"/>
              </a:ext>
            </a:extLst>
          </p:cNvPr>
          <p:cNvSpPr>
            <a:spLocks noGrp="1"/>
          </p:cNvSpPr>
          <p:nvPr>
            <p:ph type="dt" sz="half" idx="10"/>
          </p:nvPr>
        </p:nvSpPr>
        <p:spPr/>
        <p:txBody>
          <a:bodyPr/>
          <a:lstStyle/>
          <a:p>
            <a:fld id="{569BCA8D-8583-A540-BB1D-E2FA4B9A1EB3}" type="datetimeFigureOut">
              <a:rPr lang="en-US" smtClean="0"/>
              <a:t>12/7/22</a:t>
            </a:fld>
            <a:endParaRPr lang="en-US"/>
          </a:p>
        </p:txBody>
      </p:sp>
      <p:sp>
        <p:nvSpPr>
          <p:cNvPr id="6" name="Footer Placeholder 5">
            <a:extLst>
              <a:ext uri="{FF2B5EF4-FFF2-40B4-BE49-F238E27FC236}">
                <a16:creationId xmlns:a16="http://schemas.microsoft.com/office/drawing/2014/main" id="{8A2304CC-303B-9F40-BC64-8C4E10CEEE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F10EF4-F925-954F-BEF4-414289A20224}"/>
              </a:ext>
            </a:extLst>
          </p:cNvPr>
          <p:cNvSpPr>
            <a:spLocks noGrp="1"/>
          </p:cNvSpPr>
          <p:nvPr>
            <p:ph type="sldNum" sz="quarter" idx="12"/>
          </p:nvPr>
        </p:nvSpPr>
        <p:spPr/>
        <p:txBody>
          <a:bodyPr/>
          <a:lstStyle/>
          <a:p>
            <a:fld id="{E19A9A6C-DE05-DB49-8204-0B2576209718}" type="slidenum">
              <a:rPr lang="en-US" smtClean="0"/>
              <a:t>‹#›</a:t>
            </a:fld>
            <a:endParaRPr lang="en-US"/>
          </a:p>
        </p:txBody>
      </p:sp>
    </p:spTree>
    <p:extLst>
      <p:ext uri="{BB962C8B-B14F-4D97-AF65-F5344CB8AC3E}">
        <p14:creationId xmlns:p14="http://schemas.microsoft.com/office/powerpoint/2010/main" val="326601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2C9FB-5072-C042-B75B-34D9B14CA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F84F29-6FE8-234C-AE03-37A3B5F48D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3E36B2-EE0C-B24F-9DB5-0EF8406ED9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41B229-16DB-834D-A35D-E0FB21C0DBDB}"/>
              </a:ext>
            </a:extLst>
          </p:cNvPr>
          <p:cNvSpPr>
            <a:spLocks noGrp="1"/>
          </p:cNvSpPr>
          <p:nvPr>
            <p:ph type="dt" sz="half" idx="10"/>
          </p:nvPr>
        </p:nvSpPr>
        <p:spPr/>
        <p:txBody>
          <a:bodyPr/>
          <a:lstStyle/>
          <a:p>
            <a:fld id="{569BCA8D-8583-A540-BB1D-E2FA4B9A1EB3}" type="datetimeFigureOut">
              <a:rPr lang="en-US" smtClean="0"/>
              <a:t>12/7/22</a:t>
            </a:fld>
            <a:endParaRPr lang="en-US"/>
          </a:p>
        </p:txBody>
      </p:sp>
      <p:sp>
        <p:nvSpPr>
          <p:cNvPr id="6" name="Footer Placeholder 5">
            <a:extLst>
              <a:ext uri="{FF2B5EF4-FFF2-40B4-BE49-F238E27FC236}">
                <a16:creationId xmlns:a16="http://schemas.microsoft.com/office/drawing/2014/main" id="{F435DC1C-47CF-544F-8A42-82B1672D58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9A6C2D-7617-0C4F-804B-3C1DA15750B4}"/>
              </a:ext>
            </a:extLst>
          </p:cNvPr>
          <p:cNvSpPr>
            <a:spLocks noGrp="1"/>
          </p:cNvSpPr>
          <p:nvPr>
            <p:ph type="sldNum" sz="quarter" idx="12"/>
          </p:nvPr>
        </p:nvSpPr>
        <p:spPr/>
        <p:txBody>
          <a:bodyPr/>
          <a:lstStyle/>
          <a:p>
            <a:fld id="{E19A9A6C-DE05-DB49-8204-0B2576209718}" type="slidenum">
              <a:rPr lang="en-US" smtClean="0"/>
              <a:t>‹#›</a:t>
            </a:fld>
            <a:endParaRPr lang="en-US"/>
          </a:p>
        </p:txBody>
      </p:sp>
    </p:spTree>
    <p:extLst>
      <p:ext uri="{BB962C8B-B14F-4D97-AF65-F5344CB8AC3E}">
        <p14:creationId xmlns:p14="http://schemas.microsoft.com/office/powerpoint/2010/main" val="1402717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6F419-A882-544B-86DD-AFF6066872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819C89-26D6-294B-B98D-78A0A67D69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255AC7-60EF-6A4A-A27D-2C4E94DE1B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9BCA8D-8583-A540-BB1D-E2FA4B9A1EB3}" type="datetimeFigureOut">
              <a:rPr lang="en-US" smtClean="0"/>
              <a:t>12/7/22</a:t>
            </a:fld>
            <a:endParaRPr lang="en-US"/>
          </a:p>
        </p:txBody>
      </p:sp>
      <p:sp>
        <p:nvSpPr>
          <p:cNvPr id="5" name="Footer Placeholder 4">
            <a:extLst>
              <a:ext uri="{FF2B5EF4-FFF2-40B4-BE49-F238E27FC236}">
                <a16:creationId xmlns:a16="http://schemas.microsoft.com/office/drawing/2014/main" id="{34C9D210-DF3B-3242-8048-F7FF440878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BF2DA5-D26B-594A-895D-7F34E5C4B7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9A9A6C-DE05-DB49-8204-0B2576209718}" type="slidenum">
              <a:rPr lang="en-US" smtClean="0"/>
              <a:t>‹#›</a:t>
            </a:fld>
            <a:endParaRPr lang="en-US"/>
          </a:p>
        </p:txBody>
      </p:sp>
    </p:spTree>
    <p:extLst>
      <p:ext uri="{BB962C8B-B14F-4D97-AF65-F5344CB8AC3E}">
        <p14:creationId xmlns:p14="http://schemas.microsoft.com/office/powerpoint/2010/main" val="3170232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doi.org/10.1073/pnas.1305706110"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youtube.com/watch?v=3OFXxh4yORU"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youtube.com/watch?v=3OFXxh4yORU"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youtube.com/watch?v=3OFXxh4yORU"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i.org/10.1073/pnas.1305706110"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A4AC5-3703-1449-B885-C74032D08E49}"/>
              </a:ext>
            </a:extLst>
          </p:cNvPr>
          <p:cNvSpPr>
            <a:spLocks noGrp="1"/>
          </p:cNvSpPr>
          <p:nvPr>
            <p:ph type="ctrTitle"/>
          </p:nvPr>
        </p:nvSpPr>
        <p:spPr/>
        <p:txBody>
          <a:bodyPr/>
          <a:lstStyle/>
          <a:p>
            <a:r>
              <a:rPr lang="en-US" dirty="0"/>
              <a:t>Mixed Effects Models</a:t>
            </a:r>
          </a:p>
        </p:txBody>
      </p:sp>
      <p:sp>
        <p:nvSpPr>
          <p:cNvPr id="3" name="Subtitle 2">
            <a:extLst>
              <a:ext uri="{FF2B5EF4-FFF2-40B4-BE49-F238E27FC236}">
                <a16:creationId xmlns:a16="http://schemas.microsoft.com/office/drawing/2014/main" id="{396135DE-9B67-8B4E-83AB-96C0CD788853}"/>
              </a:ext>
            </a:extLst>
          </p:cNvPr>
          <p:cNvSpPr>
            <a:spLocks noGrp="1"/>
          </p:cNvSpPr>
          <p:nvPr>
            <p:ph type="subTitle" idx="1"/>
          </p:nvPr>
        </p:nvSpPr>
        <p:spPr/>
        <p:txBody>
          <a:bodyPr/>
          <a:lstStyle/>
          <a:p>
            <a:r>
              <a:rPr lang="en-US" dirty="0" err="1"/>
              <a:t>Lobue</a:t>
            </a:r>
            <a:r>
              <a:rPr lang="en-US" dirty="0"/>
              <a:t> &amp; Bhanji</a:t>
            </a:r>
          </a:p>
          <a:p>
            <a:r>
              <a:rPr lang="en-US" dirty="0"/>
              <a:t>Dec 8 2022</a:t>
            </a:r>
          </a:p>
        </p:txBody>
      </p:sp>
    </p:spTree>
    <p:extLst>
      <p:ext uri="{BB962C8B-B14F-4D97-AF65-F5344CB8AC3E}">
        <p14:creationId xmlns:p14="http://schemas.microsoft.com/office/powerpoint/2010/main" val="4192456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normAutofit/>
          </a:bodyPr>
          <a:lstStyle/>
          <a:p>
            <a:r>
              <a:rPr lang="en-GB" sz="4000" dirty="0"/>
              <a:t>Define the repeated-measures variables</a:t>
            </a:r>
            <a:endParaRPr lang="en-GB" sz="4000" baseline="-25000" dirty="0"/>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4705156" y="1417638"/>
            <a:ext cx="3109381" cy="4687277"/>
          </a:xfrm>
          <a:prstGeom prst="rect">
            <a:avLst/>
          </a:prstGeom>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86370"/>
                                        </p:tgtEl>
                                        <p:attrNameLst>
                                          <p:attrName>style.visibility</p:attrName>
                                        </p:attrNameLst>
                                      </p:cBhvr>
                                      <p:to>
                                        <p:strVal val="visible"/>
                                      </p:to>
                                    </p:set>
                                    <p:animEffect transition="in" filter="dissolve">
                                      <p:cBhvr>
                                        <p:cTn id="7" dur="500"/>
                                        <p:tgtEl>
                                          <p:spTgt spid="186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normAutofit/>
          </a:bodyPr>
          <a:lstStyle/>
          <a:p>
            <a:r>
              <a:rPr lang="en-GB" sz="4000" dirty="0"/>
              <a:t>Define levels of the repeated-measures variables</a:t>
            </a:r>
            <a:endParaRPr lang="en-GB" sz="4000" baseline="-25000" dirty="0"/>
          </a:p>
        </p:txBody>
      </p:sp>
      <p:sp>
        <p:nvSpPr>
          <p:cNvPr id="188419" name="Rectangle 3"/>
          <p:cNvSpPr>
            <a:spLocks noChangeArrowheads="1"/>
          </p:cNvSpPr>
          <p:nvPr/>
        </p:nvSpPr>
        <p:spPr bwMode="auto">
          <a:xfrm>
            <a:off x="4652963" y="2247900"/>
            <a:ext cx="9144000" cy="369332"/>
          </a:xfrm>
          <a:prstGeom prst="rect">
            <a:avLst/>
          </a:prstGeom>
          <a:noFill/>
          <a:ln w="9525">
            <a:noFill/>
            <a:miter lim="800000"/>
            <a:headEnd/>
            <a:tailEnd/>
          </a:ln>
          <a:effectLst/>
        </p:spPr>
        <p:txBody>
          <a:bodyPr>
            <a:spAutoFit/>
          </a:bodyPr>
          <a:lstStyle/>
          <a:p>
            <a:endParaRPr lang="en-GB"/>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3769425" y="1422076"/>
            <a:ext cx="5442333" cy="4842566"/>
          </a:xfrm>
          <a:prstGeom prst="rect">
            <a:avLst/>
          </a:prstGeom>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88418"/>
                                        </p:tgtEl>
                                        <p:attrNameLst>
                                          <p:attrName>style.visibility</p:attrName>
                                        </p:attrNameLst>
                                      </p:cBhvr>
                                      <p:to>
                                        <p:strVal val="visible"/>
                                      </p:to>
                                    </p:set>
                                    <p:animEffect transition="in" filter="dissolve">
                                      <p:cBhvr>
                                        <p:cTn id="7" dur="500"/>
                                        <p:tgtEl>
                                          <p:spTgt spid="188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normAutofit/>
          </a:bodyPr>
          <a:lstStyle/>
          <a:p>
            <a:r>
              <a:rPr lang="en-GB" sz="4000" dirty="0"/>
              <a:t>Define levels of the repeated-measures variables and select the between-group variable</a:t>
            </a:r>
            <a:endParaRPr lang="en-GB" sz="4000" baseline="-25000" dirty="0"/>
          </a:p>
        </p:txBody>
      </p:sp>
      <p:sp>
        <p:nvSpPr>
          <p:cNvPr id="188419" name="Rectangle 3"/>
          <p:cNvSpPr>
            <a:spLocks noChangeArrowheads="1"/>
          </p:cNvSpPr>
          <p:nvPr/>
        </p:nvSpPr>
        <p:spPr bwMode="auto">
          <a:xfrm>
            <a:off x="4652963" y="2247900"/>
            <a:ext cx="9144000" cy="369332"/>
          </a:xfrm>
          <a:prstGeom prst="rect">
            <a:avLst/>
          </a:prstGeom>
          <a:noFill/>
          <a:ln w="9525">
            <a:noFill/>
            <a:miter lim="800000"/>
            <a:headEnd/>
            <a:tailEnd/>
          </a:ln>
          <a:effectLst/>
        </p:spPr>
        <p:txBody>
          <a:bodyPr>
            <a:spAutoFit/>
          </a:bodyPr>
          <a:lstStyle/>
          <a:p>
            <a:endParaRPr lang="en-GB"/>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3846755" y="1570357"/>
            <a:ext cx="5205710" cy="4632020"/>
          </a:xfrm>
          <a:prstGeom prst="rect">
            <a:avLst/>
          </a:prstGeom>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88418"/>
                                        </p:tgtEl>
                                        <p:attrNameLst>
                                          <p:attrName>style.visibility</p:attrName>
                                        </p:attrNameLst>
                                      </p:cBhvr>
                                      <p:to>
                                        <p:strVal val="visible"/>
                                      </p:to>
                                    </p:set>
                                    <p:animEffect transition="in" filter="dissolve">
                                      <p:cBhvr>
                                        <p:cTn id="7" dur="500"/>
                                        <p:tgtEl>
                                          <p:spTgt spid="188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normAutofit/>
          </a:bodyPr>
          <a:lstStyle/>
          <a:p>
            <a:r>
              <a:rPr lang="en-GB" sz="4000" dirty="0"/>
              <a:t>Define Contrasts</a:t>
            </a:r>
            <a:endParaRPr lang="en-GB" sz="4000" baseline="-25000" dirty="0"/>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4321299" y="1837055"/>
            <a:ext cx="4505397" cy="3887010"/>
          </a:xfrm>
          <a:prstGeom prst="rect">
            <a:avLst/>
          </a:prstGeom>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88418"/>
                                        </p:tgtEl>
                                        <p:attrNameLst>
                                          <p:attrName>style.visibility</p:attrName>
                                        </p:attrNameLst>
                                      </p:cBhvr>
                                      <p:to>
                                        <p:strVal val="visible"/>
                                      </p:to>
                                    </p:set>
                                    <p:animEffect transition="in" filter="dissolve">
                                      <p:cBhvr>
                                        <p:cTn id="7" dur="500"/>
                                        <p:tgtEl>
                                          <p:spTgt spid="188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GB" dirty="0"/>
              <a:t>Output: </a:t>
            </a:r>
            <a:r>
              <a:rPr lang="en-GB" dirty="0" err="1"/>
              <a:t>sphericity</a:t>
            </a:r>
            <a:endParaRPr lang="en-GB" baseline="-25000" dirty="0"/>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bwMode="auto">
          <a:xfrm>
            <a:off x="2759060" y="1705308"/>
            <a:ext cx="7589520" cy="269046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4802"/>
                                        </p:tgtEl>
                                        <p:attrNameLst>
                                          <p:attrName>style.visibility</p:attrName>
                                        </p:attrNameLst>
                                      </p:cBhvr>
                                      <p:to>
                                        <p:strVal val="visible"/>
                                      </p:to>
                                    </p:set>
                                    <p:animEffect transition="in" filter="dissolve">
                                      <p:cBhvr>
                                        <p:cTn id="7" dur="500"/>
                                        <p:tgtEl>
                                          <p:spTgt spid="204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2"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GB" dirty="0"/>
              <a:t>Repeated-measures effects</a:t>
            </a:r>
            <a:endParaRPr lang="en-GB" baseline="-25000" dirty="0"/>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bwMode="auto">
          <a:xfrm>
            <a:off x="3081136" y="1821445"/>
            <a:ext cx="6944130" cy="348957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6850"/>
                                        </p:tgtEl>
                                        <p:attrNameLst>
                                          <p:attrName>style.visibility</p:attrName>
                                        </p:attrNameLst>
                                      </p:cBhvr>
                                      <p:to>
                                        <p:strVal val="visible"/>
                                      </p:to>
                                    </p:set>
                                    <p:animEffect transition="in" filter="dissolve">
                                      <p:cBhvr>
                                        <p:cTn id="7" dur="500"/>
                                        <p:tgtEl>
                                          <p:spTgt spid="206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0"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2755900" y="230188"/>
            <a:ext cx="7670800" cy="1143000"/>
          </a:xfrm>
        </p:spPr>
        <p:txBody>
          <a:bodyPr/>
          <a:lstStyle/>
          <a:p>
            <a:r>
              <a:rPr lang="en-GB" dirty="0"/>
              <a:t>Between-subjects effect</a:t>
            </a:r>
            <a:endParaRPr lang="en-GB" baseline="-25000" dirty="0"/>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bwMode="auto">
          <a:xfrm>
            <a:off x="3270746" y="1990719"/>
            <a:ext cx="6622680" cy="229298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8898"/>
                                        </p:tgtEl>
                                        <p:attrNameLst>
                                          <p:attrName>style.visibility</p:attrName>
                                        </p:attrNameLst>
                                      </p:cBhvr>
                                      <p:to>
                                        <p:strVal val="visible"/>
                                      </p:to>
                                    </p:set>
                                    <p:animEffect transition="in" filter="dissolve">
                                      <p:cBhvr>
                                        <p:cTn id="7" dur="500"/>
                                        <p:tgtEl>
                                          <p:spTgt spid="208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normAutofit/>
          </a:bodyPr>
          <a:lstStyle/>
          <a:p>
            <a:r>
              <a:rPr lang="en-GB" dirty="0"/>
              <a:t>Main effect of strategy</a:t>
            </a: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2419666" y="1836358"/>
            <a:ext cx="8056880" cy="31655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10946"/>
                                        </p:tgtEl>
                                        <p:attrNameLst>
                                          <p:attrName>style.visibility</p:attrName>
                                        </p:attrNameLst>
                                      </p:cBhvr>
                                      <p:to>
                                        <p:strVal val="visible"/>
                                      </p:to>
                                    </p:set>
                                    <p:animEffect transition="in" filter="dissolve">
                                      <p:cBhvr>
                                        <p:cTn id="7" dur="500"/>
                                        <p:tgtEl>
                                          <p:spTgt spid="210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GB" dirty="0"/>
              <a:t>Main effect of looks</a:t>
            </a: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2397126" y="1912115"/>
            <a:ext cx="8270875" cy="350811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12994"/>
                                        </p:tgtEl>
                                        <p:attrNameLst>
                                          <p:attrName>style.visibility</p:attrName>
                                        </p:attrNameLst>
                                      </p:cBhvr>
                                      <p:to>
                                        <p:strVal val="visible"/>
                                      </p:to>
                                    </p:set>
                                    <p:animEffect transition="in" filter="dissolve">
                                      <p:cBhvr>
                                        <p:cTn id="7" dur="500"/>
                                        <p:tgtEl>
                                          <p:spTgt spid="2129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GB" dirty="0"/>
              <a:t>Main effect of charisma</a:t>
            </a: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2622868" y="2189444"/>
            <a:ext cx="7842885" cy="32360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15042"/>
                                        </p:tgtEl>
                                        <p:attrNameLst>
                                          <p:attrName>style.visibility</p:attrName>
                                        </p:attrNameLst>
                                      </p:cBhvr>
                                      <p:to>
                                        <p:strVal val="visible"/>
                                      </p:to>
                                    </p:set>
                                    <p:animEffect transition="in" filter="dissolve">
                                      <p:cBhvr>
                                        <p:cTn id="7" dur="500"/>
                                        <p:tgtEl>
                                          <p:spTgt spid="215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B3146-0489-95F3-4699-A37E48B81559}"/>
              </a:ext>
            </a:extLst>
          </p:cNvPr>
          <p:cNvSpPr>
            <a:spLocks noGrp="1"/>
          </p:cNvSpPr>
          <p:nvPr>
            <p:ph type="title"/>
          </p:nvPr>
        </p:nvSpPr>
        <p:spPr/>
        <p:txBody>
          <a:bodyPr/>
          <a:lstStyle/>
          <a:p>
            <a:r>
              <a:rPr lang="en-US" dirty="0"/>
              <a:t>Goals today</a:t>
            </a:r>
          </a:p>
        </p:txBody>
      </p:sp>
      <p:sp>
        <p:nvSpPr>
          <p:cNvPr id="3" name="Content Placeholder 2">
            <a:extLst>
              <a:ext uri="{FF2B5EF4-FFF2-40B4-BE49-F238E27FC236}">
                <a16:creationId xmlns:a16="http://schemas.microsoft.com/office/drawing/2014/main" id="{956BEA2C-077F-E50D-8E95-9B0F733CACC0}"/>
              </a:ext>
            </a:extLst>
          </p:cNvPr>
          <p:cNvSpPr>
            <a:spLocks noGrp="1"/>
          </p:cNvSpPr>
          <p:nvPr>
            <p:ph idx="1"/>
          </p:nvPr>
        </p:nvSpPr>
        <p:spPr/>
        <p:txBody>
          <a:bodyPr/>
          <a:lstStyle/>
          <a:p>
            <a:r>
              <a:rPr lang="en-US" dirty="0"/>
              <a:t>extend  repeated measures ANOVA to cover a mixed design (1 or more between subjects factors, 1 or more within subjects factors) (easy)</a:t>
            </a:r>
          </a:p>
          <a:p>
            <a:r>
              <a:rPr lang="en-US" dirty="0"/>
              <a:t>understand the concept and advantages of multilevel models</a:t>
            </a:r>
          </a:p>
        </p:txBody>
      </p:sp>
    </p:spTree>
    <p:extLst>
      <p:ext uri="{BB962C8B-B14F-4D97-AF65-F5344CB8AC3E}">
        <p14:creationId xmlns:p14="http://schemas.microsoft.com/office/powerpoint/2010/main" val="1657015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2617788" y="241300"/>
            <a:ext cx="8050212" cy="774700"/>
          </a:xfrm>
          <a:noFill/>
        </p:spPr>
        <p:txBody>
          <a:bodyPr/>
          <a:lstStyle/>
          <a:p>
            <a:r>
              <a:rPr lang="en-GB" dirty="0"/>
              <a:t>The strategy </a:t>
            </a:r>
            <a:r>
              <a:rPr lang="en-GB" dirty="0">
                <a:sym typeface="Symbol" pitchFamily="18" charset="2"/>
              </a:rPr>
              <a:t> looks interaction</a:t>
            </a:r>
            <a:endParaRPr lang="en-GB" dirty="0"/>
          </a:p>
        </p:txBody>
      </p:sp>
      <p:sp>
        <p:nvSpPr>
          <p:cNvPr id="17410" name="Rectangle 2"/>
          <p:cNvSpPr>
            <a:spLocks noChangeArrowheads="1"/>
          </p:cNvSpPr>
          <p:nvPr/>
        </p:nvSpPr>
        <p:spPr bwMode="auto">
          <a:xfrm>
            <a:off x="152400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333500" y="1951088"/>
            <a:ext cx="10547802" cy="32559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17090"/>
                                        </p:tgtEl>
                                        <p:attrNameLst>
                                          <p:attrName>style.visibility</p:attrName>
                                        </p:attrNameLst>
                                      </p:cBhvr>
                                      <p:to>
                                        <p:strVal val="visible"/>
                                      </p:to>
                                    </p:set>
                                    <p:animEffect transition="in" filter="dissolve">
                                      <p:cBhvr>
                                        <p:cTn id="7" dur="500"/>
                                        <p:tgtEl>
                                          <p:spTgt spid="217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0"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noFill/>
        </p:spPr>
        <p:txBody>
          <a:bodyPr>
            <a:normAutofit/>
          </a:bodyPr>
          <a:lstStyle/>
          <a:p>
            <a:r>
              <a:rPr lang="en-GB" dirty="0"/>
              <a:t>The strategy</a:t>
            </a:r>
            <a:r>
              <a:rPr lang="en-GB" dirty="0">
                <a:sym typeface="Symbol" pitchFamily="18" charset="2"/>
              </a:rPr>
              <a:t> charisma interaction</a:t>
            </a:r>
            <a:endParaRPr lang="en-GB" dirty="0"/>
          </a:p>
        </p:txBody>
      </p:sp>
      <p:sp>
        <p:nvSpPr>
          <p:cNvPr id="15362" name="Rectangle 2"/>
          <p:cNvSpPr>
            <a:spLocks noChangeArrowheads="1"/>
          </p:cNvSpPr>
          <p:nvPr/>
        </p:nvSpPr>
        <p:spPr bwMode="auto">
          <a:xfrm>
            <a:off x="152400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212345" y="2208668"/>
            <a:ext cx="10765028" cy="32396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19138"/>
                                        </p:tgtEl>
                                        <p:attrNameLst>
                                          <p:attrName>style.visibility</p:attrName>
                                        </p:attrNameLst>
                                      </p:cBhvr>
                                      <p:to>
                                        <p:strVal val="visible"/>
                                      </p:to>
                                    </p:set>
                                    <p:animEffect transition="in" filter="dissolve">
                                      <p:cBhvr>
                                        <p:cTn id="7" dur="500"/>
                                        <p:tgtEl>
                                          <p:spTgt spid="219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noFill/>
        </p:spPr>
        <p:txBody>
          <a:bodyPr/>
          <a:lstStyle/>
          <a:p>
            <a:r>
              <a:rPr lang="en-GB" dirty="0"/>
              <a:t>The looks </a:t>
            </a:r>
            <a:r>
              <a:rPr lang="en-GB" dirty="0">
                <a:sym typeface="Symbol" pitchFamily="18" charset="2"/>
              </a:rPr>
              <a:t> charisma interaction</a:t>
            </a:r>
            <a:endParaRPr lang="en-GB" dirty="0"/>
          </a:p>
        </p:txBody>
      </p:sp>
      <p:sp>
        <p:nvSpPr>
          <p:cNvPr id="13314" name="Rectangle 2"/>
          <p:cNvSpPr>
            <a:spLocks noChangeArrowheads="1"/>
          </p:cNvSpPr>
          <p:nvPr/>
        </p:nvSpPr>
        <p:spPr bwMode="auto">
          <a:xfrm>
            <a:off x="152400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524000" y="1904814"/>
            <a:ext cx="10294225" cy="36069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1186"/>
                                        </p:tgtEl>
                                        <p:attrNameLst>
                                          <p:attrName>style.visibility</p:attrName>
                                        </p:attrNameLst>
                                      </p:cBhvr>
                                      <p:to>
                                        <p:strVal val="visible"/>
                                      </p:to>
                                    </p:set>
                                    <p:animEffect transition="in" filter="dissolve">
                                      <p:cBhvr>
                                        <p:cTn id="7" dur="500"/>
                                        <p:tgtEl>
                                          <p:spTgt spid="221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6"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noFill/>
        </p:spPr>
        <p:txBody>
          <a:bodyPr>
            <a:normAutofit/>
          </a:bodyPr>
          <a:lstStyle/>
          <a:p>
            <a:r>
              <a:rPr lang="en-GB" dirty="0"/>
              <a:t>The strategy </a:t>
            </a:r>
            <a:r>
              <a:rPr lang="en-GB" dirty="0">
                <a:sym typeface="Symbol" pitchFamily="18" charset="2"/>
              </a:rPr>
              <a:t> looks  charisma interaction</a:t>
            </a:r>
          </a:p>
        </p:txBody>
      </p:sp>
      <p:sp>
        <p:nvSpPr>
          <p:cNvPr id="11266" name="Rectangle 2"/>
          <p:cNvSpPr>
            <a:spLocks noChangeArrowheads="1"/>
          </p:cNvSpPr>
          <p:nvPr/>
        </p:nvSpPr>
        <p:spPr bwMode="auto">
          <a:xfrm>
            <a:off x="152400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996599" y="1577974"/>
            <a:ext cx="9243378" cy="46216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3234"/>
                                        </p:tgtEl>
                                        <p:attrNameLst>
                                          <p:attrName>style.visibility</p:attrName>
                                        </p:attrNameLst>
                                      </p:cBhvr>
                                      <p:to>
                                        <p:strVal val="visible"/>
                                      </p:to>
                                    </p:set>
                                    <p:animEffect transition="in" filter="dissolve">
                                      <p:cBhvr>
                                        <p:cTn id="7" dur="500"/>
                                        <p:tgtEl>
                                          <p:spTgt spid="223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4"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392DE-C8BA-1344-AD9B-AEEE2422473B}"/>
              </a:ext>
            </a:extLst>
          </p:cNvPr>
          <p:cNvSpPr>
            <a:spLocks noGrp="1"/>
          </p:cNvSpPr>
          <p:nvPr>
            <p:ph type="title"/>
          </p:nvPr>
        </p:nvSpPr>
        <p:spPr/>
        <p:txBody>
          <a:bodyPr/>
          <a:lstStyle/>
          <a:p>
            <a:r>
              <a:rPr lang="en-US" dirty="0"/>
              <a:t>What is a mixed effects model?</a:t>
            </a:r>
          </a:p>
        </p:txBody>
      </p:sp>
      <p:sp>
        <p:nvSpPr>
          <p:cNvPr id="3" name="Content Placeholder 2">
            <a:extLst>
              <a:ext uri="{FF2B5EF4-FFF2-40B4-BE49-F238E27FC236}">
                <a16:creationId xmlns:a16="http://schemas.microsoft.com/office/drawing/2014/main" id="{D6B9047B-72B2-454E-A346-41E9731357CC}"/>
              </a:ext>
            </a:extLst>
          </p:cNvPr>
          <p:cNvSpPr>
            <a:spLocks noGrp="1"/>
          </p:cNvSpPr>
          <p:nvPr>
            <p:ph idx="1"/>
          </p:nvPr>
        </p:nvSpPr>
        <p:spPr/>
        <p:txBody>
          <a:bodyPr>
            <a:normAutofit lnSpcReduction="10000"/>
          </a:bodyPr>
          <a:lstStyle/>
          <a:p>
            <a:r>
              <a:rPr lang="en-US" dirty="0">
                <a:solidFill>
                  <a:schemeClr val="bg2">
                    <a:lumMod val="50000"/>
                  </a:schemeClr>
                </a:solidFill>
              </a:rPr>
              <a:t>Often refers to a design that includes both between-subject factors and within-subject factors</a:t>
            </a:r>
          </a:p>
          <a:p>
            <a:pPr lvl="1"/>
            <a:r>
              <a:rPr lang="en-US" dirty="0">
                <a:solidFill>
                  <a:schemeClr val="bg2">
                    <a:lumMod val="50000"/>
                  </a:schemeClr>
                </a:solidFill>
              </a:rPr>
              <a:t>e.g., </a:t>
            </a:r>
            <a:r>
              <a:rPr lang="en-US" dirty="0">
                <a:solidFill>
                  <a:schemeClr val="bg2">
                    <a:lumMod val="50000"/>
                  </a:schemeClr>
                </a:solidFill>
                <a:hlinkClick r:id="rId3">
                  <a:extLst>
                    <a:ext uri="{A12FA001-AC4F-418D-AE19-62706E023703}">
                      <ahyp:hlinkClr xmlns:ahyp="http://schemas.microsoft.com/office/drawing/2018/hyperlinkcolor" val="tx"/>
                    </a:ext>
                  </a:extLst>
                </a:hlinkClick>
              </a:rPr>
              <a:t>Raio et al 2013 “Cognitive emotion regulation fails the stress test” </a:t>
            </a:r>
            <a:endParaRPr lang="en-US" dirty="0">
              <a:solidFill>
                <a:schemeClr val="bg2">
                  <a:lumMod val="50000"/>
                </a:schemeClr>
              </a:solidFill>
            </a:endParaRPr>
          </a:p>
          <a:p>
            <a:pPr lvl="2"/>
            <a:r>
              <a:rPr lang="en-US" dirty="0">
                <a:solidFill>
                  <a:schemeClr val="bg2">
                    <a:lumMod val="50000"/>
                  </a:schemeClr>
                </a:solidFill>
              </a:rPr>
              <a:t>Acute Stress manipulation between subjects</a:t>
            </a:r>
          </a:p>
          <a:p>
            <a:pPr lvl="2"/>
            <a:r>
              <a:rPr lang="en-US" dirty="0">
                <a:solidFill>
                  <a:schemeClr val="bg2">
                    <a:lumMod val="50000"/>
                  </a:schemeClr>
                </a:solidFill>
              </a:rPr>
              <a:t>Cognitive emotion regulation manipulation within subjects	</a:t>
            </a:r>
          </a:p>
          <a:p>
            <a:r>
              <a:rPr lang="en-US" dirty="0"/>
              <a:t>More generally, “linear mixed effects models” refer to linear models that incorporate both </a:t>
            </a:r>
            <a:r>
              <a:rPr lang="en-US" i="1" dirty="0"/>
              <a:t>fixed</a:t>
            </a:r>
            <a:r>
              <a:rPr lang="en-US" dirty="0"/>
              <a:t> and </a:t>
            </a:r>
            <a:r>
              <a:rPr lang="en-US" i="1" dirty="0"/>
              <a:t>random</a:t>
            </a:r>
            <a:r>
              <a:rPr lang="en-US" dirty="0"/>
              <a:t> effects</a:t>
            </a:r>
          </a:p>
          <a:p>
            <a:pPr lvl="1"/>
            <a:r>
              <a:rPr lang="en-US" dirty="0"/>
              <a:t>fixed effects = population level (average) effects that persist across experiments. i.e. variables that are examined systematically</a:t>
            </a:r>
          </a:p>
          <a:p>
            <a:pPr lvl="1"/>
            <a:r>
              <a:rPr lang="en-US" dirty="0"/>
              <a:t>random effects = variation across clusters of dependent data points (e.g. observations from the same subject, from the same stimulus/item, from the same classroom)</a:t>
            </a:r>
          </a:p>
        </p:txBody>
      </p:sp>
    </p:spTree>
    <p:extLst>
      <p:ext uri="{BB962C8B-B14F-4D97-AF65-F5344CB8AC3E}">
        <p14:creationId xmlns:p14="http://schemas.microsoft.com/office/powerpoint/2010/main" val="477608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392DE-C8BA-1344-AD9B-AEEE2422473B}"/>
              </a:ext>
            </a:extLst>
          </p:cNvPr>
          <p:cNvSpPr>
            <a:spLocks noGrp="1"/>
          </p:cNvSpPr>
          <p:nvPr>
            <p:ph type="title"/>
          </p:nvPr>
        </p:nvSpPr>
        <p:spPr/>
        <p:txBody>
          <a:bodyPr/>
          <a:lstStyle/>
          <a:p>
            <a:r>
              <a:rPr lang="en-US" dirty="0"/>
              <a:t>More on random effects </a:t>
            </a:r>
          </a:p>
        </p:txBody>
      </p:sp>
      <p:sp>
        <p:nvSpPr>
          <p:cNvPr id="3" name="Content Placeholder 2">
            <a:extLst>
              <a:ext uri="{FF2B5EF4-FFF2-40B4-BE49-F238E27FC236}">
                <a16:creationId xmlns:a16="http://schemas.microsoft.com/office/drawing/2014/main" id="{D6B9047B-72B2-454E-A346-41E9731357CC}"/>
              </a:ext>
            </a:extLst>
          </p:cNvPr>
          <p:cNvSpPr>
            <a:spLocks noGrp="1"/>
          </p:cNvSpPr>
          <p:nvPr>
            <p:ph idx="1"/>
          </p:nvPr>
        </p:nvSpPr>
        <p:spPr/>
        <p:txBody>
          <a:bodyPr/>
          <a:lstStyle/>
          <a:p>
            <a:r>
              <a:rPr lang="en-US" dirty="0"/>
              <a:t>think of “random effects” as “cluster-level effects”, or “cluster-varying effects”</a:t>
            </a:r>
          </a:p>
          <a:p>
            <a:r>
              <a:rPr lang="en-US" dirty="0"/>
              <a:t>Designs can have </a:t>
            </a:r>
            <a:r>
              <a:rPr lang="en-US" i="1" dirty="0"/>
              <a:t>crossed</a:t>
            </a:r>
            <a:r>
              <a:rPr lang="en-US" dirty="0"/>
              <a:t> random effects or </a:t>
            </a:r>
            <a:r>
              <a:rPr lang="en-US" i="1" dirty="0"/>
              <a:t> nested</a:t>
            </a:r>
            <a:r>
              <a:rPr lang="en-US" dirty="0"/>
              <a:t> random effects structures</a:t>
            </a:r>
          </a:p>
          <a:p>
            <a:pPr lvl="1"/>
            <a:r>
              <a:rPr lang="en-US" i="1" dirty="0"/>
              <a:t>crossed random effects</a:t>
            </a:r>
            <a:r>
              <a:rPr lang="en-US" dirty="0"/>
              <a:t>: levels of one variable occur across levels other variables – e.g., each participant (random var1) sees each stimulus (random var2)</a:t>
            </a:r>
          </a:p>
          <a:p>
            <a:pPr lvl="1"/>
            <a:r>
              <a:rPr lang="en-US" i="1" dirty="0"/>
              <a:t>nested random effects:</a:t>
            </a:r>
            <a:r>
              <a:rPr lang="en-US" dirty="0"/>
              <a:t> levels of one variable occur within levels of other variables – e.g., each student (random var1) is nested within one classroom (random var2)</a:t>
            </a:r>
          </a:p>
          <a:p>
            <a:pPr lvl="1"/>
            <a:r>
              <a:rPr lang="en-US" dirty="0"/>
              <a:t>our activity today is an example of </a:t>
            </a:r>
            <a:r>
              <a:rPr lang="en-US" i="1" dirty="0"/>
              <a:t>crossed</a:t>
            </a:r>
            <a:r>
              <a:rPr lang="en-US" dirty="0"/>
              <a:t> </a:t>
            </a:r>
            <a:r>
              <a:rPr lang="en-US" i="1" dirty="0"/>
              <a:t>random effects</a:t>
            </a:r>
            <a:endParaRPr lang="en-US" dirty="0"/>
          </a:p>
        </p:txBody>
      </p:sp>
    </p:spTree>
    <p:extLst>
      <p:ext uri="{BB962C8B-B14F-4D97-AF65-F5344CB8AC3E}">
        <p14:creationId xmlns:p14="http://schemas.microsoft.com/office/powerpoint/2010/main" val="3361242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844DB-95E3-DDB3-BEE2-1EC086F9FBFF}"/>
              </a:ext>
            </a:extLst>
          </p:cNvPr>
          <p:cNvSpPr>
            <a:spLocks noGrp="1"/>
          </p:cNvSpPr>
          <p:nvPr>
            <p:ph type="title"/>
          </p:nvPr>
        </p:nvSpPr>
        <p:spPr/>
        <p:txBody>
          <a:bodyPr/>
          <a:lstStyle/>
          <a:p>
            <a:r>
              <a:rPr lang="en-US" dirty="0"/>
              <a:t>Example: home price by #bedrooms</a:t>
            </a:r>
          </a:p>
        </p:txBody>
      </p:sp>
      <p:sp>
        <p:nvSpPr>
          <p:cNvPr id="3" name="Content Placeholder 2">
            <a:extLst>
              <a:ext uri="{FF2B5EF4-FFF2-40B4-BE49-F238E27FC236}">
                <a16:creationId xmlns:a16="http://schemas.microsoft.com/office/drawing/2014/main" id="{05517322-C47C-169C-5680-03841FEE815B}"/>
              </a:ext>
            </a:extLst>
          </p:cNvPr>
          <p:cNvSpPr>
            <a:spLocks noGrp="1"/>
          </p:cNvSpPr>
          <p:nvPr>
            <p:ph idx="1"/>
          </p:nvPr>
        </p:nvSpPr>
        <p:spPr>
          <a:xfrm>
            <a:off x="838200" y="1825625"/>
            <a:ext cx="5122333" cy="4219575"/>
          </a:xfrm>
        </p:spPr>
        <p:txBody>
          <a:bodyPr/>
          <a:lstStyle/>
          <a:p>
            <a:r>
              <a:rPr lang="en-US" dirty="0"/>
              <a:t>complete pooling shows negative relationship: homes with more bedrooms cost less!</a:t>
            </a:r>
          </a:p>
          <a:p>
            <a:r>
              <a:rPr lang="en-US" dirty="0"/>
              <a:t>independence assumption is violated</a:t>
            </a:r>
          </a:p>
          <a:p>
            <a:r>
              <a:rPr lang="en-US" dirty="0"/>
              <a:t>sometimes referred to as ”complete pooling” (one size fits all)</a:t>
            </a:r>
          </a:p>
          <a:p>
            <a:endParaRPr lang="en-US" dirty="0"/>
          </a:p>
        </p:txBody>
      </p:sp>
      <p:sp>
        <p:nvSpPr>
          <p:cNvPr id="6" name="TextBox 5">
            <a:extLst>
              <a:ext uri="{FF2B5EF4-FFF2-40B4-BE49-F238E27FC236}">
                <a16:creationId xmlns:a16="http://schemas.microsoft.com/office/drawing/2014/main" id="{C7F5917D-F306-7709-D07D-B05496D588F5}"/>
              </a:ext>
            </a:extLst>
          </p:cNvPr>
          <p:cNvSpPr txBox="1"/>
          <p:nvPr/>
        </p:nvSpPr>
        <p:spPr>
          <a:xfrm>
            <a:off x="1066800" y="6163733"/>
            <a:ext cx="9890721" cy="369332"/>
          </a:xfrm>
          <a:prstGeom prst="rect">
            <a:avLst/>
          </a:prstGeom>
          <a:noFill/>
        </p:spPr>
        <p:txBody>
          <a:bodyPr wrap="none" rtlCol="0">
            <a:spAutoFit/>
          </a:bodyPr>
          <a:lstStyle/>
          <a:p>
            <a:r>
              <a:rPr lang="en-US" dirty="0"/>
              <a:t>example and screenshot from Violet Brown’s video: </a:t>
            </a:r>
            <a:r>
              <a:rPr lang="en-US" dirty="0">
                <a:hlinkClick r:id="rId2"/>
              </a:rPr>
              <a:t>https://</a:t>
            </a:r>
            <a:r>
              <a:rPr lang="en-US" dirty="0" err="1">
                <a:hlinkClick r:id="rId2"/>
              </a:rPr>
              <a:t>www.youtube.com</a:t>
            </a:r>
            <a:r>
              <a:rPr lang="en-US" dirty="0">
                <a:hlinkClick r:id="rId2"/>
              </a:rPr>
              <a:t>/</a:t>
            </a:r>
            <a:r>
              <a:rPr lang="en-US" dirty="0" err="1">
                <a:hlinkClick r:id="rId2"/>
              </a:rPr>
              <a:t>watch?v</a:t>
            </a:r>
            <a:r>
              <a:rPr lang="en-US" dirty="0">
                <a:hlinkClick r:id="rId2"/>
              </a:rPr>
              <a:t>=3OFXxh4yORU</a:t>
            </a:r>
            <a:endParaRPr lang="en-US" dirty="0"/>
          </a:p>
        </p:txBody>
      </p:sp>
      <p:pic>
        <p:nvPicPr>
          <p:cNvPr id="8" name="Picture 7" descr="Chart, scatter chart&#10;&#10;Description automatically generated">
            <a:extLst>
              <a:ext uri="{FF2B5EF4-FFF2-40B4-BE49-F238E27FC236}">
                <a16:creationId xmlns:a16="http://schemas.microsoft.com/office/drawing/2014/main" id="{518C6E04-78A1-B23E-4312-07F36D1D80CC}"/>
              </a:ext>
            </a:extLst>
          </p:cNvPr>
          <p:cNvPicPr>
            <a:picLocks noChangeAspect="1"/>
          </p:cNvPicPr>
          <p:nvPr/>
        </p:nvPicPr>
        <p:blipFill>
          <a:blip r:embed="rId3"/>
          <a:stretch>
            <a:fillRect/>
          </a:stretch>
        </p:blipFill>
        <p:spPr>
          <a:xfrm>
            <a:off x="6012160" y="1690688"/>
            <a:ext cx="5341640" cy="4097696"/>
          </a:xfrm>
          <a:prstGeom prst="rect">
            <a:avLst/>
          </a:prstGeom>
        </p:spPr>
      </p:pic>
    </p:spTree>
    <p:extLst>
      <p:ext uri="{BB962C8B-B14F-4D97-AF65-F5344CB8AC3E}">
        <p14:creationId xmlns:p14="http://schemas.microsoft.com/office/powerpoint/2010/main" val="3951907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844DB-95E3-DDB3-BEE2-1EC086F9FBFF}"/>
              </a:ext>
            </a:extLst>
          </p:cNvPr>
          <p:cNvSpPr>
            <a:spLocks noGrp="1"/>
          </p:cNvSpPr>
          <p:nvPr>
            <p:ph type="title"/>
          </p:nvPr>
        </p:nvSpPr>
        <p:spPr/>
        <p:txBody>
          <a:bodyPr/>
          <a:lstStyle/>
          <a:p>
            <a:r>
              <a:rPr lang="en-US" dirty="0"/>
              <a:t>Example: home price by #bedrooms</a:t>
            </a:r>
          </a:p>
        </p:txBody>
      </p:sp>
      <p:sp>
        <p:nvSpPr>
          <p:cNvPr id="3" name="Content Placeholder 2">
            <a:extLst>
              <a:ext uri="{FF2B5EF4-FFF2-40B4-BE49-F238E27FC236}">
                <a16:creationId xmlns:a16="http://schemas.microsoft.com/office/drawing/2014/main" id="{05517322-C47C-169C-5680-03841FEE815B}"/>
              </a:ext>
            </a:extLst>
          </p:cNvPr>
          <p:cNvSpPr>
            <a:spLocks noGrp="1"/>
          </p:cNvSpPr>
          <p:nvPr>
            <p:ph idx="1"/>
          </p:nvPr>
        </p:nvSpPr>
        <p:spPr>
          <a:xfrm>
            <a:off x="838200" y="1825625"/>
            <a:ext cx="5122333" cy="4219575"/>
          </a:xfrm>
        </p:spPr>
        <p:txBody>
          <a:bodyPr/>
          <a:lstStyle/>
          <a:p>
            <a:r>
              <a:rPr lang="en-US" dirty="0"/>
              <a:t>there was information not considered: neighborhood </a:t>
            </a:r>
          </a:p>
          <a:p>
            <a:r>
              <a:rPr lang="en-US" dirty="0"/>
              <a:t>what do we do with that info?</a:t>
            </a:r>
          </a:p>
          <a:p>
            <a:pPr lvl="1"/>
            <a:r>
              <a:rPr lang="en-US" dirty="0"/>
              <a:t>no pooling – run separate regressions in each neighborhood</a:t>
            </a:r>
          </a:p>
          <a:p>
            <a:endParaRPr lang="en-US" dirty="0"/>
          </a:p>
        </p:txBody>
      </p:sp>
      <p:sp>
        <p:nvSpPr>
          <p:cNvPr id="6" name="TextBox 5">
            <a:extLst>
              <a:ext uri="{FF2B5EF4-FFF2-40B4-BE49-F238E27FC236}">
                <a16:creationId xmlns:a16="http://schemas.microsoft.com/office/drawing/2014/main" id="{C7F5917D-F306-7709-D07D-B05496D588F5}"/>
              </a:ext>
            </a:extLst>
          </p:cNvPr>
          <p:cNvSpPr txBox="1"/>
          <p:nvPr/>
        </p:nvSpPr>
        <p:spPr>
          <a:xfrm>
            <a:off x="1066800" y="6163733"/>
            <a:ext cx="9890721" cy="369332"/>
          </a:xfrm>
          <a:prstGeom prst="rect">
            <a:avLst/>
          </a:prstGeom>
          <a:noFill/>
        </p:spPr>
        <p:txBody>
          <a:bodyPr wrap="none" rtlCol="0">
            <a:spAutoFit/>
          </a:bodyPr>
          <a:lstStyle/>
          <a:p>
            <a:r>
              <a:rPr lang="en-US" dirty="0"/>
              <a:t>example and screenshot from Violet Brown’s video: </a:t>
            </a:r>
            <a:r>
              <a:rPr lang="en-US" dirty="0">
                <a:hlinkClick r:id="rId2"/>
              </a:rPr>
              <a:t>https://</a:t>
            </a:r>
            <a:r>
              <a:rPr lang="en-US" dirty="0" err="1">
                <a:hlinkClick r:id="rId2"/>
              </a:rPr>
              <a:t>www.youtube.com</a:t>
            </a:r>
            <a:r>
              <a:rPr lang="en-US" dirty="0">
                <a:hlinkClick r:id="rId2"/>
              </a:rPr>
              <a:t>/</a:t>
            </a:r>
            <a:r>
              <a:rPr lang="en-US" dirty="0" err="1">
                <a:hlinkClick r:id="rId2"/>
              </a:rPr>
              <a:t>watch?v</a:t>
            </a:r>
            <a:r>
              <a:rPr lang="en-US" dirty="0">
                <a:hlinkClick r:id="rId2"/>
              </a:rPr>
              <a:t>=3OFXxh4yORU</a:t>
            </a:r>
            <a:endParaRPr lang="en-US" dirty="0"/>
          </a:p>
        </p:txBody>
      </p:sp>
      <p:pic>
        <p:nvPicPr>
          <p:cNvPr id="4" name="Picture 3" descr="Chart, scatter chart&#10;&#10;Description automatically generated">
            <a:extLst>
              <a:ext uri="{FF2B5EF4-FFF2-40B4-BE49-F238E27FC236}">
                <a16:creationId xmlns:a16="http://schemas.microsoft.com/office/drawing/2014/main" id="{79847E55-B56A-6D35-6AD7-1E7460BA8894}"/>
              </a:ext>
            </a:extLst>
          </p:cNvPr>
          <p:cNvPicPr>
            <a:picLocks noChangeAspect="1"/>
          </p:cNvPicPr>
          <p:nvPr/>
        </p:nvPicPr>
        <p:blipFill>
          <a:blip r:embed="rId3"/>
          <a:stretch>
            <a:fillRect/>
          </a:stretch>
        </p:blipFill>
        <p:spPr>
          <a:xfrm>
            <a:off x="6096000" y="1690688"/>
            <a:ext cx="5257800" cy="4022807"/>
          </a:xfrm>
          <a:prstGeom prst="rect">
            <a:avLst/>
          </a:prstGeom>
        </p:spPr>
      </p:pic>
    </p:spTree>
    <p:extLst>
      <p:ext uri="{BB962C8B-B14F-4D97-AF65-F5344CB8AC3E}">
        <p14:creationId xmlns:p14="http://schemas.microsoft.com/office/powerpoint/2010/main" val="2364206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844DB-95E3-DDB3-BEE2-1EC086F9FBFF}"/>
              </a:ext>
            </a:extLst>
          </p:cNvPr>
          <p:cNvSpPr>
            <a:spLocks noGrp="1"/>
          </p:cNvSpPr>
          <p:nvPr>
            <p:ph type="title"/>
          </p:nvPr>
        </p:nvSpPr>
        <p:spPr/>
        <p:txBody>
          <a:bodyPr/>
          <a:lstStyle/>
          <a:p>
            <a:r>
              <a:rPr lang="en-US" dirty="0"/>
              <a:t>Example: home price by #bedrooms</a:t>
            </a:r>
          </a:p>
        </p:txBody>
      </p:sp>
      <p:sp>
        <p:nvSpPr>
          <p:cNvPr id="3" name="Content Placeholder 2">
            <a:extLst>
              <a:ext uri="{FF2B5EF4-FFF2-40B4-BE49-F238E27FC236}">
                <a16:creationId xmlns:a16="http://schemas.microsoft.com/office/drawing/2014/main" id="{05517322-C47C-169C-5680-03841FEE815B}"/>
              </a:ext>
            </a:extLst>
          </p:cNvPr>
          <p:cNvSpPr>
            <a:spLocks noGrp="1"/>
          </p:cNvSpPr>
          <p:nvPr>
            <p:ph idx="1"/>
          </p:nvPr>
        </p:nvSpPr>
        <p:spPr>
          <a:xfrm>
            <a:off x="838200" y="1825625"/>
            <a:ext cx="5122333" cy="4219575"/>
          </a:xfrm>
        </p:spPr>
        <p:txBody>
          <a:bodyPr/>
          <a:lstStyle/>
          <a:p>
            <a:r>
              <a:rPr lang="en-US" dirty="0"/>
              <a:t>there was information not considered: neighborhood </a:t>
            </a:r>
          </a:p>
          <a:p>
            <a:r>
              <a:rPr lang="en-US" dirty="0"/>
              <a:t>what do we do with that info?</a:t>
            </a:r>
          </a:p>
          <a:p>
            <a:pPr lvl="1"/>
            <a:r>
              <a:rPr lang="en-US" dirty="0"/>
              <a:t>“no pooling” – run separate regressions in each neighborhood</a:t>
            </a:r>
          </a:p>
          <a:p>
            <a:pPr lvl="1"/>
            <a:r>
              <a:rPr lang="en-US" dirty="0"/>
              <a:t>“partial pooling” – include random effects (clustering) information in the model this is the linear mixed model (multilevel) approach </a:t>
            </a:r>
          </a:p>
          <a:p>
            <a:endParaRPr lang="en-US" dirty="0"/>
          </a:p>
        </p:txBody>
      </p:sp>
      <p:sp>
        <p:nvSpPr>
          <p:cNvPr id="6" name="TextBox 5">
            <a:extLst>
              <a:ext uri="{FF2B5EF4-FFF2-40B4-BE49-F238E27FC236}">
                <a16:creationId xmlns:a16="http://schemas.microsoft.com/office/drawing/2014/main" id="{C7F5917D-F306-7709-D07D-B05496D588F5}"/>
              </a:ext>
            </a:extLst>
          </p:cNvPr>
          <p:cNvSpPr txBox="1"/>
          <p:nvPr/>
        </p:nvSpPr>
        <p:spPr>
          <a:xfrm>
            <a:off x="1066800" y="6163733"/>
            <a:ext cx="9890721" cy="369332"/>
          </a:xfrm>
          <a:prstGeom prst="rect">
            <a:avLst/>
          </a:prstGeom>
          <a:noFill/>
        </p:spPr>
        <p:txBody>
          <a:bodyPr wrap="none" rtlCol="0">
            <a:spAutoFit/>
          </a:bodyPr>
          <a:lstStyle/>
          <a:p>
            <a:r>
              <a:rPr lang="en-US" dirty="0"/>
              <a:t>example and screenshot from Violet Brown’s video: </a:t>
            </a:r>
            <a:r>
              <a:rPr lang="en-US" dirty="0">
                <a:hlinkClick r:id="rId2"/>
              </a:rPr>
              <a:t>https://</a:t>
            </a:r>
            <a:r>
              <a:rPr lang="en-US" dirty="0" err="1">
                <a:hlinkClick r:id="rId2"/>
              </a:rPr>
              <a:t>www.youtube.com</a:t>
            </a:r>
            <a:r>
              <a:rPr lang="en-US" dirty="0">
                <a:hlinkClick r:id="rId2"/>
              </a:rPr>
              <a:t>/</a:t>
            </a:r>
            <a:r>
              <a:rPr lang="en-US" dirty="0" err="1">
                <a:hlinkClick r:id="rId2"/>
              </a:rPr>
              <a:t>watch?v</a:t>
            </a:r>
            <a:r>
              <a:rPr lang="en-US" dirty="0">
                <a:hlinkClick r:id="rId2"/>
              </a:rPr>
              <a:t>=3OFXxh4yORU</a:t>
            </a:r>
            <a:endParaRPr lang="en-US" dirty="0"/>
          </a:p>
        </p:txBody>
      </p:sp>
      <p:pic>
        <p:nvPicPr>
          <p:cNvPr id="4" name="Picture 3" descr="Chart, scatter chart&#10;&#10;Description automatically generated">
            <a:extLst>
              <a:ext uri="{FF2B5EF4-FFF2-40B4-BE49-F238E27FC236}">
                <a16:creationId xmlns:a16="http://schemas.microsoft.com/office/drawing/2014/main" id="{79847E55-B56A-6D35-6AD7-1E7460BA8894}"/>
              </a:ext>
            </a:extLst>
          </p:cNvPr>
          <p:cNvPicPr>
            <a:picLocks noChangeAspect="1"/>
          </p:cNvPicPr>
          <p:nvPr/>
        </p:nvPicPr>
        <p:blipFill>
          <a:blip r:embed="rId3"/>
          <a:stretch>
            <a:fillRect/>
          </a:stretch>
        </p:blipFill>
        <p:spPr>
          <a:xfrm>
            <a:off x="6096000" y="1690688"/>
            <a:ext cx="5257800" cy="4022807"/>
          </a:xfrm>
          <a:prstGeom prst="rect">
            <a:avLst/>
          </a:prstGeom>
        </p:spPr>
      </p:pic>
    </p:spTree>
    <p:extLst>
      <p:ext uri="{BB962C8B-B14F-4D97-AF65-F5344CB8AC3E}">
        <p14:creationId xmlns:p14="http://schemas.microsoft.com/office/powerpoint/2010/main" val="21445663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18E98-D049-6B73-75F2-E8DB458A15E4}"/>
              </a:ext>
            </a:extLst>
          </p:cNvPr>
          <p:cNvSpPr>
            <a:spLocks noGrp="1"/>
          </p:cNvSpPr>
          <p:nvPr>
            <p:ph type="title"/>
          </p:nvPr>
        </p:nvSpPr>
        <p:spPr/>
        <p:txBody>
          <a:bodyPr/>
          <a:lstStyle/>
          <a:p>
            <a:r>
              <a:rPr lang="en-US" dirty="0"/>
              <a:t>“No pooling” v “Partial pooling”: what is the difference?</a:t>
            </a:r>
          </a:p>
        </p:txBody>
      </p:sp>
      <p:sp>
        <p:nvSpPr>
          <p:cNvPr id="3" name="Content Placeholder 2">
            <a:extLst>
              <a:ext uri="{FF2B5EF4-FFF2-40B4-BE49-F238E27FC236}">
                <a16:creationId xmlns:a16="http://schemas.microsoft.com/office/drawing/2014/main" id="{AD6905D0-F7CA-17B9-3FC0-5260ABC418AB}"/>
              </a:ext>
            </a:extLst>
          </p:cNvPr>
          <p:cNvSpPr>
            <a:spLocks noGrp="1"/>
          </p:cNvSpPr>
          <p:nvPr>
            <p:ph idx="1"/>
          </p:nvPr>
        </p:nvSpPr>
        <p:spPr>
          <a:xfrm>
            <a:off x="838200" y="1825625"/>
            <a:ext cx="5257800" cy="4351338"/>
          </a:xfrm>
        </p:spPr>
        <p:txBody>
          <a:bodyPr>
            <a:normAutofit/>
          </a:bodyPr>
          <a:lstStyle/>
          <a:p>
            <a:r>
              <a:rPr lang="en-US" dirty="0"/>
              <a:t>imbalances are handled differently (i.e., not handled in the ”no pooling approach”)</a:t>
            </a:r>
          </a:p>
          <a:p>
            <a:r>
              <a:rPr lang="en-US" dirty="0"/>
              <a:t>random effects are influenced by each other: </a:t>
            </a:r>
            <a:r>
              <a:rPr lang="en-US" i="1" dirty="0"/>
              <a:t>shrinkage</a:t>
            </a:r>
            <a:endParaRPr lang="en-US" dirty="0"/>
          </a:p>
          <a:p>
            <a:pPr lvl="1"/>
            <a:r>
              <a:rPr lang="en-US" b="0" i="0" dirty="0">
                <a:solidFill>
                  <a:srgbClr val="212529"/>
                </a:solidFill>
                <a:effectLst/>
                <a:latin typeface="-apple-system"/>
              </a:rPr>
              <a:t>the model estimates values for the population, and pulls (</a:t>
            </a:r>
            <a:r>
              <a:rPr lang="en-US" b="0" i="1" dirty="0">
                <a:solidFill>
                  <a:srgbClr val="212529"/>
                </a:solidFill>
                <a:effectLst/>
                <a:latin typeface="-apple-system"/>
              </a:rPr>
              <a:t>shrinks</a:t>
            </a:r>
            <a:r>
              <a:rPr lang="en-US" b="0" i="0" dirty="0">
                <a:solidFill>
                  <a:srgbClr val="212529"/>
                </a:solidFill>
                <a:effectLst/>
                <a:latin typeface="-apple-system"/>
              </a:rPr>
              <a:t>) the estimates for individual subjects toward those values</a:t>
            </a:r>
            <a:endParaRPr lang="en-US" dirty="0"/>
          </a:p>
        </p:txBody>
      </p:sp>
      <p:pic>
        <p:nvPicPr>
          <p:cNvPr id="5" name="Picture 4" descr="Chart, scatter chart&#10;&#10;Description automatically generated">
            <a:extLst>
              <a:ext uri="{FF2B5EF4-FFF2-40B4-BE49-F238E27FC236}">
                <a16:creationId xmlns:a16="http://schemas.microsoft.com/office/drawing/2014/main" id="{F40A0593-16D4-AF15-42E3-168363450C85}"/>
              </a:ext>
            </a:extLst>
          </p:cNvPr>
          <p:cNvPicPr>
            <a:picLocks noChangeAspect="1"/>
          </p:cNvPicPr>
          <p:nvPr/>
        </p:nvPicPr>
        <p:blipFill>
          <a:blip r:embed="rId2"/>
          <a:stretch>
            <a:fillRect/>
          </a:stretch>
        </p:blipFill>
        <p:spPr>
          <a:xfrm>
            <a:off x="6184900" y="1751277"/>
            <a:ext cx="5168900" cy="1612900"/>
          </a:xfrm>
          <a:prstGeom prst="rect">
            <a:avLst/>
          </a:prstGeom>
        </p:spPr>
      </p:pic>
      <p:pic>
        <p:nvPicPr>
          <p:cNvPr id="7" name="Picture 6" descr="Chart, scatter chart&#10;&#10;Description automatically generated">
            <a:extLst>
              <a:ext uri="{FF2B5EF4-FFF2-40B4-BE49-F238E27FC236}">
                <a16:creationId xmlns:a16="http://schemas.microsoft.com/office/drawing/2014/main" id="{BFA82A89-FDF0-A5BA-C0CE-05A3EED530CD}"/>
              </a:ext>
            </a:extLst>
          </p:cNvPr>
          <p:cNvPicPr>
            <a:picLocks noChangeAspect="1"/>
          </p:cNvPicPr>
          <p:nvPr/>
        </p:nvPicPr>
        <p:blipFill>
          <a:blip r:embed="rId3"/>
          <a:stretch>
            <a:fillRect/>
          </a:stretch>
        </p:blipFill>
        <p:spPr>
          <a:xfrm>
            <a:off x="6096000" y="4074055"/>
            <a:ext cx="5854700" cy="1879600"/>
          </a:xfrm>
          <a:prstGeom prst="rect">
            <a:avLst/>
          </a:prstGeom>
        </p:spPr>
      </p:pic>
      <p:sp>
        <p:nvSpPr>
          <p:cNvPr id="8" name="TextBox 7">
            <a:extLst>
              <a:ext uri="{FF2B5EF4-FFF2-40B4-BE49-F238E27FC236}">
                <a16:creationId xmlns:a16="http://schemas.microsoft.com/office/drawing/2014/main" id="{8FB6C260-D30C-62A5-E5E5-73AE725BEBCA}"/>
              </a:ext>
            </a:extLst>
          </p:cNvPr>
          <p:cNvSpPr txBox="1"/>
          <p:nvPr/>
        </p:nvSpPr>
        <p:spPr>
          <a:xfrm>
            <a:off x="6214533" y="1337733"/>
            <a:ext cx="5304401" cy="369332"/>
          </a:xfrm>
          <a:prstGeom prst="rect">
            <a:avLst/>
          </a:prstGeom>
          <a:noFill/>
        </p:spPr>
        <p:txBody>
          <a:bodyPr wrap="none" rtlCol="0">
            <a:spAutoFit/>
          </a:bodyPr>
          <a:lstStyle/>
          <a:p>
            <a:r>
              <a:rPr lang="en-US" b="1" dirty="0"/>
              <a:t>No pooling </a:t>
            </a:r>
            <a:r>
              <a:rPr lang="en-US" sz="1400" dirty="0"/>
              <a:t>(individual regression lines uninfluenced by each other)</a:t>
            </a:r>
          </a:p>
        </p:txBody>
      </p:sp>
      <p:sp>
        <p:nvSpPr>
          <p:cNvPr id="9" name="TextBox 8">
            <a:extLst>
              <a:ext uri="{FF2B5EF4-FFF2-40B4-BE49-F238E27FC236}">
                <a16:creationId xmlns:a16="http://schemas.microsoft.com/office/drawing/2014/main" id="{951A0620-241F-32D4-F17B-E05F8471710E}"/>
              </a:ext>
            </a:extLst>
          </p:cNvPr>
          <p:cNvSpPr txBox="1"/>
          <p:nvPr/>
        </p:nvSpPr>
        <p:spPr>
          <a:xfrm>
            <a:off x="6184900" y="3754452"/>
            <a:ext cx="4948662" cy="369332"/>
          </a:xfrm>
          <a:prstGeom prst="rect">
            <a:avLst/>
          </a:prstGeom>
          <a:noFill/>
        </p:spPr>
        <p:txBody>
          <a:bodyPr wrap="none" rtlCol="0">
            <a:spAutoFit/>
          </a:bodyPr>
          <a:lstStyle/>
          <a:p>
            <a:r>
              <a:rPr lang="en-US" b="1" dirty="0"/>
              <a:t>Partial pooling </a:t>
            </a:r>
            <a:r>
              <a:rPr lang="en-US" sz="1400" dirty="0"/>
              <a:t>(mixed effects/multilevel modeling approach)</a:t>
            </a:r>
          </a:p>
        </p:txBody>
      </p:sp>
    </p:spTree>
    <p:extLst>
      <p:ext uri="{BB962C8B-B14F-4D97-AF65-F5344CB8AC3E}">
        <p14:creationId xmlns:p14="http://schemas.microsoft.com/office/powerpoint/2010/main" val="2293118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392DE-C8BA-1344-AD9B-AEEE2422473B}"/>
              </a:ext>
            </a:extLst>
          </p:cNvPr>
          <p:cNvSpPr>
            <a:spLocks noGrp="1"/>
          </p:cNvSpPr>
          <p:nvPr>
            <p:ph type="title"/>
          </p:nvPr>
        </p:nvSpPr>
        <p:spPr/>
        <p:txBody>
          <a:bodyPr/>
          <a:lstStyle/>
          <a:p>
            <a:r>
              <a:rPr lang="en-US" dirty="0"/>
              <a:t>What is a mixed effects model?</a:t>
            </a:r>
          </a:p>
        </p:txBody>
      </p:sp>
      <p:sp>
        <p:nvSpPr>
          <p:cNvPr id="3" name="Content Placeholder 2">
            <a:extLst>
              <a:ext uri="{FF2B5EF4-FFF2-40B4-BE49-F238E27FC236}">
                <a16:creationId xmlns:a16="http://schemas.microsoft.com/office/drawing/2014/main" id="{D6B9047B-72B2-454E-A346-41E9731357CC}"/>
              </a:ext>
            </a:extLst>
          </p:cNvPr>
          <p:cNvSpPr>
            <a:spLocks noGrp="1"/>
          </p:cNvSpPr>
          <p:nvPr>
            <p:ph idx="1"/>
          </p:nvPr>
        </p:nvSpPr>
        <p:spPr/>
        <p:txBody>
          <a:bodyPr/>
          <a:lstStyle/>
          <a:p>
            <a:r>
              <a:rPr lang="en-US" dirty="0"/>
              <a:t>Often refers to a design that includes both between-subject factors and within-subject factors</a:t>
            </a:r>
          </a:p>
          <a:p>
            <a:pPr lvl="1"/>
            <a:r>
              <a:rPr lang="en-US" dirty="0"/>
              <a:t>e.g., </a:t>
            </a:r>
            <a:r>
              <a:rPr lang="en-US" dirty="0">
                <a:hlinkClick r:id="rId2"/>
              </a:rPr>
              <a:t>Raio et al 2013 “Cognitive emotion regulation fails the stress test” </a:t>
            </a:r>
            <a:endParaRPr lang="en-US" dirty="0"/>
          </a:p>
          <a:p>
            <a:pPr lvl="2"/>
            <a:r>
              <a:rPr lang="en-US" dirty="0"/>
              <a:t>Acute Stress manipulation between subjects</a:t>
            </a:r>
          </a:p>
          <a:p>
            <a:pPr lvl="2"/>
            <a:r>
              <a:rPr lang="en-US" dirty="0"/>
              <a:t>Cognitive emotion regulation manipulation within subjects	</a:t>
            </a:r>
          </a:p>
          <a:p>
            <a:pPr lvl="1"/>
            <a:r>
              <a:rPr lang="en-US" dirty="0"/>
              <a:t>this is just our repeated measure ANOVA model with an additional between subjects factor</a:t>
            </a:r>
          </a:p>
        </p:txBody>
      </p:sp>
    </p:spTree>
    <p:extLst>
      <p:ext uri="{BB962C8B-B14F-4D97-AF65-F5344CB8AC3E}">
        <p14:creationId xmlns:p14="http://schemas.microsoft.com/office/powerpoint/2010/main" val="197142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392DE-C8BA-1344-AD9B-AEEE2422473B}"/>
              </a:ext>
            </a:extLst>
          </p:cNvPr>
          <p:cNvSpPr>
            <a:spLocks noGrp="1"/>
          </p:cNvSpPr>
          <p:nvPr>
            <p:ph type="title"/>
          </p:nvPr>
        </p:nvSpPr>
        <p:spPr/>
        <p:txBody>
          <a:bodyPr/>
          <a:lstStyle/>
          <a:p>
            <a:r>
              <a:rPr lang="en-US" dirty="0"/>
              <a:t>Advantages of linear mixed models</a:t>
            </a:r>
          </a:p>
        </p:txBody>
      </p:sp>
      <p:sp>
        <p:nvSpPr>
          <p:cNvPr id="3" name="Content Placeholder 2">
            <a:extLst>
              <a:ext uri="{FF2B5EF4-FFF2-40B4-BE49-F238E27FC236}">
                <a16:creationId xmlns:a16="http://schemas.microsoft.com/office/drawing/2014/main" id="{D6B9047B-72B2-454E-A346-41E9731357CC}"/>
              </a:ext>
            </a:extLst>
          </p:cNvPr>
          <p:cNvSpPr>
            <a:spLocks noGrp="1"/>
          </p:cNvSpPr>
          <p:nvPr>
            <p:ph idx="1"/>
          </p:nvPr>
        </p:nvSpPr>
        <p:spPr/>
        <p:txBody>
          <a:bodyPr>
            <a:normAutofit/>
          </a:bodyPr>
          <a:lstStyle/>
          <a:p>
            <a:r>
              <a:rPr lang="en-US" dirty="0"/>
              <a:t>captures variance (e.g. trial-to-trial) that may be important for accurately estimating effects of interest</a:t>
            </a:r>
          </a:p>
          <a:p>
            <a:r>
              <a:rPr lang="en-US" dirty="0"/>
              <a:t>allows modeling of multiple random variables (e.g., participants and stimuli), whereas ANOVA approaches allow only one random variable </a:t>
            </a:r>
          </a:p>
          <a:p>
            <a:pPr lvl="1"/>
            <a:r>
              <a:rPr lang="en-US" dirty="0"/>
              <a:t>participants are a sample from larger population</a:t>
            </a:r>
          </a:p>
          <a:p>
            <a:pPr lvl="1"/>
            <a:r>
              <a:rPr lang="en-US" dirty="0"/>
              <a:t>usually stimuli are also sampled from a larger population</a:t>
            </a:r>
          </a:p>
          <a:p>
            <a:pPr lvl="1"/>
            <a:r>
              <a:rPr lang="en-US" dirty="0"/>
              <a:t>in ANOVA you must choose to model only one random effect (usually participant effect, ignoring stimulus effect – Judd, Westfall &amp; Kenny, 2012)</a:t>
            </a:r>
          </a:p>
          <a:p>
            <a:endParaRPr lang="en-US" dirty="0"/>
          </a:p>
        </p:txBody>
      </p:sp>
    </p:spTree>
    <p:extLst>
      <p:ext uri="{BB962C8B-B14F-4D97-AF65-F5344CB8AC3E}">
        <p14:creationId xmlns:p14="http://schemas.microsoft.com/office/powerpoint/2010/main" val="23462340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392DE-C8BA-1344-AD9B-AEEE2422473B}"/>
              </a:ext>
            </a:extLst>
          </p:cNvPr>
          <p:cNvSpPr>
            <a:spLocks noGrp="1"/>
          </p:cNvSpPr>
          <p:nvPr>
            <p:ph type="title"/>
          </p:nvPr>
        </p:nvSpPr>
        <p:spPr/>
        <p:txBody>
          <a:bodyPr/>
          <a:lstStyle/>
          <a:p>
            <a:r>
              <a:rPr lang="en-US" dirty="0"/>
              <a:t>Advantages of linear mixed models (cont.)</a:t>
            </a:r>
          </a:p>
        </p:txBody>
      </p:sp>
      <p:sp>
        <p:nvSpPr>
          <p:cNvPr id="3" name="Content Placeholder 2">
            <a:extLst>
              <a:ext uri="{FF2B5EF4-FFF2-40B4-BE49-F238E27FC236}">
                <a16:creationId xmlns:a16="http://schemas.microsoft.com/office/drawing/2014/main" id="{D6B9047B-72B2-454E-A346-41E9731357CC}"/>
              </a:ext>
            </a:extLst>
          </p:cNvPr>
          <p:cNvSpPr>
            <a:spLocks noGrp="1"/>
          </p:cNvSpPr>
          <p:nvPr>
            <p:ph idx="1"/>
          </p:nvPr>
        </p:nvSpPr>
        <p:spPr/>
        <p:txBody>
          <a:bodyPr>
            <a:normAutofit lnSpcReduction="10000"/>
          </a:bodyPr>
          <a:lstStyle/>
          <a:p>
            <a:r>
              <a:rPr lang="en-US" dirty="0"/>
              <a:t>handles unbalanced designs (and missing data)</a:t>
            </a:r>
          </a:p>
          <a:p>
            <a:pPr lvl="1"/>
            <a:r>
              <a:rPr lang="en-US" dirty="0"/>
              <a:t>e.g., effect of feedback choice on memory performance (different numbers of feedback and no feedback trials)</a:t>
            </a:r>
          </a:p>
          <a:p>
            <a:r>
              <a:rPr lang="en-US" dirty="0"/>
              <a:t>handles categorical or continuous predictors, coefficients give magnitude and direction of effects (as opposed to ANOVA approach)</a:t>
            </a:r>
          </a:p>
          <a:p>
            <a:r>
              <a:rPr lang="en-US" dirty="0"/>
              <a:t>extends to other types of outcome variables (e.g., binary) – referred to as generalized mixed models in this case (e.g., see </a:t>
            </a:r>
            <a:r>
              <a:rPr lang="en-US" dirty="0" err="1"/>
              <a:t>glmer</a:t>
            </a:r>
            <a:r>
              <a:rPr lang="en-US" dirty="0"/>
              <a:t> function in the lme4 R package)</a:t>
            </a:r>
          </a:p>
          <a:p>
            <a:pPr lvl="1"/>
            <a:r>
              <a:rPr lang="en-US" dirty="0"/>
              <a:t>e.g. </a:t>
            </a:r>
            <a:r>
              <a:rPr lang="en-US" b="0" i="0" dirty="0" err="1">
                <a:solidFill>
                  <a:srgbClr val="222222"/>
                </a:solidFill>
                <a:effectLst/>
                <a:latin typeface="-apple-system"/>
              </a:rPr>
              <a:t>Raio</a:t>
            </a:r>
            <a:r>
              <a:rPr lang="en-US" b="0" i="0" dirty="0">
                <a:solidFill>
                  <a:srgbClr val="222222"/>
                </a:solidFill>
                <a:effectLst/>
                <a:latin typeface="-apple-system"/>
              </a:rPr>
              <a:t>, C.M., </a:t>
            </a:r>
            <a:r>
              <a:rPr lang="en-US" b="0" i="0" dirty="0" err="1">
                <a:solidFill>
                  <a:srgbClr val="222222"/>
                </a:solidFill>
                <a:effectLst/>
                <a:latin typeface="-apple-system"/>
              </a:rPr>
              <a:t>Konova</a:t>
            </a:r>
            <a:r>
              <a:rPr lang="en-US" b="0" i="0" dirty="0">
                <a:solidFill>
                  <a:srgbClr val="222222"/>
                </a:solidFill>
                <a:effectLst/>
                <a:latin typeface="-apple-system"/>
              </a:rPr>
              <a:t>, A.B. &amp; Otto, A.R. Trait impulsivity and acute stress interact to influence choice and decision speed during multi-stage decision-making. </a:t>
            </a:r>
            <a:r>
              <a:rPr lang="en-US" b="0" i="1" dirty="0">
                <a:solidFill>
                  <a:srgbClr val="222222"/>
                </a:solidFill>
                <a:effectLst/>
                <a:latin typeface="-apple-system"/>
              </a:rPr>
              <a:t>Sci Rep</a:t>
            </a:r>
            <a:r>
              <a:rPr lang="en-US" b="0" i="0" dirty="0">
                <a:solidFill>
                  <a:srgbClr val="222222"/>
                </a:solidFill>
                <a:effectLst/>
                <a:latin typeface="-apple-system"/>
              </a:rPr>
              <a:t> </a:t>
            </a:r>
            <a:r>
              <a:rPr lang="en-US" b="1" i="0" dirty="0">
                <a:solidFill>
                  <a:srgbClr val="222222"/>
                </a:solidFill>
                <a:effectLst/>
                <a:latin typeface="-apple-system"/>
              </a:rPr>
              <a:t>10</a:t>
            </a:r>
            <a:r>
              <a:rPr lang="en-US" b="0" i="0" dirty="0">
                <a:solidFill>
                  <a:srgbClr val="222222"/>
                </a:solidFill>
                <a:effectLst/>
                <a:latin typeface="-apple-system"/>
              </a:rPr>
              <a:t>, 7754 (2020). https://</a:t>
            </a:r>
            <a:r>
              <a:rPr lang="en-US" b="0" i="0" dirty="0" err="1">
                <a:solidFill>
                  <a:srgbClr val="222222"/>
                </a:solidFill>
                <a:effectLst/>
                <a:latin typeface="-apple-system"/>
              </a:rPr>
              <a:t>doi.org</a:t>
            </a:r>
            <a:r>
              <a:rPr lang="en-US" b="0" i="0" dirty="0">
                <a:solidFill>
                  <a:srgbClr val="222222"/>
                </a:solidFill>
                <a:effectLst/>
                <a:latin typeface="-apple-system"/>
              </a:rPr>
              <a:t>/10.1038/</a:t>
            </a:r>
            <a:endParaRPr lang="en-US" dirty="0"/>
          </a:p>
          <a:p>
            <a:endParaRPr lang="en-US" dirty="0"/>
          </a:p>
        </p:txBody>
      </p:sp>
    </p:spTree>
    <p:extLst>
      <p:ext uri="{BB962C8B-B14F-4D97-AF65-F5344CB8AC3E}">
        <p14:creationId xmlns:p14="http://schemas.microsoft.com/office/powerpoint/2010/main" val="36898595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392DE-C8BA-1344-AD9B-AEEE2422473B}"/>
              </a:ext>
            </a:extLst>
          </p:cNvPr>
          <p:cNvSpPr>
            <a:spLocks noGrp="1"/>
          </p:cNvSpPr>
          <p:nvPr>
            <p:ph type="title"/>
          </p:nvPr>
        </p:nvSpPr>
        <p:spPr/>
        <p:txBody>
          <a:bodyPr>
            <a:normAutofit/>
          </a:bodyPr>
          <a:lstStyle/>
          <a:p>
            <a:r>
              <a:rPr lang="en-US" sz="3600" dirty="0"/>
              <a:t>Example – DV=response time, IV=word difficulty</a:t>
            </a:r>
          </a:p>
        </p:txBody>
      </p:sp>
      <p:sp>
        <p:nvSpPr>
          <p:cNvPr id="3" name="Content Placeholder 2">
            <a:extLst>
              <a:ext uri="{FF2B5EF4-FFF2-40B4-BE49-F238E27FC236}">
                <a16:creationId xmlns:a16="http://schemas.microsoft.com/office/drawing/2014/main" id="{D6B9047B-72B2-454E-A346-41E9731357CC}"/>
              </a:ext>
            </a:extLst>
          </p:cNvPr>
          <p:cNvSpPr>
            <a:spLocks noGrp="1"/>
          </p:cNvSpPr>
          <p:nvPr>
            <p:ph idx="1"/>
          </p:nvPr>
        </p:nvSpPr>
        <p:spPr>
          <a:xfrm>
            <a:off x="838200" y="1825625"/>
            <a:ext cx="4038600" cy="4351338"/>
          </a:xfrm>
        </p:spPr>
        <p:txBody>
          <a:bodyPr>
            <a:normAutofit/>
          </a:bodyPr>
          <a:lstStyle/>
          <a:p>
            <a:r>
              <a:rPr lang="en-US" dirty="0"/>
              <a:t>fixed effects only </a:t>
            </a:r>
          </a:p>
          <a:p>
            <a:pPr lvl="1"/>
            <a:r>
              <a:rPr lang="en-US" dirty="0"/>
              <a:t>does not capture subject or item variance</a:t>
            </a:r>
          </a:p>
          <a:p>
            <a:endParaRPr lang="en-US" dirty="0"/>
          </a:p>
        </p:txBody>
      </p:sp>
      <p:pic>
        <p:nvPicPr>
          <p:cNvPr id="5" name="Picture 4">
            <a:extLst>
              <a:ext uri="{FF2B5EF4-FFF2-40B4-BE49-F238E27FC236}">
                <a16:creationId xmlns:a16="http://schemas.microsoft.com/office/drawing/2014/main" id="{13376C70-A147-7147-BA59-EAC490CF6B97}"/>
              </a:ext>
            </a:extLst>
          </p:cNvPr>
          <p:cNvPicPr>
            <a:picLocks noChangeAspect="1"/>
          </p:cNvPicPr>
          <p:nvPr/>
        </p:nvPicPr>
        <p:blipFill>
          <a:blip r:embed="rId2"/>
          <a:stretch>
            <a:fillRect/>
          </a:stretch>
        </p:blipFill>
        <p:spPr>
          <a:xfrm>
            <a:off x="4878917" y="1690688"/>
            <a:ext cx="6024360" cy="3986212"/>
          </a:xfrm>
          <a:prstGeom prst="rect">
            <a:avLst/>
          </a:prstGeom>
        </p:spPr>
      </p:pic>
      <p:sp>
        <p:nvSpPr>
          <p:cNvPr id="4" name="TextBox 3">
            <a:extLst>
              <a:ext uri="{FF2B5EF4-FFF2-40B4-BE49-F238E27FC236}">
                <a16:creationId xmlns:a16="http://schemas.microsoft.com/office/drawing/2014/main" id="{EFCF7C9E-9AC1-B48B-9C4F-B75CDC64CF1E}"/>
              </a:ext>
            </a:extLst>
          </p:cNvPr>
          <p:cNvSpPr txBox="1"/>
          <p:nvPr/>
        </p:nvSpPr>
        <p:spPr>
          <a:xfrm>
            <a:off x="6692259" y="5557598"/>
            <a:ext cx="4661542" cy="923330"/>
          </a:xfrm>
          <a:prstGeom prst="rect">
            <a:avLst/>
          </a:prstGeom>
          <a:noFill/>
        </p:spPr>
        <p:txBody>
          <a:bodyPr wrap="square" rtlCol="0">
            <a:spAutoFit/>
          </a:bodyPr>
          <a:lstStyle/>
          <a:p>
            <a:r>
              <a:rPr lang="en-US" i="1" dirty="0"/>
              <a:t>different shapes indicate an individual subject (this information is not accounted for by the fixed effects only model)</a:t>
            </a:r>
          </a:p>
        </p:txBody>
      </p:sp>
      <p:sp>
        <p:nvSpPr>
          <p:cNvPr id="7" name="TextBox 6">
            <a:extLst>
              <a:ext uri="{FF2B5EF4-FFF2-40B4-BE49-F238E27FC236}">
                <a16:creationId xmlns:a16="http://schemas.microsoft.com/office/drawing/2014/main" id="{B3DA133D-6379-93FB-08CF-EE782C727B87}"/>
              </a:ext>
            </a:extLst>
          </p:cNvPr>
          <p:cNvSpPr txBox="1"/>
          <p:nvPr/>
        </p:nvSpPr>
        <p:spPr>
          <a:xfrm>
            <a:off x="980307" y="3429000"/>
            <a:ext cx="3737997" cy="369332"/>
          </a:xfrm>
          <a:prstGeom prst="rect">
            <a:avLst/>
          </a:prstGeom>
          <a:noFill/>
        </p:spPr>
        <p:txBody>
          <a:bodyPr wrap="square" rtlCol="0">
            <a:spAutoFit/>
          </a:bodyPr>
          <a:lstStyle/>
          <a:p>
            <a:r>
              <a:rPr lang="en-US" dirty="0">
                <a:latin typeface="Andale Mono" panose="020B0509000000000004" pitchFamily="49" charset="0"/>
              </a:rPr>
              <a:t>RT ~ difficulty</a:t>
            </a:r>
          </a:p>
        </p:txBody>
      </p:sp>
      <p:sp>
        <p:nvSpPr>
          <p:cNvPr id="6" name="TextBox 5">
            <a:extLst>
              <a:ext uri="{FF2B5EF4-FFF2-40B4-BE49-F238E27FC236}">
                <a16:creationId xmlns:a16="http://schemas.microsoft.com/office/drawing/2014/main" id="{687B746B-B056-948E-B05B-BAE597FFAD18}"/>
              </a:ext>
            </a:extLst>
          </p:cNvPr>
          <p:cNvSpPr txBox="1"/>
          <p:nvPr/>
        </p:nvSpPr>
        <p:spPr>
          <a:xfrm>
            <a:off x="634565" y="3382833"/>
            <a:ext cx="549377" cy="461665"/>
          </a:xfrm>
          <a:prstGeom prst="rect">
            <a:avLst/>
          </a:prstGeom>
          <a:noFill/>
        </p:spPr>
        <p:txBody>
          <a:bodyPr wrap="square">
            <a:spAutoFit/>
          </a:bodyPr>
          <a:lstStyle/>
          <a:p>
            <a:r>
              <a:rPr lang="en-US" sz="2400" dirty="0"/>
              <a:t>R:</a:t>
            </a:r>
          </a:p>
        </p:txBody>
      </p:sp>
      <p:sp>
        <p:nvSpPr>
          <p:cNvPr id="8" name="TextBox 7">
            <a:extLst>
              <a:ext uri="{FF2B5EF4-FFF2-40B4-BE49-F238E27FC236}">
                <a16:creationId xmlns:a16="http://schemas.microsoft.com/office/drawing/2014/main" id="{6CD82A7D-DC30-A7DE-9E28-FB052E311EAF}"/>
              </a:ext>
            </a:extLst>
          </p:cNvPr>
          <p:cNvSpPr txBox="1"/>
          <p:nvPr/>
        </p:nvSpPr>
        <p:spPr>
          <a:xfrm>
            <a:off x="634565" y="4001294"/>
            <a:ext cx="872502" cy="461665"/>
          </a:xfrm>
          <a:prstGeom prst="rect">
            <a:avLst/>
          </a:prstGeom>
          <a:noFill/>
        </p:spPr>
        <p:txBody>
          <a:bodyPr wrap="square">
            <a:spAutoFit/>
          </a:bodyPr>
          <a:lstStyle/>
          <a:p>
            <a:r>
              <a:rPr lang="en-US" sz="2400" dirty="0"/>
              <a:t>SPSS:</a:t>
            </a:r>
          </a:p>
        </p:txBody>
      </p:sp>
      <p:sp>
        <p:nvSpPr>
          <p:cNvPr id="9" name="TextBox 8">
            <a:extLst>
              <a:ext uri="{FF2B5EF4-FFF2-40B4-BE49-F238E27FC236}">
                <a16:creationId xmlns:a16="http://schemas.microsoft.com/office/drawing/2014/main" id="{CE61AE93-C8C0-080C-E1F5-7443EC875FDA}"/>
              </a:ext>
            </a:extLst>
          </p:cNvPr>
          <p:cNvSpPr txBox="1"/>
          <p:nvPr/>
        </p:nvSpPr>
        <p:spPr>
          <a:xfrm>
            <a:off x="926594" y="4092623"/>
            <a:ext cx="6388608" cy="307777"/>
          </a:xfrm>
          <a:prstGeom prst="rect">
            <a:avLst/>
          </a:prstGeom>
          <a:noFill/>
        </p:spPr>
        <p:txBody>
          <a:bodyPr wrap="square">
            <a:spAutoFit/>
          </a:bodyPr>
          <a:lstStyle/>
          <a:p>
            <a:pPr marL="457200" lvl="1" indent="0">
              <a:buNone/>
            </a:pPr>
            <a:r>
              <a:rPr lang="en-US" sz="1400" dirty="0">
                <a:latin typeface="Andale Mono" panose="020B0509000000000004" pitchFamily="49" charset="0"/>
              </a:rPr>
              <a:t>/FIXED=difficulty</a:t>
            </a:r>
          </a:p>
        </p:txBody>
      </p:sp>
    </p:spTree>
    <p:extLst>
      <p:ext uri="{BB962C8B-B14F-4D97-AF65-F5344CB8AC3E}">
        <p14:creationId xmlns:p14="http://schemas.microsoft.com/office/powerpoint/2010/main" val="8706352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392DE-C8BA-1344-AD9B-AEEE2422473B}"/>
              </a:ext>
            </a:extLst>
          </p:cNvPr>
          <p:cNvSpPr>
            <a:spLocks noGrp="1"/>
          </p:cNvSpPr>
          <p:nvPr>
            <p:ph type="title"/>
          </p:nvPr>
        </p:nvSpPr>
        <p:spPr/>
        <p:txBody>
          <a:bodyPr>
            <a:normAutofit/>
          </a:bodyPr>
          <a:lstStyle/>
          <a:p>
            <a:r>
              <a:rPr lang="en-US" sz="3600" dirty="0"/>
              <a:t>Random intercepts by participant</a:t>
            </a:r>
          </a:p>
        </p:txBody>
      </p:sp>
      <p:sp>
        <p:nvSpPr>
          <p:cNvPr id="3" name="Content Placeholder 2">
            <a:extLst>
              <a:ext uri="{FF2B5EF4-FFF2-40B4-BE49-F238E27FC236}">
                <a16:creationId xmlns:a16="http://schemas.microsoft.com/office/drawing/2014/main" id="{D6B9047B-72B2-454E-A346-41E9731357CC}"/>
              </a:ext>
            </a:extLst>
          </p:cNvPr>
          <p:cNvSpPr>
            <a:spLocks noGrp="1"/>
          </p:cNvSpPr>
          <p:nvPr>
            <p:ph idx="1"/>
          </p:nvPr>
        </p:nvSpPr>
        <p:spPr>
          <a:xfrm>
            <a:off x="838200" y="1825625"/>
            <a:ext cx="4038600" cy="4351338"/>
          </a:xfrm>
        </p:spPr>
        <p:txBody>
          <a:bodyPr>
            <a:normAutofit/>
          </a:bodyPr>
          <a:lstStyle/>
          <a:p>
            <a:r>
              <a:rPr lang="en-US" sz="2400" dirty="0"/>
              <a:t>random intercepts by participant capture variance in the height of the outcome by participant</a:t>
            </a:r>
          </a:p>
          <a:p>
            <a:pPr lvl="1"/>
            <a:r>
              <a:rPr lang="en-US" sz="2000" dirty="0"/>
              <a:t>e.g. some participants tend to respond overall slower/faster</a:t>
            </a:r>
          </a:p>
          <a:p>
            <a:r>
              <a:rPr lang="en-US" sz="2400" dirty="0"/>
              <a:t>terminology in formula specification:</a:t>
            </a:r>
          </a:p>
          <a:p>
            <a:pPr lvl="1"/>
            <a:r>
              <a:rPr lang="en-US" sz="2000" dirty="0"/>
              <a:t>(1|participantID)</a:t>
            </a:r>
          </a:p>
          <a:p>
            <a:endParaRPr lang="en-US" dirty="0"/>
          </a:p>
        </p:txBody>
      </p:sp>
      <p:pic>
        <p:nvPicPr>
          <p:cNvPr id="7" name="Picture 6" descr="Diagram&#10;&#10;Description automatically generated">
            <a:extLst>
              <a:ext uri="{FF2B5EF4-FFF2-40B4-BE49-F238E27FC236}">
                <a16:creationId xmlns:a16="http://schemas.microsoft.com/office/drawing/2014/main" id="{7B4E195E-9C73-44A0-C472-015B55D96C9A}"/>
              </a:ext>
            </a:extLst>
          </p:cNvPr>
          <p:cNvPicPr>
            <a:picLocks noChangeAspect="1"/>
          </p:cNvPicPr>
          <p:nvPr/>
        </p:nvPicPr>
        <p:blipFill>
          <a:blip r:embed="rId2"/>
          <a:stretch>
            <a:fillRect/>
          </a:stretch>
        </p:blipFill>
        <p:spPr>
          <a:xfrm>
            <a:off x="5114967" y="1690688"/>
            <a:ext cx="5900166" cy="3933444"/>
          </a:xfrm>
          <a:prstGeom prst="rect">
            <a:avLst/>
          </a:prstGeom>
        </p:spPr>
      </p:pic>
      <p:sp>
        <p:nvSpPr>
          <p:cNvPr id="8" name="TextBox 7">
            <a:extLst>
              <a:ext uri="{FF2B5EF4-FFF2-40B4-BE49-F238E27FC236}">
                <a16:creationId xmlns:a16="http://schemas.microsoft.com/office/drawing/2014/main" id="{21AC1627-540A-29E0-3073-F86D2B006FFA}"/>
              </a:ext>
            </a:extLst>
          </p:cNvPr>
          <p:cNvSpPr txBox="1"/>
          <p:nvPr/>
        </p:nvSpPr>
        <p:spPr>
          <a:xfrm>
            <a:off x="962898" y="5291855"/>
            <a:ext cx="6814379" cy="307777"/>
          </a:xfrm>
          <a:prstGeom prst="rect">
            <a:avLst/>
          </a:prstGeom>
          <a:noFill/>
        </p:spPr>
        <p:txBody>
          <a:bodyPr wrap="square" rtlCol="0">
            <a:spAutoFit/>
          </a:bodyPr>
          <a:lstStyle/>
          <a:p>
            <a:r>
              <a:rPr lang="en-US" sz="1400" dirty="0">
                <a:latin typeface="Andale Mono" panose="020B0509000000000004" pitchFamily="49" charset="0"/>
              </a:rPr>
              <a:t>RT ~ difficulty + (1|participantID)</a:t>
            </a:r>
          </a:p>
        </p:txBody>
      </p:sp>
      <p:sp>
        <p:nvSpPr>
          <p:cNvPr id="6" name="TextBox 5">
            <a:extLst>
              <a:ext uri="{FF2B5EF4-FFF2-40B4-BE49-F238E27FC236}">
                <a16:creationId xmlns:a16="http://schemas.microsoft.com/office/drawing/2014/main" id="{51B2D189-EB2B-E820-9247-16A10F75C7D8}"/>
              </a:ext>
            </a:extLst>
          </p:cNvPr>
          <p:cNvSpPr txBox="1"/>
          <p:nvPr/>
        </p:nvSpPr>
        <p:spPr>
          <a:xfrm>
            <a:off x="962898" y="6035126"/>
            <a:ext cx="6388608" cy="307777"/>
          </a:xfrm>
          <a:prstGeom prst="rect">
            <a:avLst/>
          </a:prstGeom>
          <a:noFill/>
        </p:spPr>
        <p:txBody>
          <a:bodyPr wrap="square">
            <a:spAutoFit/>
          </a:bodyPr>
          <a:lstStyle/>
          <a:p>
            <a:pPr marL="457200" lvl="1" indent="0">
              <a:buNone/>
            </a:pPr>
            <a:r>
              <a:rPr lang="en-US" sz="1400" dirty="0">
                <a:latin typeface="Andale Mono" panose="020B0509000000000004" pitchFamily="49" charset="0"/>
              </a:rPr>
              <a:t>/RANDOM=INTERCEPT | SUBJECT(</a:t>
            </a:r>
            <a:r>
              <a:rPr lang="en-US" sz="1400" dirty="0" err="1">
                <a:latin typeface="Andale Mono" panose="020B0509000000000004" pitchFamily="49" charset="0"/>
              </a:rPr>
              <a:t>participantID</a:t>
            </a:r>
            <a:r>
              <a:rPr lang="en-US" sz="1400" dirty="0">
                <a:latin typeface="Andale Mono" panose="020B0509000000000004" pitchFamily="49" charset="0"/>
              </a:rPr>
              <a:t>)</a:t>
            </a:r>
          </a:p>
        </p:txBody>
      </p:sp>
      <p:sp>
        <p:nvSpPr>
          <p:cNvPr id="10" name="TextBox 9">
            <a:extLst>
              <a:ext uri="{FF2B5EF4-FFF2-40B4-BE49-F238E27FC236}">
                <a16:creationId xmlns:a16="http://schemas.microsoft.com/office/drawing/2014/main" id="{DF79687D-AB3C-0410-5001-7BCEEE3E7E63}"/>
              </a:ext>
            </a:extLst>
          </p:cNvPr>
          <p:cNvSpPr txBox="1"/>
          <p:nvPr/>
        </p:nvSpPr>
        <p:spPr>
          <a:xfrm>
            <a:off x="563511" y="5162070"/>
            <a:ext cx="549377" cy="461665"/>
          </a:xfrm>
          <a:prstGeom prst="rect">
            <a:avLst/>
          </a:prstGeom>
          <a:noFill/>
        </p:spPr>
        <p:txBody>
          <a:bodyPr wrap="square">
            <a:spAutoFit/>
          </a:bodyPr>
          <a:lstStyle/>
          <a:p>
            <a:r>
              <a:rPr lang="en-US" sz="2400" dirty="0"/>
              <a:t>R:</a:t>
            </a:r>
          </a:p>
        </p:txBody>
      </p:sp>
      <p:sp>
        <p:nvSpPr>
          <p:cNvPr id="11" name="TextBox 10">
            <a:extLst>
              <a:ext uri="{FF2B5EF4-FFF2-40B4-BE49-F238E27FC236}">
                <a16:creationId xmlns:a16="http://schemas.microsoft.com/office/drawing/2014/main" id="{22A91750-DACC-259E-76FD-E933A30545CE}"/>
              </a:ext>
            </a:extLst>
          </p:cNvPr>
          <p:cNvSpPr txBox="1"/>
          <p:nvPr/>
        </p:nvSpPr>
        <p:spPr>
          <a:xfrm>
            <a:off x="564125" y="5937872"/>
            <a:ext cx="1097526" cy="461665"/>
          </a:xfrm>
          <a:prstGeom prst="rect">
            <a:avLst/>
          </a:prstGeom>
          <a:noFill/>
        </p:spPr>
        <p:txBody>
          <a:bodyPr wrap="square">
            <a:spAutoFit/>
          </a:bodyPr>
          <a:lstStyle/>
          <a:p>
            <a:r>
              <a:rPr lang="en-US" sz="2400" dirty="0"/>
              <a:t>SPSS:</a:t>
            </a:r>
          </a:p>
        </p:txBody>
      </p:sp>
    </p:spTree>
    <p:extLst>
      <p:ext uri="{BB962C8B-B14F-4D97-AF65-F5344CB8AC3E}">
        <p14:creationId xmlns:p14="http://schemas.microsoft.com/office/powerpoint/2010/main" val="34294379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392DE-C8BA-1344-AD9B-AEEE2422473B}"/>
              </a:ext>
            </a:extLst>
          </p:cNvPr>
          <p:cNvSpPr>
            <a:spLocks noGrp="1"/>
          </p:cNvSpPr>
          <p:nvPr>
            <p:ph type="title"/>
          </p:nvPr>
        </p:nvSpPr>
        <p:spPr/>
        <p:txBody>
          <a:bodyPr>
            <a:normAutofit/>
          </a:bodyPr>
          <a:lstStyle/>
          <a:p>
            <a:r>
              <a:rPr lang="en-US" sz="3600" dirty="0"/>
              <a:t>Random intercepts and slopes by participant</a:t>
            </a:r>
          </a:p>
        </p:txBody>
      </p:sp>
      <p:sp>
        <p:nvSpPr>
          <p:cNvPr id="3" name="Content Placeholder 2">
            <a:extLst>
              <a:ext uri="{FF2B5EF4-FFF2-40B4-BE49-F238E27FC236}">
                <a16:creationId xmlns:a16="http://schemas.microsoft.com/office/drawing/2014/main" id="{D6B9047B-72B2-454E-A346-41E9731357CC}"/>
              </a:ext>
            </a:extLst>
          </p:cNvPr>
          <p:cNvSpPr>
            <a:spLocks noGrp="1"/>
          </p:cNvSpPr>
          <p:nvPr>
            <p:ph idx="1"/>
          </p:nvPr>
        </p:nvSpPr>
        <p:spPr>
          <a:xfrm>
            <a:off x="203200" y="1825625"/>
            <a:ext cx="4966208" cy="4351338"/>
          </a:xfrm>
        </p:spPr>
        <p:txBody>
          <a:bodyPr>
            <a:normAutofit/>
          </a:bodyPr>
          <a:lstStyle/>
          <a:p>
            <a:r>
              <a:rPr lang="en-US" sz="2400" dirty="0"/>
              <a:t>random slopes by participant capture variance in the magnitude of the effect across participants</a:t>
            </a:r>
          </a:p>
          <a:p>
            <a:pPr lvl="1"/>
            <a:r>
              <a:rPr lang="en-US" sz="2000" dirty="0"/>
              <a:t>e.g. some participants are more influenced by word difficulty</a:t>
            </a:r>
          </a:p>
          <a:p>
            <a:pPr lvl="1"/>
            <a:r>
              <a:rPr lang="en-US" sz="2000" dirty="0"/>
              <a:t>intercept and slope are often correlated (e.g. slower participants are less affected by word difficulty) – you can estimate this correlation with the mixed model</a:t>
            </a:r>
          </a:p>
          <a:p>
            <a:r>
              <a:rPr lang="en-US" sz="2400" dirty="0"/>
              <a:t>terminology in formula specification:</a:t>
            </a:r>
          </a:p>
          <a:p>
            <a:pPr lvl="1"/>
            <a:r>
              <a:rPr lang="en-US" sz="2000" dirty="0"/>
              <a:t>R: </a:t>
            </a:r>
            <a:r>
              <a:rPr lang="en-US" sz="1500" dirty="0">
                <a:latin typeface="Andale Mono" panose="020B0509000000000004" pitchFamily="49" charset="0"/>
                <a:ea typeface="Verdana" panose="020B0604030504040204" pitchFamily="34" charset="0"/>
                <a:cs typeface="Verdana" panose="020B0604030504040204" pitchFamily="34" charset="0"/>
              </a:rPr>
              <a:t>(1 + </a:t>
            </a:r>
            <a:r>
              <a:rPr lang="en-US" sz="1500" dirty="0" err="1">
                <a:latin typeface="Andale Mono" panose="020B0509000000000004" pitchFamily="49" charset="0"/>
                <a:ea typeface="Verdana" panose="020B0604030504040204" pitchFamily="34" charset="0"/>
                <a:cs typeface="Verdana" panose="020B0604030504040204" pitchFamily="34" charset="0"/>
              </a:rPr>
              <a:t>difficulty|participantID</a:t>
            </a:r>
            <a:r>
              <a:rPr lang="en-US" sz="1500" dirty="0">
                <a:latin typeface="Andale Mono" panose="020B0509000000000004" pitchFamily="49" charset="0"/>
                <a:ea typeface="Verdana" panose="020B0604030504040204" pitchFamily="34" charset="0"/>
                <a:cs typeface="Verdana" panose="020B0604030504040204" pitchFamily="34" charset="0"/>
              </a:rPr>
              <a:t>)</a:t>
            </a:r>
          </a:p>
          <a:p>
            <a:pPr lvl="1"/>
            <a:r>
              <a:rPr lang="en-US" sz="2000" dirty="0"/>
              <a:t>SPSS</a:t>
            </a:r>
          </a:p>
          <a:p>
            <a:endParaRPr lang="en-US" dirty="0"/>
          </a:p>
        </p:txBody>
      </p:sp>
      <p:pic>
        <p:nvPicPr>
          <p:cNvPr id="6" name="Picture 5" descr="Chart&#10;&#10;Description automatically generated">
            <a:extLst>
              <a:ext uri="{FF2B5EF4-FFF2-40B4-BE49-F238E27FC236}">
                <a16:creationId xmlns:a16="http://schemas.microsoft.com/office/drawing/2014/main" id="{D1D53DD2-068E-CE43-AE35-9B460C29A552}"/>
              </a:ext>
            </a:extLst>
          </p:cNvPr>
          <p:cNvPicPr>
            <a:picLocks noChangeAspect="1"/>
          </p:cNvPicPr>
          <p:nvPr/>
        </p:nvPicPr>
        <p:blipFill>
          <a:blip r:embed="rId2"/>
          <a:stretch>
            <a:fillRect/>
          </a:stretch>
        </p:blipFill>
        <p:spPr>
          <a:xfrm>
            <a:off x="4978400" y="1490663"/>
            <a:ext cx="7010400" cy="4686300"/>
          </a:xfrm>
          <a:prstGeom prst="rect">
            <a:avLst/>
          </a:prstGeom>
        </p:spPr>
      </p:pic>
      <p:sp>
        <p:nvSpPr>
          <p:cNvPr id="7" name="TextBox 6">
            <a:extLst>
              <a:ext uri="{FF2B5EF4-FFF2-40B4-BE49-F238E27FC236}">
                <a16:creationId xmlns:a16="http://schemas.microsoft.com/office/drawing/2014/main" id="{1873BB5C-6D6D-9281-8986-BD0C312B576F}"/>
              </a:ext>
            </a:extLst>
          </p:cNvPr>
          <p:cNvSpPr txBox="1"/>
          <p:nvPr/>
        </p:nvSpPr>
        <p:spPr>
          <a:xfrm>
            <a:off x="426720" y="6023074"/>
            <a:ext cx="6388608" cy="307777"/>
          </a:xfrm>
          <a:prstGeom prst="rect">
            <a:avLst/>
          </a:prstGeom>
          <a:noFill/>
        </p:spPr>
        <p:txBody>
          <a:bodyPr wrap="square">
            <a:spAutoFit/>
          </a:bodyPr>
          <a:lstStyle/>
          <a:p>
            <a:pPr marL="457200" lvl="1" indent="0">
              <a:buNone/>
            </a:pPr>
            <a:r>
              <a:rPr lang="en-US" sz="1400" dirty="0">
                <a:latin typeface="Andale Mono" panose="020B0509000000000004" pitchFamily="49" charset="0"/>
              </a:rPr>
              <a:t>/RANDOM=INTERCEPT difficulty | SUBJECT(</a:t>
            </a:r>
            <a:r>
              <a:rPr lang="en-US" sz="1400" dirty="0" err="1">
                <a:latin typeface="Andale Mono" panose="020B0509000000000004" pitchFamily="49" charset="0"/>
              </a:rPr>
              <a:t>participantID</a:t>
            </a:r>
            <a:r>
              <a:rPr lang="en-US" sz="1400" dirty="0">
                <a:latin typeface="Andale Mono" panose="020B0509000000000004" pitchFamily="49" charset="0"/>
              </a:rPr>
              <a:t>)</a:t>
            </a:r>
          </a:p>
        </p:txBody>
      </p:sp>
    </p:spTree>
    <p:extLst>
      <p:ext uri="{BB962C8B-B14F-4D97-AF65-F5344CB8AC3E}">
        <p14:creationId xmlns:p14="http://schemas.microsoft.com/office/powerpoint/2010/main" val="1972171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392DE-C8BA-1344-AD9B-AEEE2422473B}"/>
              </a:ext>
            </a:extLst>
          </p:cNvPr>
          <p:cNvSpPr>
            <a:spLocks noGrp="1"/>
          </p:cNvSpPr>
          <p:nvPr>
            <p:ph type="title"/>
          </p:nvPr>
        </p:nvSpPr>
        <p:spPr/>
        <p:txBody>
          <a:bodyPr/>
          <a:lstStyle/>
          <a:p>
            <a:r>
              <a:rPr lang="en-US" dirty="0"/>
              <a:t>Mixed design example – </a:t>
            </a:r>
            <a:r>
              <a:rPr lang="en-US" dirty="0" err="1"/>
              <a:t>Raio</a:t>
            </a:r>
            <a:r>
              <a:rPr lang="en-US" dirty="0"/>
              <a:t> et al 2013</a:t>
            </a:r>
          </a:p>
        </p:txBody>
      </p:sp>
      <p:pic>
        <p:nvPicPr>
          <p:cNvPr id="6" name="Picture 5" descr="Chart&#10;&#10;Description automatically generated">
            <a:extLst>
              <a:ext uri="{FF2B5EF4-FFF2-40B4-BE49-F238E27FC236}">
                <a16:creationId xmlns:a16="http://schemas.microsoft.com/office/drawing/2014/main" id="{692CE399-E91F-B143-B434-ED84966F9B63}"/>
              </a:ext>
            </a:extLst>
          </p:cNvPr>
          <p:cNvPicPr>
            <a:picLocks noChangeAspect="1"/>
          </p:cNvPicPr>
          <p:nvPr/>
        </p:nvPicPr>
        <p:blipFill rotWithShape="1">
          <a:blip r:embed="rId2"/>
          <a:srcRect b="24042"/>
          <a:stretch/>
        </p:blipFill>
        <p:spPr>
          <a:xfrm>
            <a:off x="6479539" y="1975089"/>
            <a:ext cx="5379938" cy="3460512"/>
          </a:xfrm>
          <a:prstGeom prst="rect">
            <a:avLst/>
          </a:prstGeom>
        </p:spPr>
      </p:pic>
      <p:sp>
        <p:nvSpPr>
          <p:cNvPr id="7" name="TextBox 6">
            <a:extLst>
              <a:ext uri="{FF2B5EF4-FFF2-40B4-BE49-F238E27FC236}">
                <a16:creationId xmlns:a16="http://schemas.microsoft.com/office/drawing/2014/main" id="{285DCF2D-D976-A042-A933-3AFC6519B596}"/>
              </a:ext>
            </a:extLst>
          </p:cNvPr>
          <p:cNvSpPr txBox="1"/>
          <p:nvPr/>
        </p:nvSpPr>
        <p:spPr>
          <a:xfrm>
            <a:off x="7789333" y="5808133"/>
            <a:ext cx="1851725" cy="369332"/>
          </a:xfrm>
          <a:prstGeom prst="rect">
            <a:avLst/>
          </a:prstGeom>
          <a:noFill/>
        </p:spPr>
        <p:txBody>
          <a:bodyPr wrap="none" rtlCol="0">
            <a:spAutoFit/>
          </a:bodyPr>
          <a:lstStyle/>
          <a:p>
            <a:r>
              <a:rPr lang="en-US" dirty="0"/>
              <a:t>between-subjects</a:t>
            </a:r>
          </a:p>
        </p:txBody>
      </p:sp>
      <p:sp>
        <p:nvSpPr>
          <p:cNvPr id="8" name="TextBox 7">
            <a:extLst>
              <a:ext uri="{FF2B5EF4-FFF2-40B4-BE49-F238E27FC236}">
                <a16:creationId xmlns:a16="http://schemas.microsoft.com/office/drawing/2014/main" id="{D6BB6DFE-0B60-274C-AF20-617BC63AB62B}"/>
              </a:ext>
            </a:extLst>
          </p:cNvPr>
          <p:cNvSpPr txBox="1"/>
          <p:nvPr/>
        </p:nvSpPr>
        <p:spPr>
          <a:xfrm>
            <a:off x="9647049" y="1605757"/>
            <a:ext cx="1614545" cy="369332"/>
          </a:xfrm>
          <a:prstGeom prst="rect">
            <a:avLst/>
          </a:prstGeom>
          <a:noFill/>
        </p:spPr>
        <p:txBody>
          <a:bodyPr wrap="none" rtlCol="0">
            <a:spAutoFit/>
          </a:bodyPr>
          <a:lstStyle/>
          <a:p>
            <a:r>
              <a:rPr lang="en-US" dirty="0"/>
              <a:t>within-subjects</a:t>
            </a:r>
          </a:p>
        </p:txBody>
      </p:sp>
      <p:cxnSp>
        <p:nvCxnSpPr>
          <p:cNvPr id="10" name="Straight Arrow Connector 9">
            <a:extLst>
              <a:ext uri="{FF2B5EF4-FFF2-40B4-BE49-F238E27FC236}">
                <a16:creationId xmlns:a16="http://schemas.microsoft.com/office/drawing/2014/main" id="{D0B66744-5964-DC4F-8044-BDD499F29F35}"/>
              </a:ext>
            </a:extLst>
          </p:cNvPr>
          <p:cNvCxnSpPr>
            <a:cxnSpLocks/>
          </p:cNvCxnSpPr>
          <p:nvPr/>
        </p:nvCxnSpPr>
        <p:spPr>
          <a:xfrm>
            <a:off x="10527006" y="1975089"/>
            <a:ext cx="481787" cy="438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7258E81-E9B6-FA4C-8837-7D8936FC2681}"/>
              </a:ext>
            </a:extLst>
          </p:cNvPr>
          <p:cNvCxnSpPr>
            <a:cxnSpLocks/>
            <a:stCxn id="7" idx="0"/>
          </p:cNvCxnSpPr>
          <p:nvPr/>
        </p:nvCxnSpPr>
        <p:spPr>
          <a:xfrm flipH="1" flipV="1">
            <a:off x="8180832" y="5435601"/>
            <a:ext cx="534364" cy="372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3DD8C00-C6E5-2F48-B79F-4778A2DF9E97}"/>
              </a:ext>
            </a:extLst>
          </p:cNvPr>
          <p:cNvCxnSpPr>
            <a:cxnSpLocks/>
          </p:cNvCxnSpPr>
          <p:nvPr/>
        </p:nvCxnSpPr>
        <p:spPr>
          <a:xfrm flipV="1">
            <a:off x="8895535" y="5434001"/>
            <a:ext cx="745523" cy="374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237E20B-C052-3745-A057-AEB14089DCAC}"/>
              </a:ext>
            </a:extLst>
          </p:cNvPr>
          <p:cNvCxnSpPr>
            <a:cxnSpLocks/>
          </p:cNvCxnSpPr>
          <p:nvPr/>
        </p:nvCxnSpPr>
        <p:spPr>
          <a:xfrm>
            <a:off x="10454321" y="1975089"/>
            <a:ext cx="486082" cy="626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1">
            <a:extLst>
              <a:ext uri="{FF2B5EF4-FFF2-40B4-BE49-F238E27FC236}">
                <a16:creationId xmlns:a16="http://schemas.microsoft.com/office/drawing/2014/main" id="{CDF972B0-D460-B646-9C40-4F6D59118291}"/>
              </a:ext>
            </a:extLst>
          </p:cNvPr>
          <p:cNvSpPr>
            <a:spLocks noGrp="1"/>
          </p:cNvSpPr>
          <p:nvPr>
            <p:ph idx="1"/>
          </p:nvPr>
        </p:nvSpPr>
        <p:spPr>
          <a:xfrm>
            <a:off x="332523" y="1825625"/>
            <a:ext cx="6078625" cy="4351338"/>
          </a:xfrm>
        </p:spPr>
        <p:txBody>
          <a:bodyPr>
            <a:normAutofit/>
          </a:bodyPr>
          <a:lstStyle/>
          <a:p>
            <a:r>
              <a:rPr lang="en-US" dirty="0"/>
              <a:t>2 groups (Control, Stress), each participant has two measures</a:t>
            </a:r>
          </a:p>
          <a:p>
            <a:pPr lvl="1"/>
            <a:r>
              <a:rPr lang="en-US" dirty="0"/>
              <a:t>Day1=</a:t>
            </a:r>
            <a:r>
              <a:rPr lang="en-US" dirty="0" err="1"/>
              <a:t>noregulation</a:t>
            </a:r>
            <a:endParaRPr lang="en-US" dirty="0"/>
          </a:p>
          <a:p>
            <a:pPr lvl="1"/>
            <a:r>
              <a:rPr lang="en-US" dirty="0"/>
              <a:t>Day2=cognitive regulation</a:t>
            </a:r>
          </a:p>
          <a:p>
            <a:r>
              <a:rPr lang="en-US" dirty="0"/>
              <a:t>DV = skin conductance response to CS+</a:t>
            </a:r>
          </a:p>
          <a:p>
            <a:r>
              <a:rPr lang="en-US" dirty="0"/>
              <a:t>repeated measures ANOVA with added between-subjects factor</a:t>
            </a:r>
          </a:p>
          <a:p>
            <a:pPr lvl="1"/>
            <a:r>
              <a:rPr lang="en-US" dirty="0"/>
              <a:t>repeated measures is required because within-subjects measures violate the independence assumption</a:t>
            </a:r>
          </a:p>
          <a:p>
            <a:pPr marL="457200" lvl="1" indent="0">
              <a:buNone/>
            </a:pPr>
            <a:endParaRPr lang="en-US" dirty="0"/>
          </a:p>
        </p:txBody>
      </p:sp>
    </p:spTree>
    <p:extLst>
      <p:ext uri="{BB962C8B-B14F-4D97-AF65-F5344CB8AC3E}">
        <p14:creationId xmlns:p14="http://schemas.microsoft.com/office/powerpoint/2010/main" val="2447580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392DE-C8BA-1344-AD9B-AEEE2422473B}"/>
              </a:ext>
            </a:extLst>
          </p:cNvPr>
          <p:cNvSpPr>
            <a:spLocks noGrp="1"/>
          </p:cNvSpPr>
          <p:nvPr>
            <p:ph type="title"/>
          </p:nvPr>
        </p:nvSpPr>
        <p:spPr/>
        <p:txBody>
          <a:bodyPr/>
          <a:lstStyle/>
          <a:p>
            <a:r>
              <a:rPr lang="en-US" dirty="0"/>
              <a:t>Mixed design example</a:t>
            </a:r>
          </a:p>
        </p:txBody>
      </p:sp>
      <p:sp>
        <p:nvSpPr>
          <p:cNvPr id="22" name="Content Placeholder 21">
            <a:extLst>
              <a:ext uri="{FF2B5EF4-FFF2-40B4-BE49-F238E27FC236}">
                <a16:creationId xmlns:a16="http://schemas.microsoft.com/office/drawing/2014/main" id="{CDF972B0-D460-B646-9C40-4F6D59118291}"/>
              </a:ext>
            </a:extLst>
          </p:cNvPr>
          <p:cNvSpPr>
            <a:spLocks noGrp="1"/>
          </p:cNvSpPr>
          <p:nvPr>
            <p:ph idx="1"/>
          </p:nvPr>
        </p:nvSpPr>
        <p:spPr>
          <a:xfrm>
            <a:off x="838199" y="1825625"/>
            <a:ext cx="10671049" cy="4351338"/>
          </a:xfrm>
        </p:spPr>
        <p:txBody>
          <a:bodyPr>
            <a:normAutofit/>
          </a:bodyPr>
          <a:lstStyle/>
          <a:p>
            <a:r>
              <a:rPr lang="en-US" dirty="0"/>
              <a:t>2 groups (Control, Stress), each participant has two measures</a:t>
            </a:r>
          </a:p>
          <a:p>
            <a:pPr lvl="1"/>
            <a:r>
              <a:rPr lang="en-US" dirty="0"/>
              <a:t>Day1=no regulation</a:t>
            </a:r>
          </a:p>
          <a:p>
            <a:pPr lvl="1"/>
            <a:r>
              <a:rPr lang="en-US" dirty="0"/>
              <a:t>Day2=cognitive regulation</a:t>
            </a:r>
          </a:p>
          <a:p>
            <a:r>
              <a:rPr lang="en-US" dirty="0"/>
              <a:t>repeated measures ANOVA with a between-subjects factor</a:t>
            </a:r>
          </a:p>
          <a:p>
            <a:pPr lvl="1"/>
            <a:r>
              <a:rPr lang="en-US" dirty="0"/>
              <a:t>repeated measures is required because within-subjects measures violate the independence assumption</a:t>
            </a:r>
          </a:p>
          <a:p>
            <a:pPr lvl="1"/>
            <a:r>
              <a:rPr lang="en-US" dirty="0"/>
              <a:t>in SPSS use General Linear Model-&gt;Repeated Measures</a:t>
            </a:r>
          </a:p>
          <a:p>
            <a:pPr lvl="1"/>
            <a:r>
              <a:rPr lang="en-US" dirty="0"/>
              <a:t>interpretation of output is exactly the same as before – interactions of within and between factors appear in “Within-Subjects” table</a:t>
            </a:r>
          </a:p>
          <a:p>
            <a:pPr lvl="1"/>
            <a:r>
              <a:rPr lang="en-US" dirty="0"/>
              <a:t>Greenhouse-</a:t>
            </a:r>
            <a:r>
              <a:rPr lang="en-US" dirty="0" err="1"/>
              <a:t>Geisser</a:t>
            </a:r>
            <a:r>
              <a:rPr lang="en-US" dirty="0"/>
              <a:t> correction for non-sphericity in within-subjects effects</a:t>
            </a:r>
          </a:p>
          <a:p>
            <a:pPr marL="457200" lvl="1" indent="0">
              <a:buNone/>
            </a:pPr>
            <a:endParaRPr lang="en-US" dirty="0"/>
          </a:p>
        </p:txBody>
      </p:sp>
    </p:spTree>
    <p:extLst>
      <p:ext uri="{BB962C8B-B14F-4D97-AF65-F5344CB8AC3E}">
        <p14:creationId xmlns:p14="http://schemas.microsoft.com/office/powerpoint/2010/main" val="2793343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392DE-C8BA-1344-AD9B-AEEE2422473B}"/>
              </a:ext>
            </a:extLst>
          </p:cNvPr>
          <p:cNvSpPr>
            <a:spLocks noGrp="1"/>
          </p:cNvSpPr>
          <p:nvPr>
            <p:ph type="title"/>
          </p:nvPr>
        </p:nvSpPr>
        <p:spPr/>
        <p:txBody>
          <a:bodyPr/>
          <a:lstStyle/>
          <a:p>
            <a:r>
              <a:rPr lang="en-US" dirty="0"/>
              <a:t>Mixed design example – </a:t>
            </a:r>
            <a:r>
              <a:rPr lang="en-US" dirty="0" err="1"/>
              <a:t>Raio</a:t>
            </a:r>
            <a:r>
              <a:rPr lang="en-US" dirty="0"/>
              <a:t> et al 2013</a:t>
            </a:r>
          </a:p>
        </p:txBody>
      </p:sp>
      <p:sp>
        <p:nvSpPr>
          <p:cNvPr id="22" name="Content Placeholder 21">
            <a:extLst>
              <a:ext uri="{FF2B5EF4-FFF2-40B4-BE49-F238E27FC236}">
                <a16:creationId xmlns:a16="http://schemas.microsoft.com/office/drawing/2014/main" id="{CDF972B0-D460-B646-9C40-4F6D59118291}"/>
              </a:ext>
            </a:extLst>
          </p:cNvPr>
          <p:cNvSpPr>
            <a:spLocks noGrp="1"/>
          </p:cNvSpPr>
          <p:nvPr>
            <p:ph idx="1"/>
          </p:nvPr>
        </p:nvSpPr>
        <p:spPr>
          <a:xfrm>
            <a:off x="838199" y="1825625"/>
            <a:ext cx="5572949" cy="4351338"/>
          </a:xfrm>
        </p:spPr>
        <p:txBody>
          <a:bodyPr>
            <a:normAutofit fontScale="62500" lnSpcReduction="20000"/>
          </a:bodyPr>
          <a:lstStyle/>
          <a:p>
            <a:r>
              <a:rPr lang="en-US" dirty="0"/>
              <a:t>Use same methods (planned contrasts, pairwise comparisons) to interpret an interaction effect</a:t>
            </a:r>
          </a:p>
          <a:p>
            <a:r>
              <a:rPr lang="en-US" dirty="0"/>
              <a:t>“We conducted a repeated-measures ANOVA using condition (stress, control) as a between-subject factor and session (day 1, day 2) as a within-subject factor. We observed a main effect of session [F(1, 78) = 8.45, P = 0.005], no effect of condition [F(1, 78) = 1.32, P = 0.25], and a significant session X condition interaction [F(1, 78) = 4.55, P = 0.03]. Paired samples t-tests confirmed that the control group showed a significant decrease in SCR to the CS+ across sessions [t(43) = 3.65, P = 0.001], whereas the stress group showed no such reduction [t(35) = 0.546, P = 0.59]. Mean SCR to the CS+ did not differ between groups on day 1 [t(78) = −0.28, P = 0.78, one-tailed]; however, on day 2 stressed participants showed significantly stronger SCR to the CS+ than did the control group, despite both groups undergoing the regulation training [t(78) = −1.76, P = 0.04, one-tailed].”</a:t>
            </a:r>
          </a:p>
        </p:txBody>
      </p:sp>
      <p:pic>
        <p:nvPicPr>
          <p:cNvPr id="8" name="Picture 7" descr="Chart&#10;&#10;Description automatically generated">
            <a:extLst>
              <a:ext uri="{FF2B5EF4-FFF2-40B4-BE49-F238E27FC236}">
                <a16:creationId xmlns:a16="http://schemas.microsoft.com/office/drawing/2014/main" id="{37E0F8FC-57AB-0D4A-A65E-8CE0DB01B9C8}"/>
              </a:ext>
            </a:extLst>
          </p:cNvPr>
          <p:cNvPicPr>
            <a:picLocks noChangeAspect="1"/>
          </p:cNvPicPr>
          <p:nvPr/>
        </p:nvPicPr>
        <p:blipFill rotWithShape="1">
          <a:blip r:embed="rId2"/>
          <a:srcRect b="24042"/>
          <a:stretch/>
        </p:blipFill>
        <p:spPr>
          <a:xfrm>
            <a:off x="6479539" y="1975089"/>
            <a:ext cx="5379938" cy="3460512"/>
          </a:xfrm>
          <a:prstGeom prst="rect">
            <a:avLst/>
          </a:prstGeom>
        </p:spPr>
      </p:pic>
    </p:spTree>
    <p:extLst>
      <p:ext uri="{BB962C8B-B14F-4D97-AF65-F5344CB8AC3E}">
        <p14:creationId xmlns:p14="http://schemas.microsoft.com/office/powerpoint/2010/main" val="2746413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GB" dirty="0"/>
              <a:t>Mixed ANOVA in SPSS: Speed-dating example</a:t>
            </a:r>
          </a:p>
        </p:txBody>
      </p:sp>
      <p:sp>
        <p:nvSpPr>
          <p:cNvPr id="175107" name="Rectangle 3"/>
          <p:cNvSpPr>
            <a:spLocks noGrp="1" noChangeArrowheads="1"/>
          </p:cNvSpPr>
          <p:nvPr>
            <p:ph idx="1"/>
          </p:nvPr>
        </p:nvSpPr>
        <p:spPr/>
        <p:txBody>
          <a:bodyPr>
            <a:normAutofit fontScale="77500" lnSpcReduction="20000"/>
          </a:bodyPr>
          <a:lstStyle/>
          <a:p>
            <a:pPr algn="just">
              <a:lnSpc>
                <a:spcPct val="90000"/>
              </a:lnSpc>
              <a:spcBef>
                <a:spcPts val="600"/>
              </a:spcBef>
              <a:spcAft>
                <a:spcPts val="600"/>
              </a:spcAft>
            </a:pPr>
            <a:r>
              <a:rPr lang="en-GB" dirty="0"/>
              <a:t>Dating strategies:</a:t>
            </a:r>
          </a:p>
          <a:p>
            <a:pPr lvl="1" algn="just">
              <a:lnSpc>
                <a:spcPct val="90000"/>
              </a:lnSpc>
              <a:spcBef>
                <a:spcPts val="600"/>
              </a:spcBef>
              <a:spcAft>
                <a:spcPts val="600"/>
              </a:spcAft>
            </a:pPr>
            <a:r>
              <a:rPr lang="en-GB" dirty="0"/>
              <a:t>If someone is committed to pursuing a relationship with a person who plays hard to get, they will find that person more desirable but less likeable (Dai, Dong, and </a:t>
            </a:r>
            <a:r>
              <a:rPr lang="en-GB" dirty="0" err="1"/>
              <a:t>Jia</a:t>
            </a:r>
            <a:r>
              <a:rPr lang="en-GB" dirty="0"/>
              <a:t>, 2014) </a:t>
            </a:r>
          </a:p>
          <a:p>
            <a:pPr lvl="1" algn="just">
              <a:lnSpc>
                <a:spcPct val="90000"/>
              </a:lnSpc>
              <a:spcBef>
                <a:spcPts val="600"/>
              </a:spcBef>
              <a:spcAft>
                <a:spcPts val="600"/>
              </a:spcAft>
            </a:pPr>
            <a:r>
              <a:rPr lang="en-GB" dirty="0"/>
              <a:t>Field (2017) fictitious study to look at the interplay between looks, personality and dating strategies on evaluations of a date </a:t>
            </a:r>
          </a:p>
          <a:p>
            <a:pPr algn="just">
              <a:lnSpc>
                <a:spcPct val="90000"/>
              </a:lnSpc>
              <a:spcBef>
                <a:spcPts val="600"/>
              </a:spcBef>
              <a:spcAft>
                <a:spcPts val="600"/>
              </a:spcAft>
            </a:pPr>
            <a:r>
              <a:rPr lang="en-GB" dirty="0"/>
              <a:t>Design</a:t>
            </a:r>
          </a:p>
          <a:p>
            <a:pPr lvl="1" algn="just">
              <a:lnSpc>
                <a:spcPct val="90000"/>
              </a:lnSpc>
              <a:spcBef>
                <a:spcPts val="600"/>
              </a:spcBef>
              <a:spcAft>
                <a:spcPts val="600"/>
              </a:spcAft>
            </a:pPr>
            <a:r>
              <a:rPr lang="en-GB" dirty="0"/>
              <a:t>[within] IV 1 (attractiveness): Attractive, Average, Ugly</a:t>
            </a:r>
          </a:p>
          <a:p>
            <a:pPr lvl="1" algn="just">
              <a:lnSpc>
                <a:spcPct val="90000"/>
              </a:lnSpc>
              <a:spcBef>
                <a:spcPts val="600"/>
              </a:spcBef>
              <a:spcAft>
                <a:spcPts val="600"/>
              </a:spcAft>
            </a:pPr>
            <a:r>
              <a:rPr lang="en-GB" dirty="0"/>
              <a:t>[within] IV 2 (charisma): High Charisma, Some Charisma, Dullard</a:t>
            </a:r>
          </a:p>
          <a:p>
            <a:pPr lvl="1" algn="just">
              <a:lnSpc>
                <a:spcPct val="90000"/>
              </a:lnSpc>
              <a:spcBef>
                <a:spcPts val="600"/>
              </a:spcBef>
              <a:spcAft>
                <a:spcPts val="600"/>
              </a:spcAft>
            </a:pPr>
            <a:r>
              <a:rPr lang="en-GB" dirty="0"/>
              <a:t>[between] IV 3 (strategy): normal or playing hard to get</a:t>
            </a:r>
          </a:p>
          <a:p>
            <a:pPr algn="just">
              <a:lnSpc>
                <a:spcPct val="90000"/>
              </a:lnSpc>
              <a:spcBef>
                <a:spcPts val="600"/>
              </a:spcBef>
              <a:spcAft>
                <a:spcPts val="600"/>
              </a:spcAft>
            </a:pPr>
            <a:r>
              <a:rPr lang="en-GB" dirty="0"/>
              <a:t>Outcome: P’s rating of the date</a:t>
            </a:r>
          </a:p>
          <a:p>
            <a:pPr lvl="1" algn="just">
              <a:lnSpc>
                <a:spcPct val="90000"/>
              </a:lnSpc>
              <a:spcBef>
                <a:spcPts val="600"/>
              </a:spcBef>
              <a:spcAft>
                <a:spcPts val="600"/>
              </a:spcAft>
            </a:pPr>
            <a:r>
              <a:rPr lang="en-GB" dirty="0"/>
              <a:t>100% = ‘I’d pay a large sum of money for their phone number’</a:t>
            </a:r>
          </a:p>
          <a:p>
            <a:pPr lvl="1" algn="just">
              <a:lnSpc>
                <a:spcPct val="90000"/>
              </a:lnSpc>
              <a:spcBef>
                <a:spcPts val="600"/>
              </a:spcBef>
              <a:spcAft>
                <a:spcPts val="600"/>
              </a:spcAft>
            </a:pPr>
            <a:r>
              <a:rPr lang="en-GB" dirty="0"/>
              <a:t>0% = ‘I’d pay a large sum of money for a plane ticket to get me as far away from them as possible’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75106"/>
                                        </p:tgtEl>
                                        <p:attrNameLst>
                                          <p:attrName>style.visibility</p:attrName>
                                        </p:attrNameLst>
                                      </p:cBhvr>
                                      <p:to>
                                        <p:strVal val="visible"/>
                                      </p:to>
                                    </p:set>
                                    <p:animEffect transition="in" filter="dissolve">
                                      <p:cBhvr>
                                        <p:cTn id="7" dur="500"/>
                                        <p:tgtEl>
                                          <p:spTgt spid="17510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5107">
                                            <p:txEl>
                                              <p:pRg st="0" end="0"/>
                                            </p:txEl>
                                          </p:spTgt>
                                        </p:tgtEl>
                                        <p:attrNameLst>
                                          <p:attrName>style.visibility</p:attrName>
                                        </p:attrNameLst>
                                      </p:cBhvr>
                                      <p:to>
                                        <p:strVal val="visible"/>
                                      </p:to>
                                    </p:set>
                                    <p:animEffect transition="in" filter="dissolve">
                                      <p:cBhvr>
                                        <p:cTn id="12" dur="500"/>
                                        <p:tgtEl>
                                          <p:spTgt spid="175107">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75107">
                                            <p:txEl>
                                              <p:pRg st="1" end="1"/>
                                            </p:txEl>
                                          </p:spTgt>
                                        </p:tgtEl>
                                        <p:attrNameLst>
                                          <p:attrName>style.visibility</p:attrName>
                                        </p:attrNameLst>
                                      </p:cBhvr>
                                      <p:to>
                                        <p:strVal val="visible"/>
                                      </p:to>
                                    </p:set>
                                    <p:animEffect transition="in" filter="dissolve">
                                      <p:cBhvr>
                                        <p:cTn id="15" dur="500"/>
                                        <p:tgtEl>
                                          <p:spTgt spid="175107">
                                            <p:txEl>
                                              <p:pRg st="1" end="1"/>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75107">
                                            <p:txEl>
                                              <p:pRg st="2" end="2"/>
                                            </p:txEl>
                                          </p:spTgt>
                                        </p:tgtEl>
                                        <p:attrNameLst>
                                          <p:attrName>style.visibility</p:attrName>
                                        </p:attrNameLst>
                                      </p:cBhvr>
                                      <p:to>
                                        <p:strVal val="visible"/>
                                      </p:to>
                                    </p:set>
                                    <p:animEffect transition="in" filter="dissolve">
                                      <p:cBhvr>
                                        <p:cTn id="18" dur="500"/>
                                        <p:tgtEl>
                                          <p:spTgt spid="17510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75107">
                                            <p:txEl>
                                              <p:pRg st="3" end="3"/>
                                            </p:txEl>
                                          </p:spTgt>
                                        </p:tgtEl>
                                        <p:attrNameLst>
                                          <p:attrName>style.visibility</p:attrName>
                                        </p:attrNameLst>
                                      </p:cBhvr>
                                      <p:to>
                                        <p:strVal val="visible"/>
                                      </p:to>
                                    </p:set>
                                    <p:animEffect transition="in" filter="dissolve">
                                      <p:cBhvr>
                                        <p:cTn id="23" dur="500"/>
                                        <p:tgtEl>
                                          <p:spTgt spid="175107">
                                            <p:txEl>
                                              <p:pRg st="3" end="3"/>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75107">
                                            <p:txEl>
                                              <p:pRg st="4" end="4"/>
                                            </p:txEl>
                                          </p:spTgt>
                                        </p:tgtEl>
                                        <p:attrNameLst>
                                          <p:attrName>style.visibility</p:attrName>
                                        </p:attrNameLst>
                                      </p:cBhvr>
                                      <p:to>
                                        <p:strVal val="visible"/>
                                      </p:to>
                                    </p:set>
                                    <p:animEffect transition="in" filter="dissolve">
                                      <p:cBhvr>
                                        <p:cTn id="26" dur="500"/>
                                        <p:tgtEl>
                                          <p:spTgt spid="175107">
                                            <p:txEl>
                                              <p:pRg st="4" end="4"/>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75107">
                                            <p:txEl>
                                              <p:pRg st="5" end="5"/>
                                            </p:txEl>
                                          </p:spTgt>
                                        </p:tgtEl>
                                        <p:attrNameLst>
                                          <p:attrName>style.visibility</p:attrName>
                                        </p:attrNameLst>
                                      </p:cBhvr>
                                      <p:to>
                                        <p:strVal val="visible"/>
                                      </p:to>
                                    </p:set>
                                    <p:animEffect transition="in" filter="dissolve">
                                      <p:cBhvr>
                                        <p:cTn id="29" dur="500"/>
                                        <p:tgtEl>
                                          <p:spTgt spid="175107">
                                            <p:txEl>
                                              <p:pRg st="5" end="5"/>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75107">
                                            <p:txEl>
                                              <p:pRg st="6" end="6"/>
                                            </p:txEl>
                                          </p:spTgt>
                                        </p:tgtEl>
                                        <p:attrNameLst>
                                          <p:attrName>style.visibility</p:attrName>
                                        </p:attrNameLst>
                                      </p:cBhvr>
                                      <p:to>
                                        <p:strVal val="visible"/>
                                      </p:to>
                                    </p:set>
                                    <p:animEffect transition="in" filter="dissolve">
                                      <p:cBhvr>
                                        <p:cTn id="32" dur="500"/>
                                        <p:tgtEl>
                                          <p:spTgt spid="1751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75107">
                                            <p:txEl>
                                              <p:pRg st="7" end="7"/>
                                            </p:txEl>
                                          </p:spTgt>
                                        </p:tgtEl>
                                        <p:attrNameLst>
                                          <p:attrName>style.visibility</p:attrName>
                                        </p:attrNameLst>
                                      </p:cBhvr>
                                      <p:to>
                                        <p:strVal val="visible"/>
                                      </p:to>
                                    </p:set>
                                    <p:animEffect transition="in" filter="dissolve">
                                      <p:cBhvr>
                                        <p:cTn id="37" dur="500"/>
                                        <p:tgtEl>
                                          <p:spTgt spid="1751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6" grpId="0" autoUpdateAnimBg="0"/>
      <p:bldP spid="175107"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1320799" y="515491"/>
          <a:ext cx="10528300" cy="5436336"/>
        </p:xfrm>
        <a:graphic>
          <a:graphicData uri="http://schemas.openxmlformats.org/drawingml/2006/table">
            <a:tbl>
              <a:tblPr firstRow="1">
                <a:tableStyleId>{5C22544A-7EE6-4342-B048-85BDC9FD1C3A}</a:tableStyleId>
              </a:tblPr>
              <a:tblGrid>
                <a:gridCol w="1195386">
                  <a:extLst>
                    <a:ext uri="{9D8B030D-6E8A-4147-A177-3AD203B41FA5}">
                      <a16:colId xmlns:a16="http://schemas.microsoft.com/office/drawing/2014/main" val="20000"/>
                    </a:ext>
                  </a:extLst>
                </a:gridCol>
                <a:gridCol w="910274">
                  <a:extLst>
                    <a:ext uri="{9D8B030D-6E8A-4147-A177-3AD203B41FA5}">
                      <a16:colId xmlns:a16="http://schemas.microsoft.com/office/drawing/2014/main" val="20001"/>
                    </a:ext>
                  </a:extLst>
                </a:gridCol>
                <a:gridCol w="1052830">
                  <a:extLst>
                    <a:ext uri="{9D8B030D-6E8A-4147-A177-3AD203B41FA5}">
                      <a16:colId xmlns:a16="http://schemas.microsoft.com/office/drawing/2014/main" val="20002"/>
                    </a:ext>
                  </a:extLst>
                </a:gridCol>
                <a:gridCol w="1052830">
                  <a:extLst>
                    <a:ext uri="{9D8B030D-6E8A-4147-A177-3AD203B41FA5}">
                      <a16:colId xmlns:a16="http://schemas.microsoft.com/office/drawing/2014/main" val="20003"/>
                    </a:ext>
                  </a:extLst>
                </a:gridCol>
                <a:gridCol w="1052830">
                  <a:extLst>
                    <a:ext uri="{9D8B030D-6E8A-4147-A177-3AD203B41FA5}">
                      <a16:colId xmlns:a16="http://schemas.microsoft.com/office/drawing/2014/main" val="20004"/>
                    </a:ext>
                  </a:extLst>
                </a:gridCol>
                <a:gridCol w="1052830">
                  <a:extLst>
                    <a:ext uri="{9D8B030D-6E8A-4147-A177-3AD203B41FA5}">
                      <a16:colId xmlns:a16="http://schemas.microsoft.com/office/drawing/2014/main" val="20005"/>
                    </a:ext>
                  </a:extLst>
                </a:gridCol>
                <a:gridCol w="1052830">
                  <a:extLst>
                    <a:ext uri="{9D8B030D-6E8A-4147-A177-3AD203B41FA5}">
                      <a16:colId xmlns:a16="http://schemas.microsoft.com/office/drawing/2014/main" val="20006"/>
                    </a:ext>
                  </a:extLst>
                </a:gridCol>
                <a:gridCol w="1052830">
                  <a:extLst>
                    <a:ext uri="{9D8B030D-6E8A-4147-A177-3AD203B41FA5}">
                      <a16:colId xmlns:a16="http://schemas.microsoft.com/office/drawing/2014/main" val="20007"/>
                    </a:ext>
                  </a:extLst>
                </a:gridCol>
                <a:gridCol w="1052830">
                  <a:extLst>
                    <a:ext uri="{9D8B030D-6E8A-4147-A177-3AD203B41FA5}">
                      <a16:colId xmlns:a16="http://schemas.microsoft.com/office/drawing/2014/main" val="20008"/>
                    </a:ext>
                  </a:extLst>
                </a:gridCol>
                <a:gridCol w="1052830">
                  <a:extLst>
                    <a:ext uri="{9D8B030D-6E8A-4147-A177-3AD203B41FA5}">
                      <a16:colId xmlns:a16="http://schemas.microsoft.com/office/drawing/2014/main" val="20009"/>
                    </a:ext>
                  </a:extLst>
                </a:gridCol>
              </a:tblGrid>
              <a:tr h="359427">
                <a:tc>
                  <a:txBody>
                    <a:bodyPr/>
                    <a:lstStyle/>
                    <a:p>
                      <a:pPr marL="0" marR="0" algn="ctr">
                        <a:spcBef>
                          <a:spcPts val="0"/>
                        </a:spcBef>
                        <a:spcAft>
                          <a:spcPts val="0"/>
                        </a:spcAft>
                      </a:pPr>
                      <a:r>
                        <a:rPr lang="en-US" sz="1200">
                          <a:effectLst/>
                        </a:rPr>
                        <a:t>Charisma</a:t>
                      </a:r>
                      <a:endParaRPr lang="en-GB" sz="1200">
                        <a:solidFill>
                          <a:srgbClr val="000000"/>
                        </a:solidFill>
                        <a:effectLst/>
                        <a:latin typeface="Calibri" charset="0"/>
                        <a:ea typeface="Times New Roman" charset="0"/>
                        <a:cs typeface="Times New Roman" charset="0"/>
                      </a:endParaRPr>
                    </a:p>
                  </a:txBody>
                  <a:tcPr marL="101089" marR="101089" marT="0" marB="0"/>
                </a:tc>
                <a:tc gridSpan="3">
                  <a:txBody>
                    <a:bodyPr/>
                    <a:lstStyle/>
                    <a:p>
                      <a:pPr marL="0" marR="0" algn="ctr">
                        <a:spcBef>
                          <a:spcPts val="0"/>
                        </a:spcBef>
                        <a:spcAft>
                          <a:spcPts val="0"/>
                        </a:spcAft>
                      </a:pPr>
                      <a:r>
                        <a:rPr lang="en-US" sz="1200">
                          <a:effectLst/>
                        </a:rPr>
                        <a:t>High Charisma</a:t>
                      </a:r>
                      <a:endParaRPr lang="en-GB" sz="1200">
                        <a:solidFill>
                          <a:srgbClr val="000000"/>
                        </a:solidFill>
                        <a:effectLst/>
                        <a:latin typeface="Calibri" charset="0"/>
                        <a:ea typeface="Times New Roman" charset="0"/>
                        <a:cs typeface="Times New Roman" charset="0"/>
                      </a:endParaRPr>
                    </a:p>
                  </a:txBody>
                  <a:tcPr marL="101089" marR="101089" marT="0" marB="0"/>
                </a:tc>
                <a:tc hMerge="1">
                  <a:txBody>
                    <a:bodyPr/>
                    <a:lstStyle/>
                    <a:p>
                      <a:endParaRPr lang="en-GB"/>
                    </a:p>
                  </a:txBody>
                  <a:tcPr/>
                </a:tc>
                <a:tc hMerge="1">
                  <a:txBody>
                    <a:bodyPr/>
                    <a:lstStyle/>
                    <a:p>
                      <a:endParaRPr lang="en-GB"/>
                    </a:p>
                  </a:txBody>
                  <a:tcPr/>
                </a:tc>
                <a:tc gridSpan="3">
                  <a:txBody>
                    <a:bodyPr/>
                    <a:lstStyle/>
                    <a:p>
                      <a:pPr marL="0" marR="0" algn="ctr">
                        <a:spcBef>
                          <a:spcPts val="0"/>
                        </a:spcBef>
                        <a:spcAft>
                          <a:spcPts val="0"/>
                        </a:spcAft>
                      </a:pPr>
                      <a:r>
                        <a:rPr lang="en-US" sz="1200">
                          <a:effectLst/>
                        </a:rPr>
                        <a:t>Some Charisma</a:t>
                      </a:r>
                      <a:endParaRPr lang="en-GB" sz="1200">
                        <a:solidFill>
                          <a:srgbClr val="000000"/>
                        </a:solidFill>
                        <a:effectLst/>
                        <a:latin typeface="Calibri" charset="0"/>
                        <a:ea typeface="Times New Roman" charset="0"/>
                        <a:cs typeface="Times New Roman" charset="0"/>
                      </a:endParaRPr>
                    </a:p>
                  </a:txBody>
                  <a:tcPr marL="101089" marR="101089" marT="0" marB="0"/>
                </a:tc>
                <a:tc hMerge="1">
                  <a:txBody>
                    <a:bodyPr/>
                    <a:lstStyle/>
                    <a:p>
                      <a:endParaRPr lang="en-GB"/>
                    </a:p>
                  </a:txBody>
                  <a:tcPr/>
                </a:tc>
                <a:tc hMerge="1">
                  <a:txBody>
                    <a:bodyPr/>
                    <a:lstStyle/>
                    <a:p>
                      <a:endParaRPr lang="en-GB"/>
                    </a:p>
                  </a:txBody>
                  <a:tcPr/>
                </a:tc>
                <a:tc gridSpan="3">
                  <a:txBody>
                    <a:bodyPr/>
                    <a:lstStyle/>
                    <a:p>
                      <a:pPr marL="0" marR="0" algn="ctr">
                        <a:spcBef>
                          <a:spcPts val="0"/>
                        </a:spcBef>
                        <a:spcAft>
                          <a:spcPts val="0"/>
                        </a:spcAft>
                      </a:pPr>
                      <a:r>
                        <a:rPr lang="en-US" sz="1200">
                          <a:effectLst/>
                        </a:rPr>
                        <a:t>Dullard</a:t>
                      </a:r>
                      <a:endParaRPr lang="en-GB" sz="1200">
                        <a:solidFill>
                          <a:srgbClr val="000000"/>
                        </a:solidFill>
                        <a:effectLst/>
                        <a:latin typeface="Calibri" charset="0"/>
                        <a:ea typeface="Times New Roman" charset="0"/>
                        <a:cs typeface="Times New Roman" charset="0"/>
                      </a:endParaRPr>
                    </a:p>
                  </a:txBody>
                  <a:tcPr marL="101089" marR="101089" marT="0" marB="0"/>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0"/>
                  </a:ext>
                </a:extLst>
              </a:tr>
              <a:tr h="359427">
                <a:tc>
                  <a:txBody>
                    <a:bodyPr/>
                    <a:lstStyle/>
                    <a:p>
                      <a:pPr marL="0" marR="0" algn="ctr">
                        <a:spcBef>
                          <a:spcPts val="0"/>
                        </a:spcBef>
                        <a:spcAft>
                          <a:spcPts val="0"/>
                        </a:spcAft>
                      </a:pPr>
                      <a:r>
                        <a:rPr lang="en-US" sz="1200">
                          <a:effectLst/>
                        </a:rPr>
                        <a:t>Looks</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Attractive</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Average</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Unattractive</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Attractive</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Average </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Unattractive</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Attractive</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Average</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Unattractive</a:t>
                      </a:r>
                      <a:endParaRPr lang="en-GB" sz="1200">
                        <a:solidFill>
                          <a:srgbClr val="000000"/>
                        </a:solidFill>
                        <a:effectLst/>
                        <a:latin typeface="Calibri" charset="0"/>
                        <a:ea typeface="Times New Roman" charset="0"/>
                        <a:cs typeface="Times New Roman" charset="0"/>
                      </a:endParaRPr>
                    </a:p>
                  </a:txBody>
                  <a:tcPr marL="101089" marR="101089" marT="0" marB="0"/>
                </a:tc>
                <a:extLst>
                  <a:ext uri="{0D108BD9-81ED-4DB2-BD59-A6C34878D82A}">
                    <a16:rowId xmlns:a16="http://schemas.microsoft.com/office/drawing/2014/main" val="10001"/>
                  </a:ext>
                </a:extLst>
              </a:tr>
              <a:tr h="224642">
                <a:tc>
                  <a:txBody>
                    <a:bodyPr/>
                    <a:lstStyle/>
                    <a:p>
                      <a:pPr marL="0" marR="0" algn="ctr">
                        <a:spcBef>
                          <a:spcPts val="0"/>
                        </a:spcBef>
                        <a:spcAft>
                          <a:spcPts val="0"/>
                        </a:spcAft>
                      </a:pPr>
                      <a:r>
                        <a:rPr lang="en-US" sz="1200">
                          <a:effectLst/>
                        </a:rPr>
                        <a:t>Strategy</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 </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 </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 </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 </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 </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 </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 </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 </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 </a:t>
                      </a:r>
                      <a:endParaRPr lang="en-GB" sz="1200">
                        <a:solidFill>
                          <a:srgbClr val="000000"/>
                        </a:solidFill>
                        <a:effectLst/>
                        <a:latin typeface="Calibri" charset="0"/>
                        <a:ea typeface="Times New Roman" charset="0"/>
                        <a:cs typeface="Times New Roman" charset="0"/>
                      </a:endParaRPr>
                    </a:p>
                  </a:txBody>
                  <a:tcPr marL="101089" marR="101089" marT="0" marB="0"/>
                </a:tc>
                <a:extLst>
                  <a:ext uri="{0D108BD9-81ED-4DB2-BD59-A6C34878D82A}">
                    <a16:rowId xmlns:a16="http://schemas.microsoft.com/office/drawing/2014/main" val="10002"/>
                  </a:ext>
                </a:extLst>
              </a:tr>
              <a:tr h="224642">
                <a:tc rowSpan="10">
                  <a:txBody>
                    <a:bodyPr/>
                    <a:lstStyle/>
                    <a:p>
                      <a:pPr marL="0" marR="0" algn="ctr">
                        <a:spcBef>
                          <a:spcPts val="0"/>
                        </a:spcBef>
                        <a:spcAft>
                          <a:spcPts val="0"/>
                        </a:spcAft>
                      </a:pPr>
                      <a:r>
                        <a:rPr lang="en-US" sz="1200">
                          <a:effectLst/>
                        </a:rPr>
                        <a:t>Hard to get</a:t>
                      </a:r>
                      <a:endParaRPr lang="en-GB" sz="1200">
                        <a:solidFill>
                          <a:srgbClr val="000000"/>
                        </a:solidFill>
                        <a:effectLst/>
                        <a:latin typeface="Calibri" charset="0"/>
                        <a:ea typeface="Times New Roman" charset="0"/>
                        <a:cs typeface="Times New Roman" charset="0"/>
                      </a:endParaRPr>
                    </a:p>
                  </a:txBody>
                  <a:tcPr marL="101089" marR="101089" marT="0" marB="0" anchor="ctr"/>
                </a:tc>
                <a:tc>
                  <a:txBody>
                    <a:bodyPr/>
                    <a:lstStyle/>
                    <a:p>
                      <a:pPr marL="0" marR="0" algn="ctr">
                        <a:spcBef>
                          <a:spcPts val="0"/>
                        </a:spcBef>
                        <a:spcAft>
                          <a:spcPts val="0"/>
                        </a:spcAft>
                      </a:pPr>
                      <a:r>
                        <a:rPr lang="en-US" sz="1200">
                          <a:effectLst/>
                        </a:rPr>
                        <a:t>86</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84</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67</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88</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69</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97</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48</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47</a:t>
                      </a:r>
                      <a:endParaRPr lang="en-GB" sz="1200">
                        <a:solidFill>
                          <a:srgbClr val="000000"/>
                        </a:solidFill>
                        <a:effectLst/>
                        <a:latin typeface="Calibri" charset="0"/>
                        <a:ea typeface="Times New Roman" charset="0"/>
                        <a:cs typeface="Times New Roman" charset="0"/>
                      </a:endParaRPr>
                    </a:p>
                  </a:txBody>
                  <a:tcPr marL="101089" marR="101089" marT="0" marB="0"/>
                </a:tc>
                <a:extLst>
                  <a:ext uri="{0D108BD9-81ED-4DB2-BD59-A6C34878D82A}">
                    <a16:rowId xmlns:a16="http://schemas.microsoft.com/office/drawing/2014/main" val="10003"/>
                  </a:ext>
                </a:extLst>
              </a:tr>
              <a:tr h="224642">
                <a:tc vMerge="1">
                  <a:txBody>
                    <a:bodyPr/>
                    <a:lstStyle/>
                    <a:p>
                      <a:endParaRPr lang="en-GB"/>
                    </a:p>
                  </a:txBody>
                  <a:tcPr/>
                </a:tc>
                <a:tc>
                  <a:txBody>
                    <a:bodyPr/>
                    <a:lstStyle/>
                    <a:p>
                      <a:pPr marL="0" marR="0" algn="ctr">
                        <a:spcBef>
                          <a:spcPts val="0"/>
                        </a:spcBef>
                        <a:spcAft>
                          <a:spcPts val="0"/>
                        </a:spcAft>
                      </a:pPr>
                      <a:r>
                        <a:rPr lang="en-US" sz="1200">
                          <a:effectLst/>
                        </a:rPr>
                        <a:t>91</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83</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53</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83</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74</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48</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86</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46</a:t>
                      </a:r>
                      <a:endParaRPr lang="en-GB" sz="1200">
                        <a:solidFill>
                          <a:srgbClr val="000000"/>
                        </a:solidFill>
                        <a:effectLst/>
                        <a:latin typeface="Calibri" charset="0"/>
                        <a:ea typeface="Times New Roman" charset="0"/>
                        <a:cs typeface="Times New Roman" charset="0"/>
                      </a:endParaRPr>
                    </a:p>
                  </a:txBody>
                  <a:tcPr marL="101089" marR="101089" marT="0" marB="0"/>
                </a:tc>
                <a:extLst>
                  <a:ext uri="{0D108BD9-81ED-4DB2-BD59-A6C34878D82A}">
                    <a16:rowId xmlns:a16="http://schemas.microsoft.com/office/drawing/2014/main" val="10004"/>
                  </a:ext>
                </a:extLst>
              </a:tr>
              <a:tr h="224642">
                <a:tc vMerge="1">
                  <a:txBody>
                    <a:bodyPr/>
                    <a:lstStyle/>
                    <a:p>
                      <a:endParaRPr lang="en-GB"/>
                    </a:p>
                  </a:txBody>
                  <a:tcPr/>
                </a:tc>
                <a:tc>
                  <a:txBody>
                    <a:bodyPr/>
                    <a:lstStyle/>
                    <a:p>
                      <a:pPr marL="0" marR="0" algn="ctr">
                        <a:spcBef>
                          <a:spcPts val="0"/>
                        </a:spcBef>
                        <a:spcAft>
                          <a:spcPts val="0"/>
                        </a:spcAft>
                      </a:pPr>
                      <a:r>
                        <a:rPr lang="en-US" sz="1200">
                          <a:effectLst/>
                        </a:rPr>
                        <a:t>89</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88</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48</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99</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70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48</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90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45</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48</a:t>
                      </a:r>
                      <a:endParaRPr lang="en-GB" sz="1200">
                        <a:solidFill>
                          <a:srgbClr val="000000"/>
                        </a:solidFill>
                        <a:effectLst/>
                        <a:latin typeface="Calibri" charset="0"/>
                        <a:ea typeface="Times New Roman" charset="0"/>
                        <a:cs typeface="Times New Roman" charset="0"/>
                      </a:endParaRPr>
                    </a:p>
                  </a:txBody>
                  <a:tcPr marL="101089" marR="101089" marT="0" marB="0"/>
                </a:tc>
                <a:extLst>
                  <a:ext uri="{0D108BD9-81ED-4DB2-BD59-A6C34878D82A}">
                    <a16:rowId xmlns:a16="http://schemas.microsoft.com/office/drawing/2014/main" val="10005"/>
                  </a:ext>
                </a:extLst>
              </a:tr>
              <a:tr h="224642">
                <a:tc vMerge="1">
                  <a:txBody>
                    <a:bodyPr/>
                    <a:lstStyle/>
                    <a:p>
                      <a:endParaRPr lang="en-GB"/>
                    </a:p>
                  </a:txBody>
                  <a:tcPr/>
                </a:tc>
                <a:tc>
                  <a:txBody>
                    <a:bodyPr/>
                    <a:lstStyle/>
                    <a:p>
                      <a:pPr marL="0" marR="0" algn="ctr">
                        <a:spcBef>
                          <a:spcPts val="0"/>
                        </a:spcBef>
                        <a:spcAft>
                          <a:spcPts val="0"/>
                        </a:spcAft>
                      </a:pPr>
                      <a:r>
                        <a:rPr lang="en-US" sz="1200">
                          <a:effectLst/>
                        </a:rPr>
                        <a:t>89</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69</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58</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86</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77</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87</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47</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53</a:t>
                      </a:r>
                      <a:endParaRPr lang="en-GB" sz="1200">
                        <a:solidFill>
                          <a:srgbClr val="000000"/>
                        </a:solidFill>
                        <a:effectLst/>
                        <a:latin typeface="Calibri" charset="0"/>
                        <a:ea typeface="Times New Roman" charset="0"/>
                        <a:cs typeface="Times New Roman" charset="0"/>
                      </a:endParaRPr>
                    </a:p>
                  </a:txBody>
                  <a:tcPr marL="101089" marR="101089" marT="0" marB="0"/>
                </a:tc>
                <a:extLst>
                  <a:ext uri="{0D108BD9-81ED-4DB2-BD59-A6C34878D82A}">
                    <a16:rowId xmlns:a16="http://schemas.microsoft.com/office/drawing/2014/main" val="10006"/>
                  </a:ext>
                </a:extLst>
              </a:tr>
              <a:tr h="224642">
                <a:tc vMerge="1">
                  <a:txBody>
                    <a:bodyPr/>
                    <a:lstStyle/>
                    <a:p>
                      <a:endParaRPr lang="en-GB"/>
                    </a:p>
                  </a:txBody>
                  <a:tcPr/>
                </a:tc>
                <a:tc>
                  <a:txBody>
                    <a:bodyPr/>
                    <a:lstStyle/>
                    <a:p>
                      <a:pPr marL="0" marR="0" algn="ctr">
                        <a:spcBef>
                          <a:spcPts val="0"/>
                        </a:spcBef>
                        <a:spcAft>
                          <a:spcPts val="0"/>
                        </a:spcAft>
                      </a:pPr>
                      <a:r>
                        <a:rPr lang="en-US" sz="1200">
                          <a:effectLst/>
                        </a:rPr>
                        <a:t>80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81</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57</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88</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71</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82</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45</a:t>
                      </a:r>
                      <a:endParaRPr lang="en-GB" sz="1200">
                        <a:solidFill>
                          <a:srgbClr val="000000"/>
                        </a:solidFill>
                        <a:effectLst/>
                        <a:latin typeface="Calibri" charset="0"/>
                        <a:ea typeface="Times New Roman" charset="0"/>
                        <a:cs typeface="Times New Roman" charset="0"/>
                      </a:endParaRPr>
                    </a:p>
                  </a:txBody>
                  <a:tcPr marL="101089" marR="101089" marT="0" marB="0"/>
                </a:tc>
                <a:extLst>
                  <a:ext uri="{0D108BD9-81ED-4DB2-BD59-A6C34878D82A}">
                    <a16:rowId xmlns:a16="http://schemas.microsoft.com/office/drawing/2014/main" val="10007"/>
                  </a:ext>
                </a:extLst>
              </a:tr>
              <a:tr h="224642">
                <a:tc vMerge="1">
                  <a:txBody>
                    <a:bodyPr/>
                    <a:lstStyle/>
                    <a:p>
                      <a:endParaRPr lang="en-GB"/>
                    </a:p>
                  </a:txBody>
                  <a:tcPr/>
                </a:tc>
                <a:tc>
                  <a:txBody>
                    <a:bodyPr/>
                    <a:lstStyle/>
                    <a:p>
                      <a:pPr marL="0" marR="0" algn="ctr">
                        <a:spcBef>
                          <a:spcPts val="0"/>
                        </a:spcBef>
                        <a:spcAft>
                          <a:spcPts val="0"/>
                        </a:spcAft>
                      </a:pPr>
                      <a:r>
                        <a:rPr lang="en-US" sz="1200">
                          <a:effectLst/>
                        </a:rPr>
                        <a:t>80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84</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51</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96</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63</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42</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92</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48</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43</a:t>
                      </a:r>
                      <a:endParaRPr lang="en-GB" sz="1200">
                        <a:solidFill>
                          <a:srgbClr val="000000"/>
                        </a:solidFill>
                        <a:effectLst/>
                        <a:latin typeface="Calibri" charset="0"/>
                        <a:ea typeface="Times New Roman" charset="0"/>
                        <a:cs typeface="Times New Roman" charset="0"/>
                      </a:endParaRPr>
                    </a:p>
                  </a:txBody>
                  <a:tcPr marL="101089" marR="101089" marT="0" marB="0"/>
                </a:tc>
                <a:extLst>
                  <a:ext uri="{0D108BD9-81ED-4DB2-BD59-A6C34878D82A}">
                    <a16:rowId xmlns:a16="http://schemas.microsoft.com/office/drawing/2014/main" val="10008"/>
                  </a:ext>
                </a:extLst>
              </a:tr>
              <a:tr h="224642">
                <a:tc vMerge="1">
                  <a:txBody>
                    <a:bodyPr/>
                    <a:lstStyle/>
                    <a:p>
                      <a:endParaRPr lang="en-GB"/>
                    </a:p>
                  </a:txBody>
                  <a:tcPr/>
                </a:tc>
                <a:tc>
                  <a:txBody>
                    <a:bodyPr/>
                    <a:lstStyle/>
                    <a:p>
                      <a:pPr marL="0" marR="0" algn="ctr">
                        <a:spcBef>
                          <a:spcPts val="0"/>
                        </a:spcBef>
                        <a:spcAft>
                          <a:spcPts val="0"/>
                        </a:spcAft>
                      </a:pPr>
                      <a:r>
                        <a:rPr lang="en-US" sz="1200">
                          <a:effectLst/>
                        </a:rPr>
                        <a:t>89</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85</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61</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87</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79</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44</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86</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45</a:t>
                      </a:r>
                      <a:endParaRPr lang="en-GB" sz="1200">
                        <a:solidFill>
                          <a:srgbClr val="000000"/>
                        </a:solidFill>
                        <a:effectLst/>
                        <a:latin typeface="Calibri" charset="0"/>
                        <a:ea typeface="Times New Roman" charset="0"/>
                        <a:cs typeface="Times New Roman" charset="0"/>
                      </a:endParaRPr>
                    </a:p>
                  </a:txBody>
                  <a:tcPr marL="101089" marR="101089" marT="0" marB="0"/>
                </a:tc>
                <a:extLst>
                  <a:ext uri="{0D108BD9-81ED-4DB2-BD59-A6C34878D82A}">
                    <a16:rowId xmlns:a16="http://schemas.microsoft.com/office/drawing/2014/main" val="10009"/>
                  </a:ext>
                </a:extLst>
              </a:tr>
              <a:tr h="224642">
                <a:tc vMerge="1">
                  <a:txBody>
                    <a:bodyPr/>
                    <a:lstStyle/>
                    <a:p>
                      <a:endParaRPr lang="en-GB"/>
                    </a:p>
                  </a:txBody>
                  <a:tcPr/>
                </a:tc>
                <a:tc>
                  <a:txBody>
                    <a:bodyPr/>
                    <a:lstStyle/>
                    <a:p>
                      <a:pPr marL="0" marR="0" algn="ctr">
                        <a:spcBef>
                          <a:spcPts val="0"/>
                        </a:spcBef>
                        <a:spcAft>
                          <a:spcPts val="0"/>
                        </a:spcAft>
                      </a:pPr>
                      <a:r>
                        <a:rPr lang="en-US" sz="1200">
                          <a:effectLst/>
                        </a:rPr>
                        <a:t>100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94</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56</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86</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71</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54</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84</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54</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47</a:t>
                      </a:r>
                      <a:endParaRPr lang="en-GB" sz="1200">
                        <a:solidFill>
                          <a:srgbClr val="000000"/>
                        </a:solidFill>
                        <a:effectLst/>
                        <a:latin typeface="Calibri" charset="0"/>
                        <a:ea typeface="Times New Roman" charset="0"/>
                        <a:cs typeface="Times New Roman" charset="0"/>
                      </a:endParaRPr>
                    </a:p>
                  </a:txBody>
                  <a:tcPr marL="101089" marR="101089" marT="0" marB="0"/>
                </a:tc>
                <a:extLst>
                  <a:ext uri="{0D108BD9-81ED-4DB2-BD59-A6C34878D82A}">
                    <a16:rowId xmlns:a16="http://schemas.microsoft.com/office/drawing/2014/main" val="10010"/>
                  </a:ext>
                </a:extLst>
              </a:tr>
              <a:tr h="224642">
                <a:tc vMerge="1">
                  <a:txBody>
                    <a:bodyPr/>
                    <a:lstStyle/>
                    <a:p>
                      <a:endParaRPr lang="en-GB"/>
                    </a:p>
                  </a:txBody>
                  <a:tcPr/>
                </a:tc>
                <a:tc>
                  <a:txBody>
                    <a:bodyPr/>
                    <a:lstStyle/>
                    <a:p>
                      <a:pPr marL="0" marR="0" algn="ctr">
                        <a:spcBef>
                          <a:spcPts val="0"/>
                        </a:spcBef>
                        <a:spcAft>
                          <a:spcPts val="0"/>
                        </a:spcAft>
                      </a:pPr>
                      <a:r>
                        <a:rPr lang="en-US" sz="1200">
                          <a:effectLst/>
                        </a:rPr>
                        <a:t>90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74</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54</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92</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71</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58</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78</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38</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45</a:t>
                      </a:r>
                      <a:endParaRPr lang="en-GB" sz="1200">
                        <a:solidFill>
                          <a:srgbClr val="000000"/>
                        </a:solidFill>
                        <a:effectLst/>
                        <a:latin typeface="Calibri" charset="0"/>
                        <a:ea typeface="Times New Roman" charset="0"/>
                        <a:cs typeface="Times New Roman" charset="0"/>
                      </a:endParaRPr>
                    </a:p>
                  </a:txBody>
                  <a:tcPr marL="101089" marR="101089" marT="0" marB="0"/>
                </a:tc>
                <a:extLst>
                  <a:ext uri="{0D108BD9-81ED-4DB2-BD59-A6C34878D82A}">
                    <a16:rowId xmlns:a16="http://schemas.microsoft.com/office/drawing/2014/main" val="10011"/>
                  </a:ext>
                </a:extLst>
              </a:tr>
              <a:tr h="224642">
                <a:tc vMerge="1">
                  <a:txBody>
                    <a:bodyPr/>
                    <a:lstStyle/>
                    <a:p>
                      <a:endParaRPr lang="en-GB"/>
                    </a:p>
                  </a:txBody>
                  <a:tcPr/>
                </a:tc>
                <a:tc>
                  <a:txBody>
                    <a:bodyPr/>
                    <a:lstStyle/>
                    <a:p>
                      <a:pPr marL="0" marR="0" algn="ctr">
                        <a:spcBef>
                          <a:spcPts val="0"/>
                        </a:spcBef>
                        <a:spcAft>
                          <a:spcPts val="0"/>
                        </a:spcAft>
                      </a:pPr>
                      <a:r>
                        <a:rPr lang="en-US" sz="1200">
                          <a:effectLst/>
                        </a:rPr>
                        <a:t>89</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86</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63</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73</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49</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91</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48</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39</a:t>
                      </a:r>
                      <a:endParaRPr lang="en-GB" sz="1200">
                        <a:solidFill>
                          <a:srgbClr val="000000"/>
                        </a:solidFill>
                        <a:effectLst/>
                        <a:latin typeface="Calibri" charset="0"/>
                        <a:ea typeface="Times New Roman" charset="0"/>
                        <a:cs typeface="Times New Roman" charset="0"/>
                      </a:endParaRPr>
                    </a:p>
                  </a:txBody>
                  <a:tcPr marL="101089" marR="101089" marT="0" marB="0"/>
                </a:tc>
                <a:extLst>
                  <a:ext uri="{0D108BD9-81ED-4DB2-BD59-A6C34878D82A}">
                    <a16:rowId xmlns:a16="http://schemas.microsoft.com/office/drawing/2014/main" val="10012"/>
                  </a:ext>
                </a:extLst>
              </a:tr>
              <a:tr h="224642">
                <a:tc rowSpan="10">
                  <a:txBody>
                    <a:bodyPr/>
                    <a:lstStyle/>
                    <a:p>
                      <a:pPr marL="0" marR="0" algn="ctr">
                        <a:spcBef>
                          <a:spcPts val="0"/>
                        </a:spcBef>
                        <a:spcAft>
                          <a:spcPts val="0"/>
                        </a:spcAft>
                      </a:pPr>
                      <a:r>
                        <a:rPr lang="en-US" sz="1200">
                          <a:effectLst/>
                        </a:rPr>
                        <a:t>Normal</a:t>
                      </a:r>
                      <a:endParaRPr lang="en-GB" sz="1200">
                        <a:solidFill>
                          <a:srgbClr val="000000"/>
                        </a:solidFill>
                        <a:effectLst/>
                        <a:latin typeface="Calibri" charset="0"/>
                        <a:ea typeface="Times New Roman" charset="0"/>
                        <a:cs typeface="Times New Roman" charset="0"/>
                      </a:endParaRPr>
                    </a:p>
                  </a:txBody>
                  <a:tcPr marL="101089" marR="101089" marT="0" marB="0" anchor="ctr"/>
                </a:tc>
                <a:tc>
                  <a:txBody>
                    <a:bodyPr/>
                    <a:lstStyle/>
                    <a:p>
                      <a:pPr marL="0" marR="0" algn="ctr">
                        <a:spcBef>
                          <a:spcPts val="0"/>
                        </a:spcBef>
                        <a:spcAft>
                          <a:spcPts val="0"/>
                        </a:spcAft>
                      </a:pPr>
                      <a:r>
                        <a:rPr lang="en-US" sz="1200">
                          <a:effectLst/>
                        </a:rPr>
                        <a:t>89</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91</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93</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88</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65</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54</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55</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48</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52</a:t>
                      </a:r>
                      <a:endParaRPr lang="en-GB" sz="1200">
                        <a:solidFill>
                          <a:srgbClr val="000000"/>
                        </a:solidFill>
                        <a:effectLst/>
                        <a:latin typeface="Calibri" charset="0"/>
                        <a:ea typeface="Times New Roman" charset="0"/>
                        <a:cs typeface="Times New Roman" charset="0"/>
                      </a:endParaRPr>
                    </a:p>
                  </a:txBody>
                  <a:tcPr marL="101089" marR="101089" marT="0" marB="0"/>
                </a:tc>
                <a:extLst>
                  <a:ext uri="{0D108BD9-81ED-4DB2-BD59-A6C34878D82A}">
                    <a16:rowId xmlns:a16="http://schemas.microsoft.com/office/drawing/2014/main" val="10013"/>
                  </a:ext>
                </a:extLst>
              </a:tr>
              <a:tr h="224642">
                <a:tc vMerge="1">
                  <a:txBody>
                    <a:bodyPr/>
                    <a:lstStyle/>
                    <a:p>
                      <a:endParaRPr lang="en-GB"/>
                    </a:p>
                  </a:txBody>
                  <a:tcPr/>
                </a:tc>
                <a:tc>
                  <a:txBody>
                    <a:bodyPr/>
                    <a:lstStyle/>
                    <a:p>
                      <a:pPr marL="0" marR="0" algn="ctr">
                        <a:spcBef>
                          <a:spcPts val="0"/>
                        </a:spcBef>
                        <a:spcAft>
                          <a:spcPts val="0"/>
                        </a:spcAft>
                      </a:pPr>
                      <a:r>
                        <a:rPr lang="en-US" sz="1200">
                          <a:effectLst/>
                        </a:rPr>
                        <a:t>84</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90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85</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95</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70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60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44</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45</a:t>
                      </a:r>
                      <a:endParaRPr lang="en-GB" sz="1200">
                        <a:solidFill>
                          <a:srgbClr val="000000"/>
                        </a:solidFill>
                        <a:effectLst/>
                        <a:latin typeface="Calibri" charset="0"/>
                        <a:ea typeface="Times New Roman" charset="0"/>
                        <a:cs typeface="Times New Roman" charset="0"/>
                      </a:endParaRPr>
                    </a:p>
                  </a:txBody>
                  <a:tcPr marL="101089" marR="101089" marT="0" marB="0"/>
                </a:tc>
                <a:extLst>
                  <a:ext uri="{0D108BD9-81ED-4DB2-BD59-A6C34878D82A}">
                    <a16:rowId xmlns:a16="http://schemas.microsoft.com/office/drawing/2014/main" val="10014"/>
                  </a:ext>
                </a:extLst>
              </a:tr>
              <a:tr h="224642">
                <a:tc vMerge="1">
                  <a:txBody>
                    <a:bodyPr/>
                    <a:lstStyle/>
                    <a:p>
                      <a:endParaRPr lang="en-GB"/>
                    </a:p>
                  </a:txBody>
                  <a:tcPr/>
                </a:tc>
                <a:tc>
                  <a:txBody>
                    <a:bodyPr/>
                    <a:lstStyle/>
                    <a:p>
                      <a:pPr marL="0" marR="0" algn="ctr">
                        <a:spcBef>
                          <a:spcPts val="0"/>
                        </a:spcBef>
                        <a:spcAft>
                          <a:spcPts val="0"/>
                        </a:spcAft>
                      </a:pPr>
                      <a:r>
                        <a:rPr lang="en-US" sz="1200">
                          <a:effectLst/>
                        </a:rPr>
                        <a:t>99</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100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89</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79</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53</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51</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48</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44</a:t>
                      </a:r>
                      <a:endParaRPr lang="en-GB" sz="1200">
                        <a:solidFill>
                          <a:srgbClr val="000000"/>
                        </a:solidFill>
                        <a:effectLst/>
                        <a:latin typeface="Calibri" charset="0"/>
                        <a:ea typeface="Times New Roman" charset="0"/>
                        <a:cs typeface="Times New Roman" charset="0"/>
                      </a:endParaRPr>
                    </a:p>
                  </a:txBody>
                  <a:tcPr marL="101089" marR="101089" marT="0" marB="0"/>
                </a:tc>
                <a:extLst>
                  <a:ext uri="{0D108BD9-81ED-4DB2-BD59-A6C34878D82A}">
                    <a16:rowId xmlns:a16="http://schemas.microsoft.com/office/drawing/2014/main" val="10015"/>
                  </a:ext>
                </a:extLst>
              </a:tr>
              <a:tr h="224642">
                <a:tc vMerge="1">
                  <a:txBody>
                    <a:bodyPr/>
                    <a:lstStyle/>
                    <a:p>
                      <a:endParaRPr lang="en-GB"/>
                    </a:p>
                  </a:txBody>
                  <a:tcPr/>
                </a:tc>
                <a:tc>
                  <a:txBody>
                    <a:bodyPr/>
                    <a:lstStyle/>
                    <a:p>
                      <a:pPr marL="0" marR="0" algn="ctr">
                        <a:spcBef>
                          <a:spcPts val="0"/>
                        </a:spcBef>
                        <a:spcAft>
                          <a:spcPts val="0"/>
                        </a:spcAft>
                      </a:pPr>
                      <a:r>
                        <a:rPr lang="en-US" sz="1200">
                          <a:effectLst/>
                        </a:rPr>
                        <a:t>86</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89</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83</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86</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74</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58</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52</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48</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47</a:t>
                      </a:r>
                      <a:endParaRPr lang="en-GB" sz="1200">
                        <a:solidFill>
                          <a:srgbClr val="000000"/>
                        </a:solidFill>
                        <a:effectLst/>
                        <a:latin typeface="Calibri" charset="0"/>
                        <a:ea typeface="Times New Roman" charset="0"/>
                        <a:cs typeface="Times New Roman" charset="0"/>
                      </a:endParaRPr>
                    </a:p>
                  </a:txBody>
                  <a:tcPr marL="101089" marR="101089" marT="0" marB="0"/>
                </a:tc>
                <a:extLst>
                  <a:ext uri="{0D108BD9-81ED-4DB2-BD59-A6C34878D82A}">
                    <a16:rowId xmlns:a16="http://schemas.microsoft.com/office/drawing/2014/main" val="10016"/>
                  </a:ext>
                </a:extLst>
              </a:tr>
              <a:tr h="224642">
                <a:tc vMerge="1">
                  <a:txBody>
                    <a:bodyPr/>
                    <a:lstStyle/>
                    <a:p>
                      <a:endParaRPr lang="en-GB"/>
                    </a:p>
                  </a:txBody>
                  <a:tcPr/>
                </a:tc>
                <a:tc>
                  <a:txBody>
                    <a:bodyPr/>
                    <a:lstStyle/>
                    <a:p>
                      <a:pPr marL="0" marR="0" algn="ctr">
                        <a:spcBef>
                          <a:spcPts val="0"/>
                        </a:spcBef>
                        <a:spcAft>
                          <a:spcPts val="0"/>
                        </a:spcAft>
                      </a:pPr>
                      <a:r>
                        <a:rPr lang="en-US" sz="1200">
                          <a:effectLst/>
                        </a:rPr>
                        <a:t>89</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87</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83</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74</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43</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58</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48</a:t>
                      </a:r>
                      <a:endParaRPr lang="en-GB" sz="1200">
                        <a:solidFill>
                          <a:srgbClr val="000000"/>
                        </a:solidFill>
                        <a:effectLst/>
                        <a:latin typeface="Calibri" charset="0"/>
                        <a:ea typeface="Times New Roman" charset="0"/>
                        <a:cs typeface="Times New Roman" charset="0"/>
                      </a:endParaRPr>
                    </a:p>
                  </a:txBody>
                  <a:tcPr marL="101089" marR="101089" marT="0" marB="0"/>
                </a:tc>
                <a:extLst>
                  <a:ext uri="{0D108BD9-81ED-4DB2-BD59-A6C34878D82A}">
                    <a16:rowId xmlns:a16="http://schemas.microsoft.com/office/drawing/2014/main" val="10017"/>
                  </a:ext>
                </a:extLst>
              </a:tr>
              <a:tr h="224642">
                <a:tc vMerge="1">
                  <a:txBody>
                    <a:bodyPr/>
                    <a:lstStyle/>
                    <a:p>
                      <a:endParaRPr lang="en-GB"/>
                    </a:p>
                  </a:txBody>
                  <a:tcPr/>
                </a:tc>
                <a:tc>
                  <a:txBody>
                    <a:bodyPr/>
                    <a:lstStyle/>
                    <a:p>
                      <a:pPr marL="0" marR="0" algn="ctr">
                        <a:spcBef>
                          <a:spcPts val="0"/>
                        </a:spcBef>
                        <a:spcAft>
                          <a:spcPts val="0"/>
                        </a:spcAft>
                      </a:pPr>
                      <a:r>
                        <a:rPr lang="en-US" sz="1200">
                          <a:effectLst/>
                        </a:rPr>
                        <a:t>80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81</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79</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86</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59</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47</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51</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47</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40</a:t>
                      </a:r>
                      <a:endParaRPr lang="en-GB" sz="1200">
                        <a:solidFill>
                          <a:srgbClr val="000000"/>
                        </a:solidFill>
                        <a:effectLst/>
                        <a:latin typeface="Calibri" charset="0"/>
                        <a:ea typeface="Times New Roman" charset="0"/>
                        <a:cs typeface="Times New Roman" charset="0"/>
                      </a:endParaRPr>
                    </a:p>
                  </a:txBody>
                  <a:tcPr marL="101089" marR="101089" marT="0" marB="0"/>
                </a:tc>
                <a:extLst>
                  <a:ext uri="{0D108BD9-81ED-4DB2-BD59-A6C34878D82A}">
                    <a16:rowId xmlns:a16="http://schemas.microsoft.com/office/drawing/2014/main" val="10018"/>
                  </a:ext>
                </a:extLst>
              </a:tr>
              <a:tr h="224642">
                <a:tc vMerge="1">
                  <a:txBody>
                    <a:bodyPr/>
                    <a:lstStyle/>
                    <a:p>
                      <a:endParaRPr lang="en-GB"/>
                    </a:p>
                  </a:txBody>
                  <a:tcPr/>
                </a:tc>
                <a:tc>
                  <a:txBody>
                    <a:bodyPr/>
                    <a:lstStyle/>
                    <a:p>
                      <a:pPr marL="0" marR="0" algn="ctr">
                        <a:spcBef>
                          <a:spcPts val="0"/>
                        </a:spcBef>
                        <a:spcAft>
                          <a:spcPts val="0"/>
                        </a:spcAft>
                      </a:pPr>
                      <a:r>
                        <a:rPr lang="en-US" sz="1200">
                          <a:effectLst/>
                        </a:rPr>
                        <a:t>82</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92</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85</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81</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66</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47</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45</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47</a:t>
                      </a:r>
                      <a:endParaRPr lang="en-GB" sz="1200">
                        <a:solidFill>
                          <a:srgbClr val="000000"/>
                        </a:solidFill>
                        <a:effectLst/>
                        <a:latin typeface="Calibri" charset="0"/>
                        <a:ea typeface="Times New Roman" charset="0"/>
                        <a:cs typeface="Times New Roman" charset="0"/>
                      </a:endParaRPr>
                    </a:p>
                  </a:txBody>
                  <a:tcPr marL="101089" marR="101089" marT="0" marB="0"/>
                </a:tc>
                <a:extLst>
                  <a:ext uri="{0D108BD9-81ED-4DB2-BD59-A6C34878D82A}">
                    <a16:rowId xmlns:a16="http://schemas.microsoft.com/office/drawing/2014/main" val="10019"/>
                  </a:ext>
                </a:extLst>
              </a:tr>
              <a:tr h="224642">
                <a:tc vMerge="1">
                  <a:txBody>
                    <a:bodyPr/>
                    <a:lstStyle/>
                    <a:p>
                      <a:endParaRPr lang="en-GB"/>
                    </a:p>
                  </a:txBody>
                  <a:tcPr/>
                </a:tc>
                <a:tc>
                  <a:txBody>
                    <a:bodyPr/>
                    <a:lstStyle/>
                    <a:p>
                      <a:pPr marL="0" marR="0" algn="ctr">
                        <a:spcBef>
                          <a:spcPts val="0"/>
                        </a:spcBef>
                        <a:spcAft>
                          <a:spcPts val="0"/>
                        </a:spcAft>
                      </a:pPr>
                      <a:r>
                        <a:rPr lang="en-US" sz="1200">
                          <a:effectLst/>
                        </a:rPr>
                        <a:t>97</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69</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87</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95</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72</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51</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45</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48</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46</a:t>
                      </a:r>
                      <a:endParaRPr lang="en-GB" sz="1200">
                        <a:solidFill>
                          <a:srgbClr val="000000"/>
                        </a:solidFill>
                        <a:effectLst/>
                        <a:latin typeface="Calibri" charset="0"/>
                        <a:ea typeface="Times New Roman" charset="0"/>
                        <a:cs typeface="Times New Roman" charset="0"/>
                      </a:endParaRPr>
                    </a:p>
                  </a:txBody>
                  <a:tcPr marL="101089" marR="101089" marT="0" marB="0"/>
                </a:tc>
                <a:extLst>
                  <a:ext uri="{0D108BD9-81ED-4DB2-BD59-A6C34878D82A}">
                    <a16:rowId xmlns:a16="http://schemas.microsoft.com/office/drawing/2014/main" val="10020"/>
                  </a:ext>
                </a:extLst>
              </a:tr>
              <a:tr h="224642">
                <a:tc vMerge="1">
                  <a:txBody>
                    <a:bodyPr/>
                    <a:lstStyle/>
                    <a:p>
                      <a:endParaRPr lang="en-GB"/>
                    </a:p>
                  </a:txBody>
                  <a:tcPr/>
                </a:tc>
                <a:tc>
                  <a:txBody>
                    <a:bodyPr/>
                    <a:lstStyle/>
                    <a:p>
                      <a:pPr marL="0" marR="0" algn="ctr">
                        <a:spcBef>
                          <a:spcPts val="0"/>
                        </a:spcBef>
                        <a:spcAft>
                          <a:spcPts val="0"/>
                        </a:spcAft>
                      </a:pPr>
                      <a:r>
                        <a:rPr lang="en-US" sz="1200">
                          <a:effectLst/>
                        </a:rPr>
                        <a:t>95</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92</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90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98</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64</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53</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54</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53</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45</a:t>
                      </a:r>
                      <a:endParaRPr lang="en-GB" sz="1200">
                        <a:solidFill>
                          <a:srgbClr val="000000"/>
                        </a:solidFill>
                        <a:effectLst/>
                        <a:latin typeface="Calibri" charset="0"/>
                        <a:ea typeface="Times New Roman" charset="0"/>
                        <a:cs typeface="Times New Roman" charset="0"/>
                      </a:endParaRPr>
                    </a:p>
                  </a:txBody>
                  <a:tcPr marL="101089" marR="101089" marT="0" marB="0"/>
                </a:tc>
                <a:extLst>
                  <a:ext uri="{0D108BD9-81ED-4DB2-BD59-A6C34878D82A}">
                    <a16:rowId xmlns:a16="http://schemas.microsoft.com/office/drawing/2014/main" val="10021"/>
                  </a:ext>
                </a:extLst>
              </a:tr>
              <a:tr h="224642">
                <a:tc vMerge="1">
                  <a:txBody>
                    <a:bodyPr/>
                    <a:lstStyle/>
                    <a:p>
                      <a:endParaRPr lang="en-GB"/>
                    </a:p>
                  </a:txBody>
                  <a:tcPr/>
                </a:tc>
                <a:tc>
                  <a:txBody>
                    <a:bodyPr/>
                    <a:lstStyle/>
                    <a:p>
                      <a:pPr marL="0" marR="0" algn="ctr">
                        <a:spcBef>
                          <a:spcPts val="0"/>
                        </a:spcBef>
                        <a:spcAft>
                          <a:spcPts val="0"/>
                        </a:spcAft>
                      </a:pPr>
                      <a:r>
                        <a:rPr lang="en-US" sz="1200">
                          <a:effectLst/>
                        </a:rPr>
                        <a:t>95</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93</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96</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79</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66</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46</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52</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39</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dirty="0">
                          <a:effectLst/>
                        </a:rPr>
                        <a:t>47</a:t>
                      </a:r>
                      <a:endParaRPr lang="en-GB" sz="1200" dirty="0">
                        <a:solidFill>
                          <a:srgbClr val="000000"/>
                        </a:solidFill>
                        <a:effectLst/>
                        <a:latin typeface="Calibri" charset="0"/>
                        <a:ea typeface="Times New Roman" charset="0"/>
                        <a:cs typeface="Times New Roman" charset="0"/>
                      </a:endParaRPr>
                    </a:p>
                  </a:txBody>
                  <a:tcPr marL="101089" marR="101089" marT="0" marB="0"/>
                </a:tc>
                <a:extLst>
                  <a:ext uri="{0D108BD9-81ED-4DB2-BD59-A6C34878D82A}">
                    <a16:rowId xmlns:a16="http://schemas.microsoft.com/office/drawing/2014/main" val="1002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GB"/>
              <a:t>Effects</a:t>
            </a:r>
          </a:p>
        </p:txBody>
      </p:sp>
      <p:sp>
        <p:nvSpPr>
          <p:cNvPr id="180227" name="Rectangle 3"/>
          <p:cNvSpPr>
            <a:spLocks noGrp="1" noChangeArrowheads="1"/>
          </p:cNvSpPr>
          <p:nvPr>
            <p:ph idx="1"/>
          </p:nvPr>
        </p:nvSpPr>
        <p:spPr/>
        <p:txBody>
          <a:bodyPr>
            <a:normAutofit lnSpcReduction="10000"/>
          </a:bodyPr>
          <a:lstStyle/>
          <a:p>
            <a:pPr algn="just">
              <a:lnSpc>
                <a:spcPct val="80000"/>
              </a:lnSpc>
              <a:spcBef>
                <a:spcPts val="600"/>
              </a:spcBef>
              <a:spcAft>
                <a:spcPts val="600"/>
              </a:spcAft>
            </a:pPr>
            <a:r>
              <a:rPr lang="en-GB" sz="1800" dirty="0"/>
              <a:t>Main effects</a:t>
            </a:r>
          </a:p>
          <a:p>
            <a:pPr lvl="1" algn="just">
              <a:lnSpc>
                <a:spcPct val="80000"/>
              </a:lnSpc>
              <a:spcBef>
                <a:spcPts val="600"/>
              </a:spcBef>
              <a:spcAft>
                <a:spcPts val="600"/>
              </a:spcAft>
            </a:pPr>
            <a:r>
              <a:rPr lang="en-GB" sz="1600" dirty="0"/>
              <a:t>We will get an </a:t>
            </a:r>
            <a:r>
              <a:rPr lang="en-GB" sz="1600" i="1" dirty="0"/>
              <a:t>F</a:t>
            </a:r>
            <a:r>
              <a:rPr lang="en-GB" sz="1600" dirty="0"/>
              <a:t>-ratio for the main effect of each independent variable:</a:t>
            </a:r>
          </a:p>
          <a:p>
            <a:pPr lvl="2" algn="just">
              <a:lnSpc>
                <a:spcPct val="80000"/>
              </a:lnSpc>
              <a:spcBef>
                <a:spcPts val="600"/>
              </a:spcBef>
              <a:spcAft>
                <a:spcPts val="600"/>
              </a:spcAft>
            </a:pPr>
            <a:r>
              <a:rPr lang="en-GB" sz="1400" dirty="0"/>
              <a:t>Attractiveness</a:t>
            </a:r>
          </a:p>
          <a:p>
            <a:pPr lvl="2" algn="just">
              <a:lnSpc>
                <a:spcPct val="80000"/>
              </a:lnSpc>
              <a:spcBef>
                <a:spcPts val="600"/>
              </a:spcBef>
              <a:spcAft>
                <a:spcPts val="600"/>
              </a:spcAft>
            </a:pPr>
            <a:r>
              <a:rPr lang="en-GB" sz="1400" dirty="0"/>
              <a:t>Charisma</a:t>
            </a:r>
          </a:p>
          <a:p>
            <a:pPr lvl="2" algn="just">
              <a:lnSpc>
                <a:spcPct val="80000"/>
              </a:lnSpc>
              <a:spcBef>
                <a:spcPts val="600"/>
              </a:spcBef>
              <a:spcAft>
                <a:spcPts val="600"/>
              </a:spcAft>
            </a:pPr>
            <a:r>
              <a:rPr lang="en-GB" sz="1400" dirty="0"/>
              <a:t>Strategy</a:t>
            </a:r>
          </a:p>
          <a:p>
            <a:pPr algn="just">
              <a:lnSpc>
                <a:spcPct val="80000"/>
              </a:lnSpc>
              <a:spcBef>
                <a:spcPts val="600"/>
              </a:spcBef>
              <a:spcAft>
                <a:spcPts val="600"/>
              </a:spcAft>
            </a:pPr>
            <a:r>
              <a:rPr lang="en-GB" sz="1800" dirty="0"/>
              <a:t>Two-way interactions</a:t>
            </a:r>
          </a:p>
          <a:p>
            <a:pPr lvl="1" algn="just">
              <a:lnSpc>
                <a:spcPct val="80000"/>
              </a:lnSpc>
              <a:spcBef>
                <a:spcPts val="600"/>
              </a:spcBef>
              <a:spcAft>
                <a:spcPts val="600"/>
              </a:spcAft>
              <a:buFontTx/>
              <a:buChar char="•"/>
            </a:pPr>
            <a:r>
              <a:rPr lang="en-GB" sz="1600" dirty="0"/>
              <a:t>We will get </a:t>
            </a:r>
            <a:r>
              <a:rPr lang="en-GB" sz="1600" i="1" dirty="0"/>
              <a:t>F</a:t>
            </a:r>
            <a:r>
              <a:rPr lang="en-GB" sz="1600" dirty="0"/>
              <a:t>-ratios for all possible interactions between pairs of variables:</a:t>
            </a:r>
          </a:p>
          <a:p>
            <a:pPr lvl="2" algn="just">
              <a:lnSpc>
                <a:spcPct val="80000"/>
              </a:lnSpc>
              <a:spcBef>
                <a:spcPts val="600"/>
              </a:spcBef>
              <a:spcAft>
                <a:spcPts val="600"/>
              </a:spcAft>
            </a:pPr>
            <a:r>
              <a:rPr lang="en-GB" sz="1400" dirty="0"/>
              <a:t>Attractiveness </a:t>
            </a:r>
            <a:r>
              <a:rPr lang="en-GB" sz="1400" dirty="0">
                <a:sym typeface="Symbol" pitchFamily="18" charset="2"/>
              </a:rPr>
              <a:t> </a:t>
            </a:r>
            <a:r>
              <a:rPr lang="en-GB" sz="1400" dirty="0"/>
              <a:t>Charisma</a:t>
            </a:r>
            <a:endParaRPr lang="en-GB" sz="1400" dirty="0">
              <a:sym typeface="Symbol" pitchFamily="18" charset="2"/>
            </a:endParaRPr>
          </a:p>
          <a:p>
            <a:pPr lvl="2" algn="just">
              <a:lnSpc>
                <a:spcPct val="80000"/>
              </a:lnSpc>
              <a:spcBef>
                <a:spcPts val="600"/>
              </a:spcBef>
              <a:spcAft>
                <a:spcPts val="600"/>
              </a:spcAft>
            </a:pPr>
            <a:r>
              <a:rPr lang="en-GB" sz="1400" dirty="0"/>
              <a:t>Attractiveness </a:t>
            </a:r>
            <a:r>
              <a:rPr lang="en-GB" sz="1400" dirty="0">
                <a:sym typeface="Symbol" pitchFamily="18" charset="2"/>
              </a:rPr>
              <a:t> </a:t>
            </a:r>
            <a:r>
              <a:rPr lang="en-GB" sz="1400" dirty="0"/>
              <a:t>Strategy</a:t>
            </a:r>
            <a:endParaRPr lang="en-GB" sz="1400" dirty="0">
              <a:sym typeface="Symbol" pitchFamily="18" charset="2"/>
            </a:endParaRPr>
          </a:p>
          <a:p>
            <a:pPr lvl="2" algn="just">
              <a:lnSpc>
                <a:spcPct val="80000"/>
              </a:lnSpc>
              <a:spcBef>
                <a:spcPts val="600"/>
              </a:spcBef>
              <a:spcAft>
                <a:spcPts val="600"/>
              </a:spcAft>
            </a:pPr>
            <a:r>
              <a:rPr lang="en-GB" sz="1400" dirty="0"/>
              <a:t>Charisma </a:t>
            </a:r>
            <a:r>
              <a:rPr lang="en-GB" sz="1400" dirty="0">
                <a:sym typeface="Symbol" pitchFamily="18" charset="2"/>
              </a:rPr>
              <a:t> </a:t>
            </a:r>
            <a:r>
              <a:rPr lang="en-GB" sz="1400" dirty="0"/>
              <a:t>Strategy</a:t>
            </a:r>
            <a:endParaRPr lang="en-GB" sz="1400" dirty="0">
              <a:sym typeface="Symbol" pitchFamily="18" charset="2"/>
            </a:endParaRPr>
          </a:p>
          <a:p>
            <a:pPr algn="just">
              <a:lnSpc>
                <a:spcPct val="80000"/>
              </a:lnSpc>
              <a:spcBef>
                <a:spcPts val="600"/>
              </a:spcBef>
              <a:spcAft>
                <a:spcPts val="600"/>
              </a:spcAft>
            </a:pPr>
            <a:r>
              <a:rPr lang="en-GB" sz="1800" dirty="0">
                <a:sym typeface="Symbol" pitchFamily="18" charset="2"/>
              </a:rPr>
              <a:t>Three-way Interaction</a:t>
            </a:r>
          </a:p>
          <a:p>
            <a:pPr lvl="1" algn="just">
              <a:lnSpc>
                <a:spcPct val="80000"/>
              </a:lnSpc>
              <a:spcBef>
                <a:spcPts val="600"/>
              </a:spcBef>
              <a:spcAft>
                <a:spcPts val="600"/>
              </a:spcAft>
              <a:buFontTx/>
              <a:buChar char="•"/>
            </a:pPr>
            <a:r>
              <a:rPr lang="en-GB" sz="1600" dirty="0">
                <a:sym typeface="Symbol" pitchFamily="18" charset="2"/>
              </a:rPr>
              <a:t>We will get an </a:t>
            </a:r>
            <a:r>
              <a:rPr lang="en-GB" sz="1600" i="1" dirty="0">
                <a:sym typeface="Symbol" pitchFamily="18" charset="2"/>
              </a:rPr>
              <a:t>F</a:t>
            </a:r>
            <a:r>
              <a:rPr lang="en-GB" sz="1600" dirty="0">
                <a:sym typeface="Symbol" pitchFamily="18" charset="2"/>
              </a:rPr>
              <a:t>-ratio for the interaction between all three variables</a:t>
            </a:r>
          </a:p>
          <a:p>
            <a:pPr lvl="2" algn="just">
              <a:lnSpc>
                <a:spcPct val="80000"/>
              </a:lnSpc>
              <a:spcBef>
                <a:spcPts val="600"/>
              </a:spcBef>
              <a:spcAft>
                <a:spcPts val="600"/>
              </a:spcAft>
            </a:pPr>
            <a:r>
              <a:rPr lang="en-GB" sz="1400" dirty="0"/>
              <a:t>Attractiveness </a:t>
            </a:r>
            <a:r>
              <a:rPr lang="en-GB" sz="1400" dirty="0">
                <a:sym typeface="Symbol" pitchFamily="18" charset="2"/>
              </a:rPr>
              <a:t> </a:t>
            </a:r>
            <a:r>
              <a:rPr lang="en-GB" sz="1400" dirty="0"/>
              <a:t>Charisma </a:t>
            </a:r>
            <a:r>
              <a:rPr lang="en-GB" sz="1400" dirty="0">
                <a:sym typeface="Symbol" pitchFamily="18" charset="2"/>
              </a:rPr>
              <a:t> </a:t>
            </a:r>
            <a:r>
              <a:rPr lang="en-GB" sz="1400" dirty="0"/>
              <a:t>Strategy</a:t>
            </a:r>
            <a:endParaRPr lang="en-GB" sz="1400" dirty="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80226"/>
                                        </p:tgtEl>
                                        <p:attrNameLst>
                                          <p:attrName>style.visibility</p:attrName>
                                        </p:attrNameLst>
                                      </p:cBhvr>
                                      <p:to>
                                        <p:strVal val="visible"/>
                                      </p:to>
                                    </p:set>
                                    <p:animEffect transition="in" filter="dissolve">
                                      <p:cBhvr>
                                        <p:cTn id="7" dur="500"/>
                                        <p:tgtEl>
                                          <p:spTgt spid="18022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0227">
                                            <p:txEl>
                                              <p:pRg st="0" end="0"/>
                                            </p:txEl>
                                          </p:spTgt>
                                        </p:tgtEl>
                                        <p:attrNameLst>
                                          <p:attrName>style.visibility</p:attrName>
                                        </p:attrNameLst>
                                      </p:cBhvr>
                                      <p:to>
                                        <p:strVal val="visible"/>
                                      </p:to>
                                    </p:set>
                                    <p:animEffect transition="in" filter="dissolve">
                                      <p:cBhvr>
                                        <p:cTn id="12" dur="500"/>
                                        <p:tgtEl>
                                          <p:spTgt spid="180227">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80227">
                                            <p:txEl>
                                              <p:pRg st="1" end="1"/>
                                            </p:txEl>
                                          </p:spTgt>
                                        </p:tgtEl>
                                        <p:attrNameLst>
                                          <p:attrName>style.visibility</p:attrName>
                                        </p:attrNameLst>
                                      </p:cBhvr>
                                      <p:to>
                                        <p:strVal val="visible"/>
                                      </p:to>
                                    </p:set>
                                    <p:animEffect transition="in" filter="dissolve">
                                      <p:cBhvr>
                                        <p:cTn id="15" dur="500"/>
                                        <p:tgtEl>
                                          <p:spTgt spid="180227">
                                            <p:txEl>
                                              <p:pRg st="1" end="1"/>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80227">
                                            <p:txEl>
                                              <p:pRg st="2" end="2"/>
                                            </p:txEl>
                                          </p:spTgt>
                                        </p:tgtEl>
                                        <p:attrNameLst>
                                          <p:attrName>style.visibility</p:attrName>
                                        </p:attrNameLst>
                                      </p:cBhvr>
                                      <p:to>
                                        <p:strVal val="visible"/>
                                      </p:to>
                                    </p:set>
                                    <p:animEffect transition="in" filter="dissolve">
                                      <p:cBhvr>
                                        <p:cTn id="18" dur="500"/>
                                        <p:tgtEl>
                                          <p:spTgt spid="180227">
                                            <p:txEl>
                                              <p:pRg st="2" end="2"/>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80227">
                                            <p:txEl>
                                              <p:pRg st="3" end="3"/>
                                            </p:txEl>
                                          </p:spTgt>
                                        </p:tgtEl>
                                        <p:attrNameLst>
                                          <p:attrName>style.visibility</p:attrName>
                                        </p:attrNameLst>
                                      </p:cBhvr>
                                      <p:to>
                                        <p:strVal val="visible"/>
                                      </p:to>
                                    </p:set>
                                    <p:animEffect transition="in" filter="dissolve">
                                      <p:cBhvr>
                                        <p:cTn id="21" dur="500"/>
                                        <p:tgtEl>
                                          <p:spTgt spid="180227">
                                            <p:txEl>
                                              <p:pRg st="3" end="3"/>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80227">
                                            <p:txEl>
                                              <p:pRg st="4" end="4"/>
                                            </p:txEl>
                                          </p:spTgt>
                                        </p:tgtEl>
                                        <p:attrNameLst>
                                          <p:attrName>style.visibility</p:attrName>
                                        </p:attrNameLst>
                                      </p:cBhvr>
                                      <p:to>
                                        <p:strVal val="visible"/>
                                      </p:to>
                                    </p:set>
                                    <p:animEffect transition="in" filter="dissolve">
                                      <p:cBhvr>
                                        <p:cTn id="24" dur="500"/>
                                        <p:tgtEl>
                                          <p:spTgt spid="180227">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80227">
                                            <p:txEl>
                                              <p:pRg st="5" end="5"/>
                                            </p:txEl>
                                          </p:spTgt>
                                        </p:tgtEl>
                                        <p:attrNameLst>
                                          <p:attrName>style.visibility</p:attrName>
                                        </p:attrNameLst>
                                      </p:cBhvr>
                                      <p:to>
                                        <p:strVal val="visible"/>
                                      </p:to>
                                    </p:set>
                                    <p:animEffect transition="in" filter="dissolve">
                                      <p:cBhvr>
                                        <p:cTn id="29" dur="500"/>
                                        <p:tgtEl>
                                          <p:spTgt spid="180227">
                                            <p:txEl>
                                              <p:pRg st="5" end="5"/>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80227">
                                            <p:txEl>
                                              <p:pRg st="6" end="6"/>
                                            </p:txEl>
                                          </p:spTgt>
                                        </p:tgtEl>
                                        <p:attrNameLst>
                                          <p:attrName>style.visibility</p:attrName>
                                        </p:attrNameLst>
                                      </p:cBhvr>
                                      <p:to>
                                        <p:strVal val="visible"/>
                                      </p:to>
                                    </p:set>
                                    <p:animEffect transition="in" filter="dissolve">
                                      <p:cBhvr>
                                        <p:cTn id="32" dur="500"/>
                                        <p:tgtEl>
                                          <p:spTgt spid="180227">
                                            <p:txEl>
                                              <p:pRg st="6" end="6"/>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80227">
                                            <p:txEl>
                                              <p:pRg st="7" end="7"/>
                                            </p:txEl>
                                          </p:spTgt>
                                        </p:tgtEl>
                                        <p:attrNameLst>
                                          <p:attrName>style.visibility</p:attrName>
                                        </p:attrNameLst>
                                      </p:cBhvr>
                                      <p:to>
                                        <p:strVal val="visible"/>
                                      </p:to>
                                    </p:set>
                                    <p:animEffect transition="in" filter="dissolve">
                                      <p:cBhvr>
                                        <p:cTn id="35" dur="500"/>
                                        <p:tgtEl>
                                          <p:spTgt spid="180227">
                                            <p:txEl>
                                              <p:pRg st="7" end="7"/>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80227">
                                            <p:txEl>
                                              <p:pRg st="8" end="8"/>
                                            </p:txEl>
                                          </p:spTgt>
                                        </p:tgtEl>
                                        <p:attrNameLst>
                                          <p:attrName>style.visibility</p:attrName>
                                        </p:attrNameLst>
                                      </p:cBhvr>
                                      <p:to>
                                        <p:strVal val="visible"/>
                                      </p:to>
                                    </p:set>
                                    <p:animEffect transition="in" filter="dissolve">
                                      <p:cBhvr>
                                        <p:cTn id="38" dur="500"/>
                                        <p:tgtEl>
                                          <p:spTgt spid="180227">
                                            <p:txEl>
                                              <p:pRg st="8" end="8"/>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80227">
                                            <p:txEl>
                                              <p:pRg st="9" end="9"/>
                                            </p:txEl>
                                          </p:spTgt>
                                        </p:tgtEl>
                                        <p:attrNameLst>
                                          <p:attrName>style.visibility</p:attrName>
                                        </p:attrNameLst>
                                      </p:cBhvr>
                                      <p:to>
                                        <p:strVal val="visible"/>
                                      </p:to>
                                    </p:set>
                                    <p:animEffect transition="in" filter="dissolve">
                                      <p:cBhvr>
                                        <p:cTn id="41" dur="500"/>
                                        <p:tgtEl>
                                          <p:spTgt spid="180227">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80227">
                                            <p:txEl>
                                              <p:pRg st="10" end="10"/>
                                            </p:txEl>
                                          </p:spTgt>
                                        </p:tgtEl>
                                        <p:attrNameLst>
                                          <p:attrName>style.visibility</p:attrName>
                                        </p:attrNameLst>
                                      </p:cBhvr>
                                      <p:to>
                                        <p:strVal val="visible"/>
                                      </p:to>
                                    </p:set>
                                    <p:animEffect transition="in" filter="dissolve">
                                      <p:cBhvr>
                                        <p:cTn id="46" dur="500"/>
                                        <p:tgtEl>
                                          <p:spTgt spid="180227">
                                            <p:txEl>
                                              <p:pRg st="10" end="10"/>
                                            </p:txEl>
                                          </p:spTgt>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0227">
                                            <p:txEl>
                                              <p:pRg st="11" end="11"/>
                                            </p:txEl>
                                          </p:spTgt>
                                        </p:tgtEl>
                                        <p:attrNameLst>
                                          <p:attrName>style.visibility</p:attrName>
                                        </p:attrNameLst>
                                      </p:cBhvr>
                                      <p:to>
                                        <p:strVal val="visible"/>
                                      </p:to>
                                    </p:set>
                                    <p:animEffect transition="in" filter="dissolve">
                                      <p:cBhvr>
                                        <p:cTn id="49" dur="500"/>
                                        <p:tgtEl>
                                          <p:spTgt spid="180227">
                                            <p:txEl>
                                              <p:pRg st="11" end="11"/>
                                            </p:txEl>
                                          </p:spTgt>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80227">
                                            <p:txEl>
                                              <p:pRg st="12" end="12"/>
                                            </p:txEl>
                                          </p:spTgt>
                                        </p:tgtEl>
                                        <p:attrNameLst>
                                          <p:attrName>style.visibility</p:attrName>
                                        </p:attrNameLst>
                                      </p:cBhvr>
                                      <p:to>
                                        <p:strVal val="visible"/>
                                      </p:to>
                                    </p:set>
                                    <p:animEffect transition="in" filter="dissolve">
                                      <p:cBhvr>
                                        <p:cTn id="52" dur="500"/>
                                        <p:tgtEl>
                                          <p:spTgt spid="18022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6" grpId="0" autoUpdateAnimBg="0"/>
      <p:bldP spid="180227" grpId="0" build="p"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1487</TotalTime>
  <Words>2000</Words>
  <Application>Microsoft Macintosh PowerPoint</Application>
  <PresentationFormat>Widescreen</PresentationFormat>
  <Paragraphs>370</Paragraphs>
  <Slides>34</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-apple-system</vt:lpstr>
      <vt:lpstr>Andale Mono</vt:lpstr>
      <vt:lpstr>Arial</vt:lpstr>
      <vt:lpstr>Calibri</vt:lpstr>
      <vt:lpstr>Calibri Light</vt:lpstr>
      <vt:lpstr>ITCGaramondStd</vt:lpstr>
      <vt:lpstr>Office Theme</vt:lpstr>
      <vt:lpstr>Mixed Effects Models</vt:lpstr>
      <vt:lpstr>Goals today</vt:lpstr>
      <vt:lpstr>What is a mixed effects model?</vt:lpstr>
      <vt:lpstr>Mixed design example – Raio et al 2013</vt:lpstr>
      <vt:lpstr>Mixed design example</vt:lpstr>
      <vt:lpstr>Mixed design example – Raio et al 2013</vt:lpstr>
      <vt:lpstr>Mixed ANOVA in SPSS: Speed-dating example</vt:lpstr>
      <vt:lpstr>PowerPoint Presentation</vt:lpstr>
      <vt:lpstr>Effects</vt:lpstr>
      <vt:lpstr>Define the repeated-measures variables</vt:lpstr>
      <vt:lpstr>Define levels of the repeated-measures variables</vt:lpstr>
      <vt:lpstr>Define levels of the repeated-measures variables and select the between-group variable</vt:lpstr>
      <vt:lpstr>Define Contrasts</vt:lpstr>
      <vt:lpstr>Output: sphericity</vt:lpstr>
      <vt:lpstr>Repeated-measures effects</vt:lpstr>
      <vt:lpstr>Between-subjects effect</vt:lpstr>
      <vt:lpstr>Main effect of strategy</vt:lpstr>
      <vt:lpstr>Main effect of looks</vt:lpstr>
      <vt:lpstr>Main effect of charisma</vt:lpstr>
      <vt:lpstr>The strategy  looks interaction</vt:lpstr>
      <vt:lpstr>The strategy charisma interaction</vt:lpstr>
      <vt:lpstr>The looks  charisma interaction</vt:lpstr>
      <vt:lpstr>The strategy  looks  charisma interaction</vt:lpstr>
      <vt:lpstr>What is a mixed effects model?</vt:lpstr>
      <vt:lpstr>More on random effects </vt:lpstr>
      <vt:lpstr>Example: home price by #bedrooms</vt:lpstr>
      <vt:lpstr>Example: home price by #bedrooms</vt:lpstr>
      <vt:lpstr>Example: home price by #bedrooms</vt:lpstr>
      <vt:lpstr>“No pooling” v “Partial pooling”: what is the difference?</vt:lpstr>
      <vt:lpstr>Advantages of linear mixed models</vt:lpstr>
      <vt:lpstr>Advantages of linear mixed models (cont.)</vt:lpstr>
      <vt:lpstr>Example – DV=response time, IV=word difficulty</vt:lpstr>
      <vt:lpstr>Random intercepts by participant</vt:lpstr>
      <vt:lpstr>Random intercepts and slopes by participant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ANOVA output in SPSS, R</dc:title>
  <dc:creator>Jamil Bhanji</dc:creator>
  <cp:lastModifiedBy>Jamil Bhanji</cp:lastModifiedBy>
  <cp:revision>22</cp:revision>
  <dcterms:created xsi:type="dcterms:W3CDTF">2021-11-03T13:00:42Z</dcterms:created>
  <dcterms:modified xsi:type="dcterms:W3CDTF">2022-12-08T14:47:31Z</dcterms:modified>
</cp:coreProperties>
</file>