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/>
    <p:restoredTop sz="72712"/>
  </p:normalViewPr>
  <p:slideViewPr>
    <p:cSldViewPr snapToGrid="0" snapToObjects="1">
      <p:cViewPr varScale="1">
        <p:scale>
          <a:sx n="75" d="100"/>
          <a:sy n="75" d="100"/>
        </p:scale>
        <p:origin x="1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Syllabus and Class Policies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Vanessa </a:t>
            </a:r>
            <a:r>
              <a:rPr lang="en-GB" dirty="0" err="1"/>
              <a:t>LoBue</a:t>
            </a:r>
            <a:endParaRPr lang="en-GB" dirty="0"/>
          </a:p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a little help from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257F-2AF7-F742-BE1B-16BB4C8A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 (40%)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44E0-C910-9140-8E98-CD9DC8B9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class!</a:t>
            </a:r>
          </a:p>
          <a:p>
            <a:endParaRPr lang="en-US" dirty="0"/>
          </a:p>
          <a:p>
            <a:r>
              <a:rPr lang="en-US" dirty="0"/>
              <a:t>Collaborative Dataset Activity– note that this is different from the dataset you will use for your protocol/paper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257F-2AF7-F742-BE1B-16BB4C8A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(10%)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44E0-C910-9140-8E98-CD9DC8B9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contribute one dataset for our data days</a:t>
            </a:r>
          </a:p>
          <a:p>
            <a:endParaRPr lang="en-US" dirty="0"/>
          </a:p>
          <a:p>
            <a:r>
              <a:rPr lang="en-US" dirty="0"/>
              <a:t>If you don’t have access to one, see us and we’ll help you!</a:t>
            </a:r>
          </a:p>
          <a:p>
            <a:endParaRPr lang="en-US" dirty="0"/>
          </a:p>
          <a:p>
            <a:r>
              <a:rPr lang="en-US" dirty="0"/>
              <a:t>Due: October 13 (but talk to us asap if you’re not sure what to use)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9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CAE0-F165-9645-86A7-C881B4B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Description (25%)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EAD-69B9-CB4E-A7A0-20B0D5A1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protocol for analyzing their submitted dataset</a:t>
            </a:r>
          </a:p>
          <a:p>
            <a:endParaRPr lang="en-US" dirty="0"/>
          </a:p>
          <a:p>
            <a:r>
              <a:rPr lang="en-US" dirty="0"/>
              <a:t>Template will be provided and discussed in class</a:t>
            </a:r>
          </a:p>
          <a:p>
            <a:endParaRPr lang="en-US" dirty="0"/>
          </a:p>
          <a:p>
            <a:r>
              <a:rPr lang="en-US" dirty="0"/>
              <a:t>Due: November 3</a:t>
            </a:r>
          </a:p>
        </p:txBody>
      </p:sp>
    </p:spTree>
    <p:extLst>
      <p:ext uri="{BB962C8B-B14F-4D97-AF65-F5344CB8AC3E}">
        <p14:creationId xmlns:p14="http://schemas.microsoft.com/office/powerpoint/2010/main" val="63817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89F-81D3-5E4B-9BFC-2335FAFB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Paper (25%)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33DE-9EDC-1948-9EB4-1EA6DA31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 style report on your fully executed analyses (as proposed in Protocol Description)</a:t>
            </a:r>
          </a:p>
          <a:p>
            <a:endParaRPr lang="en-US" dirty="0"/>
          </a:p>
          <a:p>
            <a:r>
              <a:rPr lang="en-US" dirty="0"/>
              <a:t>Results section must have detailed analysis plan</a:t>
            </a:r>
          </a:p>
          <a:p>
            <a:endParaRPr lang="en-US" dirty="0"/>
          </a:p>
          <a:p>
            <a:r>
              <a:rPr lang="en-US" dirty="0"/>
              <a:t>Due: December 8 (last day of class)</a:t>
            </a:r>
          </a:p>
        </p:txBody>
      </p:sp>
    </p:spTree>
    <p:extLst>
      <p:ext uri="{BB962C8B-B14F-4D97-AF65-F5344CB8AC3E}">
        <p14:creationId xmlns:p14="http://schemas.microsoft.com/office/powerpoint/2010/main" val="2899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C46-1384-7B49-813E-4F13C308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80F5-E328-C04A-9C19-0506E5F3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u="sng"/>
              <a:t>Part 1: </a:t>
            </a:r>
            <a:r>
              <a:rPr lang="en-US" u="sng" dirty="0"/>
              <a:t>Preparing Data</a:t>
            </a:r>
            <a:endParaRPr lang="en-US" dirty="0"/>
          </a:p>
          <a:p>
            <a:pPr lvl="0"/>
            <a:r>
              <a:rPr lang="en-US" dirty="0"/>
              <a:t>Reading data into SPSS and R</a:t>
            </a:r>
          </a:p>
          <a:p>
            <a:pPr lvl="0"/>
            <a:r>
              <a:rPr lang="en-US" dirty="0"/>
              <a:t>Choosing a Statistical Test</a:t>
            </a:r>
          </a:p>
          <a:p>
            <a:pPr lvl="0"/>
            <a:r>
              <a:rPr lang="en-US" dirty="0"/>
              <a:t>Calculating means, medians, confidence intervals</a:t>
            </a:r>
          </a:p>
          <a:p>
            <a:pPr lvl="0"/>
            <a:r>
              <a:rPr lang="en-US" dirty="0"/>
              <a:t>Comparison means to chance</a:t>
            </a:r>
          </a:p>
          <a:p>
            <a:pPr lvl="0"/>
            <a:r>
              <a:rPr lang="en-US" dirty="0"/>
              <a:t>Power Analysis and Sample Size</a:t>
            </a:r>
          </a:p>
          <a:p>
            <a:pPr lvl="0"/>
            <a:r>
              <a:rPr lang="en-US" dirty="0"/>
              <a:t>Protocol Preparation</a:t>
            </a:r>
          </a:p>
          <a:p>
            <a:pPr lvl="0"/>
            <a:r>
              <a:rPr lang="en-US" dirty="0"/>
              <a:t>Effect Sizes</a:t>
            </a:r>
          </a:p>
          <a:p>
            <a:pPr lvl="0"/>
            <a:r>
              <a:rPr lang="en-US" dirty="0"/>
              <a:t>Visualizing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BAEA-BFD9-D146-8936-419B0A75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CD1E-C64A-9F42-BE75-8799D7A9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u="sng"/>
              <a:t>Part </a:t>
            </a:r>
            <a:r>
              <a:rPr lang="en-US" u="sng" dirty="0"/>
              <a:t>2</a:t>
            </a:r>
            <a:r>
              <a:rPr lang="x-none" u="sng"/>
              <a:t>: </a:t>
            </a:r>
            <a:r>
              <a:rPr lang="en-US" u="sng" dirty="0"/>
              <a:t>Associations Between Variables</a:t>
            </a:r>
            <a:endParaRPr lang="en-US" dirty="0"/>
          </a:p>
          <a:p>
            <a:pPr lvl="0"/>
            <a:r>
              <a:rPr lang="en-US" dirty="0"/>
              <a:t>Correlations</a:t>
            </a:r>
          </a:p>
          <a:p>
            <a:pPr lvl="0"/>
            <a:r>
              <a:rPr lang="en-US" dirty="0"/>
              <a:t>Regression</a:t>
            </a:r>
          </a:p>
          <a:p>
            <a:pPr lvl="0"/>
            <a:r>
              <a:rPr lang="en-US" dirty="0"/>
              <a:t>Logistic Regression</a:t>
            </a:r>
          </a:p>
          <a:p>
            <a:pPr lvl="0"/>
            <a:r>
              <a:rPr lang="en-US" dirty="0"/>
              <a:t>Longitudinal Designs</a:t>
            </a:r>
          </a:p>
          <a:p>
            <a:pPr lvl="0"/>
            <a:r>
              <a:rPr lang="en-US" dirty="0"/>
              <a:t>Mediation and Moderation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1D6B-EDF3-4840-A1DA-DE68C5DE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FB7B-D8FC-3040-A6E0-61B6528F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u="sng"/>
              <a:t>Part </a:t>
            </a:r>
            <a:r>
              <a:rPr lang="en-US" u="sng" dirty="0"/>
              <a:t>3</a:t>
            </a:r>
            <a:r>
              <a:rPr lang="x-none" u="sng"/>
              <a:t>: </a:t>
            </a:r>
            <a:r>
              <a:rPr lang="en-US" u="sng" dirty="0"/>
              <a:t>Comparing Groups</a:t>
            </a:r>
            <a:endParaRPr lang="en-US" dirty="0"/>
          </a:p>
          <a:p>
            <a:pPr lvl="0"/>
            <a:r>
              <a:rPr lang="en-US" dirty="0"/>
              <a:t>T-tests</a:t>
            </a:r>
          </a:p>
          <a:p>
            <a:pPr lvl="0"/>
            <a:r>
              <a:rPr lang="en-US" dirty="0"/>
              <a:t>ANOVA</a:t>
            </a:r>
          </a:p>
          <a:p>
            <a:pPr lvl="0"/>
            <a:r>
              <a:rPr lang="en-US" dirty="0"/>
              <a:t>Repeated Measures</a:t>
            </a:r>
          </a:p>
          <a:p>
            <a:pPr lvl="0"/>
            <a:r>
              <a:rPr lang="en-US" dirty="0"/>
              <a:t>Mixed Models</a:t>
            </a:r>
          </a:p>
          <a:p>
            <a:pPr lvl="0"/>
            <a:r>
              <a:rPr lang="en-US" dirty="0"/>
              <a:t>Chi-Square</a:t>
            </a:r>
          </a:p>
          <a:p>
            <a:pPr lvl="0"/>
            <a:r>
              <a:rPr lang="en-US" dirty="0"/>
              <a:t>Non-parametric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AA6B-6597-114C-97F8-0DFEAEB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Template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6D1710-E5FA-0149-8760-C6F5B2DB4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12684"/>
              </p:ext>
            </p:extLst>
          </p:nvPr>
        </p:nvGraphicFramePr>
        <p:xfrm>
          <a:off x="4225974" y="1439863"/>
          <a:ext cx="3937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8178800" progId="Word.Document.12">
                  <p:embed/>
                </p:oleObj>
              </mc:Choice>
              <mc:Fallback>
                <p:oleObj name="Document" r:id="rId2" imgW="5943600" imgH="817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5974" y="1439863"/>
                        <a:ext cx="3937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608A3E-CEA4-75C2-F6D3-44C5E25B1D12}"/>
              </a:ext>
            </a:extLst>
          </p:cNvPr>
          <p:cNvSpPr txBox="1"/>
          <p:nvPr/>
        </p:nvSpPr>
        <p:spPr>
          <a:xfrm>
            <a:off x="372533" y="1690688"/>
            <a:ext cx="325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Download the template file from the Week 1 Canvas Module</a:t>
            </a:r>
          </a:p>
        </p:txBody>
      </p:sp>
    </p:spTree>
    <p:extLst>
      <p:ext uri="{BB962C8B-B14F-4D97-AF65-F5344CB8AC3E}">
        <p14:creationId xmlns:p14="http://schemas.microsoft.com/office/powerpoint/2010/main" val="47680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49BD-5800-66C5-9D3D-9D25ABD5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Canvas</a:t>
            </a:r>
          </a:p>
        </p:txBody>
      </p:sp>
    </p:spTree>
    <p:extLst>
      <p:ext uri="{BB962C8B-B14F-4D97-AF65-F5344CB8AC3E}">
        <p14:creationId xmlns:p14="http://schemas.microsoft.com/office/powerpoint/2010/main" val="111711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5C24-0A1A-3A4E-A5B1-75A44909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Methods, Fall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758-B2D4-A84C-B1CF-8A82F3A3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Psych 596 </a:t>
            </a:r>
          </a:p>
          <a:p>
            <a:endParaRPr lang="en-US" dirty="0"/>
          </a:p>
          <a:p>
            <a:r>
              <a:rPr lang="en-US" dirty="0"/>
              <a:t>Thursdays, 10am – 1pm</a:t>
            </a:r>
          </a:p>
          <a:p>
            <a:endParaRPr lang="en-US" dirty="0"/>
          </a:p>
          <a:p>
            <a:r>
              <a:rPr lang="en-US" dirty="0"/>
              <a:t>Multi-purpose room</a:t>
            </a:r>
          </a:p>
        </p:txBody>
      </p:sp>
    </p:spTree>
    <p:extLst>
      <p:ext uri="{BB962C8B-B14F-4D97-AF65-F5344CB8AC3E}">
        <p14:creationId xmlns:p14="http://schemas.microsoft.com/office/powerpoint/2010/main" val="417113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5570-B6D1-F94E-8E70-B2949840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9F8-BB15-0C4F-859C-67378AF3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Vanessa </a:t>
            </a:r>
            <a:r>
              <a:rPr lang="en-US" dirty="0" err="1"/>
              <a:t>LoBue</a:t>
            </a:r>
            <a:endParaRPr lang="en-US" dirty="0"/>
          </a:p>
          <a:p>
            <a:endParaRPr lang="en-US" dirty="0"/>
          </a:p>
          <a:p>
            <a:r>
              <a:rPr lang="en-US" dirty="0"/>
              <a:t>Office Hours: Thurs 1-2</a:t>
            </a:r>
          </a:p>
          <a:p>
            <a:endParaRPr lang="en-US" dirty="0"/>
          </a:p>
          <a:p>
            <a:r>
              <a:rPr lang="en-US" dirty="0"/>
              <a:t>Office: Smith 341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11C72-D69D-F34C-9761-301D4A49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28" y="1690688"/>
            <a:ext cx="3660727" cy="3660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1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5570-B6D1-F94E-8E70-B2949840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9F8-BB15-0C4F-859C-67378AF3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Jamil </a:t>
            </a:r>
            <a:r>
              <a:rPr lang="en-US" dirty="0" err="1"/>
              <a:t>Bhanji</a:t>
            </a:r>
            <a:endParaRPr lang="en-US" dirty="0"/>
          </a:p>
          <a:p>
            <a:endParaRPr lang="en-US" dirty="0"/>
          </a:p>
          <a:p>
            <a:r>
              <a:rPr lang="en-US" dirty="0"/>
              <a:t>Office Hours: </a:t>
            </a:r>
            <a:r>
              <a:rPr lang="en-US" b="1" dirty="0">
                <a:solidFill>
                  <a:srgbClr val="FF0000"/>
                </a:solidFill>
              </a:rPr>
              <a:t>Thurs</a:t>
            </a:r>
            <a:r>
              <a:rPr lang="en-US" dirty="0"/>
              <a:t> 2-3</a:t>
            </a:r>
          </a:p>
          <a:p>
            <a:endParaRPr lang="en-US" dirty="0"/>
          </a:p>
          <a:p>
            <a:r>
              <a:rPr lang="en-US" dirty="0"/>
              <a:t>Office: Smith 4-114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38CB2-7B89-F24C-96A8-4AD9D308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86" y="1673104"/>
            <a:ext cx="3678312" cy="3678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36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C2C-F6D2-504C-8A03-51D1D707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150F-34E3-8347-818F-13BB9F7F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 overview (30-40 min)</a:t>
            </a:r>
          </a:p>
          <a:p>
            <a:endParaRPr lang="en-US" dirty="0"/>
          </a:p>
          <a:p>
            <a:r>
              <a:rPr lang="en-US" dirty="0"/>
              <a:t>Overview of lab, in both SPSS and R (10-20 min)</a:t>
            </a:r>
          </a:p>
          <a:p>
            <a:endParaRPr lang="en-US" dirty="0"/>
          </a:p>
          <a:p>
            <a:r>
              <a:rPr lang="en-US" dirty="0"/>
              <a:t>Independent work on lab, in both SPSS and R (1-2 hours)</a:t>
            </a:r>
          </a:p>
          <a:p>
            <a:endParaRPr lang="en-US" dirty="0"/>
          </a:p>
          <a:p>
            <a:r>
              <a:rPr lang="en-US" dirty="0"/>
              <a:t>Discussion of lab (5-10 min)</a:t>
            </a:r>
          </a:p>
          <a:p>
            <a:endParaRPr lang="en-US" dirty="0"/>
          </a:p>
          <a:p>
            <a:r>
              <a:rPr lang="en-US" dirty="0"/>
              <a:t>Data Days!</a:t>
            </a:r>
          </a:p>
        </p:txBody>
      </p:sp>
    </p:spTree>
    <p:extLst>
      <p:ext uri="{BB962C8B-B14F-4D97-AF65-F5344CB8AC3E}">
        <p14:creationId xmlns:p14="http://schemas.microsoft.com/office/powerpoint/2010/main" val="36440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9FD3-100B-0345-AC36-4BB303C0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5727-2D61-854C-A357-AEF6EB54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Discovering Statistics Using IBM SPSS</a:t>
            </a:r>
          </a:p>
          <a:p>
            <a:endParaRPr lang="en-US" dirty="0"/>
          </a:p>
          <a:p>
            <a:r>
              <a:rPr lang="en-US" dirty="0"/>
              <a:t>PDF available on Canvas</a:t>
            </a:r>
          </a:p>
          <a:p>
            <a:endParaRPr lang="en-US" dirty="0"/>
          </a:p>
          <a:p>
            <a:r>
              <a:rPr lang="en-US" dirty="0"/>
              <a:t>Additional readings also available on Canvas</a:t>
            </a:r>
          </a:p>
          <a:p>
            <a:endParaRPr lang="en-US" dirty="0"/>
          </a:p>
          <a:p>
            <a:r>
              <a:rPr lang="en-US" dirty="0"/>
              <a:t>Links to assigned videos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52E40-7145-0844-8E6E-63144768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02" y="1990896"/>
            <a:ext cx="3518196" cy="40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5842-C627-E24B-9078-40DE6EF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916-25E3-5749-A4A7-CBDB8713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Bring laptop to class (if you don’t have one, talk to us!) - connect to </a:t>
            </a:r>
            <a:r>
              <a:rPr lang="en-US" dirty="0" err="1"/>
              <a:t>RUWireless</a:t>
            </a:r>
            <a:r>
              <a:rPr lang="en-US" dirty="0"/>
              <a:t> or other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dirty="0"/>
              <a:t>A dataset</a:t>
            </a:r>
          </a:p>
          <a:p>
            <a:endParaRPr lang="en-US" dirty="0"/>
          </a:p>
          <a:p>
            <a:r>
              <a:rPr lang="en-US" dirty="0"/>
              <a:t>SPSS </a:t>
            </a:r>
          </a:p>
          <a:p>
            <a:endParaRPr lang="en-US" dirty="0"/>
          </a:p>
          <a:p>
            <a:r>
              <a:rPr lang="en-US" dirty="0"/>
              <a:t>R, R-Studio</a:t>
            </a:r>
          </a:p>
          <a:p>
            <a:endParaRPr lang="en-US" dirty="0"/>
          </a:p>
          <a:p>
            <a:r>
              <a:rPr lang="en-US" dirty="0"/>
              <a:t>G-power</a:t>
            </a:r>
          </a:p>
        </p:txBody>
      </p:sp>
    </p:spTree>
    <p:extLst>
      <p:ext uri="{BB962C8B-B14F-4D97-AF65-F5344CB8AC3E}">
        <p14:creationId xmlns:p14="http://schemas.microsoft.com/office/powerpoint/2010/main" val="54260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239F-DE83-384D-898C-9E8E2C22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6EBE-0252-5D44-B30B-8F138789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</a:t>
            </a:r>
          </a:p>
          <a:p>
            <a:endParaRPr lang="en-US" dirty="0"/>
          </a:p>
          <a:p>
            <a:r>
              <a:rPr lang="en-US" dirty="0"/>
              <a:t>If you have to miss class (excused absence), you will have to make up the lab on your own time within one week of the absence</a:t>
            </a:r>
          </a:p>
        </p:txBody>
      </p:sp>
    </p:spTree>
    <p:extLst>
      <p:ext uri="{BB962C8B-B14F-4D97-AF65-F5344CB8AC3E}">
        <p14:creationId xmlns:p14="http://schemas.microsoft.com/office/powerpoint/2010/main" val="70065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42F0-3557-A74C-8F4E-53C9954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1628-3253-1445-B9ED-631AB9F4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501894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Choose an appropriate statistical test for a variety of data types and empirical questions.</a:t>
            </a:r>
          </a:p>
          <a:p>
            <a:pPr lvl="0"/>
            <a:r>
              <a:rPr lang="en-US" dirty="0"/>
              <a:t>Calculate statistical power and decide on an appropriately powered sample size to answer your empirical questions.</a:t>
            </a:r>
          </a:p>
          <a:p>
            <a:pPr lvl="0"/>
            <a:r>
              <a:rPr lang="en-US" dirty="0"/>
              <a:t>Use data visualization to present your data clearly, and to explore your data for extreme cases and normality.</a:t>
            </a:r>
          </a:p>
          <a:p>
            <a:pPr lvl="0"/>
            <a:r>
              <a:rPr lang="en-US" dirty="0"/>
              <a:t>Choose from and execute a variety of statistical tests to examine differences between groups.</a:t>
            </a:r>
          </a:p>
          <a:p>
            <a:pPr lvl="0"/>
            <a:r>
              <a:rPr lang="en-US" dirty="0"/>
              <a:t>Choose from and execute a variety of statistical tests to examine associations between variables.</a:t>
            </a:r>
          </a:p>
          <a:p>
            <a:pPr lvl="0"/>
            <a:r>
              <a:rPr lang="en-US" dirty="0"/>
              <a:t>Write APA style narratives reporting your data analyses, complete with confidence intervals and effect sizes.</a:t>
            </a:r>
          </a:p>
          <a:p>
            <a:pPr lvl="0"/>
            <a:r>
              <a:rPr lang="en-US" dirty="0"/>
              <a:t>Practice responsible and rigorous habits for your statistical analyses that promote transparency and reproducibility.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522</Words>
  <Application>Microsoft Macintosh PowerPoint</Application>
  <PresentationFormat>Widescreen</PresentationFormat>
  <Paragraphs>117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Document</vt:lpstr>
      <vt:lpstr>Syllabus and Class Policies</vt:lpstr>
      <vt:lpstr>Statistical Methods, Fall 2022</vt:lpstr>
      <vt:lpstr>Instructors</vt:lpstr>
      <vt:lpstr>Instructors</vt:lpstr>
      <vt:lpstr>Class Format</vt:lpstr>
      <vt:lpstr>Textbook</vt:lpstr>
      <vt:lpstr>Other Materials</vt:lpstr>
      <vt:lpstr>Attendance</vt:lpstr>
      <vt:lpstr>Learning Goals</vt:lpstr>
      <vt:lpstr>Class Participation (40%)</vt:lpstr>
      <vt:lpstr>Dataset (10%)</vt:lpstr>
      <vt:lpstr>Protocol Description (25%)</vt:lpstr>
      <vt:lpstr>Final Paper (25%)</vt:lpstr>
      <vt:lpstr>Course Overview</vt:lpstr>
      <vt:lpstr>Course Overview</vt:lpstr>
      <vt:lpstr>Course Overview</vt:lpstr>
      <vt:lpstr>Protocol Template</vt:lpstr>
      <vt:lpstr>Overview of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Jamil Bhanji</cp:lastModifiedBy>
  <cp:revision>49</cp:revision>
  <dcterms:created xsi:type="dcterms:W3CDTF">2021-01-14T20:20:19Z</dcterms:created>
  <dcterms:modified xsi:type="dcterms:W3CDTF">2022-09-08T13:06:38Z</dcterms:modified>
</cp:coreProperties>
</file>