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03" r:id="rId3"/>
    <p:sldId id="304" r:id="rId4"/>
    <p:sldId id="305" r:id="rId5"/>
    <p:sldId id="308" r:id="rId6"/>
    <p:sldId id="311" r:id="rId7"/>
    <p:sldId id="314" r:id="rId8"/>
    <p:sldId id="336" r:id="rId9"/>
    <p:sldId id="317" r:id="rId10"/>
    <p:sldId id="324" r:id="rId11"/>
    <p:sldId id="325" r:id="rId12"/>
    <p:sldId id="334" r:id="rId13"/>
    <p:sldId id="326" r:id="rId14"/>
    <p:sldId id="328" r:id="rId15"/>
    <p:sldId id="338" r:id="rId16"/>
    <p:sldId id="335" r:id="rId17"/>
    <p:sldId id="337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/>
    <p:restoredTop sz="72712"/>
  </p:normalViewPr>
  <p:slideViewPr>
    <p:cSldViewPr snapToGrid="0" snapToObjects="1">
      <p:cViewPr varScale="1">
        <p:scale>
          <a:sx n="75" d="100"/>
          <a:sy n="75" d="100"/>
        </p:scale>
        <p:origin x="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r>
              <a:rPr lang="en-GB" dirty="0">
                <a:latin typeface="Arial" pitchFamily="34" charset="0"/>
              </a:rPr>
              <a:t>Appreciation of Norwegian</a:t>
            </a:r>
            <a:r>
              <a:rPr lang="en-GB" baseline="0" dirty="0">
                <a:latin typeface="Arial" pitchFamily="34" charset="0"/>
              </a:rPr>
              <a:t> Black metal Band </a:t>
            </a:r>
            <a:r>
              <a:rPr lang="en-GB" baseline="0" dirty="0" err="1">
                <a:latin typeface="Arial" pitchFamily="34" charset="0"/>
              </a:rPr>
              <a:t>Dimmu</a:t>
            </a:r>
            <a:r>
              <a:rPr lang="en-GB" baseline="0" dirty="0">
                <a:latin typeface="Arial" pitchFamily="34" charset="0"/>
              </a:rPr>
              <a:t> </a:t>
            </a:r>
            <a:r>
              <a:rPr lang="en-GB" baseline="0" dirty="0" err="1">
                <a:latin typeface="Arial" pitchFamily="34" charset="0"/>
              </a:rPr>
              <a:t>Borgin</a:t>
            </a:r>
            <a:r>
              <a:rPr lang="en-GB" baseline="0" dirty="0">
                <a:latin typeface="Arial" pitchFamily="34" charset="0"/>
              </a:rPr>
              <a:t> against age</a:t>
            </a:r>
            <a:endParaRPr lang="en-GB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 on the repeated theme (</a:t>
            </a:r>
            <a:r>
              <a:rPr lang="en-US" dirty="0" err="1"/>
              <a:t>analagous</a:t>
            </a:r>
            <a:r>
              <a:rPr lang="en-US" dirty="0"/>
              <a:t> to sum of squares problem for variance)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Things to know about the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varies between -1 and +1</a:t>
            </a:r>
          </a:p>
          <a:p>
            <a:pPr lvl="1"/>
            <a:r>
              <a:rPr lang="en-GB" dirty="0"/>
              <a:t>0 = no relationship</a:t>
            </a:r>
          </a:p>
          <a:p>
            <a:r>
              <a:rPr lang="en-GB" dirty="0"/>
              <a:t>It is an effect size</a:t>
            </a:r>
          </a:p>
          <a:p>
            <a:pPr lvl="1"/>
            <a:r>
              <a:rPr lang="en-GB" dirty="0"/>
              <a:t>±.1 = small effect</a:t>
            </a:r>
          </a:p>
          <a:p>
            <a:pPr lvl="1"/>
            <a:r>
              <a:rPr lang="en-GB" dirty="0"/>
              <a:t>±.3 = medium effect</a:t>
            </a:r>
          </a:p>
          <a:p>
            <a:pPr lvl="1"/>
            <a:r>
              <a:rPr lang="en-GB" dirty="0"/>
              <a:t>±.5 = large effect</a:t>
            </a:r>
          </a:p>
          <a:p>
            <a:r>
              <a:rPr lang="en-GB" dirty="0"/>
              <a:t>Coefficient of determination, </a:t>
            </a:r>
            <a:r>
              <a:rPr lang="en-GB" i="1" dirty="0"/>
              <a:t>r</a:t>
            </a:r>
            <a:r>
              <a:rPr lang="en-GB" i="1" baseline="30000" dirty="0"/>
              <a:t>2</a:t>
            </a:r>
          </a:p>
          <a:p>
            <a:pPr lvl="1"/>
            <a:r>
              <a:rPr lang="en-GB" dirty="0"/>
              <a:t>By squaring the value of </a:t>
            </a:r>
            <a:r>
              <a:rPr lang="en-GB" i="1" dirty="0"/>
              <a:t>r</a:t>
            </a:r>
            <a:r>
              <a:rPr lang="en-GB" dirty="0"/>
              <a:t> you get the proportion of variance in one variable shared by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and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</a:t>
            </a:r>
            <a:r>
              <a:rPr lang="en-GB" sz="3200" b="1" dirty="0"/>
              <a:t>third-variable problem</a:t>
            </a:r>
            <a:r>
              <a:rPr lang="en-GB" sz="3200" dirty="0"/>
              <a:t>:</a:t>
            </a:r>
          </a:p>
          <a:p>
            <a:pPr marL="457200" lvl="1" indent="0">
              <a:buNone/>
            </a:pPr>
            <a:r>
              <a:rPr lang="en-GB" sz="3200" dirty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sz="3200" b="1" dirty="0"/>
              <a:t>Direction of causality</a:t>
            </a:r>
            <a:r>
              <a:rPr lang="en-GB" sz="3200" dirty="0"/>
              <a:t>:</a:t>
            </a:r>
          </a:p>
          <a:p>
            <a:pPr marL="457200" lvl="1" indent="0">
              <a:buNone/>
            </a:pPr>
            <a:r>
              <a:rPr lang="en-GB" sz="3200" dirty="0"/>
              <a:t>Correlation coefficients say nothing about which variable causes the other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Correlation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8" y="1690688"/>
            <a:ext cx="9229155" cy="41652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AD2804-1243-0C4E-832D-B502CF9144F0}"/>
              </a:ext>
            </a:extLst>
          </p:cNvPr>
          <p:cNvSpPr/>
          <p:nvPr/>
        </p:nvSpPr>
        <p:spPr>
          <a:xfrm>
            <a:off x="8328073" y="4684542"/>
            <a:ext cx="2293034" cy="1448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Nonparametric Correlation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57" y="1433739"/>
            <a:ext cx="10515600" cy="4351338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Spearman’s rho</a:t>
            </a:r>
          </a:p>
          <a:p>
            <a:pPr lvl="1"/>
            <a:r>
              <a:rPr lang="en-GB" sz="3200" dirty="0"/>
              <a:t>Pearson’s correlation on the ranked data</a:t>
            </a:r>
          </a:p>
          <a:p>
            <a:endParaRPr lang="en-GB" sz="3200" dirty="0"/>
          </a:p>
          <a:p>
            <a:r>
              <a:rPr lang="en-GB" sz="3200" dirty="0"/>
              <a:t>Kendall’s tau</a:t>
            </a:r>
          </a:p>
          <a:p>
            <a:pPr lvl="1"/>
            <a:r>
              <a:rPr lang="en-GB" sz="3200" dirty="0"/>
              <a:t>Better than Spearman’s for small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Measures the relationship between two variables, adjusting for the effect that a third variable has on them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3" y="1407477"/>
            <a:ext cx="5268250" cy="5071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0979C8-AB92-706B-5709-28F3E4FF13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Partial 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6C4BA-64F9-5F8B-940A-AD5F4097D424}"/>
              </a:ext>
            </a:extLst>
          </p:cNvPr>
          <p:cNvSpPr txBox="1"/>
          <p:nvPr/>
        </p:nvSpPr>
        <p:spPr>
          <a:xfrm>
            <a:off x="5791200" y="18097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correlation is the relationship between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6C1F-9026-2CCD-09E2-59E2DE3258DD}"/>
              </a:ext>
            </a:extLst>
          </p:cNvPr>
          <p:cNvSpPr txBox="1"/>
          <p:nvPr/>
        </p:nvSpPr>
        <p:spPr>
          <a:xfrm>
            <a:off x="6206067" y="3943288"/>
            <a:ext cx="5681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correlation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Revision 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unique variance in exam performance shared with exam anxiety (A) expressed as a proportion of the variance in exam performance not shared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revision time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A+E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7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Semi-Partial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Semi-partial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A measure of the relationship between two variables while adjusting for the effect that one or more additional variables have on one of those variables.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3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If we call our variables </a:t>
            </a:r>
            <a:r>
              <a:rPr lang="en-GB" sz="3200" i="1" dirty="0"/>
              <a:t>x</a:t>
            </a:r>
            <a:r>
              <a:rPr lang="en-GB" sz="3200" dirty="0"/>
              <a:t> and </a:t>
            </a:r>
            <a:r>
              <a:rPr lang="en-GB" sz="3200" i="1" dirty="0"/>
              <a:t>y</a:t>
            </a:r>
            <a:r>
              <a:rPr lang="en-GB" sz="3200" dirty="0"/>
              <a:t>, it gives us a measure of the variance in </a:t>
            </a:r>
            <a:r>
              <a:rPr lang="en-GB" sz="3200" i="1" dirty="0"/>
              <a:t>y</a:t>
            </a:r>
            <a:r>
              <a:rPr lang="en-GB" sz="3200" dirty="0"/>
              <a:t> that </a:t>
            </a:r>
            <a:r>
              <a:rPr lang="en-GB" sz="3200" i="1" dirty="0"/>
              <a:t>x</a:t>
            </a:r>
            <a:r>
              <a:rPr lang="en-GB" sz="3200" dirty="0"/>
              <a:t> alone shares</a:t>
            </a:r>
          </a:p>
        </p:txBody>
      </p:sp>
    </p:spTree>
    <p:extLst>
      <p:ext uri="{BB962C8B-B14F-4D97-AF65-F5344CB8AC3E}">
        <p14:creationId xmlns:p14="http://schemas.microsoft.com/office/powerpoint/2010/main" val="5107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3" y="1407477"/>
            <a:ext cx="5268250" cy="5071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0979C8-AB92-706B-5709-28F3E4FF13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Semi-Partial 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6C4BA-64F9-5F8B-940A-AD5F4097D424}"/>
              </a:ext>
            </a:extLst>
          </p:cNvPr>
          <p:cNvSpPr txBox="1"/>
          <p:nvPr/>
        </p:nvSpPr>
        <p:spPr>
          <a:xfrm>
            <a:off x="5791200" y="18097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semi-partial correlation is the relationship between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not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6C1F-9026-2CCD-09E2-59E2DE3258DD}"/>
              </a:ext>
            </a:extLst>
          </p:cNvPr>
          <p:cNvSpPr txBox="1"/>
          <p:nvPr/>
        </p:nvSpPr>
        <p:spPr>
          <a:xfrm>
            <a:off x="6206067" y="3943288"/>
            <a:ext cx="5681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semi-partial correlation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Revision 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unique variance in exam performance (A) shared with exam anxiety expressed as a proportion of the variance in exam performance (A+C+E+B)</a:t>
            </a: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0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Categorical variables: Contingency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Analyzing two or more categorical variables</a:t>
            </a:r>
          </a:p>
          <a:p>
            <a:pPr lvl="1"/>
            <a:r>
              <a:rPr lang="en-US" dirty="0"/>
              <a:t>The mean of a categorical variable is meaningless</a:t>
            </a:r>
          </a:p>
          <a:p>
            <a:pPr lvl="2"/>
            <a:r>
              <a:rPr lang="en-US" dirty="0"/>
              <a:t>The numeric values you attach to different categories are arbitrary</a:t>
            </a:r>
          </a:p>
          <a:p>
            <a:pPr lvl="2"/>
            <a:r>
              <a:rPr lang="en-US" dirty="0"/>
              <a:t>The mean of those numeric values will depend on how many members each category has.</a:t>
            </a:r>
          </a:p>
          <a:p>
            <a:pPr lvl="1"/>
            <a:r>
              <a:rPr lang="en-US" dirty="0"/>
              <a:t>Therefore, we analyze frequencies.</a:t>
            </a:r>
          </a:p>
          <a:p>
            <a:r>
              <a:rPr lang="en-US" dirty="0"/>
              <a:t>An example</a:t>
            </a:r>
          </a:p>
          <a:p>
            <a:pPr lvl="1"/>
            <a:r>
              <a:rPr lang="en-US" dirty="0"/>
              <a:t>Can animals be trained to line-dance with different rewards?</a:t>
            </a:r>
          </a:p>
          <a:p>
            <a:pPr lvl="1"/>
            <a:r>
              <a:rPr lang="en-US" dirty="0"/>
              <a:t>Participants: 200 cats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The animal was trained using either food or affection, not both)</a:t>
            </a:r>
          </a:p>
          <a:p>
            <a:pPr lvl="1"/>
            <a:r>
              <a:rPr lang="en-US" dirty="0"/>
              <a:t>Dance</a:t>
            </a:r>
          </a:p>
          <a:p>
            <a:pPr lvl="2"/>
            <a:r>
              <a:rPr lang="en-US" dirty="0"/>
              <a:t>The animal either learnt to line-dance or it did not.</a:t>
            </a:r>
          </a:p>
          <a:p>
            <a:pPr lvl="1"/>
            <a:r>
              <a:rPr lang="en-US" dirty="0"/>
              <a:t>Outcome:</a:t>
            </a:r>
          </a:p>
          <a:p>
            <a:pPr lvl="2"/>
            <a:r>
              <a:rPr lang="en-US" dirty="0"/>
              <a:t>The number of animals (frequency) that could dance or not in each reward condition.</a:t>
            </a:r>
          </a:p>
          <a:p>
            <a:pPr lvl="1"/>
            <a:r>
              <a:rPr lang="en-US" dirty="0"/>
              <a:t>We can tabulate these frequencies in a </a:t>
            </a:r>
            <a:r>
              <a:rPr lang="en-US" b="1" dirty="0"/>
              <a:t>contingency table</a:t>
            </a:r>
            <a:endParaRPr lang="en-GB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contingency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9" y="1951566"/>
            <a:ext cx="7620000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38ED-D672-0B40-3A7A-11D97CD70C8A}"/>
              </a:ext>
            </a:extLst>
          </p:cNvPr>
          <p:cNvSpPr txBox="1"/>
          <p:nvPr/>
        </p:nvSpPr>
        <p:spPr>
          <a:xfrm>
            <a:off x="1193799" y="5164666"/>
            <a:ext cx="9804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Strength of the </a:t>
            </a:r>
            <a:r>
              <a:rPr lang="en-US" sz="2400" dirty="0" err="1"/>
              <a:t>assocation</a:t>
            </a:r>
            <a:r>
              <a:rPr lang="en-US" sz="2400" dirty="0"/>
              <a:t> between categorical variables can be quantified with a contingency coefficient or Cramer’s V – reviewed in today’s lab activity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5061146"/>
          </a:xfrm>
        </p:spPr>
        <p:txBody>
          <a:bodyPr>
            <a:normAutofit/>
          </a:bodyPr>
          <a:lstStyle/>
          <a:p>
            <a:r>
              <a:rPr lang="en-GB" dirty="0"/>
              <a:t>Measuring Relationships</a:t>
            </a:r>
          </a:p>
          <a:p>
            <a:pPr lvl="1"/>
            <a:r>
              <a:rPr lang="en-GB" dirty="0" err="1"/>
              <a:t>Scatterplots</a:t>
            </a:r>
            <a:endParaRPr lang="en-GB" dirty="0"/>
          </a:p>
          <a:p>
            <a:pPr lvl="1"/>
            <a:r>
              <a:rPr lang="en-GB" dirty="0"/>
              <a:t>Covariance</a:t>
            </a:r>
          </a:p>
          <a:p>
            <a:pPr lvl="1"/>
            <a:r>
              <a:rPr lang="en-GB" dirty="0"/>
              <a:t>Pearson’s Correlation Coefficient</a:t>
            </a:r>
          </a:p>
          <a:p>
            <a:r>
              <a:rPr lang="en-GB" dirty="0"/>
              <a:t>Nonparametric measures</a:t>
            </a:r>
          </a:p>
          <a:p>
            <a:pPr lvl="1"/>
            <a:r>
              <a:rPr lang="en-GB" dirty="0"/>
              <a:t>Spearman’s Rho</a:t>
            </a:r>
          </a:p>
          <a:p>
            <a:pPr lvl="1"/>
            <a:r>
              <a:rPr lang="en-GB" dirty="0"/>
              <a:t>Kendall’s Tau</a:t>
            </a:r>
          </a:p>
          <a:p>
            <a:r>
              <a:rPr lang="en-GB" dirty="0"/>
              <a:t>Interpreting Correlations</a:t>
            </a:r>
          </a:p>
          <a:p>
            <a:pPr lvl="1"/>
            <a:r>
              <a:rPr lang="en-GB" dirty="0"/>
              <a:t>Causality</a:t>
            </a:r>
          </a:p>
          <a:p>
            <a:r>
              <a:rPr lang="en-GB" dirty="0"/>
              <a:t>Partial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It is a way of measuring the extent to which two variables are related</a:t>
            </a:r>
          </a:p>
          <a:p>
            <a:endParaRPr lang="en-GB" sz="3200" dirty="0"/>
          </a:p>
          <a:p>
            <a:r>
              <a:rPr lang="en-GB" sz="3200" dirty="0"/>
              <a:t>It measures the pattern of responses across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need to see whether as one variable increases, the other increases, decreases or stays the same</a:t>
            </a:r>
          </a:p>
          <a:p>
            <a:endParaRPr lang="en-GB" sz="3200" dirty="0"/>
          </a:p>
          <a:p>
            <a:r>
              <a:rPr lang="en-GB" sz="3200" dirty="0"/>
              <a:t>This can be done by calculating the </a:t>
            </a:r>
            <a:r>
              <a:rPr lang="en-GB" sz="3200" i="1" dirty="0"/>
              <a:t>covariance</a:t>
            </a:r>
          </a:p>
          <a:p>
            <a:pPr lvl="1"/>
            <a:r>
              <a:rPr lang="en-GB" sz="3200" dirty="0"/>
              <a:t>We look at how much each score deviates from the mean.</a:t>
            </a:r>
          </a:p>
          <a:p>
            <a:pPr lvl="1"/>
            <a:r>
              <a:rPr lang="en-GB" sz="3200" dirty="0"/>
              <a:t>If both variables deviate from the mean by the same amount, they are likely to be related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variance tells us by how much scores deviate from the mean for a single variable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Covariance is similar—it tells is by how much scores on two variables differ from their respective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Calculate the error between the mean and each subject’s score for the first variable (</a:t>
            </a:r>
            <a:r>
              <a:rPr lang="en-GB" sz="3200" i="1" dirty="0"/>
              <a:t>x</a:t>
            </a:r>
            <a:r>
              <a:rPr lang="en-GB" sz="3200" dirty="0"/>
              <a:t>).</a:t>
            </a:r>
          </a:p>
          <a:p>
            <a:r>
              <a:rPr lang="en-GB" sz="3200" dirty="0"/>
              <a:t>Calculate the error between the mean and their score for the second variable (</a:t>
            </a:r>
            <a:r>
              <a:rPr lang="en-GB" sz="3200" i="1" dirty="0"/>
              <a:t>y</a:t>
            </a:r>
            <a:r>
              <a:rPr lang="en-GB" sz="3200" dirty="0"/>
              <a:t>).</a:t>
            </a:r>
          </a:p>
          <a:p>
            <a:r>
              <a:rPr lang="en-GB" sz="3200" dirty="0"/>
              <a:t>Multiply these error values.</a:t>
            </a:r>
          </a:p>
          <a:p>
            <a:r>
              <a:rPr lang="en-GB" sz="3200" dirty="0"/>
              <a:t>Add these values and you get the cross product deviations.</a:t>
            </a:r>
          </a:p>
          <a:p>
            <a:r>
              <a:rPr lang="en-GB" sz="3200" dirty="0"/>
              <a:t>The covariance is the average cross-product deviations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C3BD-5EC3-7263-5967-A6E446C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E68BD-6E1B-99A7-ADDF-7232D737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2490"/>
            <a:ext cx="4622800" cy="34671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FE182FB-D65F-99C7-0974-44D4CA1D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30" y="2142490"/>
            <a:ext cx="585601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It depends upon the units of measurement</a:t>
            </a:r>
          </a:p>
          <a:p>
            <a:pPr lvl="1"/>
            <a:r>
              <a:rPr lang="en-GB" sz="3200" dirty="0"/>
              <a:t>E.g. The covariance of two variables measured in Miles might be 4.25, but if the same scores are converted to km, the covariance is 11</a:t>
            </a:r>
          </a:p>
          <a:p>
            <a:r>
              <a:rPr lang="en-GB" sz="3200" dirty="0"/>
              <a:t>One solution: standardise it!</a:t>
            </a:r>
          </a:p>
          <a:p>
            <a:pPr lvl="1"/>
            <a:r>
              <a:rPr lang="en-GB" sz="3200" dirty="0"/>
              <a:t>Divide by the standard deviations of both variables</a:t>
            </a:r>
          </a:p>
          <a:p>
            <a:r>
              <a:rPr lang="en-GB" sz="3200" dirty="0"/>
              <a:t>The standardised version of covariance is known as the </a:t>
            </a:r>
            <a:r>
              <a:rPr lang="en-GB" sz="3200" b="1" dirty="0"/>
              <a:t>correlation coefficient </a:t>
            </a:r>
            <a:r>
              <a:rPr lang="en-GB" sz="3200" dirty="0"/>
              <a:t>– equivalent to the covariance of the standardized variables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815</Words>
  <Application>Microsoft Macintosh PowerPoint</Application>
  <PresentationFormat>Widescreen</PresentationFormat>
  <Paragraphs>107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Correlation</vt:lpstr>
      <vt:lpstr>Aims</vt:lpstr>
      <vt:lpstr>What is a Correlation?</vt:lpstr>
      <vt:lpstr>PowerPoint Presentation</vt:lpstr>
      <vt:lpstr>Measuring Relationships</vt:lpstr>
      <vt:lpstr>Variance (review)</vt:lpstr>
      <vt:lpstr>Covariance</vt:lpstr>
      <vt:lpstr>Covariance</vt:lpstr>
      <vt:lpstr>Problems with Covariance</vt:lpstr>
      <vt:lpstr>Things to know about the correlation</vt:lpstr>
      <vt:lpstr>Correlation and Causality</vt:lpstr>
      <vt:lpstr>Conducting Correlation Analysis</vt:lpstr>
      <vt:lpstr>Nonparametric Correlation</vt:lpstr>
      <vt:lpstr>Partial Correlations</vt:lpstr>
      <vt:lpstr>PowerPoint Presentation</vt:lpstr>
      <vt:lpstr>Semi-Partial Correlations</vt:lpstr>
      <vt:lpstr>PowerPoint Presentation</vt:lpstr>
      <vt:lpstr>Categorical variables: Contingency Table</vt:lpstr>
      <vt:lpstr>A contingency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Jamil Bhanji</cp:lastModifiedBy>
  <cp:revision>125</cp:revision>
  <dcterms:created xsi:type="dcterms:W3CDTF">2021-01-14T20:20:19Z</dcterms:created>
  <dcterms:modified xsi:type="dcterms:W3CDTF">2022-10-06T14:34:26Z</dcterms:modified>
</cp:coreProperties>
</file>