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7" r:id="rId2"/>
    <p:sldId id="258" r:id="rId3"/>
    <p:sldId id="354" r:id="rId4"/>
    <p:sldId id="355" r:id="rId5"/>
    <p:sldId id="259" r:id="rId6"/>
    <p:sldId id="260" r:id="rId7"/>
    <p:sldId id="261" r:id="rId8"/>
    <p:sldId id="270" r:id="rId9"/>
    <p:sldId id="281" r:id="rId10"/>
    <p:sldId id="282" r:id="rId11"/>
    <p:sldId id="283" r:id="rId12"/>
    <p:sldId id="262" r:id="rId13"/>
    <p:sldId id="263" r:id="rId14"/>
    <p:sldId id="264" r:id="rId15"/>
    <p:sldId id="265" r:id="rId16"/>
    <p:sldId id="302" r:id="rId17"/>
    <p:sldId id="266" r:id="rId18"/>
    <p:sldId id="267" r:id="rId19"/>
    <p:sldId id="300" r:id="rId20"/>
    <p:sldId id="268" r:id="rId21"/>
    <p:sldId id="323" r:id="rId22"/>
    <p:sldId id="287" r:id="rId23"/>
    <p:sldId id="288" r:id="rId24"/>
    <p:sldId id="289" r:id="rId25"/>
    <p:sldId id="290" r:id="rId26"/>
    <p:sldId id="291" r:id="rId27"/>
    <p:sldId id="294" r:id="rId28"/>
    <p:sldId id="324" r:id="rId29"/>
    <p:sldId id="325" r:id="rId30"/>
    <p:sldId id="313" r:id="rId31"/>
    <p:sldId id="315" r:id="rId32"/>
    <p:sldId id="357" r:id="rId33"/>
    <p:sldId id="356" r:id="rId34"/>
    <p:sldId id="316" r:id="rId35"/>
    <p:sldId id="304" r:id="rId36"/>
    <p:sldId id="333" r:id="rId37"/>
    <p:sldId id="358" r:id="rId38"/>
    <p:sldId id="35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essa Lobue" initials="VL" lastIdx="1" clrIdx="0">
    <p:extLst>
      <p:ext uri="{19B8F6BF-5375-455C-9EA6-DF929625EA0E}">
        <p15:presenceInfo xmlns:p15="http://schemas.microsoft.com/office/powerpoint/2012/main" userId="S::vlobue@psychology.rutgers.edu::02666d29-be71-456b-b9ea-d85fac8119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58"/>
    <p:restoredTop sz="72712"/>
  </p:normalViewPr>
  <p:slideViewPr>
    <p:cSldViewPr snapToGrid="0" snapToObjects="1">
      <p:cViewPr varScale="1">
        <p:scale>
          <a:sx n="75" d="100"/>
          <a:sy n="75" d="100"/>
        </p:scale>
        <p:origin x="61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B1ABF-BAF2-0E4B-88A8-8F2BBF0074AC}" type="datetimeFigureOut">
              <a:rPr lang="en-US" smtClean="0"/>
              <a:t>10/12/22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10047-E131-0346-ABBC-77645D001C55}" type="slidenum">
              <a:rPr lang="en-US" smtClean="0"/>
              <a:t>‹#›</a:t>
            </a:fld>
            <a:endParaRPr lang="en-US"/>
          </a:p>
        </p:txBody>
      </p:sp>
    </p:spTree>
    <p:extLst>
      <p:ext uri="{BB962C8B-B14F-4D97-AF65-F5344CB8AC3E}">
        <p14:creationId xmlns:p14="http://schemas.microsoft.com/office/powerpoint/2010/main" val="2177246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1</a:t>
            </a:fld>
            <a:endParaRPr lang="en-US"/>
          </a:p>
        </p:txBody>
      </p:sp>
    </p:spTree>
    <p:extLst>
      <p:ext uri="{BB962C8B-B14F-4D97-AF65-F5344CB8AC3E}">
        <p14:creationId xmlns:p14="http://schemas.microsoft.com/office/powerpoint/2010/main" val="3056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60E13-A65F-4289-9112-7F20628745AA}" type="slidenum">
              <a:rPr lang="en-US"/>
              <a:pPr/>
              <a:t>23</a:t>
            </a:fld>
            <a:endParaRPr lang="en-US"/>
          </a:p>
        </p:txBody>
      </p:sp>
      <p:sp>
        <p:nvSpPr>
          <p:cNvPr id="233474" name="Rectangle 2"/>
          <p:cNvSpPr>
            <a:spLocks noGrp="1" noRot="1" noChangeAspect="1" noChangeArrowheads="1" noTextEdit="1"/>
          </p:cNvSpPr>
          <p:nvPr>
            <p:ph type="sldImg"/>
          </p:nvPr>
        </p:nvSpPr>
        <p:spPr>
          <a:xfrm>
            <a:off x="381000" y="685800"/>
            <a:ext cx="6096000" cy="3429000"/>
          </a:xfrm>
          <a:ln/>
        </p:spPr>
      </p:sp>
      <p:sp>
        <p:nvSpPr>
          <p:cNvPr id="23347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221DE-63D0-41F5-80E2-0CFCB9292A0C}" type="slidenum">
              <a:rPr lang="en-US"/>
              <a:pPr/>
              <a:t>24</a:t>
            </a:fld>
            <a:endParaRPr lang="en-US"/>
          </a:p>
        </p:txBody>
      </p:sp>
      <p:sp>
        <p:nvSpPr>
          <p:cNvPr id="235522" name="Rectangle 2"/>
          <p:cNvSpPr>
            <a:spLocks noGrp="1" noRot="1" noChangeAspect="1" noChangeArrowheads="1" noTextEdit="1"/>
          </p:cNvSpPr>
          <p:nvPr>
            <p:ph type="sldImg"/>
          </p:nvPr>
        </p:nvSpPr>
        <p:spPr>
          <a:xfrm>
            <a:off x="381000" y="685800"/>
            <a:ext cx="6096000" cy="3429000"/>
          </a:xfrm>
          <a:ln/>
        </p:spPr>
      </p:sp>
      <p:sp>
        <p:nvSpPr>
          <p:cNvPr id="235523"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60933E-C66D-44B2-8FEB-A546D2810AAC}" type="slidenum">
              <a:rPr lang="en-US"/>
              <a:pPr/>
              <a:t>25</a:t>
            </a:fld>
            <a:endParaRPr lang="en-US"/>
          </a:p>
        </p:txBody>
      </p:sp>
      <p:sp>
        <p:nvSpPr>
          <p:cNvPr id="237570" name="Rectangle 2"/>
          <p:cNvSpPr>
            <a:spLocks noGrp="1" noRot="1" noChangeAspect="1" noChangeArrowheads="1" noTextEdit="1"/>
          </p:cNvSpPr>
          <p:nvPr>
            <p:ph type="sldImg"/>
          </p:nvPr>
        </p:nvSpPr>
        <p:spPr>
          <a:xfrm>
            <a:off x="381000" y="685800"/>
            <a:ext cx="6096000" cy="3429000"/>
          </a:xfrm>
          <a:ln/>
        </p:spPr>
      </p:sp>
      <p:sp>
        <p:nvSpPr>
          <p:cNvPr id="237571"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E11E38-C466-433F-A3D2-7FC1C8A666A1}" type="slidenum">
              <a:rPr lang="en-US"/>
              <a:pPr/>
              <a:t>26</a:t>
            </a:fld>
            <a:endParaRPr lang="en-US"/>
          </a:p>
        </p:txBody>
      </p:sp>
      <p:sp>
        <p:nvSpPr>
          <p:cNvPr id="243714" name="Rectangle 2"/>
          <p:cNvSpPr>
            <a:spLocks noGrp="1" noRot="1" noChangeAspect="1" noChangeArrowheads="1" noTextEdit="1"/>
          </p:cNvSpPr>
          <p:nvPr>
            <p:ph type="sldImg"/>
          </p:nvPr>
        </p:nvSpPr>
        <p:spPr>
          <a:xfrm>
            <a:off x="381000" y="685800"/>
            <a:ext cx="6096000" cy="3429000"/>
          </a:xfrm>
          <a:ln/>
        </p:spPr>
      </p:sp>
      <p:sp>
        <p:nvSpPr>
          <p:cNvPr id="24371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9B33C-A7D5-4364-B782-F1205A3DDCA3}" type="slidenum">
              <a:rPr lang="en-US"/>
              <a:pPr/>
              <a:t>27</a:t>
            </a:fld>
            <a:endParaRPr lang="en-US"/>
          </a:p>
        </p:txBody>
      </p:sp>
      <p:sp>
        <p:nvSpPr>
          <p:cNvPr id="254978" name="Rectangle 2"/>
          <p:cNvSpPr>
            <a:spLocks noGrp="1" noRot="1" noChangeAspect="1" noChangeArrowheads="1" noTextEdit="1"/>
          </p:cNvSpPr>
          <p:nvPr>
            <p:ph type="sldImg"/>
          </p:nvPr>
        </p:nvSpPr>
        <p:spPr>
          <a:xfrm>
            <a:off x="381000" y="685800"/>
            <a:ext cx="6096000" cy="3429000"/>
          </a:xfrm>
          <a:ln/>
        </p:spPr>
      </p:sp>
      <p:sp>
        <p:nvSpPr>
          <p:cNvPr id="254979"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where an outlier has a high residual (not so high influence)</a:t>
            </a:r>
          </a:p>
        </p:txBody>
      </p:sp>
      <p:sp>
        <p:nvSpPr>
          <p:cNvPr id="4" name="Slide Number Placeholder 3"/>
          <p:cNvSpPr>
            <a:spLocks noGrp="1"/>
          </p:cNvSpPr>
          <p:nvPr>
            <p:ph type="sldNum" sz="quarter" idx="5"/>
          </p:nvPr>
        </p:nvSpPr>
        <p:spPr/>
        <p:txBody>
          <a:bodyPr/>
          <a:lstStyle/>
          <a:p>
            <a:fld id="{66610047-E131-0346-ABBC-77645D001C55}" type="slidenum">
              <a:rPr lang="en-US" smtClean="0"/>
              <a:t>28</a:t>
            </a:fld>
            <a:endParaRPr lang="en-US"/>
          </a:p>
        </p:txBody>
      </p:sp>
    </p:spTree>
    <p:extLst>
      <p:ext uri="{BB962C8B-B14F-4D97-AF65-F5344CB8AC3E}">
        <p14:creationId xmlns:p14="http://schemas.microsoft.com/office/powerpoint/2010/main" val="1654146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where an outlier has a low residual (high influence) </a:t>
            </a:r>
          </a:p>
          <a:p>
            <a:r>
              <a:rPr lang="en-US" dirty="0"/>
              <a:t> for outliers and influential cases you have to think about what is going on in the real world outside of your data table – here, district 8 is a commuting district where few people live</a:t>
            </a:r>
          </a:p>
          <a:p>
            <a:r>
              <a:rPr lang="en-US" sz="1800" dirty="0">
                <a:effectLst/>
                <a:latin typeface="TimesNewRomanPSMT"/>
              </a:rPr>
              <a:t>if a case is a significant outlier but is not having an influence (e.g., Cook’s distance is less than 1, </a:t>
            </a:r>
            <a:r>
              <a:rPr lang="en-US" sz="1800" dirty="0" err="1">
                <a:effectLst/>
                <a:latin typeface="TimesNewRomanPSMT"/>
              </a:rPr>
              <a:t>DFBetas</a:t>
            </a:r>
            <a:r>
              <a:rPr lang="en-US" sz="1800" dirty="0">
                <a:effectLst/>
                <a:latin typeface="TimesNewRomanPSMT"/>
              </a:rPr>
              <a:t> and </a:t>
            </a:r>
            <a:r>
              <a:rPr lang="en-US" sz="1800" dirty="0" err="1">
                <a:effectLst/>
                <a:latin typeface="TimesNewRomanPSMT"/>
              </a:rPr>
              <a:t>DFFit</a:t>
            </a:r>
            <a:r>
              <a:rPr lang="en-US" sz="1800" dirty="0">
                <a:effectLst/>
                <a:latin typeface="TimesNewRomanPSMT"/>
              </a:rPr>
              <a:t> are small) there is no real need to worry about that point because it’s not having a large impact on the model parameters. Nevertheless, you should still be interested in </a:t>
            </a:r>
            <a:r>
              <a:rPr lang="en-US" sz="1800" i="1" dirty="0">
                <a:effectLst/>
                <a:latin typeface="TimesNewRomanPS"/>
              </a:rPr>
              <a:t>why </a:t>
            </a:r>
            <a:r>
              <a:rPr lang="en-US" sz="1800" dirty="0">
                <a:effectLst/>
                <a:latin typeface="TimesNewRomanPSMT"/>
              </a:rPr>
              <a:t>the case didn’t fit the model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29</a:t>
            </a:fld>
            <a:endParaRPr lang="en-US"/>
          </a:p>
        </p:txBody>
      </p:sp>
    </p:spTree>
    <p:extLst>
      <p:ext uri="{BB962C8B-B14F-4D97-AF65-F5344CB8AC3E}">
        <p14:creationId xmlns:p14="http://schemas.microsoft.com/office/powerpoint/2010/main" val="3115971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TimesNewRomanPS"/>
              </a:rPr>
              <a:t>Additivity and linearity</a:t>
            </a:r>
            <a:r>
              <a:rPr lang="en-US" sz="1800" dirty="0">
                <a:effectLst/>
                <a:latin typeface="TimesNewRomanPSMT"/>
              </a:rPr>
              <a:t>: The outcome variable should, in reality, be linearly related to any predictors, and, with several predictors, their combined effect is best described by adding their effects together.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TimesNewRomanPSMT"/>
              </a:rPr>
              <a:t>Homoscedasticity: </a:t>
            </a:r>
            <a:r>
              <a:rPr lang="en-US" sz="1800" dirty="0">
                <a:effectLst/>
                <a:latin typeface="TimesNewRomanPSMT"/>
              </a:rPr>
              <a:t>when the variances are very unequal there is said to be </a:t>
            </a:r>
            <a:r>
              <a:rPr lang="en-US" sz="1800" b="1" dirty="0">
                <a:effectLst/>
                <a:latin typeface="TimesNewRomanPS"/>
              </a:rPr>
              <a:t>heteroscedasticity</a:t>
            </a:r>
            <a:r>
              <a:rPr lang="en-US" sz="1800" dirty="0">
                <a:effectLst/>
                <a:latin typeface="TimesNewRomanPSMT"/>
              </a:rPr>
              <a:t>. Violating this assumption invalidates confidence intervals and significance tests </a:t>
            </a:r>
            <a:endParaRPr lang="en-US" dirty="0">
              <a:effectLst/>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TimesNewRomanPSMT"/>
              </a:rPr>
              <a:t>Independent residuals: </a:t>
            </a:r>
            <a:r>
              <a:rPr lang="en-US" sz="1800" dirty="0">
                <a:effectLst/>
                <a:latin typeface="TimesNewRomanPSMT"/>
              </a:rPr>
              <a:t>This eventuality is sometimes described as a lack of </a:t>
            </a:r>
            <a:r>
              <a:rPr lang="en-US" sz="1800" b="1" dirty="0">
                <a:effectLst/>
                <a:latin typeface="TimesNewRomanPS"/>
              </a:rPr>
              <a:t>autocorrelation – </a:t>
            </a:r>
            <a:r>
              <a:rPr lang="en-US" sz="1800" b="0" dirty="0">
                <a:effectLst/>
                <a:latin typeface="TimesNewRomanPS"/>
              </a:rPr>
              <a:t>time series data can bring up this issue</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31</a:t>
            </a:fld>
            <a:endParaRPr lang="en-US"/>
          </a:p>
        </p:txBody>
      </p:sp>
    </p:spTree>
    <p:extLst>
      <p:ext uri="{BB962C8B-B14F-4D97-AF65-F5344CB8AC3E}">
        <p14:creationId xmlns:p14="http://schemas.microsoft.com/office/powerpoint/2010/main" val="1007491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Normal errors: </a:t>
            </a:r>
            <a:r>
              <a:rPr lang="en-US" sz="1800" dirty="0">
                <a:effectLst/>
                <a:latin typeface="TimesNewRomanPSMT"/>
              </a:rPr>
              <a:t>the differences between the predicted and observed data are most frequently zero or very close to zero, and that differences much greater than zero happen only occasionally. Some people confuse this assumption with the idea that predictors have to be normally distributed, which they don’t.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In small samples a lack of normality invalidates confidence intervals and significance tests, whereas in large samples it will not because of the central limit theorem. If you are concerned only with estimating the model parameters (and not significance tests and confidence intervals) then this assumption barely matters. If you bootstrap confidence intervals then you can ignore this assumption.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i="1" dirty="0"/>
          </a:p>
        </p:txBody>
      </p:sp>
      <p:sp>
        <p:nvSpPr>
          <p:cNvPr id="4" name="Slide Number Placeholder 3"/>
          <p:cNvSpPr>
            <a:spLocks noGrp="1"/>
          </p:cNvSpPr>
          <p:nvPr>
            <p:ph type="sldNum" sz="quarter" idx="5"/>
          </p:nvPr>
        </p:nvSpPr>
        <p:spPr/>
        <p:txBody>
          <a:bodyPr/>
          <a:lstStyle/>
          <a:p>
            <a:fld id="{66610047-E131-0346-ABBC-77645D001C55}" type="slidenum">
              <a:rPr lang="en-US" smtClean="0"/>
              <a:t>33</a:t>
            </a:fld>
            <a:endParaRPr lang="en-US"/>
          </a:p>
        </p:txBody>
      </p:sp>
    </p:spTree>
    <p:extLst>
      <p:ext uri="{BB962C8B-B14F-4D97-AF65-F5344CB8AC3E}">
        <p14:creationId xmlns:p14="http://schemas.microsoft.com/office/powerpoint/2010/main" val="3427394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effectLst/>
                <a:latin typeface="TimesNewRomanPSMT"/>
              </a:rPr>
              <a:t>Multi-collinearity: </a:t>
            </a:r>
            <a:r>
              <a:rPr lang="en-US" sz="1200" dirty="0">
                <a:effectLst/>
                <a:latin typeface="TimesNewRomanPSMT"/>
              </a:rPr>
              <a:t>If there is perfect collinearity between predictors it becomes impossible to obtain unique estimates of the regression coefficients because there are an infinite number of combinations of coefficients that would work equally well. The good news is that perfect collinearity is rare in real-life data (unless you made a mistake). The bad news is that less than perfect collinearity is virtually unavoidable. Low levels of collinearity pose little threat to the model estimates, but as collinearity increases there are three problems that arise: untrustworthy coefficients, limited power, can’t know importance of one predictor over another</a:t>
            </a:r>
            <a:endParaRPr lang="en-US" sz="18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NewRomanPSMT"/>
              </a:rPr>
              <a:t>other issues: </a:t>
            </a:r>
            <a:r>
              <a:rPr lang="en-US" sz="1200" i="1" dirty="0">
                <a:effectLst/>
                <a:latin typeface="TimesNewRomanPS"/>
              </a:rPr>
              <a:t>Predictors are uncorrelated with ‘external variables’</a:t>
            </a:r>
            <a:r>
              <a:rPr lang="en-US" sz="1200" dirty="0">
                <a:effectLst/>
                <a:latin typeface="TimesNewRomanPSMT"/>
              </a:rPr>
              <a:t>: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NewRomanPSMT"/>
              </a:rPr>
              <a:t>All </a:t>
            </a:r>
            <a:r>
              <a:rPr lang="en-US" sz="1200" i="1" dirty="0">
                <a:effectLst/>
                <a:latin typeface="TimesNewRomanPSMT"/>
              </a:rPr>
              <a:t>predictor variables must be quantitative or categorical </a:t>
            </a:r>
            <a:r>
              <a:rPr lang="en-US" sz="1200" dirty="0">
                <a:effectLst/>
                <a:latin typeface="TimesNewRomanPSMT"/>
              </a:rPr>
              <a:t>(with two categories), and the outcome variable must be quantitative, continuous and unbounded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34</a:t>
            </a:fld>
            <a:endParaRPr lang="en-US"/>
          </a:p>
        </p:txBody>
      </p:sp>
    </p:spTree>
    <p:extLst>
      <p:ext uri="{BB962C8B-B14F-4D97-AF65-F5344CB8AC3E}">
        <p14:creationId xmlns:p14="http://schemas.microsoft.com/office/powerpoint/2010/main" val="47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3C708-9895-461D-887B-1EB92B8E4AF2}" type="slidenum">
              <a:rPr lang="en-US"/>
              <a:pPr/>
              <a:t>9</a:t>
            </a:fld>
            <a:endParaRPr lang="en-US"/>
          </a:p>
        </p:txBody>
      </p:sp>
      <p:sp>
        <p:nvSpPr>
          <p:cNvPr id="218114" name="Rectangle 2"/>
          <p:cNvSpPr>
            <a:spLocks noGrp="1" noRot="1" noChangeAspect="1" noChangeArrowheads="1" noTextEdit="1"/>
          </p:cNvSpPr>
          <p:nvPr>
            <p:ph type="sldImg"/>
          </p:nvPr>
        </p:nvSpPr>
        <p:spPr>
          <a:xfrm>
            <a:off x="381000" y="685800"/>
            <a:ext cx="6096000" cy="3429000"/>
          </a:xfrm>
          <a:ln/>
        </p:spPr>
      </p:sp>
      <p:sp>
        <p:nvSpPr>
          <p:cNvPr id="218115" name="Rectangle 3"/>
          <p:cNvSpPr>
            <a:spLocks noGrp="1" noChangeArrowheads="1"/>
          </p:cNvSpPr>
          <p:nvPr>
            <p:ph type="body" idx="1"/>
          </p:nvPr>
        </p:nvSpPr>
        <p:spPr>
          <a:xfrm>
            <a:off x="914400" y="4343400"/>
            <a:ext cx="5029200" cy="4114800"/>
          </a:xfrm>
        </p:spPr>
        <p:txBody>
          <a:bodyPr/>
          <a:lstStyle/>
          <a:p>
            <a:r>
              <a:rPr lang="en-GB"/>
              <a:t>A similar equation can be derived in which each predictor variable has its own coefficient, and the outcome variable is predicted from a combination of all the variables multiplied by their respective coefficients plus a residual term (see equation above).</a:t>
            </a:r>
          </a:p>
          <a:p>
            <a:r>
              <a:rPr lang="en-GB" i="1"/>
              <a:t>Y</a:t>
            </a:r>
            <a:r>
              <a:rPr lang="en-GB"/>
              <a:t> is the outcome variable, </a:t>
            </a:r>
            <a:r>
              <a:rPr lang="en-GB" i="1">
                <a:sym typeface="Symbol" pitchFamily="18" charset="2"/>
              </a:rPr>
              <a:t></a:t>
            </a:r>
            <a:r>
              <a:rPr lang="en-GB" i="1" baseline="-25000"/>
              <a:t>1</a:t>
            </a:r>
            <a:r>
              <a:rPr lang="en-GB" i="1"/>
              <a:t> </a:t>
            </a:r>
            <a:r>
              <a:rPr lang="en-GB"/>
              <a:t>is the coefficient of the first predictor (</a:t>
            </a:r>
            <a:r>
              <a:rPr lang="en-GB" i="1"/>
              <a:t>X</a:t>
            </a:r>
            <a:r>
              <a:rPr lang="en-GB" i="1" baseline="-25000"/>
              <a:t>1</a:t>
            </a:r>
            <a:r>
              <a:rPr lang="en-GB"/>
              <a:t>), </a:t>
            </a:r>
            <a:r>
              <a:rPr lang="en-GB" i="1">
                <a:sym typeface="Symbol" pitchFamily="18" charset="2"/>
              </a:rPr>
              <a:t></a:t>
            </a:r>
            <a:r>
              <a:rPr lang="en-GB" i="1" baseline="-25000"/>
              <a:t>2</a:t>
            </a:r>
            <a:r>
              <a:rPr lang="en-GB"/>
              <a:t> is the coefficient of the second predictor (</a:t>
            </a:r>
            <a:r>
              <a:rPr lang="en-GB" i="1"/>
              <a:t>X</a:t>
            </a:r>
            <a:r>
              <a:rPr lang="en-GB" i="1" baseline="-25000"/>
              <a:t>2</a:t>
            </a:r>
            <a:r>
              <a:rPr lang="en-GB"/>
              <a:t>), </a:t>
            </a:r>
            <a:r>
              <a:rPr lang="en-GB" i="1">
                <a:sym typeface="Symbol" pitchFamily="18" charset="2"/>
              </a:rPr>
              <a:t></a:t>
            </a:r>
            <a:r>
              <a:rPr lang="en-GB" i="1" baseline="-25000"/>
              <a:t>n</a:t>
            </a:r>
            <a:r>
              <a:rPr lang="en-GB"/>
              <a:t> is the coefficient of the </a:t>
            </a:r>
            <a:r>
              <a:rPr lang="en-GB" i="1"/>
              <a:t>n</a:t>
            </a:r>
            <a:r>
              <a:rPr lang="en-GB" baseline="30000"/>
              <a:t>th</a:t>
            </a:r>
            <a:r>
              <a:rPr lang="en-GB"/>
              <a:t> predictor (</a:t>
            </a:r>
            <a:r>
              <a:rPr lang="en-GB" i="1"/>
              <a:t>X</a:t>
            </a:r>
            <a:r>
              <a:rPr lang="en-GB" i="1" baseline="-25000"/>
              <a:t>n</a:t>
            </a:r>
            <a:r>
              <a:rPr lang="en-GB"/>
              <a:t>), and </a:t>
            </a:r>
            <a:r>
              <a:rPr lang="en-GB" i="1">
                <a:sym typeface="Symbol" pitchFamily="18" charset="2"/>
              </a:rPr>
              <a:t></a:t>
            </a:r>
            <a:r>
              <a:rPr lang="en-GB" i="1" baseline="-25000"/>
              <a:t>i</a:t>
            </a:r>
            <a:r>
              <a:rPr lang="en-GB"/>
              <a:t> is the difference between the predicted and the observed value of </a:t>
            </a:r>
            <a:r>
              <a:rPr lang="en-GB" i="1"/>
              <a:t>Y</a:t>
            </a:r>
            <a:r>
              <a:rPr lang="en-GB"/>
              <a:t> for the </a:t>
            </a:r>
            <a:r>
              <a:rPr lang="en-GB" i="1"/>
              <a:t>i</a:t>
            </a:r>
            <a:r>
              <a:rPr lang="en-GB" baseline="30000"/>
              <a:t>th</a:t>
            </a:r>
            <a:r>
              <a:rPr lang="en-GB"/>
              <a:t> subject. In this case, the model fitted is more complicated, but the basic principle is the same as simple regression. That is, we seek to find the linear combination of predictors that correlate maximally with the outcome variable.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1DFC6-FE59-4F7A-B185-C1903002E74D}" type="slidenum">
              <a:rPr lang="en-US"/>
              <a:pPr/>
              <a:t>10</a:t>
            </a:fld>
            <a:endParaRPr lang="en-US"/>
          </a:p>
        </p:txBody>
      </p:sp>
      <p:sp>
        <p:nvSpPr>
          <p:cNvPr id="223234" name="Rectangle 2"/>
          <p:cNvSpPr>
            <a:spLocks noGrp="1" noRot="1" noChangeAspect="1" noChangeArrowheads="1" noTextEdit="1"/>
          </p:cNvSpPr>
          <p:nvPr>
            <p:ph type="sldImg"/>
          </p:nvPr>
        </p:nvSpPr>
        <p:spPr>
          <a:xfrm>
            <a:off x="381000" y="685800"/>
            <a:ext cx="6096000" cy="3429000"/>
          </a:xfrm>
          <a:ln/>
        </p:spPr>
      </p:sp>
      <p:sp>
        <p:nvSpPr>
          <p:cNvPr id="22323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FBE533-39A1-482B-8800-5D9AAE0138F2}" type="slidenum">
              <a:rPr lang="en-US"/>
              <a:pPr/>
              <a:t>11</a:t>
            </a:fld>
            <a:endParaRPr lang="en-US"/>
          </a:p>
        </p:txBody>
      </p:sp>
      <p:sp>
        <p:nvSpPr>
          <p:cNvPr id="225282" name="Rectangle 2"/>
          <p:cNvSpPr>
            <a:spLocks noGrp="1" noRot="1" noChangeAspect="1" noChangeArrowheads="1" noTextEdit="1"/>
          </p:cNvSpPr>
          <p:nvPr>
            <p:ph type="sldImg"/>
          </p:nvPr>
        </p:nvSpPr>
        <p:spPr>
          <a:xfrm>
            <a:off x="381000" y="685800"/>
            <a:ext cx="6096000" cy="3429000"/>
          </a:xfrm>
          <a:ln/>
        </p:spPr>
      </p:sp>
      <p:sp>
        <p:nvSpPr>
          <p:cNvPr id="225283"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SS</a:t>
            </a:r>
            <a:r>
              <a:rPr lang="en-US" sz="3200" baseline="-25000" dirty="0"/>
              <a:t>T</a:t>
            </a:r>
          </a:p>
          <a:p>
            <a:pPr lvl="1"/>
            <a:r>
              <a:rPr lang="en-US" sz="3200" dirty="0"/>
              <a:t>Total variability (variability between scores and the mean).</a:t>
            </a:r>
          </a:p>
          <a:p>
            <a:r>
              <a:rPr lang="en-US" sz="3200" dirty="0"/>
              <a:t>SS</a:t>
            </a:r>
            <a:r>
              <a:rPr lang="en-US" sz="3200" baseline="-25000" dirty="0"/>
              <a:t>R</a:t>
            </a:r>
          </a:p>
          <a:p>
            <a:pPr lvl="1"/>
            <a:r>
              <a:rPr lang="en-US" sz="3200" dirty="0"/>
              <a:t>Residual/error variability (variability between the model and the actual data).</a:t>
            </a:r>
          </a:p>
          <a:p>
            <a:r>
              <a:rPr lang="en-US" sz="3200" dirty="0"/>
              <a:t>SS</a:t>
            </a:r>
            <a:r>
              <a:rPr lang="en-US" sz="3200" baseline="-25000" dirty="0"/>
              <a:t>M</a:t>
            </a:r>
            <a:r>
              <a:rPr lang="en-US" sz="3200" dirty="0"/>
              <a:t> </a:t>
            </a:r>
          </a:p>
          <a:p>
            <a:pPr lvl="1"/>
            <a:r>
              <a:rPr lang="en-US" sz="3200" dirty="0"/>
              <a:t>Model variability (difference in variability between the model and the mean).</a:t>
            </a: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14</a:t>
            </a:fld>
            <a:endParaRPr lang="en-US"/>
          </a:p>
        </p:txBody>
      </p:sp>
    </p:spTree>
    <p:extLst>
      <p:ext uri="{BB962C8B-B14F-4D97-AF65-F5344CB8AC3E}">
        <p14:creationId xmlns:p14="http://schemas.microsoft.com/office/powerpoint/2010/main" val="4217752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189E9-4F04-4F7E-98CB-41DB8E137580}" type="slidenum">
              <a:rPr lang="en-US"/>
              <a:pPr/>
              <a:t>16</a:t>
            </a:fld>
            <a:endParaRPr lang="en-US"/>
          </a:p>
        </p:txBody>
      </p:sp>
      <p:sp>
        <p:nvSpPr>
          <p:cNvPr id="265218" name="Rectangle 2"/>
          <p:cNvSpPr>
            <a:spLocks noGrp="1" noRot="1" noChangeAspect="1" noChangeArrowheads="1" noTextEdit="1"/>
          </p:cNvSpPr>
          <p:nvPr>
            <p:ph type="sldImg"/>
          </p:nvPr>
        </p:nvSpPr>
        <p:spPr>
          <a:xfrm>
            <a:off x="381000" y="685800"/>
            <a:ext cx="6096000" cy="3429000"/>
          </a:xfrm>
          <a:ln/>
        </p:spPr>
      </p:sp>
      <p:sp>
        <p:nvSpPr>
          <p:cNvPr id="265219"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207800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17</a:t>
            </a:fld>
            <a:endParaRPr lang="en-US"/>
          </a:p>
        </p:txBody>
      </p:sp>
    </p:spTree>
    <p:extLst>
      <p:ext uri="{BB962C8B-B14F-4D97-AF65-F5344CB8AC3E}">
        <p14:creationId xmlns:p14="http://schemas.microsoft.com/office/powerpoint/2010/main" val="1312094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01E5BB-67FA-40DC-851F-35280E2C5364}" type="slidenum">
              <a:rPr lang="en-US"/>
              <a:pPr/>
              <a:t>19</a:t>
            </a:fld>
            <a:endParaRPr lang="en-US"/>
          </a:p>
        </p:txBody>
      </p:sp>
      <p:sp>
        <p:nvSpPr>
          <p:cNvPr id="261122" name="Rectangle 2"/>
          <p:cNvSpPr>
            <a:spLocks noGrp="1" noRot="1" noChangeAspect="1" noChangeArrowheads="1" noTextEdit="1"/>
          </p:cNvSpPr>
          <p:nvPr>
            <p:ph type="sldImg"/>
          </p:nvPr>
        </p:nvSpPr>
        <p:spPr>
          <a:xfrm>
            <a:off x="381000" y="685800"/>
            <a:ext cx="6096000" cy="3429000"/>
          </a:xfrm>
          <a:ln/>
        </p:spPr>
      </p:sp>
      <p:sp>
        <p:nvSpPr>
          <p:cNvPr id="261123" name="Rectangle 3"/>
          <p:cNvSpPr>
            <a:spLocks noGrp="1" noChangeArrowheads="1"/>
          </p:cNvSpPr>
          <p:nvPr>
            <p:ph type="body" idx="1"/>
          </p:nvPr>
        </p:nvSpPr>
        <p:spPr>
          <a:xfrm>
            <a:off x="914400" y="4343400"/>
            <a:ext cx="5029200" cy="4114800"/>
          </a:xfrm>
        </p:spPr>
        <p:txBody>
          <a:bodyPr/>
          <a:lstStyle/>
          <a:p>
            <a:pPr>
              <a:lnSpc>
                <a:spcPct val="90000"/>
              </a:lnSpc>
            </a:pPr>
            <a:r>
              <a:rPr lang="en-GB" dirty="0"/>
              <a:t>Adj. </a:t>
            </a:r>
            <a:r>
              <a:rPr lang="en-GB" i="1" dirty="0">
                <a:sym typeface="Symbol" pitchFamily="18" charset="2"/>
              </a:rPr>
              <a:t>R</a:t>
            </a:r>
            <a:r>
              <a:rPr lang="en-GB" baseline="30000" dirty="0">
                <a:sym typeface="Symbol" pitchFamily="18" charset="2"/>
              </a:rPr>
              <a:t>2</a:t>
            </a:r>
          </a:p>
          <a:p>
            <a:pPr lvl="1">
              <a:lnSpc>
                <a:spcPct val="90000"/>
              </a:lnSpc>
            </a:pPr>
            <a:r>
              <a:rPr lang="en-GB" dirty="0"/>
              <a:t>An estimate of </a:t>
            </a:r>
            <a:r>
              <a:rPr lang="en-GB" i="1" dirty="0">
                <a:sym typeface="Symbol" pitchFamily="18" charset="2"/>
              </a:rPr>
              <a:t>R</a:t>
            </a:r>
            <a:r>
              <a:rPr lang="en-GB" baseline="30000" dirty="0">
                <a:sym typeface="Symbol" pitchFamily="18" charset="2"/>
              </a:rPr>
              <a:t>2</a:t>
            </a:r>
            <a:r>
              <a:rPr lang="en-GB" dirty="0"/>
              <a:t> in the population (</a:t>
            </a:r>
            <a:r>
              <a:rPr lang="en-GB" i="1" dirty="0"/>
              <a:t>shrinkage</a:t>
            </a:r>
            <a:r>
              <a:rPr lang="en-GB" dirty="0"/>
              <a:t>).</a:t>
            </a:r>
          </a:p>
          <a:p>
            <a:endParaRPr lang="en-GB" dirty="0"/>
          </a:p>
        </p:txBody>
      </p:sp>
    </p:spTree>
    <p:extLst>
      <p:ext uri="{BB962C8B-B14F-4D97-AF65-F5344CB8AC3E}">
        <p14:creationId xmlns:p14="http://schemas.microsoft.com/office/powerpoint/2010/main" val="3732057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2746A5-5013-4FEC-AC8F-FDBD31241FA4}" type="slidenum">
              <a:rPr lang="en-US"/>
              <a:pPr/>
              <a:t>22</a:t>
            </a:fld>
            <a:endParaRPr lang="en-US"/>
          </a:p>
        </p:txBody>
      </p:sp>
      <p:sp>
        <p:nvSpPr>
          <p:cNvPr id="231426" name="Rectangle 2"/>
          <p:cNvSpPr>
            <a:spLocks noGrp="1" noRot="1" noChangeAspect="1" noChangeArrowheads="1" noTextEdit="1"/>
          </p:cNvSpPr>
          <p:nvPr>
            <p:ph type="sldImg"/>
          </p:nvPr>
        </p:nvSpPr>
        <p:spPr>
          <a:xfrm>
            <a:off x="381000" y="685800"/>
            <a:ext cx="6096000" cy="3429000"/>
          </a:xfrm>
          <a:ln/>
        </p:spPr>
      </p:sp>
      <p:sp>
        <p:nvSpPr>
          <p:cNvPr id="231427"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1CAB-AB50-454B-B04D-E06D056642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2DF1B7-E36E-6D4C-92F5-EFE2BEAFC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5ECD7F-BEA5-4D4D-BE8A-03D4AE9DEBC7}"/>
              </a:ext>
            </a:extLst>
          </p:cNvPr>
          <p:cNvSpPr>
            <a:spLocks noGrp="1"/>
          </p:cNvSpPr>
          <p:nvPr>
            <p:ph type="dt" sz="half" idx="10"/>
          </p:nvPr>
        </p:nvSpPr>
        <p:spPr/>
        <p:txBody>
          <a:bodyPr/>
          <a:lstStyle/>
          <a:p>
            <a:fld id="{BA763BF8-AC66-E249-9CE8-8353EEB16B82}" type="datetimeFigureOut">
              <a:rPr lang="en-US" smtClean="0"/>
              <a:t>10/12/22</a:t>
            </a:fld>
            <a:endParaRPr lang="en-US"/>
          </a:p>
        </p:txBody>
      </p:sp>
      <p:sp>
        <p:nvSpPr>
          <p:cNvPr id="5" name="Footer Placeholder 4">
            <a:extLst>
              <a:ext uri="{FF2B5EF4-FFF2-40B4-BE49-F238E27FC236}">
                <a16:creationId xmlns:a16="http://schemas.microsoft.com/office/drawing/2014/main" id="{5F388066-452A-8245-8511-94BFE62FC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A180D-DD45-F346-BE9B-3E8AF1BD6ABB}"/>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425311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71B4-4124-0844-9579-981889A163AD}"/>
              </a:ext>
            </a:extLst>
          </p:cNvPr>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63037BA5-B7DB-8244-A55A-020B13A39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61EA8-2460-5340-BE0E-0EEF224DFF4A}"/>
              </a:ext>
            </a:extLst>
          </p:cNvPr>
          <p:cNvSpPr>
            <a:spLocks noGrp="1"/>
          </p:cNvSpPr>
          <p:nvPr>
            <p:ph type="dt" sz="half" idx="10"/>
          </p:nvPr>
        </p:nvSpPr>
        <p:spPr/>
        <p:txBody>
          <a:bodyPr/>
          <a:lstStyle/>
          <a:p>
            <a:fld id="{BA763BF8-AC66-E249-9CE8-8353EEB16B82}" type="datetimeFigureOut">
              <a:rPr lang="en-US" smtClean="0"/>
              <a:t>10/12/22</a:t>
            </a:fld>
            <a:endParaRPr lang="en-US"/>
          </a:p>
        </p:txBody>
      </p:sp>
      <p:sp>
        <p:nvSpPr>
          <p:cNvPr id="5" name="Footer Placeholder 4">
            <a:extLst>
              <a:ext uri="{FF2B5EF4-FFF2-40B4-BE49-F238E27FC236}">
                <a16:creationId xmlns:a16="http://schemas.microsoft.com/office/drawing/2014/main" id="{66AA5A18-8E9C-134B-83B1-4E06F30D4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48EE6-42F5-6848-B2CE-7E9DBFD5A442}"/>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117206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5BDBDF-524C-154B-9900-44A8F819B6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1D9678-B3E4-D940-AE48-EC66DF483E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946D9-D246-D843-B05D-A5AF81C8AEA6}"/>
              </a:ext>
            </a:extLst>
          </p:cNvPr>
          <p:cNvSpPr>
            <a:spLocks noGrp="1"/>
          </p:cNvSpPr>
          <p:nvPr>
            <p:ph type="dt" sz="half" idx="10"/>
          </p:nvPr>
        </p:nvSpPr>
        <p:spPr/>
        <p:txBody>
          <a:bodyPr/>
          <a:lstStyle/>
          <a:p>
            <a:fld id="{BA763BF8-AC66-E249-9CE8-8353EEB16B82}" type="datetimeFigureOut">
              <a:rPr lang="en-US" smtClean="0"/>
              <a:t>10/12/22</a:t>
            </a:fld>
            <a:endParaRPr lang="en-US"/>
          </a:p>
        </p:txBody>
      </p:sp>
      <p:sp>
        <p:nvSpPr>
          <p:cNvPr id="5" name="Footer Placeholder 4">
            <a:extLst>
              <a:ext uri="{FF2B5EF4-FFF2-40B4-BE49-F238E27FC236}">
                <a16:creationId xmlns:a16="http://schemas.microsoft.com/office/drawing/2014/main" id="{0EE22E6F-3988-E74E-B293-BD840BD63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66EBE-72AA-174F-9968-BF4561A9EE79}"/>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316869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51618" y="274638"/>
            <a:ext cx="9230783"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2351618" y="1600201"/>
            <a:ext cx="451273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067552" y="1600201"/>
            <a:ext cx="4514849"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noChangeArrowheads="1"/>
          </p:cNvSpPr>
          <p:nvPr>
            <p:ph type="dt" sz="half" idx="10"/>
          </p:nvPr>
        </p:nvSpPr>
        <p:spPr>
          <a:xfrm>
            <a:off x="609600" y="6381751"/>
            <a:ext cx="2844800" cy="339725"/>
          </a:xfrm>
          <a:prstGeom prst="rect">
            <a:avLst/>
          </a:prstGeom>
          <a:ln/>
        </p:spPr>
        <p:txBody>
          <a:bodyPr/>
          <a:lstStyle>
            <a:lvl1pPr>
              <a:defRPr/>
            </a:lvl1pPr>
          </a:lstStyle>
          <a:p>
            <a:r>
              <a:rPr lang="en-US"/>
              <a:t>Slide </a:t>
            </a:r>
            <a:fld id="{BDF85106-AC1E-B04B-98E8-4099A3202C19}" type="slidenum">
              <a:rPr lang="en-US" smtClean="0"/>
              <a:pPr/>
              <a:t>‹#›</a:t>
            </a:fld>
            <a:endParaRPr lang="en-US"/>
          </a:p>
        </p:txBody>
      </p:sp>
    </p:spTree>
    <p:extLst>
      <p:ext uri="{BB962C8B-B14F-4D97-AF65-F5344CB8AC3E}">
        <p14:creationId xmlns:p14="http://schemas.microsoft.com/office/powerpoint/2010/main" val="243521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89C8-E319-A140-81ED-8DC64C3BEE59}"/>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461AA9F8-7BF4-3649-A3FA-F82572D370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09B26-5D8A-9D40-BB52-E4E2136A219F}"/>
              </a:ext>
            </a:extLst>
          </p:cNvPr>
          <p:cNvSpPr>
            <a:spLocks noGrp="1"/>
          </p:cNvSpPr>
          <p:nvPr>
            <p:ph type="dt" sz="half" idx="10"/>
          </p:nvPr>
        </p:nvSpPr>
        <p:spPr/>
        <p:txBody>
          <a:bodyPr/>
          <a:lstStyle/>
          <a:p>
            <a:fld id="{BA763BF8-AC66-E249-9CE8-8353EEB16B82}" type="datetimeFigureOut">
              <a:rPr lang="en-US" smtClean="0"/>
              <a:t>10/12/22</a:t>
            </a:fld>
            <a:endParaRPr lang="en-US"/>
          </a:p>
        </p:txBody>
      </p:sp>
      <p:sp>
        <p:nvSpPr>
          <p:cNvPr id="5" name="Footer Placeholder 4">
            <a:extLst>
              <a:ext uri="{FF2B5EF4-FFF2-40B4-BE49-F238E27FC236}">
                <a16:creationId xmlns:a16="http://schemas.microsoft.com/office/drawing/2014/main" id="{07119CF7-10D8-E940-9A76-756E34A7C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FA0CD-3811-3C41-B371-D9F541386BE2}"/>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11563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7C31-3AE3-B44B-B806-C9F7646E1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C74CB-1E9D-EB47-8273-E824D634B8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BB330-9C49-E846-B60B-26EFB104483D}"/>
              </a:ext>
            </a:extLst>
          </p:cNvPr>
          <p:cNvSpPr>
            <a:spLocks noGrp="1"/>
          </p:cNvSpPr>
          <p:nvPr>
            <p:ph type="dt" sz="half" idx="10"/>
          </p:nvPr>
        </p:nvSpPr>
        <p:spPr/>
        <p:txBody>
          <a:bodyPr/>
          <a:lstStyle/>
          <a:p>
            <a:fld id="{BA763BF8-AC66-E249-9CE8-8353EEB16B82}" type="datetimeFigureOut">
              <a:rPr lang="en-US" smtClean="0"/>
              <a:t>10/12/22</a:t>
            </a:fld>
            <a:endParaRPr lang="en-US"/>
          </a:p>
        </p:txBody>
      </p:sp>
      <p:sp>
        <p:nvSpPr>
          <p:cNvPr id="5" name="Footer Placeholder 4">
            <a:extLst>
              <a:ext uri="{FF2B5EF4-FFF2-40B4-BE49-F238E27FC236}">
                <a16:creationId xmlns:a16="http://schemas.microsoft.com/office/drawing/2014/main" id="{240F3F64-CB85-5540-85B6-11151A6F0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ABE2C-7E2E-0044-8A23-C847A87F887F}"/>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74392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C9C6-7794-4045-9C4D-F389DF84787E}"/>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F681D370-B4F7-274E-98C3-09FFAD98BF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FBAC88-D941-6147-9BC6-F33ABF1BE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8BC82D-C44F-134E-B602-6D1762D7416F}"/>
              </a:ext>
            </a:extLst>
          </p:cNvPr>
          <p:cNvSpPr>
            <a:spLocks noGrp="1"/>
          </p:cNvSpPr>
          <p:nvPr>
            <p:ph type="dt" sz="half" idx="10"/>
          </p:nvPr>
        </p:nvSpPr>
        <p:spPr/>
        <p:txBody>
          <a:bodyPr/>
          <a:lstStyle/>
          <a:p>
            <a:fld id="{BA763BF8-AC66-E249-9CE8-8353EEB16B82}" type="datetimeFigureOut">
              <a:rPr lang="en-US" smtClean="0"/>
              <a:t>10/12/22</a:t>
            </a:fld>
            <a:endParaRPr lang="en-US"/>
          </a:p>
        </p:txBody>
      </p:sp>
      <p:sp>
        <p:nvSpPr>
          <p:cNvPr id="6" name="Footer Placeholder 5">
            <a:extLst>
              <a:ext uri="{FF2B5EF4-FFF2-40B4-BE49-F238E27FC236}">
                <a16:creationId xmlns:a16="http://schemas.microsoft.com/office/drawing/2014/main" id="{2C1A3F2C-46AC-2D48-BDEA-4E97468C1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05A3C-80D0-A34A-84B9-73C7AAA7722B}"/>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82668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B601-30AA-864B-8CAE-D7462F472E51}"/>
              </a:ext>
            </a:extLst>
          </p:cNvPr>
          <p:cNvSpPr>
            <a:spLocks noGrp="1"/>
          </p:cNvSpPr>
          <p:nvPr>
            <p:ph type="title"/>
          </p:nvPr>
        </p:nvSpPr>
        <p:spPr>
          <a:xfrm>
            <a:off x="839788" y="365125"/>
            <a:ext cx="10515600" cy="1325563"/>
          </a:xfrm>
        </p:spPr>
        <p:txBody>
          <a:bodyPr/>
          <a:lstStyle>
            <a:lvl1pPr algn="ctr">
              <a:defRPr/>
            </a:lvl1pPr>
          </a:lstStyle>
          <a:p>
            <a:r>
              <a:rPr lang="en-US" dirty="0"/>
              <a:t>Click to edit Master title style</a:t>
            </a:r>
          </a:p>
        </p:txBody>
      </p:sp>
      <p:sp>
        <p:nvSpPr>
          <p:cNvPr id="3" name="Text Placeholder 2">
            <a:extLst>
              <a:ext uri="{FF2B5EF4-FFF2-40B4-BE49-F238E27FC236}">
                <a16:creationId xmlns:a16="http://schemas.microsoft.com/office/drawing/2014/main" id="{2CCEE3AF-3CA2-544A-B58C-238A02761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F6DCA-044C-9749-984C-1F786319E5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B7EDD4-FD70-F84D-8856-EAA12A679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A30E22-29DF-6244-A34F-F79E5EED9F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99684B-46CD-D144-AD76-83D9E3F6ED87}"/>
              </a:ext>
            </a:extLst>
          </p:cNvPr>
          <p:cNvSpPr>
            <a:spLocks noGrp="1"/>
          </p:cNvSpPr>
          <p:nvPr>
            <p:ph type="dt" sz="half" idx="10"/>
          </p:nvPr>
        </p:nvSpPr>
        <p:spPr/>
        <p:txBody>
          <a:bodyPr/>
          <a:lstStyle/>
          <a:p>
            <a:fld id="{BA763BF8-AC66-E249-9CE8-8353EEB16B82}" type="datetimeFigureOut">
              <a:rPr lang="en-US" smtClean="0"/>
              <a:t>10/12/22</a:t>
            </a:fld>
            <a:endParaRPr lang="en-US"/>
          </a:p>
        </p:txBody>
      </p:sp>
      <p:sp>
        <p:nvSpPr>
          <p:cNvPr id="8" name="Footer Placeholder 7">
            <a:extLst>
              <a:ext uri="{FF2B5EF4-FFF2-40B4-BE49-F238E27FC236}">
                <a16:creationId xmlns:a16="http://schemas.microsoft.com/office/drawing/2014/main" id="{618DBBD2-1778-114E-9148-5913A78D3B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F1E1B6-2DCB-7E4C-92CF-3A6FD26BA9A8}"/>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25899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1768-18F4-944D-8B40-29B5C7AC0786}"/>
              </a:ext>
            </a:extLst>
          </p:cNvPr>
          <p:cNvSpPr>
            <a:spLocks noGrp="1"/>
          </p:cNvSpPr>
          <p:nvPr>
            <p:ph type="title"/>
          </p:nvPr>
        </p:nvSpPr>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2663B43E-21A1-7545-9A35-CC87E7747FEB}"/>
              </a:ext>
            </a:extLst>
          </p:cNvPr>
          <p:cNvSpPr>
            <a:spLocks noGrp="1"/>
          </p:cNvSpPr>
          <p:nvPr>
            <p:ph type="dt" sz="half" idx="10"/>
          </p:nvPr>
        </p:nvSpPr>
        <p:spPr/>
        <p:txBody>
          <a:bodyPr/>
          <a:lstStyle/>
          <a:p>
            <a:fld id="{BA763BF8-AC66-E249-9CE8-8353EEB16B82}" type="datetimeFigureOut">
              <a:rPr lang="en-US" smtClean="0"/>
              <a:t>10/12/22</a:t>
            </a:fld>
            <a:endParaRPr lang="en-US"/>
          </a:p>
        </p:txBody>
      </p:sp>
      <p:sp>
        <p:nvSpPr>
          <p:cNvPr id="4" name="Footer Placeholder 3">
            <a:extLst>
              <a:ext uri="{FF2B5EF4-FFF2-40B4-BE49-F238E27FC236}">
                <a16:creationId xmlns:a16="http://schemas.microsoft.com/office/drawing/2014/main" id="{2B9654D0-04B2-2548-9FBD-5242066802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B61330-9DBE-AB4A-9C30-E72F61C85BF4}"/>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62154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364A2-06CD-5C40-9B1C-1FF81AF5E478}"/>
              </a:ext>
            </a:extLst>
          </p:cNvPr>
          <p:cNvSpPr>
            <a:spLocks noGrp="1"/>
          </p:cNvSpPr>
          <p:nvPr>
            <p:ph type="dt" sz="half" idx="10"/>
          </p:nvPr>
        </p:nvSpPr>
        <p:spPr/>
        <p:txBody>
          <a:bodyPr/>
          <a:lstStyle/>
          <a:p>
            <a:fld id="{BA763BF8-AC66-E249-9CE8-8353EEB16B82}" type="datetimeFigureOut">
              <a:rPr lang="en-US" smtClean="0"/>
              <a:t>10/12/22</a:t>
            </a:fld>
            <a:endParaRPr lang="en-US"/>
          </a:p>
        </p:txBody>
      </p:sp>
      <p:sp>
        <p:nvSpPr>
          <p:cNvPr id="3" name="Footer Placeholder 2">
            <a:extLst>
              <a:ext uri="{FF2B5EF4-FFF2-40B4-BE49-F238E27FC236}">
                <a16:creationId xmlns:a16="http://schemas.microsoft.com/office/drawing/2014/main" id="{567D1A39-4A51-624D-AF88-C45CB1B928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510F21-1DE7-B243-BD5D-08AA9D30CC9A}"/>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28568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1C07-986E-D44C-8084-EF23A87A8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E60D54-D6EE-B444-9F23-1B02E8FE9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8DD51-C767-5847-A748-1B10D8F52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1E32EC-E8AF-6F43-89E4-0CE93890C950}"/>
              </a:ext>
            </a:extLst>
          </p:cNvPr>
          <p:cNvSpPr>
            <a:spLocks noGrp="1"/>
          </p:cNvSpPr>
          <p:nvPr>
            <p:ph type="dt" sz="half" idx="10"/>
          </p:nvPr>
        </p:nvSpPr>
        <p:spPr/>
        <p:txBody>
          <a:bodyPr/>
          <a:lstStyle/>
          <a:p>
            <a:fld id="{BA763BF8-AC66-E249-9CE8-8353EEB16B82}" type="datetimeFigureOut">
              <a:rPr lang="en-US" smtClean="0"/>
              <a:t>10/12/22</a:t>
            </a:fld>
            <a:endParaRPr lang="en-US"/>
          </a:p>
        </p:txBody>
      </p:sp>
      <p:sp>
        <p:nvSpPr>
          <p:cNvPr id="6" name="Footer Placeholder 5">
            <a:extLst>
              <a:ext uri="{FF2B5EF4-FFF2-40B4-BE49-F238E27FC236}">
                <a16:creationId xmlns:a16="http://schemas.microsoft.com/office/drawing/2014/main" id="{B34BCBE3-C6BF-E444-A8F7-417155533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2E21D-8539-E647-9CBC-4BB7BC817D13}"/>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95615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DD87-2747-1E4D-8525-CAB9F080E41E}"/>
              </a:ext>
            </a:extLst>
          </p:cNvPr>
          <p:cNvSpPr>
            <a:spLocks noGrp="1"/>
          </p:cNvSpPr>
          <p:nvPr>
            <p:ph type="title"/>
          </p:nvPr>
        </p:nvSpPr>
        <p:spPr>
          <a:xfrm>
            <a:off x="839788" y="457200"/>
            <a:ext cx="3932237" cy="1600200"/>
          </a:xfrm>
        </p:spPr>
        <p:txBody>
          <a:bodyPr anchor="b"/>
          <a:lstStyle>
            <a:lvl1pPr algn="ct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5BC77A76-802C-774E-B82D-A7FD679370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0B91A-5C3A-AE4D-9E83-3E73662DE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249E4-BD91-E94D-8D56-78F34E2E9AD6}"/>
              </a:ext>
            </a:extLst>
          </p:cNvPr>
          <p:cNvSpPr>
            <a:spLocks noGrp="1"/>
          </p:cNvSpPr>
          <p:nvPr>
            <p:ph type="dt" sz="half" idx="10"/>
          </p:nvPr>
        </p:nvSpPr>
        <p:spPr/>
        <p:txBody>
          <a:bodyPr/>
          <a:lstStyle/>
          <a:p>
            <a:fld id="{BA763BF8-AC66-E249-9CE8-8353EEB16B82}" type="datetimeFigureOut">
              <a:rPr lang="en-US" smtClean="0"/>
              <a:t>10/12/22</a:t>
            </a:fld>
            <a:endParaRPr lang="en-US"/>
          </a:p>
        </p:txBody>
      </p:sp>
      <p:sp>
        <p:nvSpPr>
          <p:cNvPr id="6" name="Footer Placeholder 5">
            <a:extLst>
              <a:ext uri="{FF2B5EF4-FFF2-40B4-BE49-F238E27FC236}">
                <a16:creationId xmlns:a16="http://schemas.microsoft.com/office/drawing/2014/main" id="{E075AB9F-6D7B-7B49-A36C-B2BBCD10D8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DD4DB-B81E-1446-A526-4F8844BC9B4A}"/>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63115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980386-ACEA-864A-8B44-C8DEA7D4F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05CBA7B-6DA4-B74E-ACD6-EC151070E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E6E3B-4059-8547-9F14-BCA09AE96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BA763BF8-AC66-E249-9CE8-8353EEB16B82}" type="datetimeFigureOut">
              <a:rPr lang="en-US" smtClean="0"/>
              <a:pPr/>
              <a:t>10/12/22</a:t>
            </a:fld>
            <a:endParaRPr lang="en-US"/>
          </a:p>
        </p:txBody>
      </p:sp>
      <p:sp>
        <p:nvSpPr>
          <p:cNvPr id="5" name="Footer Placeholder 4">
            <a:extLst>
              <a:ext uri="{FF2B5EF4-FFF2-40B4-BE49-F238E27FC236}">
                <a16:creationId xmlns:a16="http://schemas.microsoft.com/office/drawing/2014/main" id="{817AE399-81D5-3E44-AA7A-88DFA8571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B2DF6F86-94CE-CF4F-93B3-A2367D4D2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2D21E121-49A3-D64E-A5F9-356C90050E44}" type="slidenum">
              <a:rPr lang="en-US" smtClean="0"/>
              <a:pPr/>
              <a:t>‹#›</a:t>
            </a:fld>
            <a:endParaRPr lang="en-US"/>
          </a:p>
        </p:txBody>
      </p:sp>
    </p:spTree>
    <p:extLst>
      <p:ext uri="{BB962C8B-B14F-4D97-AF65-F5344CB8AC3E}">
        <p14:creationId xmlns:p14="http://schemas.microsoft.com/office/powerpoint/2010/main" val="3805489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rgbClr val="C00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Making Predictions:</a:t>
            </a:r>
            <a:br>
              <a:rPr lang="en-GB" dirty="0"/>
            </a:br>
            <a:r>
              <a:rPr lang="en-GB" dirty="0"/>
              <a:t>Regression</a:t>
            </a:r>
          </a:p>
        </p:txBody>
      </p:sp>
      <p:sp>
        <p:nvSpPr>
          <p:cNvPr id="3" name="Subtitle 2"/>
          <p:cNvSpPr>
            <a:spLocks noGrp="1"/>
          </p:cNvSpPr>
          <p:nvPr>
            <p:ph type="subTitle" idx="1"/>
          </p:nvPr>
        </p:nvSpPr>
        <p:spPr>
          <a:xfrm>
            <a:off x="1524000" y="3869324"/>
            <a:ext cx="9144000" cy="1655762"/>
          </a:xfrm>
        </p:spPr>
        <p:txBody>
          <a:bodyPr/>
          <a:lstStyle/>
          <a:p>
            <a:r>
              <a:rPr lang="en-GB" dirty="0"/>
              <a:t>Vanessa </a:t>
            </a:r>
            <a:r>
              <a:rPr lang="en-GB" dirty="0" err="1"/>
              <a:t>LoBue</a:t>
            </a:r>
            <a:endParaRPr lang="en-GB" dirty="0"/>
          </a:p>
          <a:p>
            <a:r>
              <a:rPr lang="en-GB" dirty="0"/>
              <a:t>Jamil </a:t>
            </a:r>
            <a:r>
              <a:rPr lang="en-GB" dirty="0" err="1"/>
              <a:t>Bhanji</a:t>
            </a:r>
            <a:endParaRPr lang="en-GB" dirty="0"/>
          </a:p>
          <a:p>
            <a:r>
              <a:rPr lang="en-GB" dirty="0"/>
              <a:t>with a little help from Andy Field</a:t>
            </a:r>
          </a:p>
        </p:txBody>
      </p:sp>
    </p:spTree>
    <p:extLst>
      <p:ext uri="{BB962C8B-B14F-4D97-AF65-F5344CB8AC3E}">
        <p14:creationId xmlns:p14="http://schemas.microsoft.com/office/powerpoint/2010/main" val="90758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2667000" y="228600"/>
            <a:ext cx="7772400" cy="1143000"/>
          </a:xfrm>
          <a:noFill/>
          <a:ln/>
        </p:spPr>
        <p:txBody>
          <a:bodyPr/>
          <a:lstStyle/>
          <a:p>
            <a:r>
              <a:rPr lang="en-GB" i="1">
                <a:sym typeface="Symbol" pitchFamily="18" charset="2"/>
              </a:rPr>
              <a:t>b</a:t>
            </a:r>
            <a:r>
              <a:rPr lang="en-GB" i="1" baseline="-25000"/>
              <a:t>0</a:t>
            </a:r>
            <a:endParaRPr lang="en-GB"/>
          </a:p>
        </p:txBody>
      </p:sp>
      <p:sp>
        <p:nvSpPr>
          <p:cNvPr id="222211" name="Rectangle 3"/>
          <p:cNvSpPr>
            <a:spLocks noGrp="1" noChangeArrowheads="1"/>
          </p:cNvSpPr>
          <p:nvPr>
            <p:ph type="body" idx="1"/>
          </p:nvPr>
        </p:nvSpPr>
        <p:spPr>
          <a:xfrm>
            <a:off x="798285" y="1656444"/>
            <a:ext cx="10363199" cy="4311650"/>
          </a:xfrm>
          <a:noFill/>
          <a:ln/>
        </p:spPr>
        <p:txBody>
          <a:bodyPr/>
          <a:lstStyle/>
          <a:p>
            <a:pPr>
              <a:lnSpc>
                <a:spcPct val="90000"/>
              </a:lnSpc>
              <a:spcAft>
                <a:spcPct val="50000"/>
              </a:spcAft>
            </a:pPr>
            <a:r>
              <a:rPr lang="en-GB" sz="4000" i="1" dirty="0">
                <a:sym typeface="Symbol" pitchFamily="18" charset="2"/>
              </a:rPr>
              <a:t>b</a:t>
            </a:r>
            <a:r>
              <a:rPr lang="en-GB" sz="4000" i="1" baseline="-25000" dirty="0"/>
              <a:t>0</a:t>
            </a:r>
            <a:r>
              <a:rPr lang="en-GB" sz="4000" i="1" baseline="-25000" dirty="0">
                <a:effectLst>
                  <a:outerShdw blurRad="38100" dist="38100" dir="2700000" algn="tl">
                    <a:srgbClr val="C0C0C0"/>
                  </a:outerShdw>
                </a:effectLst>
              </a:rPr>
              <a:t> </a:t>
            </a:r>
            <a:r>
              <a:rPr lang="en-GB" sz="4000" dirty="0"/>
              <a:t>is the intercept</a:t>
            </a:r>
            <a:r>
              <a:rPr lang="en-GB" sz="3600" dirty="0"/>
              <a:t>.</a:t>
            </a:r>
          </a:p>
          <a:p>
            <a:pPr>
              <a:lnSpc>
                <a:spcPct val="90000"/>
              </a:lnSpc>
              <a:spcAft>
                <a:spcPct val="50000"/>
              </a:spcAft>
            </a:pPr>
            <a:r>
              <a:rPr lang="en-GB" sz="3600" dirty="0"/>
              <a:t>The intercept is the value of the </a:t>
            </a:r>
            <a:r>
              <a:rPr lang="en-GB" sz="3600" i="1" dirty="0"/>
              <a:t>Y</a:t>
            </a:r>
            <a:r>
              <a:rPr lang="en-GB" sz="3600" dirty="0"/>
              <a:t> variable when all </a:t>
            </a:r>
            <a:r>
              <a:rPr lang="en-GB" sz="3600" i="1" dirty="0" err="1"/>
              <a:t>X</a:t>
            </a:r>
            <a:r>
              <a:rPr lang="en-GB" sz="3600" dirty="0" err="1"/>
              <a:t>s</a:t>
            </a:r>
            <a:r>
              <a:rPr lang="en-GB" sz="3600" dirty="0"/>
              <a:t> = 0.</a:t>
            </a:r>
          </a:p>
          <a:p>
            <a:pPr>
              <a:lnSpc>
                <a:spcPct val="90000"/>
              </a:lnSpc>
              <a:spcAft>
                <a:spcPct val="50000"/>
              </a:spcAft>
            </a:pPr>
            <a:r>
              <a:rPr lang="en-GB" sz="4000" dirty="0"/>
              <a:t>This is the point at which the model plane crosses the </a:t>
            </a:r>
            <a:r>
              <a:rPr lang="en-GB" sz="4000" i="1" dirty="0"/>
              <a:t>Y</a:t>
            </a:r>
            <a:r>
              <a:rPr lang="en-GB" sz="4000" dirty="0"/>
              <a:t>-axis (vertical).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537029" y="228600"/>
            <a:ext cx="11088914" cy="1143000"/>
          </a:xfrm>
          <a:noFill/>
          <a:ln/>
        </p:spPr>
        <p:txBody>
          <a:bodyPr/>
          <a:lstStyle/>
          <a:p>
            <a:r>
              <a:rPr lang="en-GB" dirty="0">
                <a:sym typeface="Symbol" pitchFamily="18" charset="2"/>
              </a:rPr>
              <a:t>Beta Values</a:t>
            </a:r>
            <a:endParaRPr lang="en-GB" i="1" baseline="-25000" dirty="0"/>
          </a:p>
        </p:txBody>
      </p:sp>
      <p:sp>
        <p:nvSpPr>
          <p:cNvPr id="224259" name="Rectangle 3"/>
          <p:cNvSpPr>
            <a:spLocks noGrp="1" noChangeArrowheads="1"/>
          </p:cNvSpPr>
          <p:nvPr>
            <p:ph type="body" idx="1"/>
          </p:nvPr>
        </p:nvSpPr>
        <p:spPr>
          <a:xfrm>
            <a:off x="970643" y="1577522"/>
            <a:ext cx="10452100" cy="4025900"/>
          </a:xfrm>
          <a:noFill/>
          <a:ln/>
        </p:spPr>
        <p:txBody>
          <a:bodyPr/>
          <a:lstStyle/>
          <a:p>
            <a:r>
              <a:rPr lang="en-GB" sz="3600" i="1" dirty="0">
                <a:sym typeface="Symbol" pitchFamily="18" charset="2"/>
              </a:rPr>
              <a:t>b</a:t>
            </a:r>
            <a:r>
              <a:rPr lang="en-GB" sz="3600" i="1" baseline="-25000" dirty="0"/>
              <a:t>1</a:t>
            </a:r>
            <a:r>
              <a:rPr lang="en-GB" sz="3600" i="1" baseline="-25000" dirty="0">
                <a:effectLst>
                  <a:outerShdw blurRad="38100" dist="38100" dir="2700000" algn="tl">
                    <a:srgbClr val="C0C0C0"/>
                  </a:outerShdw>
                </a:effectLst>
              </a:rPr>
              <a:t> </a:t>
            </a:r>
            <a:r>
              <a:rPr lang="en-GB" sz="3600" dirty="0"/>
              <a:t>is the coefficient for variable 1.</a:t>
            </a:r>
          </a:p>
          <a:p>
            <a:endParaRPr lang="en-GB" sz="3600" i="1" dirty="0">
              <a:sym typeface="Symbol" pitchFamily="18" charset="2"/>
            </a:endParaRPr>
          </a:p>
          <a:p>
            <a:r>
              <a:rPr lang="en-GB" sz="3600" i="1" dirty="0">
                <a:sym typeface="Symbol" pitchFamily="18" charset="2"/>
              </a:rPr>
              <a:t>b</a:t>
            </a:r>
            <a:r>
              <a:rPr lang="en-GB" sz="3600" i="1" baseline="-25000" dirty="0"/>
              <a:t>2</a:t>
            </a:r>
            <a:r>
              <a:rPr lang="en-GB" sz="3600" i="1" baseline="-25000" dirty="0">
                <a:effectLst>
                  <a:outerShdw blurRad="38100" dist="38100" dir="2700000" algn="tl">
                    <a:srgbClr val="C0C0C0"/>
                  </a:outerShdw>
                </a:effectLst>
              </a:rPr>
              <a:t> </a:t>
            </a:r>
            <a:r>
              <a:rPr lang="en-GB" sz="3600" dirty="0"/>
              <a:t>is the coefficient for variable 2.</a:t>
            </a:r>
          </a:p>
          <a:p>
            <a:endParaRPr lang="en-GB" sz="3600" i="1" dirty="0">
              <a:sym typeface="Symbol" pitchFamily="18" charset="2"/>
            </a:endParaRPr>
          </a:p>
          <a:p>
            <a:r>
              <a:rPr lang="en-GB" sz="3600" i="1" dirty="0">
                <a:sym typeface="Symbol" pitchFamily="18" charset="2"/>
              </a:rPr>
              <a:t>b</a:t>
            </a:r>
            <a:r>
              <a:rPr lang="en-GB" sz="3600" i="1" baseline="-25000" dirty="0"/>
              <a:t>n</a:t>
            </a:r>
            <a:r>
              <a:rPr lang="en-GB" sz="3600" i="1" baseline="-25000" dirty="0">
                <a:effectLst>
                  <a:outerShdw blurRad="38100" dist="38100" dir="2700000" algn="tl">
                    <a:srgbClr val="C0C0C0"/>
                  </a:outerShdw>
                </a:effectLst>
              </a:rPr>
              <a:t> </a:t>
            </a:r>
            <a:r>
              <a:rPr lang="en-GB" sz="3600" dirty="0"/>
              <a:t>is the coefficient for </a:t>
            </a:r>
            <a:r>
              <a:rPr lang="en-GB" sz="3600" i="1" dirty="0"/>
              <a:t>n</a:t>
            </a:r>
            <a:r>
              <a:rPr lang="en-GB" sz="3600" baseline="30000" dirty="0"/>
              <a:t>th</a:t>
            </a:r>
            <a:r>
              <a:rPr lang="en-GB" sz="3600" dirty="0"/>
              <a:t> variable.</a:t>
            </a:r>
            <a:endParaRPr lang="en-GB"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z="4000" dirty="0"/>
              <a:t>Error</a:t>
            </a:r>
            <a:endParaRPr 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1" y="1630490"/>
            <a:ext cx="4793107" cy="4727448"/>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6438902" y="3336148"/>
                <a:ext cx="4226605" cy="848566"/>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m:t>Total</m:t>
                      </m:r>
                      <m:r>
                        <m:rPr>
                          <m:nor/>
                        </m:rPr>
                        <a:rPr lang="en-GB"/>
                        <m:t> </m:t>
                      </m:r>
                      <m:r>
                        <m:rPr>
                          <m:nor/>
                        </m:rPr>
                        <a:rPr lang="en-GB"/>
                        <m:t>error</m:t>
                      </m:r>
                      <m:r>
                        <a:rPr lang="en-GB" i="0">
                          <a:latin typeface="Cambria Math" charset="0"/>
                        </a:rPr>
                        <m:t>= </m:t>
                      </m:r>
                      <m:nary>
                        <m:naryPr>
                          <m:chr m:val="∑"/>
                          <m:limLoc m:val="undOvr"/>
                          <m:ctrlPr>
                            <a:rPr lang="en-GB" i="1">
                              <a:latin typeface="Cambria Math" panose="02040503050406030204" pitchFamily="18" charset="0"/>
                            </a:rPr>
                          </m:ctrlPr>
                        </m:naryPr>
                        <m:sub>
                          <m:r>
                            <a:rPr lang="en-GB" i="1">
                              <a:latin typeface="Cambria Math" charset="0"/>
                            </a:rPr>
                            <m:t>𝑖</m:t>
                          </m:r>
                          <m:r>
                            <a:rPr lang="en-GB" i="0">
                              <a:latin typeface="Cambria Math" charset="0"/>
                            </a:rPr>
                            <m:t>=1</m:t>
                          </m:r>
                        </m:sub>
                        <m:sup>
                          <m:r>
                            <a:rPr lang="en-GB" i="1">
                              <a:latin typeface="Cambria Math"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i="0">
                                          <a:latin typeface="Cambria Math" charset="0"/>
                                        </a:rPr>
                                        <m:t>observed</m:t>
                                      </m:r>
                                    </m:e>
                                    <m:sub>
                                      <m:r>
                                        <a:rPr lang="en-GB" i="1">
                                          <a:latin typeface="Cambria Math" charset="0"/>
                                        </a:rPr>
                                        <m:t>𝑖</m:t>
                                      </m:r>
                                    </m:sub>
                                  </m:sSub>
                                  <m:r>
                                    <a:rPr lang="en-GB" i="0">
                                      <a:latin typeface="Cambria Math" charset="0"/>
                                    </a:rPr>
                                    <m:t>−</m:t>
                                  </m:r>
                                  <m:sSub>
                                    <m:sSubPr>
                                      <m:ctrlPr>
                                        <a:rPr lang="en-GB" i="1">
                                          <a:latin typeface="Cambria Math" panose="02040503050406030204" pitchFamily="18" charset="0"/>
                                        </a:rPr>
                                      </m:ctrlPr>
                                    </m:sSubPr>
                                    <m:e>
                                      <m:r>
                                        <m:rPr>
                                          <m:sty m:val="p"/>
                                        </m:rPr>
                                        <a:rPr lang="en-GB" i="0">
                                          <a:latin typeface="Cambria Math" charset="0"/>
                                        </a:rPr>
                                        <m:t>model</m:t>
                                      </m:r>
                                    </m:e>
                                    <m:sub>
                                      <m:r>
                                        <a:rPr lang="en-GB" i="1">
                                          <a:latin typeface="Cambria Math" charset="0"/>
                                        </a:rPr>
                                        <m:t>𝑖</m:t>
                                      </m:r>
                                    </m:sub>
                                  </m:sSub>
                                </m:e>
                              </m:d>
                            </m:e>
                            <m:sup>
                              <m:r>
                                <a:rPr lang="en-GB" i="0">
                                  <a:latin typeface="Cambria Math" charset="0"/>
                                </a:rPr>
                                <m:t>2</m:t>
                              </m:r>
                            </m:sup>
                          </m:sSup>
                        </m:e>
                      </m:nary>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4914901" y="3336148"/>
                <a:ext cx="4226605" cy="848566"/>
              </a:xfrm>
              <a:prstGeom prst="rect">
                <a:avLst/>
              </a:prstGeom>
              <a:blipFill rotWithShape="0">
                <a:blip r:embed="rId3"/>
                <a:stretch>
                  <a:fillRect/>
                </a:stretch>
              </a:blipFill>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a:t>The Fit of the Model?</a:t>
            </a:r>
            <a:endParaRPr lang="en-US" dirty="0"/>
          </a:p>
        </p:txBody>
      </p:sp>
      <p:sp>
        <p:nvSpPr>
          <p:cNvPr id="12291" name="Rectangle 3"/>
          <p:cNvSpPr>
            <a:spLocks noGrp="1" noChangeArrowheads="1"/>
          </p:cNvSpPr>
          <p:nvPr>
            <p:ph idx="1"/>
          </p:nvPr>
        </p:nvSpPr>
        <p:spPr>
          <a:xfrm>
            <a:off x="1168628" y="1690688"/>
            <a:ext cx="10355715" cy="4152901"/>
          </a:xfrm>
        </p:spPr>
        <p:txBody>
          <a:bodyPr/>
          <a:lstStyle/>
          <a:p>
            <a:r>
              <a:rPr lang="en-US" sz="3200" dirty="0"/>
              <a:t>The model based on the data might not reflect reality.</a:t>
            </a:r>
          </a:p>
          <a:p>
            <a:pPr lvl="1"/>
            <a:r>
              <a:rPr lang="en-US" sz="3200" dirty="0"/>
              <a:t>We need some way of testing how well the model fits the observed data.</a:t>
            </a:r>
          </a:p>
          <a:p>
            <a:pPr lvl="1"/>
            <a:endParaRPr lang="en-US" sz="3200" dirty="0"/>
          </a:p>
          <a:p>
            <a:pPr lvl="1"/>
            <a:r>
              <a:rPr lang="en-US" sz="3200" dirty="0"/>
              <a:t>How?</a:t>
            </a:r>
          </a:p>
          <a:p>
            <a:pPr lvl="2"/>
            <a:r>
              <a:rPr lang="en-US" sz="3200" i="1" dirty="0"/>
              <a:t>F</a:t>
            </a:r>
          </a:p>
          <a:p>
            <a:pPr lvl="2"/>
            <a:r>
              <a:rPr lang="en-US" sz="3200" i="1" dirty="0"/>
              <a:t>R</a:t>
            </a:r>
            <a:r>
              <a:rPr lang="en-US" sz="3200" baseline="30000" dirty="0"/>
              <a:t>2</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300" y="160338"/>
            <a:ext cx="5670593" cy="6197600"/>
          </a:xfrm>
          <a:prstGeom prst="rect">
            <a:avLst/>
          </a:prstGeom>
        </p:spPr>
      </p:pic>
      <p:sp>
        <p:nvSpPr>
          <p:cNvPr id="13314" name="Rectangle 2"/>
          <p:cNvSpPr>
            <a:spLocks noGrp="1" noChangeArrowheads="1"/>
          </p:cNvSpPr>
          <p:nvPr>
            <p:ph type="title"/>
          </p:nvPr>
        </p:nvSpPr>
        <p:spPr>
          <a:xfrm>
            <a:off x="6126162" y="5227638"/>
            <a:ext cx="4541838" cy="1143000"/>
          </a:xfrm>
        </p:spPr>
        <p:txBody>
          <a:bodyPr/>
          <a:lstStyle/>
          <a:p>
            <a:r>
              <a:rPr lang="en-GB" dirty="0"/>
              <a:t>Sums of squares</a:t>
            </a:r>
            <a:endParaRPr lang="en-US" dirty="0"/>
          </a:p>
        </p:txBody>
      </p:sp>
      <p:sp>
        <p:nvSpPr>
          <p:cNvPr id="3" name="TextBox 2">
            <a:extLst>
              <a:ext uri="{FF2B5EF4-FFF2-40B4-BE49-F238E27FC236}">
                <a16:creationId xmlns:a16="http://schemas.microsoft.com/office/drawing/2014/main" id="{4531A03C-B579-7734-492E-2AECE297C8AB}"/>
              </a:ext>
            </a:extLst>
          </p:cNvPr>
          <p:cNvSpPr txBox="1"/>
          <p:nvPr/>
        </p:nvSpPr>
        <p:spPr>
          <a:xfrm>
            <a:off x="1049867" y="863599"/>
            <a:ext cx="1794934" cy="923330"/>
          </a:xfrm>
          <a:prstGeom prst="rect">
            <a:avLst/>
          </a:prstGeom>
          <a:noFill/>
        </p:spPr>
        <p:txBody>
          <a:bodyPr wrap="square" rtlCol="0">
            <a:spAutoFit/>
          </a:bodyPr>
          <a:lstStyle/>
          <a:p>
            <a:r>
              <a:rPr lang="en-US" dirty="0"/>
              <a:t>SS</a:t>
            </a:r>
            <a:r>
              <a:rPr lang="en-US" baseline="-25000" dirty="0"/>
              <a:t>T</a:t>
            </a:r>
            <a:r>
              <a:rPr lang="en-US" dirty="0"/>
              <a:t> is in the ”Total” row in SPSS output</a:t>
            </a:r>
          </a:p>
        </p:txBody>
      </p:sp>
      <p:sp>
        <p:nvSpPr>
          <p:cNvPr id="4" name="TextBox 3">
            <a:extLst>
              <a:ext uri="{FF2B5EF4-FFF2-40B4-BE49-F238E27FC236}">
                <a16:creationId xmlns:a16="http://schemas.microsoft.com/office/drawing/2014/main" id="{0BBAD67A-A43E-5987-0456-43164C064D33}"/>
              </a:ext>
            </a:extLst>
          </p:cNvPr>
          <p:cNvSpPr txBox="1"/>
          <p:nvPr/>
        </p:nvSpPr>
        <p:spPr>
          <a:xfrm>
            <a:off x="8397081" y="863599"/>
            <a:ext cx="1794934" cy="923330"/>
          </a:xfrm>
          <a:prstGeom prst="rect">
            <a:avLst/>
          </a:prstGeom>
          <a:noFill/>
        </p:spPr>
        <p:txBody>
          <a:bodyPr wrap="square" rtlCol="0">
            <a:spAutoFit/>
          </a:bodyPr>
          <a:lstStyle/>
          <a:p>
            <a:r>
              <a:rPr lang="en-US" dirty="0"/>
              <a:t>SS</a:t>
            </a:r>
            <a:r>
              <a:rPr lang="en-US" baseline="-25000" dirty="0"/>
              <a:t>R</a:t>
            </a:r>
            <a:r>
              <a:rPr lang="en-US" dirty="0"/>
              <a:t> is in the ”Residual” row in SPSS output</a:t>
            </a:r>
          </a:p>
        </p:txBody>
      </p:sp>
      <p:sp>
        <p:nvSpPr>
          <p:cNvPr id="5" name="TextBox 4">
            <a:extLst>
              <a:ext uri="{FF2B5EF4-FFF2-40B4-BE49-F238E27FC236}">
                <a16:creationId xmlns:a16="http://schemas.microsoft.com/office/drawing/2014/main" id="{9C3A4825-059E-709E-FDFB-B3EFB680B355}"/>
              </a:ext>
            </a:extLst>
          </p:cNvPr>
          <p:cNvSpPr txBox="1"/>
          <p:nvPr/>
        </p:nvSpPr>
        <p:spPr>
          <a:xfrm>
            <a:off x="678366" y="4147742"/>
            <a:ext cx="1794934" cy="923330"/>
          </a:xfrm>
          <a:prstGeom prst="rect">
            <a:avLst/>
          </a:prstGeom>
          <a:noFill/>
        </p:spPr>
        <p:txBody>
          <a:bodyPr wrap="square" rtlCol="0">
            <a:spAutoFit/>
          </a:bodyPr>
          <a:lstStyle/>
          <a:p>
            <a:r>
              <a:rPr lang="en-US" dirty="0"/>
              <a:t>SS</a:t>
            </a:r>
            <a:r>
              <a:rPr lang="en-US" baseline="-25000" dirty="0"/>
              <a:t>M</a:t>
            </a:r>
            <a:r>
              <a:rPr lang="en-US" dirty="0"/>
              <a:t> is in the ”Regression” row in SPSS 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t>Summary</a:t>
            </a:r>
            <a:endParaRPr lang="en-US"/>
          </a:p>
        </p:txBody>
      </p:sp>
      <p:sp>
        <p:nvSpPr>
          <p:cNvPr id="20483" name="Rectangle 3"/>
          <p:cNvSpPr>
            <a:spLocks noGrp="1" noChangeArrowheads="1"/>
          </p:cNvSpPr>
          <p:nvPr>
            <p:ph idx="1"/>
          </p:nvPr>
        </p:nvSpPr>
        <p:spPr>
          <a:xfrm>
            <a:off x="722085" y="1462768"/>
            <a:ext cx="10515600" cy="4351338"/>
          </a:xfrm>
        </p:spPr>
        <p:txBody>
          <a:bodyPr>
            <a:noAutofit/>
          </a:bodyPr>
          <a:lstStyle/>
          <a:p>
            <a:r>
              <a:rPr lang="en-US" sz="3200" dirty="0"/>
              <a:t>SS</a:t>
            </a:r>
            <a:r>
              <a:rPr lang="en-US" sz="3200" baseline="-25000" dirty="0"/>
              <a:t>T</a:t>
            </a:r>
          </a:p>
          <a:p>
            <a:pPr lvl="1"/>
            <a:r>
              <a:rPr lang="en-US" sz="3200" dirty="0"/>
              <a:t>Total variability (variability between scores and the mean).</a:t>
            </a:r>
          </a:p>
          <a:p>
            <a:r>
              <a:rPr lang="en-US" sz="3200" dirty="0"/>
              <a:t>SS</a:t>
            </a:r>
            <a:r>
              <a:rPr lang="en-US" sz="3200" baseline="-25000" dirty="0"/>
              <a:t>R</a:t>
            </a:r>
          </a:p>
          <a:p>
            <a:pPr lvl="1"/>
            <a:r>
              <a:rPr lang="en-US" sz="3200" dirty="0"/>
              <a:t>Residual/error variability (variability between the model and the actual data).</a:t>
            </a:r>
          </a:p>
          <a:p>
            <a:r>
              <a:rPr lang="en-US" sz="3200" dirty="0"/>
              <a:t>SS</a:t>
            </a:r>
            <a:r>
              <a:rPr lang="en-US" sz="3200" baseline="-25000" dirty="0"/>
              <a:t>M</a:t>
            </a:r>
            <a:r>
              <a:rPr lang="en-US" sz="3200" dirty="0"/>
              <a:t> </a:t>
            </a:r>
          </a:p>
          <a:p>
            <a:pPr lvl="1"/>
            <a:r>
              <a:rPr lang="en-US" sz="3200" dirty="0"/>
              <a:t>Model variability (difference in variability between the model and the 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noFill/>
          <a:ln/>
        </p:spPr>
        <p:txBody>
          <a:bodyPr/>
          <a:lstStyle/>
          <a:p>
            <a:r>
              <a:rPr lang="en-GB" sz="4000" i="1" dirty="0">
                <a:sym typeface="Symbol" pitchFamily="18" charset="2"/>
              </a:rPr>
              <a:t>F</a:t>
            </a:r>
            <a:r>
              <a:rPr lang="en-GB" sz="4000" dirty="0">
                <a:sym typeface="Symbol" pitchFamily="18" charset="2"/>
              </a:rPr>
              <a:t>-statistic</a:t>
            </a:r>
            <a:endParaRPr lang="en-GB" i="1" baseline="-25000" dirty="0"/>
          </a:p>
        </p:txBody>
      </p:sp>
      <p:sp>
        <p:nvSpPr>
          <p:cNvPr id="264195" name="Rectangle 3"/>
          <p:cNvSpPr>
            <a:spLocks noGrp="1" noChangeArrowheads="1"/>
          </p:cNvSpPr>
          <p:nvPr>
            <p:ph idx="1"/>
          </p:nvPr>
        </p:nvSpPr>
        <p:spPr>
          <a:noFill/>
          <a:ln/>
        </p:spPr>
        <p:txBody>
          <a:bodyPr>
            <a:normAutofit/>
          </a:bodyPr>
          <a:lstStyle/>
          <a:p>
            <a:pPr>
              <a:lnSpc>
                <a:spcPct val="90000"/>
              </a:lnSpc>
            </a:pPr>
            <a:r>
              <a:rPr lang="en-GB" sz="3200" dirty="0"/>
              <a:t>Looks at whether the variance explained by the model (SS</a:t>
            </a:r>
            <a:r>
              <a:rPr lang="en-GB" sz="3200" baseline="-25000" dirty="0"/>
              <a:t>M</a:t>
            </a:r>
            <a:r>
              <a:rPr lang="en-GB" sz="3200" dirty="0"/>
              <a:t>) is significantly greater than the error within the model (SS</a:t>
            </a:r>
            <a:r>
              <a:rPr lang="en-GB" sz="3200" baseline="-25000" dirty="0"/>
              <a:t>R</a:t>
            </a:r>
            <a:r>
              <a:rPr lang="en-GB" sz="3200" dirty="0"/>
              <a:t>)</a:t>
            </a:r>
          </a:p>
          <a:p>
            <a:pPr>
              <a:lnSpc>
                <a:spcPct val="90000"/>
              </a:lnSpc>
            </a:pPr>
            <a:endParaRPr lang="en-GB" sz="3200" dirty="0"/>
          </a:p>
          <a:p>
            <a:pPr>
              <a:lnSpc>
                <a:spcPct val="90000"/>
              </a:lnSpc>
            </a:pPr>
            <a:r>
              <a:rPr lang="en-GB" sz="3200" dirty="0"/>
              <a:t>It tells us whether using the regression model is significantly better at predicting values of the outcome than using the mean</a:t>
            </a:r>
          </a:p>
        </p:txBody>
      </p:sp>
    </p:spTree>
    <p:extLst>
      <p:ext uri="{BB962C8B-B14F-4D97-AF65-F5344CB8AC3E}">
        <p14:creationId xmlns:p14="http://schemas.microsoft.com/office/powerpoint/2010/main" val="94099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4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Testing the Fit: </a:t>
            </a:r>
            <a:r>
              <a:rPr lang="en-GB" i="1" dirty="0"/>
              <a:t>F</a:t>
            </a:r>
            <a:r>
              <a:rPr lang="en-GB" dirty="0"/>
              <a:t>-statistic</a:t>
            </a:r>
            <a:endParaRPr lang="en-US" dirty="0"/>
          </a:p>
        </p:txBody>
      </p:sp>
      <p:sp>
        <p:nvSpPr>
          <p:cNvPr id="21507" name="Rectangle 3"/>
          <p:cNvSpPr>
            <a:spLocks noGrp="1" noChangeArrowheads="1"/>
          </p:cNvSpPr>
          <p:nvPr>
            <p:ph idx="1"/>
          </p:nvPr>
        </p:nvSpPr>
        <p:spPr>
          <a:xfrm>
            <a:off x="1028700" y="4437063"/>
            <a:ext cx="10074729" cy="1689100"/>
          </a:xfrm>
        </p:spPr>
        <p:txBody>
          <a:bodyPr/>
          <a:lstStyle/>
          <a:p>
            <a:r>
              <a:rPr lang="en-US" sz="2800" dirty="0"/>
              <a:t>If the model results in better prediction than using the mean, then we expect SS</a:t>
            </a:r>
            <a:r>
              <a:rPr lang="en-US" sz="2800" baseline="-25000" dirty="0"/>
              <a:t>M</a:t>
            </a:r>
            <a:r>
              <a:rPr lang="en-US" sz="2800" dirty="0"/>
              <a:t> to be much greater than SS</a:t>
            </a:r>
            <a:r>
              <a:rPr lang="en-US" sz="2800" baseline="-25000" dirty="0"/>
              <a:t>R</a:t>
            </a:r>
          </a:p>
        </p:txBody>
      </p:sp>
      <p:grpSp>
        <p:nvGrpSpPr>
          <p:cNvPr id="2" name="Group 42"/>
          <p:cNvGrpSpPr>
            <a:grpSpLocks/>
          </p:cNvGrpSpPr>
          <p:nvPr/>
        </p:nvGrpSpPr>
        <p:grpSpPr bwMode="auto">
          <a:xfrm>
            <a:off x="7617507" y="3213101"/>
            <a:ext cx="2065337" cy="720725"/>
            <a:chOff x="4195" y="2205"/>
            <a:chExt cx="1074" cy="454"/>
          </a:xfrm>
        </p:grpSpPr>
        <p:sp>
          <p:nvSpPr>
            <p:cNvPr id="21522" name="Freeform 18"/>
            <p:cNvSpPr>
              <a:spLocks/>
            </p:cNvSpPr>
            <p:nvPr/>
          </p:nvSpPr>
          <p:spPr bwMode="auto">
            <a:xfrm>
              <a:off x="4195" y="2205"/>
              <a:ext cx="1074"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3"/>
            </a:lnRef>
            <a:fillRef idx="3">
              <a:schemeClr val="accent3"/>
            </a:fillRef>
            <a:effectRef idx="3">
              <a:schemeClr val="accent3"/>
            </a:effectRef>
            <a:fontRef idx="minor">
              <a:schemeClr val="lt1"/>
            </a:fontRef>
          </p:style>
          <p:txBody>
            <a:bodyPr/>
            <a:lstStyle/>
            <a:p>
              <a:endParaRPr lang="en-GB"/>
            </a:p>
          </p:txBody>
        </p:sp>
        <p:sp>
          <p:nvSpPr>
            <p:cNvPr id="21523" name="Rectangle 19"/>
            <p:cNvSpPr>
              <a:spLocks noChangeArrowheads="1"/>
            </p:cNvSpPr>
            <p:nvPr/>
          </p:nvSpPr>
          <p:spPr bwMode="auto">
            <a:xfrm>
              <a:off x="4601" y="2251"/>
              <a:ext cx="216" cy="173"/>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R</a:t>
              </a:r>
            </a:p>
          </p:txBody>
        </p:sp>
        <p:sp>
          <p:nvSpPr>
            <p:cNvPr id="21525" name="Rectangle 21"/>
            <p:cNvSpPr>
              <a:spLocks noChangeArrowheads="1"/>
            </p:cNvSpPr>
            <p:nvPr/>
          </p:nvSpPr>
          <p:spPr bwMode="auto">
            <a:xfrm>
              <a:off x="4381" y="2478"/>
              <a:ext cx="739" cy="136"/>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lIns="0" tIns="0" rIns="0" bIns="0">
              <a:spAutoFit/>
            </a:bodyPr>
            <a:lstStyle/>
            <a:p>
              <a:pPr eaLnBrk="0" hangingPunct="0"/>
              <a:r>
                <a:rPr lang="en-GB" sz="1400" dirty="0">
                  <a:solidFill>
                    <a:srgbClr val="FFFFFF"/>
                  </a:solidFill>
                </a:rPr>
                <a:t>Error in the model</a:t>
              </a:r>
              <a:endParaRPr lang="en-GB" sz="1400" dirty="0">
                <a:latin typeface="Times New Roman" pitchFamily="18" charset="0"/>
              </a:endParaRPr>
            </a:p>
          </p:txBody>
        </p:sp>
      </p:grpSp>
      <p:grpSp>
        <p:nvGrpSpPr>
          <p:cNvPr id="3" name="Group 43"/>
          <p:cNvGrpSpPr>
            <a:grpSpLocks/>
          </p:cNvGrpSpPr>
          <p:nvPr/>
        </p:nvGrpSpPr>
        <p:grpSpPr bwMode="auto">
          <a:xfrm>
            <a:off x="2505756" y="3213101"/>
            <a:ext cx="4368800" cy="720725"/>
            <a:chOff x="1247" y="2205"/>
            <a:chExt cx="2752" cy="454"/>
          </a:xfrm>
        </p:grpSpPr>
        <p:sp>
          <p:nvSpPr>
            <p:cNvPr id="21539" name="Freeform 35"/>
            <p:cNvSpPr>
              <a:spLocks/>
            </p:cNvSpPr>
            <p:nvPr/>
          </p:nvSpPr>
          <p:spPr bwMode="auto">
            <a:xfrm>
              <a:off x="1247" y="2205"/>
              <a:ext cx="2752"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2"/>
            </a:lnRef>
            <a:fillRef idx="3">
              <a:schemeClr val="accent2"/>
            </a:fillRef>
            <a:effectRef idx="3">
              <a:schemeClr val="accent2"/>
            </a:effectRef>
            <a:fontRef idx="minor">
              <a:schemeClr val="lt1"/>
            </a:fontRef>
          </p:style>
          <p:txBody>
            <a:bodyPr/>
            <a:lstStyle/>
            <a:p>
              <a:endParaRPr lang="en-GB"/>
            </a:p>
          </p:txBody>
        </p:sp>
        <p:sp>
          <p:nvSpPr>
            <p:cNvPr id="21540" name="Rectangle 36"/>
            <p:cNvSpPr>
              <a:spLocks noChangeArrowheads="1"/>
            </p:cNvSpPr>
            <p:nvPr/>
          </p:nvSpPr>
          <p:spPr bwMode="auto">
            <a:xfrm>
              <a:off x="2487" y="2251"/>
              <a:ext cx="272" cy="173"/>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M</a:t>
              </a:r>
            </a:p>
          </p:txBody>
        </p:sp>
        <p:sp>
          <p:nvSpPr>
            <p:cNvPr id="21541" name="Rectangle 37"/>
            <p:cNvSpPr>
              <a:spLocks noChangeArrowheads="1"/>
            </p:cNvSpPr>
            <p:nvPr/>
          </p:nvSpPr>
          <p:spPr bwMode="auto">
            <a:xfrm>
              <a:off x="1872" y="2478"/>
              <a:ext cx="1517" cy="136"/>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wrap="square" lIns="0" tIns="0" rIns="0" bIns="0">
              <a:spAutoFit/>
            </a:bodyPr>
            <a:lstStyle/>
            <a:p>
              <a:pPr eaLnBrk="0" hangingPunct="0"/>
              <a:r>
                <a:rPr lang="en-GB" sz="1400" dirty="0">
                  <a:solidFill>
                    <a:srgbClr val="FFFFFF"/>
                  </a:solidFill>
                </a:rPr>
                <a:t>Improvement due to the model</a:t>
              </a:r>
              <a:endParaRPr lang="en-GB" sz="1400" dirty="0">
                <a:latin typeface="Times New Roman" pitchFamily="18" charset="0"/>
              </a:endParaRPr>
            </a:p>
          </p:txBody>
        </p:sp>
      </p:grpSp>
      <p:grpSp>
        <p:nvGrpSpPr>
          <p:cNvPr id="4" name="Group 41"/>
          <p:cNvGrpSpPr>
            <a:grpSpLocks/>
          </p:cNvGrpSpPr>
          <p:nvPr/>
        </p:nvGrpSpPr>
        <p:grpSpPr bwMode="auto">
          <a:xfrm>
            <a:off x="2793093" y="1773239"/>
            <a:ext cx="6337300" cy="720725"/>
            <a:chOff x="1247" y="1525"/>
            <a:chExt cx="3992" cy="454"/>
          </a:xfrm>
        </p:grpSpPr>
        <p:sp>
          <p:nvSpPr>
            <p:cNvPr id="21542" name="Freeform 38"/>
            <p:cNvSpPr>
              <a:spLocks/>
            </p:cNvSpPr>
            <p:nvPr/>
          </p:nvSpPr>
          <p:spPr bwMode="auto">
            <a:xfrm>
              <a:off x="1247" y="1525"/>
              <a:ext cx="3992"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GB"/>
            </a:p>
          </p:txBody>
        </p:sp>
        <p:sp>
          <p:nvSpPr>
            <p:cNvPr id="21543" name="Rectangle 39"/>
            <p:cNvSpPr>
              <a:spLocks noChangeArrowheads="1"/>
            </p:cNvSpPr>
            <p:nvPr/>
          </p:nvSpPr>
          <p:spPr bwMode="auto">
            <a:xfrm>
              <a:off x="3117" y="1571"/>
              <a:ext cx="251" cy="173"/>
            </a:xfrm>
            <a:prstGeom prst="rect">
              <a:avLst/>
            </a:prstGeom>
            <a:no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T</a:t>
              </a:r>
            </a:p>
          </p:txBody>
        </p:sp>
        <p:sp>
          <p:nvSpPr>
            <p:cNvPr id="21544" name="Rectangle 40"/>
            <p:cNvSpPr>
              <a:spLocks noChangeArrowheads="1"/>
            </p:cNvSpPr>
            <p:nvPr/>
          </p:nvSpPr>
          <p:spPr bwMode="auto">
            <a:xfrm>
              <a:off x="2576" y="1798"/>
              <a:ext cx="1253" cy="136"/>
            </a:xfrm>
            <a:prstGeom prst="rect">
              <a:avLst/>
            </a:prstGeom>
            <a:no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spAutoFit/>
            </a:bodyPr>
            <a:lstStyle/>
            <a:p>
              <a:pPr eaLnBrk="0" hangingPunct="0"/>
              <a:r>
                <a:rPr lang="en-GB" sz="1400" dirty="0">
                  <a:solidFill>
                    <a:srgbClr val="FFFFFF"/>
                  </a:solidFill>
                </a:rPr>
                <a:t>Total variance in the data</a:t>
              </a:r>
              <a:endParaRPr lang="en-GB" sz="1400" dirty="0">
                <a:latin typeface="Times New Roman" pitchFamily="18" charset="0"/>
              </a:endParaRPr>
            </a:p>
          </p:txBody>
        </p:sp>
      </p:grpSp>
      <p:grpSp>
        <p:nvGrpSpPr>
          <p:cNvPr id="5" name="Group 25"/>
          <p:cNvGrpSpPr>
            <a:grpSpLocks/>
          </p:cNvGrpSpPr>
          <p:nvPr/>
        </p:nvGrpSpPr>
        <p:grpSpPr bwMode="auto">
          <a:xfrm>
            <a:off x="3369356" y="2276475"/>
            <a:ext cx="565150" cy="933450"/>
            <a:chOff x="913" y="1646"/>
            <a:chExt cx="537" cy="769"/>
          </a:xfrm>
        </p:grpSpPr>
        <p:sp>
          <p:nvSpPr>
            <p:cNvPr id="21530" name="Freeform 26"/>
            <p:cNvSpPr>
              <a:spLocks/>
            </p:cNvSpPr>
            <p:nvPr/>
          </p:nvSpPr>
          <p:spPr bwMode="auto">
            <a:xfrm>
              <a:off x="913" y="1762"/>
              <a:ext cx="463" cy="653"/>
            </a:xfrm>
            <a:custGeom>
              <a:avLst/>
              <a:gdLst/>
              <a:ahLst/>
              <a:cxnLst>
                <a:cxn ang="0">
                  <a:pos x="27" y="53"/>
                </a:cxn>
                <a:cxn ang="0">
                  <a:pos x="21" y="49"/>
                </a:cxn>
                <a:cxn ang="0">
                  <a:pos x="44" y="8"/>
                </a:cxn>
                <a:cxn ang="0">
                  <a:pos x="31" y="0"/>
                </a:cxn>
                <a:cxn ang="0">
                  <a:pos x="7" y="41"/>
                </a:cxn>
                <a:cxn ang="0">
                  <a:pos x="0" y="37"/>
                </a:cxn>
                <a:cxn ang="0">
                  <a:pos x="4" y="62"/>
                </a:cxn>
                <a:cxn ang="0">
                  <a:pos x="27" y="53"/>
                </a:cxn>
              </a:cxnLst>
              <a:rect l="0" t="0" r="r" b="b"/>
              <a:pathLst>
                <a:path w="44" h="62">
                  <a:moveTo>
                    <a:pt x="27" y="53"/>
                  </a:moveTo>
                  <a:lnTo>
                    <a:pt x="21" y="49"/>
                  </a:lnTo>
                  <a:lnTo>
                    <a:pt x="44" y="8"/>
                  </a:lnTo>
                  <a:lnTo>
                    <a:pt x="31" y="0"/>
                  </a:lnTo>
                  <a:lnTo>
                    <a:pt x="7" y="41"/>
                  </a:lnTo>
                  <a:lnTo>
                    <a:pt x="0" y="37"/>
                  </a:lnTo>
                  <a:lnTo>
                    <a:pt x="4" y="62"/>
                  </a:lnTo>
                  <a:lnTo>
                    <a:pt x="27" y="53"/>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531" name="Freeform 27"/>
            <p:cNvSpPr>
              <a:spLocks/>
            </p:cNvSpPr>
            <p:nvPr/>
          </p:nvSpPr>
          <p:spPr bwMode="auto">
            <a:xfrm>
              <a:off x="1250" y="1688"/>
              <a:ext cx="168" cy="137"/>
            </a:xfrm>
            <a:custGeom>
              <a:avLst/>
              <a:gdLst/>
              <a:ahLst/>
              <a:cxnLst>
                <a:cxn ang="0">
                  <a:pos x="16" y="8"/>
                </a:cxn>
                <a:cxn ang="0">
                  <a:pos x="2" y="0"/>
                </a:cxn>
                <a:cxn ang="0">
                  <a:pos x="0" y="5"/>
                </a:cxn>
                <a:cxn ang="0">
                  <a:pos x="14" y="13"/>
                </a:cxn>
                <a:cxn ang="0">
                  <a:pos x="16" y="8"/>
                </a:cxn>
              </a:cxnLst>
              <a:rect l="0" t="0" r="r" b="b"/>
              <a:pathLst>
                <a:path w="16" h="13">
                  <a:moveTo>
                    <a:pt x="16" y="8"/>
                  </a:moveTo>
                  <a:lnTo>
                    <a:pt x="2" y="0"/>
                  </a:lnTo>
                  <a:lnTo>
                    <a:pt x="0" y="5"/>
                  </a:lnTo>
                  <a:lnTo>
                    <a:pt x="14" y="13"/>
                  </a:lnTo>
                  <a:lnTo>
                    <a:pt x="16" y="8"/>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532" name="Freeform 28"/>
            <p:cNvSpPr>
              <a:spLocks/>
            </p:cNvSpPr>
            <p:nvPr/>
          </p:nvSpPr>
          <p:spPr bwMode="auto">
            <a:xfrm>
              <a:off x="1292" y="1646"/>
              <a:ext cx="158" cy="105"/>
            </a:xfrm>
            <a:custGeom>
              <a:avLst/>
              <a:gdLst/>
              <a:ahLst/>
              <a:cxnLst>
                <a:cxn ang="0">
                  <a:pos x="15" y="8"/>
                </a:cxn>
                <a:cxn ang="0">
                  <a:pos x="1" y="0"/>
                </a:cxn>
                <a:cxn ang="0">
                  <a:pos x="0" y="2"/>
                </a:cxn>
                <a:cxn ang="0">
                  <a:pos x="13" y="10"/>
                </a:cxn>
                <a:cxn ang="0">
                  <a:pos x="15" y="8"/>
                </a:cxn>
              </a:cxnLst>
              <a:rect l="0" t="0" r="r" b="b"/>
              <a:pathLst>
                <a:path w="15" h="10">
                  <a:moveTo>
                    <a:pt x="15" y="8"/>
                  </a:moveTo>
                  <a:lnTo>
                    <a:pt x="1" y="0"/>
                  </a:lnTo>
                  <a:lnTo>
                    <a:pt x="0" y="2"/>
                  </a:lnTo>
                  <a:lnTo>
                    <a:pt x="13" y="10"/>
                  </a:lnTo>
                  <a:lnTo>
                    <a:pt x="15" y="8"/>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grpSp>
        <p:nvGrpSpPr>
          <p:cNvPr id="6" name="Group 29"/>
          <p:cNvGrpSpPr>
            <a:grpSpLocks/>
          </p:cNvGrpSpPr>
          <p:nvPr/>
        </p:nvGrpSpPr>
        <p:grpSpPr bwMode="auto">
          <a:xfrm>
            <a:off x="8122331" y="2276476"/>
            <a:ext cx="736600" cy="887413"/>
            <a:chOff x="3933" y="1678"/>
            <a:chExt cx="600" cy="695"/>
          </a:xfrm>
        </p:grpSpPr>
        <p:sp>
          <p:nvSpPr>
            <p:cNvPr id="21534" name="Freeform 30"/>
            <p:cNvSpPr>
              <a:spLocks/>
            </p:cNvSpPr>
            <p:nvPr/>
          </p:nvSpPr>
          <p:spPr bwMode="auto">
            <a:xfrm>
              <a:off x="4017" y="1772"/>
              <a:ext cx="516" cy="601"/>
            </a:xfrm>
            <a:custGeom>
              <a:avLst/>
              <a:gdLst/>
              <a:ahLst/>
              <a:cxnLst>
                <a:cxn ang="0">
                  <a:pos x="49" y="32"/>
                </a:cxn>
                <a:cxn ang="0">
                  <a:pos x="43" y="37"/>
                </a:cxn>
                <a:cxn ang="0">
                  <a:pos x="12" y="0"/>
                </a:cxn>
                <a:cxn ang="0">
                  <a:pos x="0" y="11"/>
                </a:cxn>
                <a:cxn ang="0">
                  <a:pos x="30" y="47"/>
                </a:cxn>
                <a:cxn ang="0">
                  <a:pos x="24" y="52"/>
                </a:cxn>
                <a:cxn ang="0">
                  <a:pos x="49" y="57"/>
                </a:cxn>
                <a:cxn ang="0">
                  <a:pos x="49" y="32"/>
                </a:cxn>
              </a:cxnLst>
              <a:rect l="0" t="0" r="r" b="b"/>
              <a:pathLst>
                <a:path w="49" h="57">
                  <a:moveTo>
                    <a:pt x="49" y="32"/>
                  </a:moveTo>
                  <a:lnTo>
                    <a:pt x="43" y="37"/>
                  </a:lnTo>
                  <a:lnTo>
                    <a:pt x="12" y="0"/>
                  </a:lnTo>
                  <a:lnTo>
                    <a:pt x="0" y="11"/>
                  </a:lnTo>
                  <a:lnTo>
                    <a:pt x="30" y="47"/>
                  </a:lnTo>
                  <a:lnTo>
                    <a:pt x="24" y="52"/>
                  </a:lnTo>
                  <a:lnTo>
                    <a:pt x="49" y="57"/>
                  </a:lnTo>
                  <a:lnTo>
                    <a:pt x="49" y="32"/>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sp>
          <p:nvSpPr>
            <p:cNvPr id="21535" name="Freeform 31"/>
            <p:cNvSpPr>
              <a:spLocks/>
            </p:cNvSpPr>
            <p:nvPr/>
          </p:nvSpPr>
          <p:spPr bwMode="auto">
            <a:xfrm>
              <a:off x="3965" y="1720"/>
              <a:ext cx="168" cy="147"/>
            </a:xfrm>
            <a:custGeom>
              <a:avLst/>
              <a:gdLst/>
              <a:ahLst/>
              <a:cxnLst>
                <a:cxn ang="0">
                  <a:pos x="13" y="0"/>
                </a:cxn>
                <a:cxn ang="0">
                  <a:pos x="0" y="10"/>
                </a:cxn>
                <a:cxn ang="0">
                  <a:pos x="4" y="14"/>
                </a:cxn>
                <a:cxn ang="0">
                  <a:pos x="16" y="3"/>
                </a:cxn>
                <a:cxn ang="0">
                  <a:pos x="13" y="0"/>
                </a:cxn>
              </a:cxnLst>
              <a:rect l="0" t="0" r="r" b="b"/>
              <a:pathLst>
                <a:path w="16" h="14">
                  <a:moveTo>
                    <a:pt x="13" y="0"/>
                  </a:moveTo>
                  <a:lnTo>
                    <a:pt x="0" y="10"/>
                  </a:lnTo>
                  <a:lnTo>
                    <a:pt x="4" y="14"/>
                  </a:lnTo>
                  <a:lnTo>
                    <a:pt x="16" y="3"/>
                  </a:lnTo>
                  <a:lnTo>
                    <a:pt x="13" y="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sp>
          <p:nvSpPr>
            <p:cNvPr id="21536" name="Freeform 32"/>
            <p:cNvSpPr>
              <a:spLocks/>
            </p:cNvSpPr>
            <p:nvPr/>
          </p:nvSpPr>
          <p:spPr bwMode="auto">
            <a:xfrm>
              <a:off x="3933" y="1678"/>
              <a:ext cx="147" cy="126"/>
            </a:xfrm>
            <a:custGeom>
              <a:avLst/>
              <a:gdLst/>
              <a:ahLst/>
              <a:cxnLst>
                <a:cxn ang="0">
                  <a:pos x="12" y="0"/>
                </a:cxn>
                <a:cxn ang="0">
                  <a:pos x="0" y="10"/>
                </a:cxn>
                <a:cxn ang="0">
                  <a:pos x="2" y="12"/>
                </a:cxn>
                <a:cxn ang="0">
                  <a:pos x="14" y="2"/>
                </a:cxn>
                <a:cxn ang="0">
                  <a:pos x="12" y="0"/>
                </a:cxn>
              </a:cxnLst>
              <a:rect l="0" t="0" r="r" b="b"/>
              <a:pathLst>
                <a:path w="14" h="12">
                  <a:moveTo>
                    <a:pt x="12" y="0"/>
                  </a:moveTo>
                  <a:lnTo>
                    <a:pt x="0" y="10"/>
                  </a:lnTo>
                  <a:lnTo>
                    <a:pt x="2" y="12"/>
                  </a:lnTo>
                  <a:lnTo>
                    <a:pt x="14" y="2"/>
                  </a:lnTo>
                  <a:lnTo>
                    <a:pt x="12" y="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t>Testing the Fit: </a:t>
            </a:r>
            <a:r>
              <a:rPr lang="en-GB" i="1" dirty="0"/>
              <a:t>F</a:t>
            </a:r>
            <a:r>
              <a:rPr lang="en-GB" dirty="0"/>
              <a:t>-statistic</a:t>
            </a:r>
            <a:endParaRPr lang="en-US" i="1" dirty="0"/>
          </a:p>
        </p:txBody>
      </p:sp>
      <p:sp>
        <p:nvSpPr>
          <p:cNvPr id="22534" name="Rectangle 6"/>
          <p:cNvSpPr>
            <a:spLocks noGrp="1" noChangeArrowheads="1"/>
          </p:cNvSpPr>
          <p:nvPr>
            <p:ph type="body" idx="4294967295"/>
          </p:nvPr>
        </p:nvSpPr>
        <p:spPr>
          <a:xfrm>
            <a:off x="838200" y="1600201"/>
            <a:ext cx="9829800" cy="4525963"/>
          </a:xfrm>
        </p:spPr>
        <p:txBody>
          <a:bodyPr>
            <a:normAutofit/>
          </a:bodyPr>
          <a:lstStyle/>
          <a:p>
            <a:r>
              <a:rPr lang="en-GB" sz="3200" dirty="0"/>
              <a:t>Mean Squared Error</a:t>
            </a:r>
          </a:p>
          <a:p>
            <a:pPr lvl="1"/>
            <a:r>
              <a:rPr lang="en-GB" sz="3200" dirty="0"/>
              <a:t>Sums of Squares are total values.</a:t>
            </a:r>
          </a:p>
          <a:p>
            <a:pPr lvl="1"/>
            <a:r>
              <a:rPr lang="en-GB" sz="3200" dirty="0"/>
              <a:t>They can be expressed as averages.</a:t>
            </a:r>
          </a:p>
          <a:p>
            <a:pPr lvl="1"/>
            <a:r>
              <a:rPr lang="en-GB" sz="3200" dirty="0"/>
              <a:t>These are called Mean Squares, MS</a:t>
            </a:r>
            <a:endParaRPr lang="en-US" sz="3200" dirty="0"/>
          </a:p>
        </p:txBody>
      </p:sp>
      <mc:AlternateContent xmlns:mc="http://schemas.openxmlformats.org/markup-compatibility/2006" xmlns:a14="http://schemas.microsoft.com/office/drawing/2010/main">
        <mc:Choice Requires="a14">
          <p:sp>
            <p:nvSpPr>
              <p:cNvPr id="4" name="Rectangle 3"/>
              <p:cNvSpPr/>
              <p:nvPr/>
            </p:nvSpPr>
            <p:spPr>
              <a:xfrm>
                <a:off x="4295511" y="4159741"/>
                <a:ext cx="1935466" cy="10980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3200" i="1">
                          <a:latin typeface="Cambria Math" charset="0"/>
                        </a:rPr>
                        <m:t>𝐹</m:t>
                      </m:r>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a:rPr lang="en-GB" sz="3200" i="1">
                                  <a:latin typeface="Cambria Math" charset="0"/>
                                </a:rPr>
                                <m:t>𝑀𝑆</m:t>
                              </m:r>
                            </m:e>
                            <m:sub>
                              <m:r>
                                <a:rPr lang="en-GB" sz="3200" i="1">
                                  <a:latin typeface="Cambria Math" charset="0"/>
                                </a:rPr>
                                <m:t>𝑀</m:t>
                              </m:r>
                            </m:sub>
                          </m:sSub>
                        </m:num>
                        <m:den>
                          <m:sSub>
                            <m:sSubPr>
                              <m:ctrlPr>
                                <a:rPr lang="en-GB" sz="3200" i="1">
                                  <a:latin typeface="Cambria Math" panose="02040503050406030204" pitchFamily="18" charset="0"/>
                                </a:rPr>
                              </m:ctrlPr>
                            </m:sSubPr>
                            <m:e>
                              <m:r>
                                <a:rPr lang="en-GB" sz="3200" i="1">
                                  <a:latin typeface="Cambria Math" charset="0"/>
                                </a:rPr>
                                <m:t>𝑀𝑆</m:t>
                              </m:r>
                            </m:e>
                            <m:sub>
                              <m:r>
                                <a:rPr lang="en-GB" sz="3200" i="1">
                                  <a:latin typeface="Cambria Math" charset="0"/>
                                </a:rPr>
                                <m:t>𝑅</m:t>
                              </m:r>
                            </m:sub>
                          </m:sSub>
                        </m:den>
                      </m:f>
                    </m:oMath>
                  </m:oMathPara>
                </a14:m>
                <a:endParaRPr lang="en-GB" sz="3200" dirty="0"/>
              </a:p>
            </p:txBody>
          </p:sp>
        </mc:Choice>
        <mc:Fallback xmlns="">
          <p:sp>
            <p:nvSpPr>
              <p:cNvPr id="4" name="Rectangle 3"/>
              <p:cNvSpPr>
                <a:spLocks noRot="1" noChangeAspect="1" noMove="1" noResize="1" noEditPoints="1" noAdjustHandles="1" noChangeArrowheads="1" noChangeShapeType="1" noTextEdit="1"/>
              </p:cNvSpPr>
              <p:nvPr/>
            </p:nvSpPr>
            <p:spPr>
              <a:xfrm>
                <a:off x="4295511" y="4159741"/>
                <a:ext cx="1935466" cy="1098058"/>
              </a:xfrm>
              <a:prstGeom prst="rect">
                <a:avLst/>
              </a:prstGeom>
              <a:blipFill>
                <a:blip r:embed="rId2"/>
                <a:stretch>
                  <a:fillRect b="-3448"/>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09599" y="228600"/>
            <a:ext cx="10798629" cy="1117600"/>
          </a:xfrm>
          <a:noFill/>
          <a:ln/>
        </p:spPr>
        <p:txBody>
          <a:bodyPr/>
          <a:lstStyle/>
          <a:p>
            <a:r>
              <a:rPr lang="en-GB" sz="4000" i="1" dirty="0">
                <a:sym typeface="Symbol" pitchFamily="18" charset="2"/>
              </a:rPr>
              <a:t>R</a:t>
            </a:r>
            <a:r>
              <a:rPr lang="en-GB" sz="4000" dirty="0">
                <a:sym typeface="Symbol" pitchFamily="18" charset="2"/>
              </a:rPr>
              <a:t> and </a:t>
            </a:r>
            <a:r>
              <a:rPr lang="en-GB" sz="4000" i="1" dirty="0">
                <a:sym typeface="Symbol" pitchFamily="18" charset="2"/>
              </a:rPr>
              <a:t>R</a:t>
            </a:r>
            <a:r>
              <a:rPr lang="en-GB" sz="4000" i="1" baseline="30000" dirty="0">
                <a:sym typeface="Symbol" pitchFamily="18" charset="2"/>
              </a:rPr>
              <a:t>2</a:t>
            </a:r>
            <a:r>
              <a:rPr lang="en-GB" b="1" i="1" baseline="-25000" dirty="0"/>
              <a:t> </a:t>
            </a:r>
          </a:p>
        </p:txBody>
      </p:sp>
      <p:sp>
        <p:nvSpPr>
          <p:cNvPr id="260099" name="Rectangle 3"/>
          <p:cNvSpPr>
            <a:spLocks noGrp="1" noChangeArrowheads="1"/>
          </p:cNvSpPr>
          <p:nvPr>
            <p:ph type="body" idx="1"/>
          </p:nvPr>
        </p:nvSpPr>
        <p:spPr>
          <a:xfrm>
            <a:off x="957943" y="1403350"/>
            <a:ext cx="10203543" cy="4641850"/>
          </a:xfrm>
          <a:noFill/>
          <a:ln/>
        </p:spPr>
        <p:txBody>
          <a:bodyPr>
            <a:normAutofit/>
          </a:bodyPr>
          <a:lstStyle/>
          <a:p>
            <a:pPr>
              <a:lnSpc>
                <a:spcPct val="90000"/>
              </a:lnSpc>
            </a:pPr>
            <a:r>
              <a:rPr lang="en-GB" sz="3200" i="1" dirty="0"/>
              <a:t>R</a:t>
            </a:r>
          </a:p>
          <a:p>
            <a:pPr lvl="1">
              <a:lnSpc>
                <a:spcPct val="90000"/>
              </a:lnSpc>
            </a:pPr>
            <a:r>
              <a:rPr lang="en-GB" sz="3200" dirty="0"/>
              <a:t>The correlation between the observed values of the outcome, and the values predicted by the model.</a:t>
            </a:r>
          </a:p>
          <a:p>
            <a:pPr lvl="1">
              <a:lnSpc>
                <a:spcPct val="90000"/>
              </a:lnSpc>
            </a:pPr>
            <a:endParaRPr lang="en-GB" sz="3200" dirty="0"/>
          </a:p>
          <a:p>
            <a:pPr>
              <a:lnSpc>
                <a:spcPct val="90000"/>
              </a:lnSpc>
            </a:pPr>
            <a:r>
              <a:rPr lang="en-GB" sz="3200" i="1" dirty="0">
                <a:sym typeface="Symbol" pitchFamily="18" charset="2"/>
              </a:rPr>
              <a:t>R</a:t>
            </a:r>
            <a:r>
              <a:rPr lang="en-GB" sz="3200" baseline="30000" dirty="0">
                <a:sym typeface="Symbol" pitchFamily="18" charset="2"/>
              </a:rPr>
              <a:t>2</a:t>
            </a:r>
          </a:p>
          <a:p>
            <a:pPr lvl="1">
              <a:lnSpc>
                <a:spcPct val="90000"/>
              </a:lnSpc>
            </a:pPr>
            <a:r>
              <a:rPr lang="en-GB" sz="3200" dirty="0"/>
              <a:t>The proportion of variance accounted for by the model.</a:t>
            </a:r>
          </a:p>
        </p:txBody>
      </p:sp>
    </p:spTree>
    <p:extLst>
      <p:ext uri="{BB962C8B-B14F-4D97-AF65-F5344CB8AC3E}">
        <p14:creationId xmlns:p14="http://schemas.microsoft.com/office/powerpoint/2010/main" val="113728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0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00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0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a:t>Aims</a:t>
            </a:r>
            <a:endParaRPr lang="en-US" dirty="0"/>
          </a:p>
        </p:txBody>
      </p:sp>
      <p:sp>
        <p:nvSpPr>
          <p:cNvPr id="4099" name="Rectangle 3"/>
          <p:cNvSpPr>
            <a:spLocks noGrp="1" noChangeArrowheads="1"/>
          </p:cNvSpPr>
          <p:nvPr>
            <p:ph idx="1"/>
          </p:nvPr>
        </p:nvSpPr>
        <p:spPr>
          <a:xfrm>
            <a:off x="838200" y="1544271"/>
            <a:ext cx="10515600" cy="4351338"/>
          </a:xfrm>
        </p:spPr>
        <p:txBody>
          <a:bodyPr>
            <a:normAutofit lnSpcReduction="10000"/>
          </a:bodyPr>
          <a:lstStyle/>
          <a:p>
            <a:pPr eaLnBrk="1" hangingPunct="1">
              <a:lnSpc>
                <a:spcPct val="90000"/>
              </a:lnSpc>
            </a:pPr>
            <a:r>
              <a:rPr lang="en-US" sz="3200" dirty="0"/>
              <a:t>Understand the linear model and its assumptions</a:t>
            </a:r>
          </a:p>
          <a:p>
            <a:pPr eaLnBrk="1" hangingPunct="1">
              <a:lnSpc>
                <a:spcPct val="90000"/>
              </a:lnSpc>
            </a:pPr>
            <a:endParaRPr lang="en-US" sz="3200" dirty="0"/>
          </a:p>
          <a:p>
            <a:pPr eaLnBrk="1" hangingPunct="1">
              <a:lnSpc>
                <a:spcPct val="90000"/>
              </a:lnSpc>
            </a:pPr>
            <a:r>
              <a:rPr lang="en-GB" sz="3200" dirty="0"/>
              <a:t>Understand how we assess the fit of the model</a:t>
            </a:r>
          </a:p>
          <a:p>
            <a:pPr eaLnBrk="1" hangingPunct="1">
              <a:lnSpc>
                <a:spcPct val="90000"/>
              </a:lnSpc>
            </a:pPr>
            <a:endParaRPr lang="en-GB" sz="3200" dirty="0"/>
          </a:p>
          <a:p>
            <a:pPr eaLnBrk="1" hangingPunct="1">
              <a:lnSpc>
                <a:spcPct val="90000"/>
              </a:lnSpc>
            </a:pPr>
            <a:r>
              <a:rPr lang="en-GB" sz="3200" dirty="0"/>
              <a:t>Understand how we interpret model parameters</a:t>
            </a:r>
          </a:p>
          <a:p>
            <a:pPr eaLnBrk="1" hangingPunct="1">
              <a:lnSpc>
                <a:spcPct val="90000"/>
              </a:lnSpc>
            </a:pPr>
            <a:endParaRPr lang="en-GB" sz="3200" dirty="0"/>
          </a:p>
          <a:p>
            <a:pPr eaLnBrk="1" hangingPunct="1">
              <a:lnSpc>
                <a:spcPct val="90000"/>
              </a:lnSpc>
            </a:pPr>
            <a:r>
              <a:rPr lang="en-GB" sz="3200" dirty="0"/>
              <a:t>Understand how to assess the generalizability of the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dirty="0"/>
              <a:t>Testing the Fit: </a:t>
            </a:r>
            <a:r>
              <a:rPr lang="en-GB" i="1" dirty="0"/>
              <a:t>R</a:t>
            </a:r>
            <a:r>
              <a:rPr lang="en-GB" baseline="30000" dirty="0"/>
              <a:t>2</a:t>
            </a:r>
            <a:endParaRPr lang="en-US" baseline="30000" dirty="0"/>
          </a:p>
        </p:txBody>
      </p:sp>
      <p:sp>
        <p:nvSpPr>
          <p:cNvPr id="25603" name="Rectangle 3"/>
          <p:cNvSpPr>
            <a:spLocks noGrp="1" noChangeArrowheads="1"/>
          </p:cNvSpPr>
          <p:nvPr>
            <p:ph type="body" idx="4294967295"/>
          </p:nvPr>
        </p:nvSpPr>
        <p:spPr>
          <a:xfrm>
            <a:off x="1001486" y="1600201"/>
            <a:ext cx="9666514" cy="4525963"/>
          </a:xfrm>
        </p:spPr>
        <p:txBody>
          <a:bodyPr/>
          <a:lstStyle/>
          <a:p>
            <a:r>
              <a:rPr lang="en-US" i="1" dirty="0"/>
              <a:t>R</a:t>
            </a:r>
            <a:r>
              <a:rPr lang="en-US" baseline="30000" dirty="0"/>
              <a:t>2</a:t>
            </a:r>
            <a:endParaRPr lang="en-US" dirty="0"/>
          </a:p>
          <a:p>
            <a:pPr lvl="1"/>
            <a:r>
              <a:rPr lang="en-US" sz="3200" dirty="0"/>
              <a:t>The proportion of variance accounted for by the regression model.</a:t>
            </a:r>
          </a:p>
          <a:p>
            <a:pPr lvl="1"/>
            <a:r>
              <a:rPr lang="en-US" sz="3200" dirty="0"/>
              <a:t>The Pearson correlation coefficient squared</a:t>
            </a:r>
          </a:p>
        </p:txBody>
      </p:sp>
      <mc:AlternateContent xmlns:mc="http://schemas.openxmlformats.org/markup-compatibility/2006" xmlns:a14="http://schemas.microsoft.com/office/drawing/2010/main">
        <mc:Choice Requires="a14">
          <p:sp>
            <p:nvSpPr>
              <p:cNvPr id="3" name="Rectangle 2"/>
              <p:cNvSpPr/>
              <p:nvPr/>
            </p:nvSpPr>
            <p:spPr>
              <a:xfrm>
                <a:off x="4367216" y="4257854"/>
                <a:ext cx="2053314" cy="11355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3200" i="1">
                              <a:latin typeface="Cambria Math" panose="02040503050406030204" pitchFamily="18" charset="0"/>
                            </a:rPr>
                          </m:ctrlPr>
                        </m:sSupPr>
                        <m:e>
                          <m:r>
                            <a:rPr lang="en-GB" sz="3200" i="1">
                              <a:latin typeface="Cambria Math" charset="0"/>
                            </a:rPr>
                            <m:t>𝑅</m:t>
                          </m:r>
                        </m:e>
                        <m:sup>
                          <m:r>
                            <a:rPr lang="en-GB" sz="3200">
                              <a:latin typeface="Cambria Math" charset="0"/>
                            </a:rPr>
                            <m:t>2</m:t>
                          </m:r>
                        </m:sup>
                      </m:sSup>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m:rPr>
                                  <m:nor/>
                                </m:rPr>
                                <a:rPr lang="en-GB" sz="3200" i="1">
                                  <a:latin typeface="Cambria Math" charset="0"/>
                                </a:rPr>
                                <m:t>SS</m:t>
                              </m:r>
                            </m:e>
                            <m:sub>
                              <m:r>
                                <m:rPr>
                                  <m:nor/>
                                </m:rPr>
                                <a:rPr lang="en-GB" sz="3200" i="1">
                                  <a:latin typeface="Cambria Math" charset="0"/>
                                </a:rPr>
                                <m:t>M</m:t>
                              </m:r>
                            </m:sub>
                          </m:sSub>
                        </m:num>
                        <m:den>
                          <m:sSub>
                            <m:sSubPr>
                              <m:ctrlPr>
                                <a:rPr lang="en-GB" sz="3200" i="1">
                                  <a:latin typeface="Cambria Math" panose="02040503050406030204" pitchFamily="18" charset="0"/>
                                </a:rPr>
                              </m:ctrlPr>
                            </m:sSubPr>
                            <m:e>
                              <m:r>
                                <m:rPr>
                                  <m:nor/>
                                </m:rPr>
                                <a:rPr lang="en-GB" sz="3200" i="1">
                                  <a:latin typeface="Cambria Math" charset="0"/>
                                </a:rPr>
                                <m:t>SS</m:t>
                              </m:r>
                            </m:e>
                            <m:sub>
                              <m:r>
                                <m:rPr>
                                  <m:nor/>
                                </m:rPr>
                                <a:rPr lang="en-GB" sz="3200" i="1">
                                  <a:latin typeface="Cambria Math" charset="0"/>
                                </a:rPr>
                                <m:t>T</m:t>
                              </m:r>
                            </m:sub>
                          </m:sSub>
                        </m:den>
                      </m:f>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4367216" y="4257854"/>
                <a:ext cx="2053314" cy="1135567"/>
              </a:xfrm>
              <a:prstGeom prst="rect">
                <a:avLst/>
              </a:prstGeom>
              <a:blipFill>
                <a:blip r:embed="rId2"/>
                <a:stretch>
                  <a:fillRect b="-6667"/>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Individual Predictors</a:t>
            </a:r>
          </a:p>
        </p:txBody>
      </p:sp>
      <mc:AlternateContent xmlns:mc="http://schemas.openxmlformats.org/markup-compatibility/2006" xmlns:a14="http://schemas.microsoft.com/office/drawing/2010/main">
        <mc:Choice Requires="a14">
          <p:sp>
            <p:nvSpPr>
              <p:cNvPr id="3" name="Rectangle 2"/>
              <p:cNvSpPr/>
              <p:nvPr/>
            </p:nvSpPr>
            <p:spPr>
              <a:xfrm>
                <a:off x="2645307" y="2864518"/>
                <a:ext cx="6600216" cy="11289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3200" i="1">
                          <a:latin typeface="Cambria Math" charset="0"/>
                        </a:rPr>
                        <m:t>𝑡</m:t>
                      </m:r>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a:rPr lang="en-GB" sz="3200" i="1">
                                  <a:latin typeface="Cambria Math" charset="0"/>
                                </a:rPr>
                                <m:t>𝑏</m:t>
                              </m:r>
                            </m:e>
                            <m:sub>
                              <m:r>
                                <m:rPr>
                                  <m:sty m:val="p"/>
                                </m:rPr>
                                <a:rPr lang="en-GB" sz="3200">
                                  <a:latin typeface="Cambria Math" charset="0"/>
                                </a:rPr>
                                <m:t>observed</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m:rPr>
                                  <m:sty m:val="p"/>
                                </m:rPr>
                                <a:rPr lang="en-GB" sz="3200">
                                  <a:latin typeface="Cambria Math" charset="0"/>
                                </a:rPr>
                                <m:t>expected</m:t>
                              </m:r>
                            </m:sub>
                          </m:sSub>
                        </m:num>
                        <m:den>
                          <m:sSub>
                            <m:sSubPr>
                              <m:ctrlPr>
                                <a:rPr lang="en-GB" sz="3200" i="1">
                                  <a:latin typeface="Cambria Math" panose="02040503050406030204" pitchFamily="18" charset="0"/>
                                </a:rPr>
                              </m:ctrlPr>
                            </m:sSubPr>
                            <m:e>
                              <m:r>
                                <a:rPr lang="en-GB" sz="3200" i="1">
                                  <a:latin typeface="Cambria Math" charset="0"/>
                                </a:rPr>
                                <m:t>𝑆𝐸</m:t>
                              </m:r>
                            </m:e>
                            <m:sub>
                              <m:r>
                                <a:rPr lang="en-GB" sz="3200" i="1">
                                  <a:latin typeface="Cambria Math" charset="0"/>
                                </a:rPr>
                                <m:t>𝑏</m:t>
                              </m:r>
                            </m:sub>
                          </m:sSub>
                        </m:den>
                      </m:f>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a:rPr lang="en-GB" sz="3200" i="1">
                                  <a:latin typeface="Cambria Math" charset="0"/>
                                </a:rPr>
                                <m:t>𝑏</m:t>
                              </m:r>
                            </m:e>
                            <m:sub>
                              <m:r>
                                <m:rPr>
                                  <m:sty m:val="p"/>
                                </m:rPr>
                                <a:rPr lang="en-GB" sz="3200">
                                  <a:latin typeface="Cambria Math" charset="0"/>
                                </a:rPr>
                                <m:t>observed</m:t>
                              </m:r>
                            </m:sub>
                          </m:sSub>
                        </m:num>
                        <m:den>
                          <m:sSub>
                            <m:sSubPr>
                              <m:ctrlPr>
                                <a:rPr lang="en-GB" sz="3200" i="1">
                                  <a:latin typeface="Cambria Math" panose="02040503050406030204" pitchFamily="18" charset="0"/>
                                </a:rPr>
                              </m:ctrlPr>
                            </m:sSubPr>
                            <m:e>
                              <m:r>
                                <a:rPr lang="en-GB" sz="3200" i="1">
                                  <a:latin typeface="Cambria Math" charset="0"/>
                                </a:rPr>
                                <m:t>𝑆𝐸</m:t>
                              </m:r>
                            </m:e>
                            <m:sub>
                              <m:r>
                                <a:rPr lang="en-GB" sz="3200" i="1">
                                  <a:latin typeface="Cambria Math" charset="0"/>
                                </a:rPr>
                                <m:t>𝑏</m:t>
                              </m:r>
                            </m:sub>
                          </m:sSub>
                        </m:den>
                      </m:f>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2645307" y="2864518"/>
                <a:ext cx="6600216" cy="1128963"/>
              </a:xfrm>
              <a:prstGeom prst="rect">
                <a:avLst/>
              </a:prstGeom>
              <a:blipFill>
                <a:blip r:embed="rId2"/>
                <a:stretch>
                  <a:fillRect b="-4444"/>
                </a:stretch>
              </a:blipFill>
            </p:spPr>
            <p:txBody>
              <a:bodyPr/>
              <a:lstStyle/>
              <a:p>
                <a:r>
                  <a:rPr lang="en-US">
                    <a:noFill/>
                  </a:rPr>
                  <a:t> </a:t>
                </a:r>
              </a:p>
            </p:txBody>
          </p:sp>
        </mc:Fallback>
      </mc:AlternateContent>
    </p:spTree>
    <p:extLst>
      <p:ext uri="{BB962C8B-B14F-4D97-AF65-F5344CB8AC3E}">
        <p14:creationId xmlns:p14="http://schemas.microsoft.com/office/powerpoint/2010/main" val="211436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740229" y="228600"/>
            <a:ext cx="11001828" cy="1143000"/>
          </a:xfrm>
          <a:noFill/>
          <a:ln/>
        </p:spPr>
        <p:txBody>
          <a:bodyPr>
            <a:normAutofit/>
          </a:bodyPr>
          <a:lstStyle/>
          <a:p>
            <a:r>
              <a:rPr lang="en-GB" dirty="0"/>
              <a:t>Building the Model: Hierarchical Entry</a:t>
            </a:r>
          </a:p>
        </p:txBody>
      </p:sp>
      <p:sp>
        <p:nvSpPr>
          <p:cNvPr id="230403" name="Rectangle 3"/>
          <p:cNvSpPr>
            <a:spLocks noGrp="1" noChangeArrowheads="1"/>
          </p:cNvSpPr>
          <p:nvPr>
            <p:ph type="body" idx="1"/>
          </p:nvPr>
        </p:nvSpPr>
        <p:spPr>
          <a:xfrm>
            <a:off x="899886" y="1752600"/>
            <a:ext cx="10348685" cy="4171950"/>
          </a:xfrm>
          <a:noFill/>
          <a:ln/>
        </p:spPr>
        <p:txBody>
          <a:bodyPr/>
          <a:lstStyle/>
          <a:p>
            <a:r>
              <a:rPr lang="en-GB" sz="3600" dirty="0"/>
              <a:t>Known predictors (based on past research) are entered into the regression model first</a:t>
            </a:r>
          </a:p>
          <a:p>
            <a:endParaRPr lang="en-GB" sz="3600" dirty="0"/>
          </a:p>
          <a:p>
            <a:r>
              <a:rPr lang="en-GB" sz="3600" dirty="0"/>
              <a:t>New predictors are then entered in a separate step/block</a:t>
            </a:r>
          </a:p>
          <a:p>
            <a:endParaRPr lang="en-GB" sz="3600" dirty="0"/>
          </a:p>
          <a:p>
            <a:r>
              <a:rPr lang="en-GB" sz="3600" dirty="0"/>
              <a:t>Researcher makes the decisions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04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0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754743" y="228600"/>
            <a:ext cx="10682514" cy="1143000"/>
          </a:xfrm>
          <a:noFill/>
          <a:ln/>
        </p:spPr>
        <p:txBody>
          <a:bodyPr/>
          <a:lstStyle/>
          <a:p>
            <a:r>
              <a:rPr lang="en-GB" dirty="0"/>
              <a:t>Hierarchical Entry</a:t>
            </a:r>
          </a:p>
        </p:txBody>
      </p:sp>
      <p:sp>
        <p:nvSpPr>
          <p:cNvPr id="232451" name="Rectangle 3"/>
          <p:cNvSpPr>
            <a:spLocks noGrp="1" noChangeArrowheads="1"/>
          </p:cNvSpPr>
          <p:nvPr>
            <p:ph type="body" idx="1"/>
          </p:nvPr>
        </p:nvSpPr>
        <p:spPr>
          <a:xfrm>
            <a:off x="595086" y="1465943"/>
            <a:ext cx="10682514" cy="4591050"/>
          </a:xfrm>
          <a:noFill/>
          <a:ln/>
        </p:spPr>
        <p:txBody>
          <a:bodyPr/>
          <a:lstStyle/>
          <a:p>
            <a:pPr>
              <a:lnSpc>
                <a:spcPct val="90000"/>
              </a:lnSpc>
            </a:pPr>
            <a:r>
              <a:rPr lang="en-GB" sz="3600" dirty="0"/>
              <a:t>It is the best method:</a:t>
            </a:r>
          </a:p>
          <a:p>
            <a:pPr lvl="1">
              <a:lnSpc>
                <a:spcPct val="90000"/>
              </a:lnSpc>
            </a:pPr>
            <a:r>
              <a:rPr lang="en-GB" sz="3200" dirty="0"/>
              <a:t>Based on theory testing.</a:t>
            </a:r>
          </a:p>
          <a:p>
            <a:pPr lvl="1">
              <a:lnSpc>
                <a:spcPct val="90000"/>
              </a:lnSpc>
            </a:pPr>
            <a:r>
              <a:rPr lang="en-GB" sz="3200" dirty="0"/>
              <a:t>You can see the unique predictive influence of a new variable on the outcome because known predictors are held constant in the model.</a:t>
            </a:r>
          </a:p>
          <a:p>
            <a:pPr>
              <a:lnSpc>
                <a:spcPct val="90000"/>
              </a:lnSpc>
            </a:pPr>
            <a:endParaRPr lang="en-GB" sz="3600" dirty="0"/>
          </a:p>
          <a:p>
            <a:pPr>
              <a:lnSpc>
                <a:spcPct val="90000"/>
              </a:lnSpc>
            </a:pPr>
            <a:r>
              <a:rPr lang="en-GB" sz="3600" dirty="0"/>
              <a:t>Bad point:</a:t>
            </a:r>
          </a:p>
          <a:p>
            <a:pPr lvl="1">
              <a:lnSpc>
                <a:spcPct val="90000"/>
              </a:lnSpc>
            </a:pPr>
            <a:r>
              <a:rPr lang="en-GB" sz="3200" dirty="0"/>
              <a:t>It relies on the researcher knowing what they’re doing!</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24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2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4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2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696686" y="228600"/>
            <a:ext cx="10697028" cy="1143000"/>
          </a:xfrm>
          <a:noFill/>
          <a:ln/>
        </p:spPr>
        <p:txBody>
          <a:bodyPr/>
          <a:lstStyle/>
          <a:p>
            <a:r>
              <a:rPr lang="en-GB" sz="4000" dirty="0"/>
              <a:t>Forced Entry</a:t>
            </a:r>
            <a:endParaRPr lang="en-GB" dirty="0"/>
          </a:p>
        </p:txBody>
      </p:sp>
      <p:sp>
        <p:nvSpPr>
          <p:cNvPr id="234499" name="Rectangle 3"/>
          <p:cNvSpPr>
            <a:spLocks noGrp="1" noChangeArrowheads="1"/>
          </p:cNvSpPr>
          <p:nvPr>
            <p:ph type="body" idx="1"/>
          </p:nvPr>
        </p:nvSpPr>
        <p:spPr>
          <a:xfrm>
            <a:off x="870857" y="1598613"/>
            <a:ext cx="10522857" cy="4489450"/>
          </a:xfrm>
          <a:noFill/>
          <a:ln/>
        </p:spPr>
        <p:txBody>
          <a:bodyPr/>
          <a:lstStyle/>
          <a:p>
            <a:pPr>
              <a:lnSpc>
                <a:spcPct val="90000"/>
              </a:lnSpc>
            </a:pPr>
            <a:r>
              <a:rPr lang="en-GB" sz="3600" dirty="0"/>
              <a:t>All variables are entered into the model simultaneously.</a:t>
            </a:r>
          </a:p>
          <a:p>
            <a:pPr>
              <a:lnSpc>
                <a:spcPct val="90000"/>
              </a:lnSpc>
            </a:pPr>
            <a:endParaRPr lang="en-GB" sz="3600" dirty="0"/>
          </a:p>
          <a:p>
            <a:pPr>
              <a:lnSpc>
                <a:spcPct val="90000"/>
              </a:lnSpc>
            </a:pPr>
            <a:r>
              <a:rPr lang="en-GB" sz="3600" dirty="0"/>
              <a:t>The results obtained depend on the variables entered into the model.</a:t>
            </a:r>
          </a:p>
          <a:p>
            <a:pPr lvl="1">
              <a:lnSpc>
                <a:spcPct val="90000"/>
              </a:lnSpc>
            </a:pPr>
            <a:r>
              <a:rPr lang="en-GB" sz="3200" dirty="0"/>
              <a:t>It is important, therefore, to have good theoretical reasons for including a particular variable.</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4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4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667657" y="228600"/>
            <a:ext cx="10900229" cy="1143000"/>
          </a:xfrm>
          <a:noFill/>
          <a:ln/>
        </p:spPr>
        <p:txBody>
          <a:bodyPr/>
          <a:lstStyle/>
          <a:p>
            <a:r>
              <a:rPr lang="en-GB" dirty="0"/>
              <a:t>Stepwise entry</a:t>
            </a:r>
          </a:p>
        </p:txBody>
      </p:sp>
      <p:sp>
        <p:nvSpPr>
          <p:cNvPr id="236547" name="Rectangle 3"/>
          <p:cNvSpPr>
            <a:spLocks noGrp="1" noChangeArrowheads="1"/>
          </p:cNvSpPr>
          <p:nvPr>
            <p:ph type="body" idx="1"/>
          </p:nvPr>
        </p:nvSpPr>
        <p:spPr>
          <a:xfrm>
            <a:off x="667657" y="1643742"/>
            <a:ext cx="10726057" cy="4479472"/>
          </a:xfrm>
          <a:noFill/>
          <a:ln/>
        </p:spPr>
        <p:txBody>
          <a:bodyPr>
            <a:normAutofit/>
          </a:bodyPr>
          <a:lstStyle/>
          <a:p>
            <a:r>
              <a:rPr lang="en-GB" sz="3600" dirty="0"/>
              <a:t>Variables are entered into the model based on mathematical criteria.</a:t>
            </a:r>
          </a:p>
          <a:p>
            <a:endParaRPr lang="en-GB" sz="3600" dirty="0"/>
          </a:p>
          <a:p>
            <a:r>
              <a:rPr lang="en-GB" sz="3600" dirty="0"/>
              <a:t>Computer selects variables in steps.</a:t>
            </a:r>
          </a:p>
          <a:p>
            <a:endParaRPr lang="en-GB"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65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783771" y="228600"/>
            <a:ext cx="10697029" cy="1143000"/>
          </a:xfrm>
          <a:noFill/>
          <a:ln/>
        </p:spPr>
        <p:txBody>
          <a:bodyPr/>
          <a:lstStyle/>
          <a:p>
            <a:r>
              <a:rPr lang="en-GB" dirty="0"/>
              <a:t>Stepwise Entry</a:t>
            </a:r>
          </a:p>
        </p:txBody>
      </p:sp>
      <p:sp>
        <p:nvSpPr>
          <p:cNvPr id="242691" name="Rectangle 3"/>
          <p:cNvSpPr>
            <a:spLocks noGrp="1" noChangeArrowheads="1"/>
          </p:cNvSpPr>
          <p:nvPr>
            <p:ph type="body" idx="1"/>
          </p:nvPr>
        </p:nvSpPr>
        <p:spPr>
          <a:xfrm>
            <a:off x="783771" y="1498600"/>
            <a:ext cx="10697029" cy="4686300"/>
          </a:xfrm>
          <a:noFill/>
          <a:ln/>
        </p:spPr>
        <p:txBody>
          <a:bodyPr>
            <a:normAutofit/>
          </a:bodyPr>
          <a:lstStyle/>
          <a:p>
            <a:r>
              <a:rPr lang="en-GB" sz="3200" dirty="0"/>
              <a:t>Step 1</a:t>
            </a:r>
          </a:p>
          <a:p>
            <a:pPr lvl="1"/>
            <a:r>
              <a:rPr lang="en-GB" sz="3200" dirty="0"/>
              <a:t>SPSS looks for the predictor that can explain the most variance in the outcome variable.</a:t>
            </a:r>
          </a:p>
          <a:p>
            <a:pPr lvl="1"/>
            <a:endParaRPr lang="en-GB" sz="3200" dirty="0"/>
          </a:p>
          <a:p>
            <a:pPr>
              <a:lnSpc>
                <a:spcPct val="90000"/>
              </a:lnSpc>
            </a:pPr>
            <a:r>
              <a:rPr lang="en-GB" sz="3200" dirty="0"/>
              <a:t>Step 2:</a:t>
            </a:r>
          </a:p>
          <a:p>
            <a:pPr lvl="1">
              <a:lnSpc>
                <a:spcPct val="90000"/>
              </a:lnSpc>
            </a:pPr>
            <a:r>
              <a:rPr lang="en-GB" sz="3200" dirty="0"/>
              <a:t>Having selected the 1</a:t>
            </a:r>
            <a:r>
              <a:rPr lang="en-GB" sz="3200" baseline="30000" dirty="0"/>
              <a:t>st</a:t>
            </a:r>
            <a:r>
              <a:rPr lang="en-GB" sz="3200" dirty="0"/>
              <a:t> predictor, a second one is chosen from the remaining predictors.</a:t>
            </a:r>
          </a:p>
          <a:p>
            <a:pPr lvl="1">
              <a:lnSpc>
                <a:spcPct val="90000"/>
              </a:lnSpc>
            </a:pPr>
            <a:r>
              <a:rPr lang="en-GB" sz="3200" dirty="0"/>
              <a:t>The</a:t>
            </a:r>
            <a:r>
              <a:rPr lang="en-GB" sz="3200" i="1" dirty="0"/>
              <a:t> semi-partial correlation</a:t>
            </a:r>
            <a:r>
              <a:rPr lang="en-GB" sz="3200" dirty="0"/>
              <a:t> (think back to the last lecture) is used as a criterion for selection.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6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6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6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754743" y="228600"/>
            <a:ext cx="10740571" cy="1358900"/>
          </a:xfrm>
          <a:noFill/>
          <a:ln/>
        </p:spPr>
        <p:txBody>
          <a:bodyPr>
            <a:normAutofit/>
          </a:bodyPr>
          <a:lstStyle/>
          <a:p>
            <a:r>
              <a:rPr lang="en-GB" dirty="0">
                <a:sym typeface="Symbol" pitchFamily="18" charset="2"/>
              </a:rPr>
              <a:t>Problems with Stepwise Entry</a:t>
            </a:r>
            <a:endParaRPr lang="en-GB" b="1" i="1" baseline="-25000" dirty="0"/>
          </a:p>
        </p:txBody>
      </p:sp>
      <p:sp>
        <p:nvSpPr>
          <p:cNvPr id="253955" name="Rectangle 3"/>
          <p:cNvSpPr>
            <a:spLocks noGrp="1" noChangeArrowheads="1"/>
          </p:cNvSpPr>
          <p:nvPr>
            <p:ph type="body" idx="1"/>
          </p:nvPr>
        </p:nvSpPr>
        <p:spPr>
          <a:xfrm>
            <a:off x="1015999" y="1784350"/>
            <a:ext cx="10595429" cy="4241800"/>
          </a:xfrm>
          <a:noFill/>
          <a:ln/>
        </p:spPr>
        <p:txBody>
          <a:bodyPr>
            <a:normAutofit/>
          </a:bodyPr>
          <a:lstStyle/>
          <a:p>
            <a:r>
              <a:rPr lang="en-GB" sz="3200" dirty="0"/>
              <a:t>Reliance on a mathematical criterion</a:t>
            </a:r>
          </a:p>
          <a:p>
            <a:pPr lvl="1"/>
            <a:r>
              <a:rPr lang="en-GB" sz="3200" dirty="0"/>
              <a:t>Variable selection may depend upon only slight differences in the semi-partial correlation</a:t>
            </a:r>
          </a:p>
          <a:p>
            <a:pPr lvl="1"/>
            <a:r>
              <a:rPr lang="en-GB" sz="3200" dirty="0"/>
              <a:t>These slight numerical differences can lead to major theoretical differences</a:t>
            </a:r>
          </a:p>
          <a:p>
            <a:pPr lvl="1"/>
            <a:endParaRPr lang="en-GB" sz="3200" dirty="0"/>
          </a:p>
          <a:p>
            <a:r>
              <a:rPr lang="en-GB" sz="3200" dirty="0"/>
              <a:t>Should be used only for exploration</a:t>
            </a:r>
            <a:r>
              <a:rPr lang="en-GB" sz="3200" b="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3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39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Bias: Outliers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891" y="1488027"/>
            <a:ext cx="5048218" cy="5004848"/>
          </a:xfrm>
          <a:prstGeom prst="rect">
            <a:avLst/>
          </a:prstGeom>
        </p:spPr>
      </p:pic>
    </p:spTree>
    <p:extLst>
      <p:ext uri="{BB962C8B-B14F-4D97-AF65-F5344CB8AC3E}">
        <p14:creationId xmlns:p14="http://schemas.microsoft.com/office/powerpoint/2010/main" val="1764674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Bias: Outliers &amp; Influential Cases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020" y="1488027"/>
            <a:ext cx="5004848" cy="5004848"/>
          </a:xfrm>
          <a:prstGeom prst="rect">
            <a:avLst/>
          </a:prstGeom>
        </p:spPr>
      </p:pic>
    </p:spTree>
    <p:extLst>
      <p:ext uri="{BB962C8B-B14F-4D97-AF65-F5344CB8AC3E}">
        <p14:creationId xmlns:p14="http://schemas.microsoft.com/office/powerpoint/2010/main" val="156209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C766-667F-6548-9059-FC038E747AE7}"/>
              </a:ext>
            </a:extLst>
          </p:cNvPr>
          <p:cNvSpPr>
            <a:spLocks noGrp="1"/>
          </p:cNvSpPr>
          <p:nvPr>
            <p:ph type="title"/>
          </p:nvPr>
        </p:nvSpPr>
        <p:spPr/>
        <p:txBody>
          <a:bodyPr/>
          <a:lstStyle/>
          <a:p>
            <a:r>
              <a:rPr lang="en-US" dirty="0"/>
              <a:t>Do you remember…?</a:t>
            </a:r>
          </a:p>
        </p:txBody>
      </p:sp>
      <p:pic>
        <p:nvPicPr>
          <p:cNvPr id="4" name="Picture 3">
            <a:extLst>
              <a:ext uri="{FF2B5EF4-FFF2-40B4-BE49-F238E27FC236}">
                <a16:creationId xmlns:a16="http://schemas.microsoft.com/office/drawing/2014/main" id="{DE7CF31B-9DEC-4644-8235-59E139659C22}"/>
              </a:ext>
            </a:extLst>
          </p:cNvPr>
          <p:cNvPicPr>
            <a:picLocks noChangeAspect="1"/>
          </p:cNvPicPr>
          <p:nvPr/>
        </p:nvPicPr>
        <p:blipFill>
          <a:blip r:embed="rId2"/>
          <a:stretch>
            <a:fillRect/>
          </a:stretch>
        </p:blipFill>
        <p:spPr>
          <a:xfrm>
            <a:off x="2876549" y="1927478"/>
            <a:ext cx="6071507" cy="4565397"/>
          </a:xfrm>
          <a:prstGeom prst="rect">
            <a:avLst/>
          </a:prstGeom>
        </p:spPr>
      </p:pic>
      <p:sp>
        <p:nvSpPr>
          <p:cNvPr id="5" name="Rectangle 4">
            <a:extLst>
              <a:ext uri="{FF2B5EF4-FFF2-40B4-BE49-F238E27FC236}">
                <a16:creationId xmlns:a16="http://schemas.microsoft.com/office/drawing/2014/main" id="{2AF80B6B-B6EF-844D-B50C-7B597F7213DC}"/>
              </a:ext>
            </a:extLst>
          </p:cNvPr>
          <p:cNvSpPr/>
          <p:nvPr/>
        </p:nvSpPr>
        <p:spPr>
          <a:xfrm>
            <a:off x="1959429" y="4036303"/>
            <a:ext cx="8229600" cy="2642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tangle 5">
            <a:extLst>
              <a:ext uri="{FF2B5EF4-FFF2-40B4-BE49-F238E27FC236}">
                <a16:creationId xmlns:a16="http://schemas.microsoft.com/office/drawing/2014/main" id="{D62302A2-F633-6B42-9C38-37DC221465EF}"/>
              </a:ext>
            </a:extLst>
          </p:cNvPr>
          <p:cNvSpPr/>
          <p:nvPr/>
        </p:nvSpPr>
        <p:spPr>
          <a:xfrm>
            <a:off x="2349306" y="1927478"/>
            <a:ext cx="7638756" cy="89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A03F7B4C-AE99-5D7D-3484-DE5414D670F5}"/>
              </a:ext>
            </a:extLst>
          </p:cNvPr>
          <p:cNvSpPr txBox="1"/>
          <p:nvPr/>
        </p:nvSpPr>
        <p:spPr>
          <a:xfrm>
            <a:off x="4140342" y="5167313"/>
            <a:ext cx="3543919" cy="461665"/>
          </a:xfrm>
          <a:prstGeom prst="rect">
            <a:avLst/>
          </a:prstGeom>
          <a:noFill/>
        </p:spPr>
        <p:txBody>
          <a:bodyPr wrap="none" rtlCol="0">
            <a:spAutoFit/>
          </a:bodyPr>
          <a:lstStyle/>
          <a:p>
            <a:r>
              <a:rPr lang="en-US" sz="2400" dirty="0"/>
              <a:t>Thank your math teachers!</a:t>
            </a:r>
          </a:p>
        </p:txBody>
      </p:sp>
    </p:spTree>
    <p:extLst>
      <p:ext uri="{BB962C8B-B14F-4D97-AF65-F5344CB8AC3E}">
        <p14:creationId xmlns:p14="http://schemas.microsoft.com/office/powerpoint/2010/main" val="2008238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dirty="0"/>
              <a:t>Generalizing the model</a:t>
            </a:r>
            <a:r>
              <a:rPr lang="en-US" b="1" dirty="0"/>
              <a:t> </a:t>
            </a:r>
            <a:endParaRPr lang="en-US" dirty="0"/>
          </a:p>
        </p:txBody>
      </p:sp>
      <p:sp>
        <p:nvSpPr>
          <p:cNvPr id="285699" name="Rectangle 3"/>
          <p:cNvSpPr>
            <a:spLocks noGrp="1" noChangeArrowheads="1"/>
          </p:cNvSpPr>
          <p:nvPr>
            <p:ph idx="1"/>
          </p:nvPr>
        </p:nvSpPr>
        <p:spPr/>
        <p:txBody>
          <a:bodyPr>
            <a:normAutofit/>
          </a:bodyPr>
          <a:lstStyle/>
          <a:p>
            <a:r>
              <a:rPr lang="en-US" sz="3200" dirty="0"/>
              <a:t>We hope to be able to generalize the sample model to the entire population. </a:t>
            </a:r>
          </a:p>
          <a:p>
            <a:endParaRPr lang="en-US" sz="3200" dirty="0"/>
          </a:p>
          <a:p>
            <a:r>
              <a:rPr lang="en-US" sz="3200" dirty="0"/>
              <a:t>To do this, several assumptions must be met.</a:t>
            </a:r>
          </a:p>
          <a:p>
            <a:endParaRPr lang="en-US" sz="3200" dirty="0"/>
          </a:p>
          <a:p>
            <a:r>
              <a:rPr lang="en-US" sz="3200" dirty="0"/>
              <a:t>Violating these assumptions stops us generalizing conclusions to our target population.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5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5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Assumptions (a reminder…)</a:t>
            </a:r>
          </a:p>
        </p:txBody>
      </p:sp>
      <p:sp>
        <p:nvSpPr>
          <p:cNvPr id="287747" name="Rectangle 3"/>
          <p:cNvSpPr>
            <a:spLocks noGrp="1" noChangeArrowheads="1"/>
          </p:cNvSpPr>
          <p:nvPr>
            <p:ph idx="1"/>
          </p:nvPr>
        </p:nvSpPr>
        <p:spPr>
          <a:xfrm>
            <a:off x="838200" y="1690688"/>
            <a:ext cx="10515600" cy="4351338"/>
          </a:xfrm>
        </p:spPr>
        <p:txBody>
          <a:bodyPr>
            <a:normAutofit/>
          </a:bodyPr>
          <a:lstStyle/>
          <a:p>
            <a:pPr>
              <a:lnSpc>
                <a:spcPct val="90000"/>
              </a:lnSpc>
            </a:pPr>
            <a:r>
              <a:rPr lang="en-US" sz="2800" dirty="0"/>
              <a:t>Additivity and linearity</a:t>
            </a:r>
          </a:p>
          <a:p>
            <a:pPr>
              <a:lnSpc>
                <a:spcPct val="90000"/>
              </a:lnSpc>
            </a:pPr>
            <a:r>
              <a:rPr lang="en-GB" sz="2800" dirty="0"/>
              <a:t>Spherical residuals</a:t>
            </a:r>
          </a:p>
          <a:p>
            <a:pPr lvl="1">
              <a:lnSpc>
                <a:spcPct val="90000"/>
              </a:lnSpc>
            </a:pPr>
            <a:r>
              <a:rPr lang="en-US" dirty="0"/>
              <a:t>Homoscedasticity: For each value of the predictors the variance of the error term should be constant</a:t>
            </a:r>
          </a:p>
          <a:p>
            <a:pPr lvl="1">
              <a:lnSpc>
                <a:spcPct val="90000"/>
              </a:lnSpc>
            </a:pPr>
            <a:r>
              <a:rPr lang="en-US" dirty="0"/>
              <a:t>Independent </a:t>
            </a:r>
            <a:r>
              <a:rPr lang="en-GB" dirty="0"/>
              <a:t>residuals</a:t>
            </a:r>
            <a:r>
              <a:rPr lang="en-US" dirty="0"/>
              <a:t>: for any pair of observations, the error terms should be uncorrelated.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7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Assumptions (a reminder…)</a:t>
            </a:r>
          </a:p>
        </p:txBody>
      </p:sp>
      <p:pic>
        <p:nvPicPr>
          <p:cNvPr id="3" name="Picture 2" descr="Chart, scatter chart&#10;&#10;Description automatically generated">
            <a:extLst>
              <a:ext uri="{FF2B5EF4-FFF2-40B4-BE49-F238E27FC236}">
                <a16:creationId xmlns:a16="http://schemas.microsoft.com/office/drawing/2014/main" id="{4AF377DD-5EF6-622D-9D22-33D3F9DCCD7C}"/>
              </a:ext>
            </a:extLst>
          </p:cNvPr>
          <p:cNvPicPr>
            <a:picLocks noChangeAspect="1"/>
          </p:cNvPicPr>
          <p:nvPr/>
        </p:nvPicPr>
        <p:blipFill>
          <a:blip r:embed="rId2"/>
          <a:stretch>
            <a:fillRect/>
          </a:stretch>
        </p:blipFill>
        <p:spPr>
          <a:xfrm>
            <a:off x="3710292" y="1507678"/>
            <a:ext cx="4771415" cy="4771415"/>
          </a:xfrm>
          <a:prstGeom prst="rect">
            <a:avLst/>
          </a:prstGeom>
        </p:spPr>
      </p:pic>
    </p:spTree>
    <p:extLst>
      <p:ext uri="{BB962C8B-B14F-4D97-AF65-F5344CB8AC3E}">
        <p14:creationId xmlns:p14="http://schemas.microsoft.com/office/powerpoint/2010/main" val="1858680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Assumptions (a reminder…)</a:t>
            </a:r>
          </a:p>
        </p:txBody>
      </p:sp>
      <p:sp>
        <p:nvSpPr>
          <p:cNvPr id="287747" name="Rectangle 3"/>
          <p:cNvSpPr>
            <a:spLocks noGrp="1" noChangeArrowheads="1"/>
          </p:cNvSpPr>
          <p:nvPr>
            <p:ph idx="1"/>
          </p:nvPr>
        </p:nvSpPr>
        <p:spPr>
          <a:xfrm>
            <a:off x="838200" y="1690688"/>
            <a:ext cx="10515600" cy="4351338"/>
          </a:xfrm>
        </p:spPr>
        <p:txBody>
          <a:bodyPr>
            <a:normAutofit/>
          </a:bodyPr>
          <a:lstStyle/>
          <a:p>
            <a:pPr>
              <a:lnSpc>
                <a:spcPct val="90000"/>
              </a:lnSpc>
            </a:pPr>
            <a:r>
              <a:rPr lang="en-US" sz="2800" dirty="0"/>
              <a:t>Additivity and linearity</a:t>
            </a:r>
          </a:p>
          <a:p>
            <a:pPr>
              <a:lnSpc>
                <a:spcPct val="90000"/>
              </a:lnSpc>
            </a:pPr>
            <a:r>
              <a:rPr lang="en-GB" sz="2800" dirty="0"/>
              <a:t>Spherical residuals</a:t>
            </a:r>
          </a:p>
          <a:p>
            <a:pPr lvl="1">
              <a:lnSpc>
                <a:spcPct val="90000"/>
              </a:lnSpc>
            </a:pPr>
            <a:r>
              <a:rPr lang="en-US" dirty="0"/>
              <a:t>Homoscedasticity: For each value of the predictors the variance of the error term should be constant</a:t>
            </a:r>
          </a:p>
          <a:p>
            <a:pPr lvl="1">
              <a:lnSpc>
                <a:spcPct val="90000"/>
              </a:lnSpc>
            </a:pPr>
            <a:r>
              <a:rPr lang="en-US" dirty="0"/>
              <a:t>Independent </a:t>
            </a:r>
            <a:r>
              <a:rPr lang="en-GB" dirty="0"/>
              <a:t>residuals</a:t>
            </a:r>
            <a:r>
              <a:rPr lang="en-US" dirty="0"/>
              <a:t>: for any pair of observations, the error terms should be uncorrelated.</a:t>
            </a:r>
            <a:endParaRPr lang="en-US" sz="2400" dirty="0"/>
          </a:p>
          <a:p>
            <a:pPr>
              <a:lnSpc>
                <a:spcPct val="90000"/>
              </a:lnSpc>
            </a:pPr>
            <a:r>
              <a:rPr lang="en-US" sz="2800" dirty="0"/>
              <a:t>Normally-distributed errors</a:t>
            </a:r>
          </a:p>
          <a:p>
            <a:pPr>
              <a:lnSpc>
                <a:spcPct val="90000"/>
              </a:lnSpc>
            </a:pPr>
            <a:r>
              <a:rPr lang="en-US" sz="2800" dirty="0"/>
              <a:t>No Multicollinearity:</a:t>
            </a:r>
          </a:p>
          <a:p>
            <a:pPr lvl="1">
              <a:lnSpc>
                <a:spcPct val="90000"/>
              </a:lnSpc>
            </a:pPr>
            <a:r>
              <a:rPr lang="en-US" sz="2400" dirty="0"/>
              <a:t>Predictors must not be highly correlated.</a:t>
            </a:r>
          </a:p>
        </p:txBody>
      </p:sp>
    </p:spTree>
    <p:extLst>
      <p:ext uri="{BB962C8B-B14F-4D97-AF65-F5344CB8AC3E}">
        <p14:creationId xmlns:p14="http://schemas.microsoft.com/office/powerpoint/2010/main" val="82595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7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7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7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774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7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Multicollinearity</a:t>
            </a:r>
          </a:p>
        </p:txBody>
      </p:sp>
      <p:sp>
        <p:nvSpPr>
          <p:cNvPr id="288771" name="Rectangle 3"/>
          <p:cNvSpPr>
            <a:spLocks noGrp="1" noChangeArrowheads="1"/>
          </p:cNvSpPr>
          <p:nvPr>
            <p:ph idx="1"/>
          </p:nvPr>
        </p:nvSpPr>
        <p:spPr/>
        <p:txBody>
          <a:bodyPr>
            <a:normAutofit/>
          </a:bodyPr>
          <a:lstStyle/>
          <a:p>
            <a:r>
              <a:rPr lang="en-US" sz="3200" dirty="0"/>
              <a:t>Multicollinearity exists if predictors are highly correlated.</a:t>
            </a:r>
          </a:p>
          <a:p>
            <a:endParaRPr lang="en-US" sz="3200" dirty="0"/>
          </a:p>
          <a:p>
            <a:r>
              <a:rPr lang="en-US" sz="3200" dirty="0"/>
              <a:t>This assumption can be checked with collinearity diagnostics.</a:t>
            </a:r>
          </a:p>
          <a:p>
            <a:pPr lvl="1"/>
            <a:r>
              <a:rPr lang="en-US" sz="2800" dirty="0"/>
              <a:t>tolerance</a:t>
            </a:r>
          </a:p>
          <a:p>
            <a:pPr lvl="1"/>
            <a:r>
              <a:rPr lang="en-US" sz="2800" dirty="0"/>
              <a:t>variance inflation factor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87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87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8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noFill/>
          <a:ln/>
        </p:spPr>
        <p:txBody>
          <a:bodyPr/>
          <a:lstStyle/>
          <a:p>
            <a:r>
              <a:rPr lang="en-GB" sz="4000" dirty="0">
                <a:sym typeface="Symbol" pitchFamily="18" charset="2"/>
              </a:rPr>
              <a:t>Interpreting Model Parameters</a:t>
            </a:r>
            <a:endParaRPr lang="en-GB" b="1" i="1" baseline="-25000" dirty="0"/>
          </a:p>
        </p:txBody>
      </p:sp>
      <p:sp>
        <p:nvSpPr>
          <p:cNvPr id="274435" name="Rectangle 3"/>
          <p:cNvSpPr>
            <a:spLocks noGrp="1" noChangeArrowheads="1"/>
          </p:cNvSpPr>
          <p:nvPr>
            <p:ph idx="1"/>
          </p:nvPr>
        </p:nvSpPr>
        <p:spPr>
          <a:noFill/>
          <a:ln/>
        </p:spPr>
        <p:txBody>
          <a:bodyPr/>
          <a:lstStyle/>
          <a:p>
            <a:r>
              <a:rPr lang="en-GB" sz="3600" i="1" dirty="0"/>
              <a:t>b</a:t>
            </a:r>
            <a:r>
              <a:rPr lang="en-GB" sz="3600" dirty="0"/>
              <a:t>-values:</a:t>
            </a:r>
          </a:p>
          <a:p>
            <a:pPr lvl="1"/>
            <a:r>
              <a:rPr lang="en-GB" sz="3200" dirty="0"/>
              <a:t>The expected change in the outcome associated with a unit change in the predictor.</a:t>
            </a:r>
          </a:p>
          <a:p>
            <a:pPr lvl="1"/>
            <a:endParaRPr lang="en-GB" sz="3200" dirty="0"/>
          </a:p>
          <a:p>
            <a:r>
              <a:rPr lang="en-GB" sz="3600" dirty="0"/>
              <a:t>Standardised </a:t>
            </a:r>
            <a:r>
              <a:rPr lang="en-GB" sz="3600" i="1" dirty="0"/>
              <a:t>b</a:t>
            </a:r>
            <a:r>
              <a:rPr lang="en-GB" sz="3600" dirty="0"/>
              <a:t>-values:</a:t>
            </a:r>
          </a:p>
          <a:p>
            <a:pPr lvl="1"/>
            <a:r>
              <a:rPr lang="en-GB" sz="3200" dirty="0"/>
              <a:t>Tell us the same but expressed as standard deviations.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4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dirty="0"/>
              <a:t>Logistic Regression</a:t>
            </a:r>
            <a:endParaRPr lang="en-US" dirty="0"/>
          </a:p>
        </p:txBody>
      </p:sp>
      <p:sp>
        <p:nvSpPr>
          <p:cNvPr id="36867" name="Rectangle 3"/>
          <p:cNvSpPr>
            <a:spLocks noGrp="1" noChangeArrowheads="1"/>
          </p:cNvSpPr>
          <p:nvPr>
            <p:ph idx="1"/>
          </p:nvPr>
        </p:nvSpPr>
        <p:spPr/>
        <p:txBody>
          <a:bodyPr>
            <a:normAutofit fontScale="92500"/>
          </a:bodyPr>
          <a:lstStyle/>
          <a:p>
            <a:r>
              <a:rPr lang="en-US" sz="3200" dirty="0"/>
              <a:t>To predict an outcome variable that is categorical from one or more categorical or continuous predictor variables</a:t>
            </a:r>
          </a:p>
          <a:p>
            <a:endParaRPr lang="en-US" sz="3200" dirty="0"/>
          </a:p>
          <a:p>
            <a:r>
              <a:rPr lang="en-US" sz="3200" dirty="0"/>
              <a:t>Used because having a categorical outcome variable violates the assumption of linearity in normal regression</a:t>
            </a:r>
          </a:p>
          <a:p>
            <a:endParaRPr lang="en-US" sz="3200" dirty="0"/>
          </a:p>
          <a:p>
            <a:r>
              <a:rPr lang="en-US" sz="3200" dirty="0"/>
              <a:t>Example: Explain whether a person chooses/refuses a tutoring session, using their GPA and beliefs about intelligence (e.g., growth/fixed)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noFill/>
          <a:ln/>
        </p:spPr>
        <p:txBody>
          <a:bodyPr/>
          <a:lstStyle/>
          <a:p>
            <a:r>
              <a:rPr lang="en-GB" sz="4000" dirty="0">
                <a:sym typeface="Symbol" pitchFamily="18" charset="2"/>
              </a:rPr>
              <a:t>Interpreting </a:t>
            </a:r>
            <a:r>
              <a:rPr lang="en-GB" sz="4000">
                <a:sym typeface="Symbol" pitchFamily="18" charset="2"/>
              </a:rPr>
              <a:t>Logistic Regression </a:t>
            </a:r>
            <a:r>
              <a:rPr lang="en-GB" sz="4000" dirty="0">
                <a:sym typeface="Symbol" pitchFamily="18" charset="2"/>
              </a:rPr>
              <a:t>Model Parameters</a:t>
            </a:r>
            <a:endParaRPr lang="en-GB" b="1" i="1" baseline="-25000" dirty="0"/>
          </a:p>
        </p:txBody>
      </p:sp>
      <p:sp>
        <p:nvSpPr>
          <p:cNvPr id="274435" name="Rectangle 3"/>
          <p:cNvSpPr>
            <a:spLocks noGrp="1" noChangeArrowheads="1"/>
          </p:cNvSpPr>
          <p:nvPr>
            <p:ph idx="1"/>
          </p:nvPr>
        </p:nvSpPr>
        <p:spPr>
          <a:noFill/>
          <a:ln/>
        </p:spPr>
        <p:txBody>
          <a:bodyPr>
            <a:normAutofit fontScale="92500"/>
          </a:bodyPr>
          <a:lstStyle/>
          <a:p>
            <a:r>
              <a:rPr lang="en-GB" sz="3600" i="1" dirty="0"/>
              <a:t>b</a:t>
            </a:r>
            <a:r>
              <a:rPr lang="en-GB" sz="3600" dirty="0"/>
              <a:t>-values:</a:t>
            </a:r>
          </a:p>
          <a:p>
            <a:pPr lvl="1"/>
            <a:r>
              <a:rPr lang="en-GB" sz="3200" dirty="0"/>
              <a:t>The expected change in </a:t>
            </a:r>
            <a:r>
              <a:rPr lang="en-GB" sz="3200" b="1" dirty="0">
                <a:solidFill>
                  <a:srgbClr val="FF0000"/>
                </a:solidFill>
              </a:rPr>
              <a:t>the log(odds) of the outcome </a:t>
            </a:r>
            <a:r>
              <a:rPr lang="en-GB" sz="3200" dirty="0"/>
              <a:t>associated with a unit change in the predictor.</a:t>
            </a:r>
          </a:p>
          <a:p>
            <a:r>
              <a:rPr lang="en-GB" sz="3600" dirty="0"/>
              <a:t>exponentiate the coefficient (e</a:t>
            </a:r>
            <a:r>
              <a:rPr lang="en-GB" sz="3600" i="1" baseline="30000" dirty="0"/>
              <a:t>b</a:t>
            </a:r>
            <a:r>
              <a:rPr lang="en-GB" sz="3600" dirty="0"/>
              <a:t>) to calculate the odds ratio.</a:t>
            </a:r>
          </a:p>
          <a:p>
            <a:pPr lvl="1"/>
            <a:r>
              <a:rPr lang="en-GB" sz="3200" dirty="0"/>
              <a:t>e.g., odds ratio of 1.2 indicates that a one unit increase in the predictor means the odds of the outcome are 1.2 times the odds of the outcome without the increase in the predictor</a:t>
            </a:r>
          </a:p>
          <a:p>
            <a:pPr lvl="1"/>
            <a:endParaRPr lang="en-GB" sz="3200" baseline="30000" dirty="0"/>
          </a:p>
          <a:p>
            <a:endParaRPr lang="en-GB" dirty="0"/>
          </a:p>
        </p:txBody>
      </p:sp>
    </p:spTree>
    <p:extLst>
      <p:ext uri="{BB962C8B-B14F-4D97-AF65-F5344CB8AC3E}">
        <p14:creationId xmlns:p14="http://schemas.microsoft.com/office/powerpoint/2010/main" val="100312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44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443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Multinomial Logistic Regression</a:t>
            </a:r>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GB" dirty="0"/>
              <a:t>Logistic regression to predict membership of more than two categories.</a:t>
            </a:r>
          </a:p>
          <a:p>
            <a:r>
              <a:rPr lang="en-GB" dirty="0"/>
              <a:t>It (basically) works in the same way as binary logistic regression.</a:t>
            </a:r>
          </a:p>
          <a:p>
            <a:r>
              <a:rPr lang="en-GB" dirty="0"/>
              <a:t>The analysis breaks the outcome variable down into a series of comparisons between two categories.</a:t>
            </a:r>
          </a:p>
          <a:p>
            <a:pPr lvl="1"/>
            <a:r>
              <a:rPr lang="en-GB" dirty="0"/>
              <a:t>E.g., if you have three outcome categories (A, B and C), then the analysis will consist of two comparisons that you choose:</a:t>
            </a:r>
          </a:p>
          <a:p>
            <a:pPr lvl="2"/>
            <a:r>
              <a:rPr lang="en-GB" dirty="0"/>
              <a:t>Compare everything against your first category (e.g. A vs. B and A vs. C),</a:t>
            </a:r>
          </a:p>
          <a:p>
            <a:pPr lvl="2"/>
            <a:r>
              <a:rPr lang="en-GB" dirty="0"/>
              <a:t>Or your last category (e.g. A vs. C and B vs. C),</a:t>
            </a:r>
          </a:p>
          <a:p>
            <a:pPr lvl="2"/>
            <a:r>
              <a:rPr lang="en-GB" dirty="0"/>
              <a:t>Or a custom category (e.g. B vs. A and B vs.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C766-667F-6548-9059-FC038E747AE7}"/>
              </a:ext>
            </a:extLst>
          </p:cNvPr>
          <p:cNvSpPr>
            <a:spLocks noGrp="1"/>
          </p:cNvSpPr>
          <p:nvPr>
            <p:ph type="title"/>
          </p:nvPr>
        </p:nvSpPr>
        <p:spPr/>
        <p:txBody>
          <a:bodyPr/>
          <a:lstStyle/>
          <a:p>
            <a:r>
              <a:rPr lang="en-US" dirty="0"/>
              <a:t>Do you remember…?</a:t>
            </a:r>
          </a:p>
        </p:txBody>
      </p:sp>
      <p:pic>
        <p:nvPicPr>
          <p:cNvPr id="4" name="Picture 3">
            <a:extLst>
              <a:ext uri="{FF2B5EF4-FFF2-40B4-BE49-F238E27FC236}">
                <a16:creationId xmlns:a16="http://schemas.microsoft.com/office/drawing/2014/main" id="{DE7CF31B-9DEC-4644-8235-59E139659C22}"/>
              </a:ext>
            </a:extLst>
          </p:cNvPr>
          <p:cNvPicPr>
            <a:picLocks noChangeAspect="1"/>
          </p:cNvPicPr>
          <p:nvPr/>
        </p:nvPicPr>
        <p:blipFill>
          <a:blip r:embed="rId2"/>
          <a:stretch>
            <a:fillRect/>
          </a:stretch>
        </p:blipFill>
        <p:spPr>
          <a:xfrm>
            <a:off x="2876549" y="1927478"/>
            <a:ext cx="6071507" cy="4565397"/>
          </a:xfrm>
          <a:prstGeom prst="rect">
            <a:avLst/>
          </a:prstGeom>
        </p:spPr>
      </p:pic>
      <p:sp>
        <p:nvSpPr>
          <p:cNvPr id="5" name="Rectangle 4">
            <a:extLst>
              <a:ext uri="{FF2B5EF4-FFF2-40B4-BE49-F238E27FC236}">
                <a16:creationId xmlns:a16="http://schemas.microsoft.com/office/drawing/2014/main" id="{2AF80B6B-B6EF-844D-B50C-7B597F7213DC}"/>
              </a:ext>
            </a:extLst>
          </p:cNvPr>
          <p:cNvSpPr/>
          <p:nvPr/>
        </p:nvSpPr>
        <p:spPr>
          <a:xfrm>
            <a:off x="1959429" y="5008097"/>
            <a:ext cx="8229600" cy="1670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96698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a:t>What is the Linear Model?</a:t>
            </a:r>
            <a:endParaRPr lang="en-US" dirty="0"/>
          </a:p>
        </p:txBody>
      </p:sp>
      <p:sp>
        <p:nvSpPr>
          <p:cNvPr id="4099" name="Rectangle 3"/>
          <p:cNvSpPr>
            <a:spLocks noGrp="1" noChangeArrowheads="1"/>
          </p:cNvSpPr>
          <p:nvPr>
            <p:ph idx="1"/>
          </p:nvPr>
        </p:nvSpPr>
        <p:spPr/>
        <p:txBody>
          <a:bodyPr>
            <a:normAutofit/>
          </a:bodyPr>
          <a:lstStyle/>
          <a:p>
            <a:r>
              <a:rPr lang="en-US" sz="3200" dirty="0"/>
              <a:t>A way of predicting the value of one variable from another.</a:t>
            </a:r>
          </a:p>
          <a:p>
            <a:pPr lvl="1"/>
            <a:r>
              <a:rPr lang="en-US" sz="3200" dirty="0"/>
              <a:t>It is a hypothetical model of the relationship between two variables.</a:t>
            </a:r>
          </a:p>
          <a:p>
            <a:pPr lvl="1"/>
            <a:r>
              <a:rPr lang="en-US" sz="3200" dirty="0"/>
              <a:t>The model used is a linear one.</a:t>
            </a:r>
          </a:p>
          <a:p>
            <a:pPr lvl="1"/>
            <a:r>
              <a:rPr lang="en-US" sz="3200" dirty="0"/>
              <a:t>Therefore, we describe the relationship using the equation of a straight 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93486" y="274638"/>
            <a:ext cx="11088915" cy="1143000"/>
          </a:xfrm>
        </p:spPr>
        <p:txBody>
          <a:bodyPr/>
          <a:lstStyle/>
          <a:p>
            <a:pPr algn="ctr"/>
            <a:r>
              <a:rPr lang="en-GB" dirty="0"/>
              <a:t>Describing a Straight Line</a:t>
            </a:r>
            <a:endParaRPr lang="en-US" dirty="0"/>
          </a:p>
        </p:txBody>
      </p:sp>
      <p:sp>
        <p:nvSpPr>
          <p:cNvPr id="5123" name="Rectangle 3"/>
          <p:cNvSpPr>
            <a:spLocks noGrp="1" noChangeArrowheads="1"/>
          </p:cNvSpPr>
          <p:nvPr>
            <p:ph type="body" sz="half" idx="1"/>
          </p:nvPr>
        </p:nvSpPr>
        <p:spPr>
          <a:xfrm>
            <a:off x="3287714" y="2492375"/>
            <a:ext cx="6911975" cy="3633788"/>
          </a:xfrm>
        </p:spPr>
        <p:txBody>
          <a:bodyPr/>
          <a:lstStyle/>
          <a:p>
            <a:r>
              <a:rPr lang="en-GB" sz="2800" i="1" dirty="0">
                <a:cs typeface="Arial" charset="0"/>
              </a:rPr>
              <a:t>b</a:t>
            </a:r>
            <a:r>
              <a:rPr lang="en-US" sz="2800" baseline="-25000" dirty="0" err="1"/>
              <a:t>i</a:t>
            </a:r>
            <a:endParaRPr lang="en-US" sz="2800" baseline="-25000" dirty="0"/>
          </a:p>
          <a:p>
            <a:pPr lvl="1"/>
            <a:r>
              <a:rPr lang="en-US" sz="2400" dirty="0"/>
              <a:t>Coefficient for the predictor</a:t>
            </a:r>
          </a:p>
          <a:p>
            <a:pPr lvl="1"/>
            <a:r>
              <a:rPr lang="en-US" sz="2400" dirty="0"/>
              <a:t>Gradient (slope) of the line</a:t>
            </a:r>
          </a:p>
          <a:p>
            <a:pPr lvl="1"/>
            <a:r>
              <a:rPr lang="en-US" sz="2400" dirty="0"/>
              <a:t>Direction/strength of relationship</a:t>
            </a:r>
          </a:p>
          <a:p>
            <a:r>
              <a:rPr lang="en-GB" sz="2800" i="1" dirty="0">
                <a:cs typeface="Arial" charset="0"/>
              </a:rPr>
              <a:t>b</a:t>
            </a:r>
            <a:r>
              <a:rPr lang="en-GB" sz="2800" i="1" baseline="-25000" dirty="0">
                <a:cs typeface="Arial" charset="0"/>
              </a:rPr>
              <a:t>0</a:t>
            </a:r>
            <a:endParaRPr lang="en-US" sz="2800" i="1" baseline="-25000" dirty="0"/>
          </a:p>
          <a:p>
            <a:pPr lvl="1"/>
            <a:r>
              <a:rPr lang="en-US" sz="2400" dirty="0"/>
              <a:t>Intercept (value of </a:t>
            </a:r>
            <a:r>
              <a:rPr lang="en-US" sz="2400" i="1" dirty="0"/>
              <a:t>Y</a:t>
            </a:r>
            <a:r>
              <a:rPr lang="en-US" sz="2400" dirty="0"/>
              <a:t> when </a:t>
            </a:r>
            <a:r>
              <a:rPr lang="en-US" sz="2400" i="1" dirty="0"/>
              <a:t>X</a:t>
            </a:r>
            <a:r>
              <a:rPr lang="en-US" sz="2400" dirty="0"/>
              <a:t> = 0)</a:t>
            </a:r>
          </a:p>
          <a:p>
            <a:pPr lvl="1"/>
            <a:r>
              <a:rPr lang="en-US" sz="2400" dirty="0"/>
              <a:t>Point at which the regression line crosses the </a:t>
            </a:r>
            <a:r>
              <a:rPr lang="en-US" sz="2400" i="1" dirty="0"/>
              <a:t>Y</a:t>
            </a:r>
            <a:r>
              <a:rPr lang="en-US" sz="2400" dirty="0"/>
              <a:t>-axis (ordinate)</a:t>
            </a:r>
          </a:p>
        </p:txBody>
      </p:sp>
      <mc:AlternateContent xmlns:mc="http://schemas.openxmlformats.org/markup-compatibility/2006" xmlns:a14="http://schemas.microsoft.com/office/drawing/2010/main">
        <mc:Choice Requires="a14">
          <p:sp>
            <p:nvSpPr>
              <p:cNvPr id="3" name="Rectangle 2"/>
              <p:cNvSpPr/>
              <p:nvPr/>
            </p:nvSpPr>
            <p:spPr>
              <a:xfrm>
                <a:off x="4225380" y="1662620"/>
                <a:ext cx="397134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3200" i="1">
                              <a:latin typeface="Cambria Math" panose="02040503050406030204" pitchFamily="18" charset="0"/>
                            </a:rPr>
                          </m:ctrlPr>
                        </m:sSubPr>
                        <m:e>
                          <m:r>
                            <m:rPr>
                              <m:nor/>
                            </m:rPr>
                            <a:rPr lang="en-GB" sz="3200"/>
                            <m:t>y</m:t>
                          </m:r>
                        </m:e>
                        <m:sub>
                          <m:r>
                            <a:rPr lang="en-GB" sz="3200" i="1">
                              <a:latin typeface="Cambria Math" charset="0"/>
                            </a:rPr>
                            <m:t>𝑖</m:t>
                          </m:r>
                        </m:sub>
                      </m:sSub>
                      <m:r>
                        <a:rPr lang="en-GB" sz="3200">
                          <a:latin typeface="Cambria Math" charset="0"/>
                        </a:rPr>
                        <m:t>=</m:t>
                      </m:r>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0</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1</m:t>
                              </m:r>
                            </m:sub>
                          </m:sSub>
                          <m:sSub>
                            <m:sSubPr>
                              <m:ctrlPr>
                                <a:rPr lang="en-GB" sz="3200" i="1">
                                  <a:latin typeface="Cambria Math" panose="02040503050406030204" pitchFamily="18" charset="0"/>
                                </a:rPr>
                              </m:ctrlPr>
                            </m:sSubPr>
                            <m:e>
                              <m:r>
                                <a:rPr lang="en-GB" sz="3200" i="1">
                                  <a:latin typeface="Cambria Math" charset="0"/>
                                </a:rPr>
                                <m:t>𝑋</m:t>
                              </m:r>
                            </m:e>
                            <m:sub>
                              <m:r>
                                <a:rPr lang="en-GB" sz="3200" i="1">
                                  <a:latin typeface="Cambria Math" charset="0"/>
                                </a:rPr>
                                <m:t>𝑖</m:t>
                              </m:r>
                            </m:sub>
                          </m:sSub>
                        </m:e>
                      </m:d>
                      <m:r>
                        <a:rPr lang="en-GB" sz="3200">
                          <a:latin typeface="Cambria Math" charset="0"/>
                        </a:rPr>
                        <m:t>+</m:t>
                      </m:r>
                      <m:sSub>
                        <m:sSubPr>
                          <m:ctrlPr>
                            <a:rPr lang="en-GB" sz="3200" i="1">
                              <a:latin typeface="Cambria Math" panose="02040503050406030204" pitchFamily="18" charset="0"/>
                            </a:rPr>
                          </m:ctrlPr>
                        </m:sSubPr>
                        <m:e>
                          <m:r>
                            <m:rPr>
                              <m:nor/>
                            </m:rPr>
                            <a:rPr lang="en-GB" sz="3200" i="1">
                              <a:latin typeface="Cambria Math" charset="0"/>
                            </a:rPr>
                            <m:t>ε</m:t>
                          </m:r>
                        </m:e>
                        <m:sub>
                          <m:r>
                            <a:rPr lang="en-GB" sz="3200" i="1">
                              <a:latin typeface="Cambria Math" charset="0"/>
                            </a:rPr>
                            <m:t>𝑖</m:t>
                          </m:r>
                        </m:sub>
                      </m:sSub>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2701380" y="1662619"/>
                <a:ext cx="3971344" cy="584775"/>
              </a:xfrm>
              <a:prstGeom prst="rect">
                <a:avLst/>
              </a:prstGeom>
              <a:blipFill rotWithShape="0">
                <a:blip r:embed="rId2"/>
                <a:stretch>
                  <a:fillRect/>
                </a:stretch>
              </a:blipFill>
            </p:spPr>
            <p:txBody>
              <a:bodyPr/>
              <a:lstStyle/>
              <a:p>
                <a:r>
                  <a:rPr lang="en-GB">
                    <a:noFill/>
                  </a:rPr>
                  <a:t> </a:t>
                </a:r>
              </a:p>
            </p:txBody>
          </p:sp>
        </mc:Fallback>
      </mc:AlternateContent>
      <p:sp>
        <p:nvSpPr>
          <p:cNvPr id="2" name="TextBox 1">
            <a:extLst>
              <a:ext uri="{FF2B5EF4-FFF2-40B4-BE49-F238E27FC236}">
                <a16:creationId xmlns:a16="http://schemas.microsoft.com/office/drawing/2014/main" id="{E4702485-E6FF-9B4C-A289-D3FDEC132D7E}"/>
              </a:ext>
            </a:extLst>
          </p:cNvPr>
          <p:cNvSpPr txBox="1"/>
          <p:nvPr/>
        </p:nvSpPr>
        <p:spPr>
          <a:xfrm>
            <a:off x="6096000" y="1307815"/>
            <a:ext cx="73609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slope</a:t>
            </a:r>
          </a:p>
        </p:txBody>
      </p:sp>
      <p:sp>
        <p:nvSpPr>
          <p:cNvPr id="4" name="TextBox 3">
            <a:extLst>
              <a:ext uri="{FF2B5EF4-FFF2-40B4-BE49-F238E27FC236}">
                <a16:creationId xmlns:a16="http://schemas.microsoft.com/office/drawing/2014/main" id="{F2D8CDE5-19C2-A044-AFBD-D5918F3FB250}"/>
              </a:ext>
            </a:extLst>
          </p:cNvPr>
          <p:cNvSpPr txBox="1"/>
          <p:nvPr/>
        </p:nvSpPr>
        <p:spPr>
          <a:xfrm>
            <a:off x="4628271" y="2307709"/>
            <a:ext cx="126188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y-intercept</a:t>
            </a:r>
          </a:p>
        </p:txBody>
      </p:sp>
      <p:sp>
        <p:nvSpPr>
          <p:cNvPr id="5" name="TextBox 4">
            <a:extLst>
              <a:ext uri="{FF2B5EF4-FFF2-40B4-BE49-F238E27FC236}">
                <a16:creationId xmlns:a16="http://schemas.microsoft.com/office/drawing/2014/main" id="{0BC020AF-3BBF-B14E-AD3F-9B10DB5A5E74}"/>
              </a:ext>
            </a:extLst>
          </p:cNvPr>
          <p:cNvSpPr txBox="1"/>
          <p:nvPr/>
        </p:nvSpPr>
        <p:spPr>
          <a:xfrm>
            <a:off x="7708932" y="2307709"/>
            <a:ext cx="67197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P spid="2"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Intercepts and Gradients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288" y="1895928"/>
            <a:ext cx="7874000" cy="3937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GB" dirty="0"/>
              <a:t>Linear Model with One Predictor</a:t>
            </a:r>
            <a:endParaRPr lang="en-US" dirty="0"/>
          </a:p>
        </p:txBody>
      </p:sp>
      <p:pic>
        <p:nvPicPr>
          <p:cNvPr id="2" name="Picture 1"/>
          <p:cNvPicPr>
            <a:picLocks noChangeAspect="1"/>
          </p:cNvPicPr>
          <p:nvPr/>
        </p:nvPicPr>
        <p:blipFill>
          <a:blip r:embed="rId2"/>
          <a:stretch>
            <a:fillRect/>
          </a:stretch>
        </p:blipFill>
        <p:spPr>
          <a:xfrm>
            <a:off x="2284186" y="1553011"/>
            <a:ext cx="7249668" cy="46459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551543" y="228600"/>
            <a:ext cx="10972800" cy="1143000"/>
          </a:xfrm>
        </p:spPr>
        <p:txBody>
          <a:bodyPr>
            <a:normAutofit/>
          </a:bodyPr>
          <a:lstStyle/>
          <a:p>
            <a:r>
              <a:rPr lang="en-GB" dirty="0"/>
              <a:t>The Model as an Equation</a:t>
            </a:r>
          </a:p>
        </p:txBody>
      </p:sp>
      <p:sp>
        <p:nvSpPr>
          <p:cNvPr id="217091" name="Rectangle 3"/>
          <p:cNvSpPr>
            <a:spLocks noGrp="1" noChangeArrowheads="1"/>
          </p:cNvSpPr>
          <p:nvPr>
            <p:ph type="body" idx="1"/>
          </p:nvPr>
        </p:nvSpPr>
        <p:spPr>
          <a:xfrm>
            <a:off x="961570" y="1601108"/>
            <a:ext cx="9909629" cy="2840264"/>
          </a:xfrm>
        </p:spPr>
        <p:txBody>
          <a:bodyPr/>
          <a:lstStyle/>
          <a:p>
            <a:pPr>
              <a:lnSpc>
                <a:spcPct val="90000"/>
              </a:lnSpc>
            </a:pPr>
            <a:r>
              <a:rPr lang="en-GB" sz="4000" dirty="0"/>
              <a:t>With several predictors the model is described using a variation of the equation of a straight line.</a:t>
            </a:r>
          </a:p>
        </p:txBody>
      </p:sp>
      <mc:AlternateContent xmlns:mc="http://schemas.openxmlformats.org/markup-compatibility/2006" xmlns:a14="http://schemas.microsoft.com/office/drawing/2010/main">
        <mc:Choice Requires="a14">
          <p:sp>
            <p:nvSpPr>
              <p:cNvPr id="3" name="Rectangle 2"/>
              <p:cNvSpPr/>
              <p:nvPr/>
            </p:nvSpPr>
            <p:spPr>
              <a:xfrm>
                <a:off x="1753401" y="4148984"/>
                <a:ext cx="78498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3200" i="1">
                              <a:latin typeface="Cambria Math" panose="02040503050406030204" pitchFamily="18" charset="0"/>
                            </a:rPr>
                          </m:ctrlPr>
                        </m:sSubPr>
                        <m:e>
                          <m:r>
                            <a:rPr lang="en-GB" sz="3200" i="1">
                              <a:latin typeface="Cambria Math" charset="0"/>
                            </a:rPr>
                            <m:t>𝑌</m:t>
                          </m:r>
                        </m:e>
                        <m:sub>
                          <m:r>
                            <a:rPr lang="en-GB" sz="3200" i="1">
                              <a:latin typeface="Cambria Math" charset="0"/>
                            </a:rPr>
                            <m:t>𝑖</m:t>
                          </m:r>
                        </m:sub>
                      </m:sSub>
                      <m:r>
                        <a:rPr lang="en-GB" sz="3200">
                          <a:latin typeface="Cambria Math" charset="0"/>
                        </a:rPr>
                        <m:t>=</m:t>
                      </m:r>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0</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1</m:t>
                              </m:r>
                            </m:sub>
                          </m:sSub>
                          <m:sSub>
                            <m:sSubPr>
                              <m:ctrlPr>
                                <a:rPr lang="en-GB" sz="3200" i="1">
                                  <a:latin typeface="Cambria Math" panose="02040503050406030204" pitchFamily="18" charset="0"/>
                                </a:rPr>
                              </m:ctrlPr>
                            </m:sSubPr>
                            <m:e>
                              <m:r>
                                <a:rPr lang="en-GB" sz="3200" i="1">
                                  <a:latin typeface="Cambria Math" charset="0"/>
                                </a:rPr>
                                <m:t>𝑋</m:t>
                              </m:r>
                            </m:e>
                            <m:sub>
                              <m:r>
                                <a:rPr lang="en-GB" sz="3200">
                                  <a:latin typeface="Cambria Math" charset="0"/>
                                </a:rPr>
                                <m:t>1</m:t>
                              </m:r>
                              <m:r>
                                <a:rPr lang="en-GB" sz="3200" i="1">
                                  <a:latin typeface="Cambria Math" charset="0"/>
                                </a:rPr>
                                <m:t>𝑖</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2</m:t>
                              </m:r>
                            </m:sub>
                          </m:sSub>
                          <m:sSub>
                            <m:sSubPr>
                              <m:ctrlPr>
                                <a:rPr lang="en-GB" sz="3200" i="1">
                                  <a:latin typeface="Cambria Math" panose="02040503050406030204" pitchFamily="18" charset="0"/>
                                </a:rPr>
                              </m:ctrlPr>
                            </m:sSubPr>
                            <m:e>
                              <m:r>
                                <a:rPr lang="en-GB" sz="3200" i="1">
                                  <a:latin typeface="Cambria Math" charset="0"/>
                                </a:rPr>
                                <m:t>𝑋</m:t>
                              </m:r>
                            </m:e>
                            <m:sub>
                              <m:r>
                                <a:rPr lang="en-GB" sz="3200">
                                  <a:latin typeface="Cambria Math" charset="0"/>
                                </a:rPr>
                                <m:t>2</m:t>
                              </m:r>
                              <m:r>
                                <a:rPr lang="en-GB" sz="3200" i="1">
                                  <a:latin typeface="Cambria Math" charset="0"/>
                                </a:rPr>
                                <m:t>𝑖</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i="1">
                                  <a:latin typeface="Cambria Math" charset="0"/>
                                </a:rPr>
                                <m:t>𝑛</m:t>
                              </m:r>
                            </m:sub>
                          </m:sSub>
                          <m:sSub>
                            <m:sSubPr>
                              <m:ctrlPr>
                                <a:rPr lang="en-GB" sz="3200" i="1">
                                  <a:latin typeface="Cambria Math" panose="02040503050406030204" pitchFamily="18" charset="0"/>
                                </a:rPr>
                              </m:ctrlPr>
                            </m:sSubPr>
                            <m:e>
                              <m:r>
                                <a:rPr lang="en-GB" sz="3200" i="1">
                                  <a:latin typeface="Cambria Math" charset="0"/>
                                </a:rPr>
                                <m:t>𝑋</m:t>
                              </m:r>
                            </m:e>
                            <m:sub>
                              <m:r>
                                <a:rPr lang="en-GB" sz="3200" i="1">
                                  <a:latin typeface="Cambria Math" charset="0"/>
                                </a:rPr>
                                <m:t>𝑛𝑖</m:t>
                              </m:r>
                            </m:sub>
                          </m:sSub>
                        </m:e>
                      </m:d>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𝜀</m:t>
                          </m:r>
                        </m:e>
                        <m:sub>
                          <m:r>
                            <a:rPr lang="en-GB" sz="3200" i="1">
                              <a:latin typeface="Cambria Math" charset="0"/>
                            </a:rPr>
                            <m:t>𝑖</m:t>
                          </m:r>
                        </m:sub>
                      </m:sSub>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1753401" y="4148984"/>
                <a:ext cx="7849841" cy="584775"/>
              </a:xfrm>
              <a:prstGeom prst="rect">
                <a:avLst/>
              </a:prstGeom>
              <a:blipFill>
                <a:blip r:embed="rId3"/>
                <a:stretch>
                  <a:fillRect b="-8511"/>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3551</TotalTime>
  <Words>1981</Words>
  <Application>Microsoft Macintosh PowerPoint</Application>
  <PresentationFormat>Widescreen</PresentationFormat>
  <Paragraphs>233</Paragraphs>
  <Slides>38</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Times New Roman</vt:lpstr>
      <vt:lpstr>TimesNewRomanPS</vt:lpstr>
      <vt:lpstr>TimesNewRomanPSMT</vt:lpstr>
      <vt:lpstr>Office Theme</vt:lpstr>
      <vt:lpstr>Making Predictions: Regression</vt:lpstr>
      <vt:lpstr>Aims</vt:lpstr>
      <vt:lpstr>Do you remember…?</vt:lpstr>
      <vt:lpstr>Do you remember…?</vt:lpstr>
      <vt:lpstr>What is the Linear Model?</vt:lpstr>
      <vt:lpstr>Describing a Straight Line</vt:lpstr>
      <vt:lpstr>Intercepts and Gradients</vt:lpstr>
      <vt:lpstr>Linear Model with One Predictor</vt:lpstr>
      <vt:lpstr>The Model as an Equation</vt:lpstr>
      <vt:lpstr>b0</vt:lpstr>
      <vt:lpstr>Beta Values</vt:lpstr>
      <vt:lpstr>Error</vt:lpstr>
      <vt:lpstr>The Fit of the Model?</vt:lpstr>
      <vt:lpstr>Sums of squares</vt:lpstr>
      <vt:lpstr>Summary</vt:lpstr>
      <vt:lpstr>F-statistic</vt:lpstr>
      <vt:lpstr>Testing the Fit: F-statistic</vt:lpstr>
      <vt:lpstr>Testing the Fit: F-statistic</vt:lpstr>
      <vt:lpstr>R and R2 </vt:lpstr>
      <vt:lpstr>Testing the Fit: R2</vt:lpstr>
      <vt:lpstr>Individual Predictors</vt:lpstr>
      <vt:lpstr>Building the Model: Hierarchical Entry</vt:lpstr>
      <vt:lpstr>Hierarchical Entry</vt:lpstr>
      <vt:lpstr>Forced Entry</vt:lpstr>
      <vt:lpstr>Stepwise entry</vt:lpstr>
      <vt:lpstr>Stepwise Entry</vt:lpstr>
      <vt:lpstr>Problems with Stepwise Entry</vt:lpstr>
      <vt:lpstr>Bias: Outliers</vt:lpstr>
      <vt:lpstr>Bias: Outliers &amp; Influential Cases</vt:lpstr>
      <vt:lpstr>Generalizing the model </vt:lpstr>
      <vt:lpstr>Assumptions (a reminder…)</vt:lpstr>
      <vt:lpstr>Assumptions (a reminder…)</vt:lpstr>
      <vt:lpstr>Assumptions (a reminder…)</vt:lpstr>
      <vt:lpstr>Multicollinearity</vt:lpstr>
      <vt:lpstr>Interpreting Model Parameters</vt:lpstr>
      <vt:lpstr>Logistic Regression</vt:lpstr>
      <vt:lpstr>Interpreting Logistic Regression Model Parameters</vt:lpstr>
      <vt:lpstr>Multinomial Logistic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we need statistics?</dc:title>
  <dc:creator>Vanessa Lobue</dc:creator>
  <cp:lastModifiedBy>Jamil Bhanji</cp:lastModifiedBy>
  <cp:revision>132</cp:revision>
  <dcterms:created xsi:type="dcterms:W3CDTF">2021-01-14T20:20:19Z</dcterms:created>
  <dcterms:modified xsi:type="dcterms:W3CDTF">2022-10-13T15:17:51Z</dcterms:modified>
</cp:coreProperties>
</file>