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77" r:id="rId3"/>
    <p:sldId id="278" r:id="rId4"/>
    <p:sldId id="258" r:id="rId5"/>
    <p:sldId id="259" r:id="rId6"/>
    <p:sldId id="260" r:id="rId7"/>
    <p:sldId id="261" r:id="rId8"/>
    <p:sldId id="263" r:id="rId9"/>
    <p:sldId id="264" r:id="rId10"/>
    <p:sldId id="270" r:id="rId11"/>
    <p:sldId id="271" r:id="rId12"/>
    <p:sldId id="289" r:id="rId13"/>
    <p:sldId id="290" r:id="rId14"/>
    <p:sldId id="291" r:id="rId15"/>
    <p:sldId id="286" r:id="rId16"/>
    <p:sldId id="287" r:id="rId17"/>
    <p:sldId id="288" r:id="rId18"/>
    <p:sldId id="273" r:id="rId19"/>
    <p:sldId id="279" r:id="rId20"/>
    <p:sldId id="280" r:id="rId21"/>
    <p:sldId id="274" r:id="rId22"/>
    <p:sldId id="282" r:id="rId23"/>
    <p:sldId id="283" r:id="rId24"/>
    <p:sldId id="284" r:id="rId25"/>
    <p:sldId id="285" r:id="rId26"/>
    <p:sldId id="275" r:id="rId27"/>
    <p:sldId id="276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essa Lobue" initials="VL" lastIdx="1" clrIdx="0">
    <p:extLst>
      <p:ext uri="{19B8F6BF-5375-455C-9EA6-DF929625EA0E}">
        <p15:presenceInfo xmlns:p15="http://schemas.microsoft.com/office/powerpoint/2012/main" userId="S::vlobue@psychology.rutgers.edu::02666d29-be71-456b-b9ea-d85fac81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9"/>
    <p:restoredTop sz="72721"/>
  </p:normalViewPr>
  <p:slideViewPr>
    <p:cSldViewPr snapToGrid="0" snapToObjects="1">
      <p:cViewPr varScale="1">
        <p:scale>
          <a:sx n="88" d="100"/>
          <a:sy n="88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B1ABF-BAF2-0E4B-88A8-8F2BBF0074A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0047-E131-0346-ABBC-77645D0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1CAB-AB50-454B-B04D-E06D0566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F1B7-E36E-6D4C-92F5-EFE2BEAF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CD7F-BEA5-4D4D-BE8A-03D4AE9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8066-452A-8245-8511-94BFE62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180D-DD45-F346-BE9B-3E8AF1BD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B4-4124-0844-9579-981889A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7BA5-B7DB-8244-A55A-020B13A3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EA8-2460-5340-BE0E-0EEF224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5A18-8E9C-134B-83B1-4E06F30D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E6-42F5-6848-B2CE-7E9DB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DBDF-524C-154B-9900-44A8F819B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9678-B3E4-D940-AE48-EC66DF48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6D9-D246-D843-B05D-A5AF81C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2E6F-3988-E74E-B293-BD840B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EBE-72AA-174F-9968-BF4561A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9C8-E319-A140-81ED-8DC64C3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A9F8-7BF4-3649-A3FA-F82572D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9B26-5D8A-9D40-BB52-E4E2136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CF7-10D8-E940-9A76-756E34A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A0CD-3811-3C41-B371-D9F5413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C31-3AE3-B44B-B806-C9F7646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4CB-1E9D-EB47-8273-E824D63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B330-9C49-E846-B60B-26EFB10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F64-CB85-5540-85B6-11151A6F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BE2C-7E2E-0044-8A23-C847A87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9C6-7794-4045-9C4D-F389DF8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370-B4F7-274E-98C3-09FFAD98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C88-D941-6147-9BC6-F33ABF1B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82D-C44F-134E-B602-6D1762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F2C-46AC-2D48-BDEA-4E97468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5A3C-80D0-A34A-84B9-73C7AAA7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601-30AA-864B-8CAE-D7462F47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E3AF-3CA2-544A-B58C-238A027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6DCA-044C-9749-984C-1F786319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EDD4-FD70-F84D-8856-EAA12A67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0E22-29DF-6244-A34F-F79E5EED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9684B-46CD-D144-AD76-83D9E3F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BD2-1778-114E-9148-5913A78D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E1B6-2DCB-7E4C-92CF-3A6FD26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768-18F4-944D-8B40-29B5C7A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B43E-21A1-7545-9A35-CC87E77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54D0-04B2-2548-9FBD-524206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1330-9DBE-AB4A-9C30-E72F61C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64A2-06CD-5C40-9B1C-1FF81AF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1A39-4A51-624D-AF88-C45CB1B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0F21-1DE7-B243-BD5D-08AA9D3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C07-986E-D44C-8084-EF23A87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D54-D6EE-B444-9F23-1B02E8FE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DD51-C767-5847-A748-1B10D8F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32EC-E8AF-6F43-89E4-0CE93890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CBE3-C6BF-E444-A8F7-41715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21D-8539-E647-9CBC-4BB7BC81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D87-2747-1E4D-8525-CAB9F08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A76-802C-774E-B82D-A7FD679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B91A-5C3A-AE4D-9E83-3E73662D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49E4-BD91-E94D-8D56-78F34E2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9F-6D7B-7B49-A36C-B2BBCD1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4DB-B81E-1446-A526-4F8844B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80386-ACEA-864A-8B44-C8DEA7D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BA7B-6DA4-B74E-ACD6-EC15107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6E3B-4059-8547-9F14-BCA09AE9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63BF8-AC66-E249-9CE8-8353EEB16B82}" type="datetimeFigureOut">
              <a:rPr lang="en-US" smtClean="0"/>
              <a:pPr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399-81D5-3E44-AA7A-88DFA85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F86-94CE-CF4F-93B3-A2367D4D2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1E121-49A3-D64E-A5F9-356C90050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Mediation and Moderation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9144000" cy="1655762"/>
          </a:xfrm>
        </p:spPr>
        <p:txBody>
          <a:bodyPr/>
          <a:lstStyle/>
          <a:p>
            <a:r>
              <a:rPr lang="en-GB" dirty="0"/>
              <a:t>Vanessa </a:t>
            </a:r>
            <a:r>
              <a:rPr lang="en-GB" dirty="0" err="1"/>
              <a:t>LoBue</a:t>
            </a:r>
            <a:endParaRPr lang="en-GB" dirty="0"/>
          </a:p>
          <a:p>
            <a:r>
              <a:rPr lang="en-GB" dirty="0"/>
              <a:t>Jamil </a:t>
            </a:r>
            <a:r>
              <a:rPr lang="en-GB" dirty="0" err="1"/>
              <a:t>Bhanji</a:t>
            </a:r>
            <a:endParaRPr lang="en-GB" dirty="0"/>
          </a:p>
          <a:p>
            <a:r>
              <a:rPr lang="en-GB" dirty="0"/>
              <a:t>with a little help from Andy Field</a:t>
            </a:r>
          </a:p>
        </p:txBody>
      </p:sp>
    </p:spTree>
    <p:extLst>
      <p:ext uri="{BB962C8B-B14F-4D97-AF65-F5344CB8AC3E}">
        <p14:creationId xmlns:p14="http://schemas.microsoft.com/office/powerpoint/2010/main" val="9075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68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Refers to a situation when the relationship between a predictor variable and outcome variable can be explained by their relationship to a third variable (the mediator). </a:t>
            </a:r>
          </a:p>
          <a:p>
            <a:endParaRPr lang="en-US" sz="3200" dirty="0"/>
          </a:p>
          <a:p>
            <a:r>
              <a:rPr lang="en-US" sz="3200" b="1" dirty="0"/>
              <a:t>Mediation</a:t>
            </a:r>
            <a:r>
              <a:rPr lang="en-US" sz="3200" dirty="0"/>
              <a:t> answers the </a:t>
            </a:r>
            <a:r>
              <a:rPr lang="en-US" sz="3200" b="1" dirty="0"/>
              <a:t>“how” </a:t>
            </a:r>
            <a:r>
              <a:rPr lang="en-US" sz="3200" dirty="0"/>
              <a:t>two variables become associated</a:t>
            </a:r>
          </a:p>
          <a:p>
            <a:endParaRPr lang="en-US" sz="3200" dirty="0"/>
          </a:p>
          <a:p>
            <a:r>
              <a:rPr lang="en-US" sz="3200" dirty="0"/>
              <a:t>**Mediation is a causal process which requires establishing the cause and effect relation over time</a:t>
            </a:r>
          </a:p>
        </p:txBody>
      </p:sp>
    </p:spTree>
    <p:extLst>
      <p:ext uri="{BB962C8B-B14F-4D97-AF65-F5344CB8AC3E}">
        <p14:creationId xmlns:p14="http://schemas.microsoft.com/office/powerpoint/2010/main" val="5606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66" y="1638300"/>
            <a:ext cx="5616802" cy="4629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158941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328-AC1E-D04F-84D1-E6C268F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Mediation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021F5D-FB5C-5A4C-A432-95A568732CFA}"/>
              </a:ext>
            </a:extLst>
          </p:cNvPr>
          <p:cNvSpPr/>
          <p:nvPr/>
        </p:nvSpPr>
        <p:spPr>
          <a:xfrm>
            <a:off x="965199" y="4031564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FF4CC-9977-E148-85FB-5B6BB272ECA0}"/>
              </a:ext>
            </a:extLst>
          </p:cNvPr>
          <p:cNvSpPr txBox="1"/>
          <p:nvPr/>
        </p:nvSpPr>
        <p:spPr>
          <a:xfrm>
            <a:off x="1173922" y="4760685"/>
            <a:ext cx="189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Maternal Anxiety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41BBFA-1519-EE48-A2B0-DF537CBF1D99}"/>
              </a:ext>
            </a:extLst>
          </p:cNvPr>
          <p:cNvSpPr/>
          <p:nvPr/>
        </p:nvSpPr>
        <p:spPr>
          <a:xfrm>
            <a:off x="8710306" y="4031564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C1221-7FF1-ED42-B8AD-E612CA48FA00}"/>
              </a:ext>
            </a:extLst>
          </p:cNvPr>
          <p:cNvSpPr txBox="1"/>
          <p:nvPr/>
        </p:nvSpPr>
        <p:spPr>
          <a:xfrm>
            <a:off x="9028067" y="476068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Infant Emotion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C877D-7CE7-5B47-8225-96C9E9867152}"/>
              </a:ext>
            </a:extLst>
          </p:cNvPr>
          <p:cNvCxnSpPr>
            <a:stCxn id="3" idx="6"/>
          </p:cNvCxnSpPr>
          <p:nvPr/>
        </p:nvCxnSpPr>
        <p:spPr>
          <a:xfrm>
            <a:off x="3272971" y="5083850"/>
            <a:ext cx="5437335" cy="461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1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328-AC1E-D04F-84D1-E6C268F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Mediation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021F5D-FB5C-5A4C-A432-95A568732CFA}"/>
              </a:ext>
            </a:extLst>
          </p:cNvPr>
          <p:cNvSpPr/>
          <p:nvPr/>
        </p:nvSpPr>
        <p:spPr>
          <a:xfrm>
            <a:off x="965199" y="4031564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FF4CC-9977-E148-85FB-5B6BB272ECA0}"/>
              </a:ext>
            </a:extLst>
          </p:cNvPr>
          <p:cNvSpPr txBox="1"/>
          <p:nvPr/>
        </p:nvSpPr>
        <p:spPr>
          <a:xfrm>
            <a:off x="1173922" y="4760685"/>
            <a:ext cx="189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Maternal Anxiety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41BBFA-1519-EE48-A2B0-DF537CBF1D99}"/>
              </a:ext>
            </a:extLst>
          </p:cNvPr>
          <p:cNvSpPr/>
          <p:nvPr/>
        </p:nvSpPr>
        <p:spPr>
          <a:xfrm>
            <a:off x="8710306" y="4031564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C1221-7FF1-ED42-B8AD-E612CA48FA00}"/>
              </a:ext>
            </a:extLst>
          </p:cNvPr>
          <p:cNvSpPr txBox="1"/>
          <p:nvPr/>
        </p:nvSpPr>
        <p:spPr>
          <a:xfrm>
            <a:off x="9028067" y="476068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Infant Emotion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C877D-7CE7-5B47-8225-96C9E9867152}"/>
              </a:ext>
            </a:extLst>
          </p:cNvPr>
          <p:cNvCxnSpPr>
            <a:stCxn id="3" idx="6"/>
          </p:cNvCxnSpPr>
          <p:nvPr/>
        </p:nvCxnSpPr>
        <p:spPr>
          <a:xfrm>
            <a:off x="3272971" y="5083850"/>
            <a:ext cx="5437335" cy="461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064DD7F-EC8A-894F-B484-802A15A5AF31}"/>
              </a:ext>
            </a:extLst>
          </p:cNvPr>
          <p:cNvSpPr/>
          <p:nvPr/>
        </p:nvSpPr>
        <p:spPr>
          <a:xfrm>
            <a:off x="4942114" y="1774150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9D51C-2A44-FE47-872C-D73956B2A0CB}"/>
              </a:ext>
            </a:extLst>
          </p:cNvPr>
          <p:cNvSpPr txBox="1"/>
          <p:nvPr/>
        </p:nvSpPr>
        <p:spPr>
          <a:xfrm>
            <a:off x="5202167" y="2526484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Emotional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016AE-CD6B-8B42-8366-268CEC6415CB}"/>
              </a:ext>
            </a:extLst>
          </p:cNvPr>
          <p:cNvCxnSpPr>
            <a:cxnSpLocks/>
          </p:cNvCxnSpPr>
          <p:nvPr/>
        </p:nvCxnSpPr>
        <p:spPr>
          <a:xfrm flipV="1">
            <a:off x="2119084" y="2742974"/>
            <a:ext cx="2823030" cy="12655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8C5AD5-C878-CB41-86AC-E6B6C52ACB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249886" y="2716490"/>
            <a:ext cx="2614306" cy="1315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7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328-AC1E-D04F-84D1-E6C268F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Mediation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021F5D-FB5C-5A4C-A432-95A568732CFA}"/>
              </a:ext>
            </a:extLst>
          </p:cNvPr>
          <p:cNvSpPr/>
          <p:nvPr/>
        </p:nvSpPr>
        <p:spPr>
          <a:xfrm>
            <a:off x="965199" y="4031564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FF4CC-9977-E148-85FB-5B6BB272ECA0}"/>
              </a:ext>
            </a:extLst>
          </p:cNvPr>
          <p:cNvSpPr txBox="1"/>
          <p:nvPr/>
        </p:nvSpPr>
        <p:spPr>
          <a:xfrm>
            <a:off x="1173922" y="4760685"/>
            <a:ext cx="189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Maternal Anxiety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41BBFA-1519-EE48-A2B0-DF537CBF1D99}"/>
              </a:ext>
            </a:extLst>
          </p:cNvPr>
          <p:cNvSpPr/>
          <p:nvPr/>
        </p:nvSpPr>
        <p:spPr>
          <a:xfrm>
            <a:off x="8710306" y="4031564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C1221-7FF1-ED42-B8AD-E612CA48FA00}"/>
              </a:ext>
            </a:extLst>
          </p:cNvPr>
          <p:cNvSpPr txBox="1"/>
          <p:nvPr/>
        </p:nvSpPr>
        <p:spPr>
          <a:xfrm>
            <a:off x="9028067" y="4760685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Infant Emotion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C877D-7CE7-5B47-8225-96C9E9867152}"/>
              </a:ext>
            </a:extLst>
          </p:cNvPr>
          <p:cNvCxnSpPr>
            <a:stCxn id="3" idx="6"/>
          </p:cNvCxnSpPr>
          <p:nvPr/>
        </p:nvCxnSpPr>
        <p:spPr>
          <a:xfrm>
            <a:off x="3272971" y="5083850"/>
            <a:ext cx="5437335" cy="461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064DD7F-EC8A-894F-B484-802A15A5AF31}"/>
              </a:ext>
            </a:extLst>
          </p:cNvPr>
          <p:cNvSpPr/>
          <p:nvPr/>
        </p:nvSpPr>
        <p:spPr>
          <a:xfrm>
            <a:off x="4942114" y="1774150"/>
            <a:ext cx="2307772" cy="2104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9D51C-2A44-FE47-872C-D73956B2A0CB}"/>
              </a:ext>
            </a:extLst>
          </p:cNvPr>
          <p:cNvSpPr txBox="1"/>
          <p:nvPr/>
        </p:nvSpPr>
        <p:spPr>
          <a:xfrm>
            <a:off x="5202167" y="252648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Emotional Input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016AE-CD6B-8B42-8366-268CEC6415CB}"/>
              </a:ext>
            </a:extLst>
          </p:cNvPr>
          <p:cNvCxnSpPr>
            <a:cxnSpLocks/>
          </p:cNvCxnSpPr>
          <p:nvPr/>
        </p:nvCxnSpPr>
        <p:spPr>
          <a:xfrm flipV="1">
            <a:off x="2119084" y="2742974"/>
            <a:ext cx="2823030" cy="12655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8C5AD5-C878-CB41-86AC-E6B6C52ACB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249886" y="2716490"/>
            <a:ext cx="2614306" cy="1315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95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328-AC1E-D04F-84D1-E6C268F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Mediation Model</a:t>
            </a:r>
          </a:p>
        </p:txBody>
      </p:sp>
      <p:pic>
        <p:nvPicPr>
          <p:cNvPr id="4" name="image2.png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1ED03E-9EE4-354A-BDA7-1251CF3307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4200" y="2501536"/>
            <a:ext cx="10769600" cy="2883263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AEFA73-C155-5D40-AD34-7B1632D24AD2}"/>
              </a:ext>
            </a:extLst>
          </p:cNvPr>
          <p:cNvSpPr/>
          <p:nvPr/>
        </p:nvSpPr>
        <p:spPr>
          <a:xfrm>
            <a:off x="4180114" y="1690688"/>
            <a:ext cx="7460343" cy="4550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170C5-DDAE-D640-8D56-23999EEC0803}"/>
              </a:ext>
            </a:extLst>
          </p:cNvPr>
          <p:cNvSpPr txBox="1"/>
          <p:nvPr/>
        </p:nvSpPr>
        <p:spPr>
          <a:xfrm>
            <a:off x="1553028" y="562830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variables</a:t>
            </a:r>
          </a:p>
        </p:txBody>
      </p:sp>
    </p:spTree>
    <p:extLst>
      <p:ext uri="{BB962C8B-B14F-4D97-AF65-F5344CB8AC3E}">
        <p14:creationId xmlns:p14="http://schemas.microsoft.com/office/powerpoint/2010/main" val="346073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328-AC1E-D04F-84D1-E6C268F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Mediation Model</a:t>
            </a:r>
          </a:p>
        </p:txBody>
      </p:sp>
      <p:pic>
        <p:nvPicPr>
          <p:cNvPr id="4" name="image2.png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1ED03E-9EE4-354A-BDA7-1251CF3307E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4200" y="2501536"/>
            <a:ext cx="10769600" cy="2883263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AEFA73-C155-5D40-AD34-7B1632D24AD2}"/>
              </a:ext>
            </a:extLst>
          </p:cNvPr>
          <p:cNvSpPr/>
          <p:nvPr/>
        </p:nvSpPr>
        <p:spPr>
          <a:xfrm>
            <a:off x="7779657" y="1690688"/>
            <a:ext cx="3860800" cy="4550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7AA83-0888-DA46-B79F-DE83A061A890}"/>
              </a:ext>
            </a:extLst>
          </p:cNvPr>
          <p:cNvSpPr txBox="1"/>
          <p:nvPr/>
        </p:nvSpPr>
        <p:spPr>
          <a:xfrm>
            <a:off x="1553028" y="562830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16E04-3449-0D46-B888-6A2771C73670}"/>
              </a:ext>
            </a:extLst>
          </p:cNvPr>
          <p:cNvSpPr txBox="1"/>
          <p:nvPr/>
        </p:nvSpPr>
        <p:spPr>
          <a:xfrm>
            <a:off x="5254702" y="5628305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 effects</a:t>
            </a:r>
          </a:p>
        </p:txBody>
      </p:sp>
    </p:spTree>
    <p:extLst>
      <p:ext uri="{BB962C8B-B14F-4D97-AF65-F5344CB8AC3E}">
        <p14:creationId xmlns:p14="http://schemas.microsoft.com/office/powerpoint/2010/main" val="332270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328-AC1E-D04F-84D1-E6C268F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Mediation Model</a:t>
            </a:r>
          </a:p>
        </p:txBody>
      </p:sp>
      <p:pic>
        <p:nvPicPr>
          <p:cNvPr id="4" name="image2.png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1ED03E-9EE4-354A-BDA7-1251CF3307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4200" y="2501536"/>
            <a:ext cx="10769600" cy="288326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CEFF9-5639-674D-91C1-CA6A04E43D03}"/>
              </a:ext>
            </a:extLst>
          </p:cNvPr>
          <p:cNvSpPr txBox="1"/>
          <p:nvPr/>
        </p:nvSpPr>
        <p:spPr>
          <a:xfrm>
            <a:off x="5254702" y="5628305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498E8-5325-6847-AAC9-56405AB22243}"/>
              </a:ext>
            </a:extLst>
          </p:cNvPr>
          <p:cNvSpPr txBox="1"/>
          <p:nvPr/>
        </p:nvSpPr>
        <p:spPr>
          <a:xfrm>
            <a:off x="1553028" y="562830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E74C9-8648-134C-9438-5DAEF9C57871}"/>
              </a:ext>
            </a:extLst>
          </p:cNvPr>
          <p:cNvSpPr txBox="1"/>
          <p:nvPr/>
        </p:nvSpPr>
        <p:spPr>
          <a:xfrm>
            <a:off x="8934073" y="5628305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Indirect effects</a:t>
            </a:r>
          </a:p>
        </p:txBody>
      </p:sp>
    </p:spTree>
    <p:extLst>
      <p:ext uri="{BB962C8B-B14F-4D97-AF65-F5344CB8AC3E}">
        <p14:creationId xmlns:p14="http://schemas.microsoft.com/office/powerpoint/2010/main" val="321451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30" y="1556657"/>
            <a:ext cx="4604656" cy="4813300"/>
          </a:xfrm>
        </p:spPr>
        <p:txBody>
          <a:bodyPr>
            <a:normAutofit/>
          </a:bodyPr>
          <a:lstStyle/>
          <a:p>
            <a:r>
              <a:rPr lang="en-US" sz="3200" dirty="0"/>
              <a:t>Mediation is tested through three regression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Predicting the outcome from the predictor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7228-A693-0E43-9474-37DEF1D3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D5312-DE9E-F04C-AF7D-EBA91EB480B2}"/>
              </a:ext>
            </a:extLst>
          </p:cNvPr>
          <p:cNvCxnSpPr/>
          <p:nvPr/>
        </p:nvCxnSpPr>
        <p:spPr>
          <a:xfrm>
            <a:off x="7460343" y="5152571"/>
            <a:ext cx="17997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30" y="1556657"/>
            <a:ext cx="4604656" cy="4813300"/>
          </a:xfrm>
        </p:spPr>
        <p:txBody>
          <a:bodyPr>
            <a:normAutofit/>
          </a:bodyPr>
          <a:lstStyle/>
          <a:p>
            <a:r>
              <a:rPr lang="en-US" sz="3200" dirty="0"/>
              <a:t>Mediation is tested through three regression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Predicting the outcome from the predictor variable.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Predicting the</a:t>
            </a:r>
            <a:r>
              <a:rPr lang="en-GB" sz="2800" dirty="0"/>
              <a:t> mediator from the predictor variable.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7228-A693-0E43-9474-37DEF1D3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D573A-E894-1E4E-B8E6-6D2101EF6753}"/>
              </a:ext>
            </a:extLst>
          </p:cNvPr>
          <p:cNvCxnSpPr>
            <a:cxnSpLocks/>
          </p:cNvCxnSpPr>
          <p:nvPr/>
        </p:nvCxnSpPr>
        <p:spPr>
          <a:xfrm flipV="1">
            <a:off x="6460672" y="4093029"/>
            <a:ext cx="869042" cy="8490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4323-83AB-4746-BBA6-E5E7F9A7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and Moderation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118F-1EDC-5D44-A82D-729B961F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of the time we ask whether x affects y</a:t>
            </a:r>
          </a:p>
          <a:p>
            <a:endParaRPr lang="en-US" sz="3200" dirty="0"/>
          </a:p>
          <a:p>
            <a:r>
              <a:rPr lang="en-US" sz="3200" dirty="0"/>
              <a:t>Mediation and moderation go a step further, and asks </a:t>
            </a:r>
            <a:r>
              <a:rPr lang="en-US" sz="3200" b="1" dirty="0"/>
              <a:t>how</a:t>
            </a:r>
            <a:r>
              <a:rPr lang="en-US" sz="3200" dirty="0"/>
              <a:t> and </a:t>
            </a:r>
            <a:r>
              <a:rPr lang="en-US" sz="3200" b="1" dirty="0"/>
              <a:t>when</a:t>
            </a:r>
            <a:r>
              <a:rPr lang="en-US" sz="3200" dirty="0"/>
              <a:t> x exerts its affect on y</a:t>
            </a:r>
          </a:p>
          <a:p>
            <a:endParaRPr lang="en-US" sz="3200" dirty="0"/>
          </a:p>
          <a:p>
            <a:r>
              <a:rPr lang="en-US" sz="3200" dirty="0"/>
              <a:t>This is also called conditional process analysis</a:t>
            </a:r>
          </a:p>
        </p:txBody>
      </p:sp>
    </p:spTree>
    <p:extLst>
      <p:ext uri="{BB962C8B-B14F-4D97-AF65-F5344CB8AC3E}">
        <p14:creationId xmlns:p14="http://schemas.microsoft.com/office/powerpoint/2010/main" val="4016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30" y="1556657"/>
            <a:ext cx="4604656" cy="48133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Mediation is tested through three regression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Predicting the outcome from the predictor variable.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Predicting the</a:t>
            </a:r>
            <a:r>
              <a:rPr lang="en-GB" sz="2800" dirty="0"/>
              <a:t> mediator from the predictor variable.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Predicting the</a:t>
            </a:r>
            <a:r>
              <a:rPr lang="en-GB" sz="2800" dirty="0"/>
              <a:t> outcome from both the predictor variable and the mediator.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7228-A693-0E43-9474-37DEF1D3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D5312-DE9E-F04C-AF7D-EBA91EB480B2}"/>
              </a:ext>
            </a:extLst>
          </p:cNvPr>
          <p:cNvCxnSpPr/>
          <p:nvPr/>
        </p:nvCxnSpPr>
        <p:spPr>
          <a:xfrm>
            <a:off x="7460343" y="5152571"/>
            <a:ext cx="17997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1BFAC-0DDC-954C-ADDC-57809AE0E2E4}"/>
              </a:ext>
            </a:extLst>
          </p:cNvPr>
          <p:cNvCxnSpPr>
            <a:cxnSpLocks/>
          </p:cNvCxnSpPr>
          <p:nvPr/>
        </p:nvCxnSpPr>
        <p:spPr>
          <a:xfrm>
            <a:off x="9269073" y="4085771"/>
            <a:ext cx="876413" cy="8563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1" y="1600200"/>
            <a:ext cx="4093029" cy="4724400"/>
          </a:xfrm>
        </p:spPr>
        <p:txBody>
          <a:bodyPr>
            <a:normAutofit/>
          </a:bodyPr>
          <a:lstStyle/>
          <a:p>
            <a:r>
              <a:rPr lang="en-GB" sz="3700" dirty="0"/>
              <a:t>Four conditions of mediation: </a:t>
            </a:r>
          </a:p>
          <a:p>
            <a:pPr marL="457200" lvl="1" indent="0">
              <a:buNone/>
            </a:pPr>
            <a:r>
              <a:rPr lang="en-GB" sz="3700" dirty="0"/>
              <a:t>1. The predictor must significantly predict the outcome variable.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4491-614C-8242-A1CF-4F5BF9741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98B965-BBF8-784A-9339-4F9AC0F5B461}"/>
              </a:ext>
            </a:extLst>
          </p:cNvPr>
          <p:cNvCxnSpPr/>
          <p:nvPr/>
        </p:nvCxnSpPr>
        <p:spPr>
          <a:xfrm>
            <a:off x="7460343" y="5152571"/>
            <a:ext cx="17997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1" y="1600200"/>
            <a:ext cx="4093029" cy="4724400"/>
          </a:xfrm>
        </p:spPr>
        <p:txBody>
          <a:bodyPr>
            <a:normAutofit lnSpcReduction="10000"/>
          </a:bodyPr>
          <a:lstStyle/>
          <a:p>
            <a:r>
              <a:rPr lang="en-GB" sz="3700" dirty="0"/>
              <a:t>Four conditions of mediation: </a:t>
            </a:r>
          </a:p>
          <a:p>
            <a:pPr marL="457200" lvl="1" indent="0">
              <a:buNone/>
            </a:pPr>
            <a:r>
              <a:rPr lang="en-GB" sz="3700" dirty="0"/>
              <a:t>outcome variable.</a:t>
            </a:r>
          </a:p>
          <a:p>
            <a:pPr marL="457200" lvl="1" indent="0">
              <a:buNone/>
            </a:pPr>
            <a:r>
              <a:rPr lang="en-GB" sz="3700" dirty="0"/>
              <a:t>2. The predictor must significantly predict the mediator.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4491-614C-8242-A1CF-4F5BF9741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C9920E-606E-EE4B-B3A2-1D70C0569487}"/>
              </a:ext>
            </a:extLst>
          </p:cNvPr>
          <p:cNvCxnSpPr>
            <a:cxnSpLocks/>
          </p:cNvCxnSpPr>
          <p:nvPr/>
        </p:nvCxnSpPr>
        <p:spPr>
          <a:xfrm flipV="1">
            <a:off x="6460672" y="4093029"/>
            <a:ext cx="869042" cy="8490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1" y="1600200"/>
            <a:ext cx="4093029" cy="4724400"/>
          </a:xfrm>
        </p:spPr>
        <p:txBody>
          <a:bodyPr>
            <a:normAutofit/>
          </a:bodyPr>
          <a:lstStyle/>
          <a:p>
            <a:r>
              <a:rPr lang="en-GB" sz="3700" dirty="0"/>
              <a:t>Four conditions of mediation: </a:t>
            </a:r>
          </a:p>
          <a:p>
            <a:pPr marL="457200" lvl="1" indent="0">
              <a:buNone/>
            </a:pPr>
            <a:r>
              <a:rPr lang="en-GB" sz="3700" dirty="0"/>
              <a:t>3. The mediator must significantly predict the outcome variable.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4491-614C-8242-A1CF-4F5BF9741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6FB27-A299-3245-8F0B-3CA5054E7A00}"/>
              </a:ext>
            </a:extLst>
          </p:cNvPr>
          <p:cNvCxnSpPr>
            <a:cxnSpLocks/>
          </p:cNvCxnSpPr>
          <p:nvPr/>
        </p:nvCxnSpPr>
        <p:spPr>
          <a:xfrm>
            <a:off x="9269073" y="4085771"/>
            <a:ext cx="876413" cy="8563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1" y="1600200"/>
            <a:ext cx="4093029" cy="4724400"/>
          </a:xfrm>
        </p:spPr>
        <p:txBody>
          <a:bodyPr>
            <a:normAutofit lnSpcReduction="10000"/>
          </a:bodyPr>
          <a:lstStyle/>
          <a:p>
            <a:r>
              <a:rPr lang="en-GB" sz="3700" dirty="0"/>
              <a:t>Four conditions of mediation: </a:t>
            </a:r>
          </a:p>
          <a:p>
            <a:pPr marL="457200" lvl="1" indent="0">
              <a:buNone/>
            </a:pPr>
            <a:r>
              <a:rPr lang="en-GB" sz="3700" dirty="0"/>
              <a:t>4. The predictor variable must predict the outcome variable less strongly in model 3 than in model 1.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4491-614C-8242-A1CF-4F5BF9741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4AB6C8-78E1-DE44-993C-D1CF954CD649}"/>
              </a:ext>
            </a:extLst>
          </p:cNvPr>
          <p:cNvCxnSpPr/>
          <p:nvPr/>
        </p:nvCxnSpPr>
        <p:spPr>
          <a:xfrm>
            <a:off x="7460343" y="5152571"/>
            <a:ext cx="179977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953B9A-CD3A-5447-BFE8-E815ABB07701}"/>
              </a:ext>
            </a:extLst>
          </p:cNvPr>
          <p:cNvCxnSpPr>
            <a:cxnSpLocks/>
          </p:cNvCxnSpPr>
          <p:nvPr/>
        </p:nvCxnSpPr>
        <p:spPr>
          <a:xfrm>
            <a:off x="9269073" y="4085771"/>
            <a:ext cx="876413" cy="8563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9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1" y="1600200"/>
            <a:ext cx="4093029" cy="4724400"/>
          </a:xfrm>
        </p:spPr>
        <p:txBody>
          <a:bodyPr>
            <a:normAutofit lnSpcReduction="10000"/>
          </a:bodyPr>
          <a:lstStyle/>
          <a:p>
            <a:r>
              <a:rPr lang="en-GB" sz="3700" dirty="0"/>
              <a:t>Four conditions of mediation: </a:t>
            </a:r>
          </a:p>
          <a:p>
            <a:pPr marL="457200" lvl="1" indent="0">
              <a:buNone/>
            </a:pPr>
            <a:r>
              <a:rPr lang="en-GB" sz="3700" dirty="0"/>
              <a:t>4. The predictor variable must predict the outcome variable less strongly in model 3 than in model 1.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4491-614C-8242-A1CF-4F5BF9741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2" y="1556657"/>
            <a:ext cx="5616802" cy="462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4AB6C8-78E1-DE44-993C-D1CF954CD649}"/>
              </a:ext>
            </a:extLst>
          </p:cNvPr>
          <p:cNvCxnSpPr/>
          <p:nvPr/>
        </p:nvCxnSpPr>
        <p:spPr>
          <a:xfrm>
            <a:off x="7460343" y="5152571"/>
            <a:ext cx="17997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3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Baron &amp; Kenny’s (1986)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How much of a reduction in the relationship between the predictor and outcome is necessary to infer mediation? </a:t>
            </a:r>
          </a:p>
          <a:p>
            <a:pPr lvl="1"/>
            <a:r>
              <a:rPr lang="en-GB" sz="3200" dirty="0"/>
              <a:t>people tend to look for a change in significance, which can lead to the ‘all or nothing’ thinking that </a:t>
            </a:r>
            <a:r>
              <a:rPr lang="en-GB" sz="3200" i="1" dirty="0"/>
              <a:t>p</a:t>
            </a:r>
            <a:r>
              <a:rPr lang="en-GB" sz="3200" dirty="0"/>
              <a:t>-values encourage (Field) </a:t>
            </a:r>
          </a:p>
          <a:p>
            <a:pPr marL="457200" lvl="1" indent="0">
              <a:buNone/>
            </a:pPr>
            <a:endParaRPr lang="en-GB" sz="3200" dirty="0"/>
          </a:p>
          <a:p>
            <a:pPr lvl="1"/>
            <a:r>
              <a:rPr lang="en-GB" sz="3200" dirty="0"/>
              <a:t>Never a good idea to run multiple significance tests</a:t>
            </a:r>
          </a:p>
          <a:p>
            <a:pPr lvl="1"/>
            <a:r>
              <a:rPr lang="en-GB" sz="3200" dirty="0"/>
              <a:t>This approach only tells you if there is a significant mediation, not how large (Hayes)</a:t>
            </a:r>
          </a:p>
          <a:p>
            <a:pPr lvl="1"/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2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Sobel</a:t>
            </a:r>
            <a:r>
              <a:rPr lang="en-US" dirty="0"/>
              <a:t> Test (</a:t>
            </a:r>
            <a:r>
              <a:rPr lang="en-US" dirty="0" err="1"/>
              <a:t>Sobel</a:t>
            </a:r>
            <a:r>
              <a:rPr lang="en-US" dirty="0"/>
              <a:t>, 1982)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 alternative is to estimate the indirect effect and its significance using the </a:t>
            </a:r>
            <a:r>
              <a:rPr lang="en-GB" sz="3200" b="1" dirty="0"/>
              <a:t>Sobel test </a:t>
            </a:r>
            <a:r>
              <a:rPr lang="en-GB" sz="3200" dirty="0"/>
              <a:t>(Sobel, 1982). </a:t>
            </a:r>
          </a:p>
          <a:p>
            <a:endParaRPr lang="en-GB" sz="3200" dirty="0"/>
          </a:p>
          <a:p>
            <a:r>
              <a:rPr lang="en-GB" sz="3200" dirty="0"/>
              <a:t>If the Sobel test is significant, there is significant mediation.</a:t>
            </a:r>
          </a:p>
          <a:p>
            <a:endParaRPr lang="en-GB" sz="3200" dirty="0"/>
          </a:p>
          <a:p>
            <a:r>
              <a:rPr lang="en-GB" sz="3200" dirty="0"/>
              <a:t>Significance tests depend upon sample size.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87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F899-CFB8-A944-8F22-38CFE567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518A-D12D-A247-8EE5-95CF0064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Will give you strength of both your direct (predictor) and indirect (mediator effects)</a:t>
            </a:r>
          </a:p>
          <a:p>
            <a:endParaRPr lang="en-US" sz="3200" dirty="0"/>
          </a:p>
          <a:p>
            <a:r>
              <a:rPr lang="en-US" sz="3200" dirty="0"/>
              <a:t>Let’s do </a:t>
            </a:r>
            <a:r>
              <a:rPr lang="en-US" sz="3200"/>
              <a:t>it…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13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87C8-F2F6-5D45-8BCF-8E1CD21E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F358-7E1D-6C47-AF01-24AD449F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“Although data analysis can’t be used to demonstrate or prove causal claims, it can be used to determine if the data are consistent with a proposed causal process.” (Hayes, </a:t>
            </a:r>
            <a:r>
              <a:rPr lang="en-US" sz="3200" dirty="0" err="1"/>
              <a:t>pg</a:t>
            </a:r>
            <a:r>
              <a:rPr lang="en-US" sz="3200" dirty="0"/>
              <a:t> 27)</a:t>
            </a:r>
          </a:p>
          <a:p>
            <a:endParaRPr lang="en-US" sz="3200" dirty="0"/>
          </a:p>
          <a:p>
            <a:r>
              <a:rPr lang="en-US" sz="3200" dirty="0"/>
              <a:t>Causal claims are independent of the math you use; they are fine as long as they are situated with caveats about the nature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6361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combined effect of two variables on another is known conceptually as </a:t>
            </a:r>
            <a:r>
              <a:rPr lang="en-US" sz="3200" b="1" dirty="0"/>
              <a:t>moderation</a:t>
            </a:r>
            <a:r>
              <a:rPr lang="en-US" sz="3200" dirty="0"/>
              <a:t>, and in statistical terms as an </a:t>
            </a:r>
            <a:r>
              <a:rPr lang="en-US" sz="3200" b="1" dirty="0"/>
              <a:t>interaction effect.</a:t>
            </a:r>
          </a:p>
          <a:p>
            <a:endParaRPr lang="en-US" sz="3200" b="1" dirty="0"/>
          </a:p>
          <a:p>
            <a:r>
              <a:rPr lang="en-US" sz="3200" b="1" dirty="0"/>
              <a:t>Moderation </a:t>
            </a:r>
            <a:r>
              <a:rPr lang="en-US" sz="3200" dirty="0"/>
              <a:t>answers the </a:t>
            </a:r>
            <a:r>
              <a:rPr lang="en-US" sz="3200" b="1" dirty="0"/>
              <a:t>“when” </a:t>
            </a:r>
            <a:r>
              <a:rPr lang="en-US" sz="3200" dirty="0"/>
              <a:t>and </a:t>
            </a:r>
            <a:r>
              <a:rPr lang="en-US" sz="3200" b="1" dirty="0"/>
              <a:t>“for whom” </a:t>
            </a:r>
            <a:r>
              <a:rPr lang="en-US" sz="3200" dirty="0"/>
              <a:t>two variables become associated</a:t>
            </a:r>
            <a:endParaRPr lang="en-US" sz="3200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violent video games make people antisocial? </a:t>
            </a:r>
          </a:p>
          <a:p>
            <a:endParaRPr lang="en-US" dirty="0"/>
          </a:p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442 youths</a:t>
            </a:r>
          </a:p>
          <a:p>
            <a:endParaRPr lang="en-US" dirty="0"/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Aggression</a:t>
            </a:r>
          </a:p>
          <a:p>
            <a:pPr lvl="1"/>
            <a:r>
              <a:rPr lang="en-US" dirty="0"/>
              <a:t>Callous unemotional traits </a:t>
            </a:r>
          </a:p>
          <a:p>
            <a:pPr lvl="1"/>
            <a:r>
              <a:rPr lang="en-US" dirty="0"/>
              <a:t>Number of hours spent playing video games per week</a:t>
            </a:r>
          </a:p>
        </p:txBody>
      </p:sp>
    </p:spTree>
    <p:extLst>
      <p:ext uri="{BB962C8B-B14F-4D97-AF65-F5344CB8AC3E}">
        <p14:creationId xmlns:p14="http://schemas.microsoft.com/office/powerpoint/2010/main" val="40925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Moderation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If callous-unemotional traits were a moderator then we’re saying that the strength or direction of the relationship between game playing and aggression is affected by callous-unemotional traits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87" y="1549400"/>
            <a:ext cx="698056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5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62" y="622300"/>
            <a:ext cx="8019142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Statistical Moderation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61" y="1676401"/>
            <a:ext cx="7335438" cy="2478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4508501"/>
            <a:ext cx="7965402" cy="12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5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interaction term makes the </a:t>
            </a:r>
            <a:r>
              <a:rPr lang="en-US" sz="3200" i="1" dirty="0"/>
              <a:t>b</a:t>
            </a:r>
            <a:r>
              <a:rPr lang="en-US" sz="3200" dirty="0"/>
              <a:t>s for the main predictors uninterpretable in many situations.</a:t>
            </a:r>
          </a:p>
          <a:p>
            <a:endParaRPr lang="en-US" sz="3200" dirty="0"/>
          </a:p>
          <a:p>
            <a:r>
              <a:rPr lang="en-US" sz="3200" dirty="0"/>
              <a:t>For this reason, it is common to transform the predictors using grand mean centering.</a:t>
            </a:r>
          </a:p>
          <a:p>
            <a:endParaRPr lang="en-US" sz="3200" dirty="0"/>
          </a:p>
          <a:p>
            <a:r>
              <a:rPr lang="en-US" sz="3200" dirty="0"/>
              <a:t>Centering refers to the process of transforming a variable into deviations around a fixed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776</Words>
  <Application>Microsoft Macintosh PowerPoint</Application>
  <PresentationFormat>Widescreen</PresentationFormat>
  <Paragraphs>124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Mediation and Moderation</vt:lpstr>
      <vt:lpstr>Mediation and Moderation</vt:lpstr>
      <vt:lpstr>A note on causality</vt:lpstr>
      <vt:lpstr>Moderation</vt:lpstr>
      <vt:lpstr>Example</vt:lpstr>
      <vt:lpstr>Conceptual Moderation Model</vt:lpstr>
      <vt:lpstr>PowerPoint Presentation</vt:lpstr>
      <vt:lpstr>The Statistical Moderation Model</vt:lpstr>
      <vt:lpstr>Centering Variables</vt:lpstr>
      <vt:lpstr>Mediation</vt:lpstr>
      <vt:lpstr>The Statistical Model</vt:lpstr>
      <vt:lpstr>Example of Mediation Model</vt:lpstr>
      <vt:lpstr>Example of Mediation Model</vt:lpstr>
      <vt:lpstr>Example of Mediation Model</vt:lpstr>
      <vt:lpstr>Example of Mediation Model</vt:lpstr>
      <vt:lpstr>Example of Mediation Model</vt:lpstr>
      <vt:lpstr>Example of Mediation Model</vt:lpstr>
      <vt:lpstr>Baron &amp; Kenny, (1986)</vt:lpstr>
      <vt:lpstr>Baron &amp; Kenny, (1986)</vt:lpstr>
      <vt:lpstr>Baron &amp; Kenny, (1986)</vt:lpstr>
      <vt:lpstr>Baron &amp; Kenny, (1986) </vt:lpstr>
      <vt:lpstr>Baron &amp; Kenny, (1986) </vt:lpstr>
      <vt:lpstr>Baron &amp; Kenny, (1986) </vt:lpstr>
      <vt:lpstr>Baron &amp; Kenny, (1986) </vt:lpstr>
      <vt:lpstr>Baron &amp; Kenny, (1986) </vt:lpstr>
      <vt:lpstr>Limitations of Baron &amp; Kenny’s (1986) approach</vt:lpstr>
      <vt:lpstr>Sobel Test (Sobel, 1982)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Vanessa Lobue</dc:creator>
  <cp:lastModifiedBy>Vanessa Lobue</cp:lastModifiedBy>
  <cp:revision>126</cp:revision>
  <dcterms:created xsi:type="dcterms:W3CDTF">2021-01-14T20:20:19Z</dcterms:created>
  <dcterms:modified xsi:type="dcterms:W3CDTF">2021-10-11T15:16:45Z</dcterms:modified>
</cp:coreProperties>
</file>