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63" r:id="rId4"/>
    <p:sldId id="264" r:id="rId5"/>
    <p:sldId id="278" r:id="rId6"/>
    <p:sldId id="340" r:id="rId7"/>
    <p:sldId id="280" r:id="rId8"/>
    <p:sldId id="341" r:id="rId9"/>
    <p:sldId id="292"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essa Lobue" initials="VL" lastIdx="1" clrIdx="0">
    <p:extLst>
      <p:ext uri="{19B8F6BF-5375-455C-9EA6-DF929625EA0E}">
        <p15:presenceInfo xmlns:p15="http://schemas.microsoft.com/office/powerpoint/2012/main" userId="S::vlobue@psychology.rutgers.edu::02666d29-be71-456b-b9ea-d85fac8119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43"/>
    <p:restoredTop sz="72721"/>
  </p:normalViewPr>
  <p:slideViewPr>
    <p:cSldViewPr snapToGrid="0" snapToObjects="1">
      <p:cViewPr varScale="1">
        <p:scale>
          <a:sx n="91" d="100"/>
          <a:sy n="91" d="100"/>
        </p:scale>
        <p:origin x="12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B1ABF-BAF2-0E4B-88A8-8F2BBF0074AC}" type="datetimeFigureOut">
              <a:rPr lang="en-US" smtClean="0"/>
              <a:t>10/19/21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10047-E131-0346-ABBC-77645D001C55}" type="slidenum">
              <a:rPr lang="en-US" smtClean="0"/>
              <a:t>‹#›</a:t>
            </a:fld>
            <a:endParaRPr lang="en-US"/>
          </a:p>
        </p:txBody>
      </p:sp>
    </p:spTree>
    <p:extLst>
      <p:ext uri="{BB962C8B-B14F-4D97-AF65-F5344CB8AC3E}">
        <p14:creationId xmlns:p14="http://schemas.microsoft.com/office/powerpoint/2010/main" val="2177246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1</a:t>
            </a:fld>
            <a:endParaRPr lang="en-US"/>
          </a:p>
        </p:txBody>
      </p:sp>
    </p:spTree>
    <p:extLst>
      <p:ext uri="{BB962C8B-B14F-4D97-AF65-F5344CB8AC3E}">
        <p14:creationId xmlns:p14="http://schemas.microsoft.com/office/powerpoint/2010/main" val="305624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2</a:t>
            </a:fld>
            <a:endParaRPr lang="en-US"/>
          </a:p>
        </p:txBody>
      </p:sp>
    </p:spTree>
    <p:extLst>
      <p:ext uri="{BB962C8B-B14F-4D97-AF65-F5344CB8AC3E}">
        <p14:creationId xmlns:p14="http://schemas.microsoft.com/office/powerpoint/2010/main" val="3656891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3</a:t>
            </a:fld>
            <a:endParaRPr lang="en-US"/>
          </a:p>
        </p:txBody>
      </p:sp>
    </p:spTree>
    <p:extLst>
      <p:ext uri="{BB962C8B-B14F-4D97-AF65-F5344CB8AC3E}">
        <p14:creationId xmlns:p14="http://schemas.microsoft.com/office/powerpoint/2010/main" val="114553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larger the observed difference between the sample means (relative to the standard error), the more likely it is that the two sample means differ because of the different testing conditions imposed on each sample.</a:t>
            </a: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6</a:t>
            </a:fld>
            <a:endParaRPr lang="en-US"/>
          </a:p>
        </p:txBody>
      </p:sp>
    </p:spTree>
    <p:extLst>
      <p:ext uri="{BB962C8B-B14F-4D97-AF65-F5344CB8AC3E}">
        <p14:creationId xmlns:p14="http://schemas.microsoft.com/office/powerpoint/2010/main" val="3195327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When data violate the assumptions of parametric tests we can sometimes find a nonparametric equivalent</a:t>
            </a: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9</a:t>
            </a:fld>
            <a:endParaRPr lang="en-US"/>
          </a:p>
        </p:txBody>
      </p:sp>
    </p:spTree>
    <p:extLst>
      <p:ext uri="{BB962C8B-B14F-4D97-AF65-F5344CB8AC3E}">
        <p14:creationId xmlns:p14="http://schemas.microsoft.com/office/powerpoint/2010/main" val="3939708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1CAB-AB50-454B-B04D-E06D056642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2DF1B7-E36E-6D4C-92F5-EFE2BEAFC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5ECD7F-BEA5-4D4D-BE8A-03D4AE9DEBC7}"/>
              </a:ext>
            </a:extLst>
          </p:cNvPr>
          <p:cNvSpPr>
            <a:spLocks noGrp="1"/>
          </p:cNvSpPr>
          <p:nvPr>
            <p:ph type="dt" sz="half" idx="10"/>
          </p:nvPr>
        </p:nvSpPr>
        <p:spPr/>
        <p:txBody>
          <a:bodyPr/>
          <a:lstStyle/>
          <a:p>
            <a:fld id="{BA763BF8-AC66-E249-9CE8-8353EEB16B82}" type="datetimeFigureOut">
              <a:rPr lang="en-US" smtClean="0"/>
              <a:t>10/19/21</a:t>
            </a:fld>
            <a:endParaRPr lang="en-US"/>
          </a:p>
        </p:txBody>
      </p:sp>
      <p:sp>
        <p:nvSpPr>
          <p:cNvPr id="5" name="Footer Placeholder 4">
            <a:extLst>
              <a:ext uri="{FF2B5EF4-FFF2-40B4-BE49-F238E27FC236}">
                <a16:creationId xmlns:a16="http://schemas.microsoft.com/office/drawing/2014/main" id="{5F388066-452A-8245-8511-94BFE62FC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A180D-DD45-F346-BE9B-3E8AF1BD6ABB}"/>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425311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71B4-4124-0844-9579-981889A163AD}"/>
              </a:ext>
            </a:extLst>
          </p:cNvPr>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63037BA5-B7DB-8244-A55A-020B13A39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61EA8-2460-5340-BE0E-0EEF224DFF4A}"/>
              </a:ext>
            </a:extLst>
          </p:cNvPr>
          <p:cNvSpPr>
            <a:spLocks noGrp="1"/>
          </p:cNvSpPr>
          <p:nvPr>
            <p:ph type="dt" sz="half" idx="10"/>
          </p:nvPr>
        </p:nvSpPr>
        <p:spPr/>
        <p:txBody>
          <a:bodyPr/>
          <a:lstStyle/>
          <a:p>
            <a:fld id="{BA763BF8-AC66-E249-9CE8-8353EEB16B82}" type="datetimeFigureOut">
              <a:rPr lang="en-US" smtClean="0"/>
              <a:t>10/19/21</a:t>
            </a:fld>
            <a:endParaRPr lang="en-US"/>
          </a:p>
        </p:txBody>
      </p:sp>
      <p:sp>
        <p:nvSpPr>
          <p:cNvPr id="5" name="Footer Placeholder 4">
            <a:extLst>
              <a:ext uri="{FF2B5EF4-FFF2-40B4-BE49-F238E27FC236}">
                <a16:creationId xmlns:a16="http://schemas.microsoft.com/office/drawing/2014/main" id="{66AA5A18-8E9C-134B-83B1-4E06F30D4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48EE6-42F5-6848-B2CE-7E9DBFD5A442}"/>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117206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5BDBDF-524C-154B-9900-44A8F819B6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1D9678-B3E4-D940-AE48-EC66DF483E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946D9-D246-D843-B05D-A5AF81C8AEA6}"/>
              </a:ext>
            </a:extLst>
          </p:cNvPr>
          <p:cNvSpPr>
            <a:spLocks noGrp="1"/>
          </p:cNvSpPr>
          <p:nvPr>
            <p:ph type="dt" sz="half" idx="10"/>
          </p:nvPr>
        </p:nvSpPr>
        <p:spPr/>
        <p:txBody>
          <a:bodyPr/>
          <a:lstStyle/>
          <a:p>
            <a:fld id="{BA763BF8-AC66-E249-9CE8-8353EEB16B82}" type="datetimeFigureOut">
              <a:rPr lang="en-US" smtClean="0"/>
              <a:t>10/19/21</a:t>
            </a:fld>
            <a:endParaRPr lang="en-US"/>
          </a:p>
        </p:txBody>
      </p:sp>
      <p:sp>
        <p:nvSpPr>
          <p:cNvPr id="5" name="Footer Placeholder 4">
            <a:extLst>
              <a:ext uri="{FF2B5EF4-FFF2-40B4-BE49-F238E27FC236}">
                <a16:creationId xmlns:a16="http://schemas.microsoft.com/office/drawing/2014/main" id="{0EE22E6F-3988-E74E-B293-BD840BD63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66EBE-72AA-174F-9968-BF4561A9EE79}"/>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3168695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89C8-E319-A140-81ED-8DC64C3BEE59}"/>
              </a:ext>
            </a:extLst>
          </p:cNvPr>
          <p:cNvSpPr>
            <a:spLocks noGrp="1"/>
          </p:cNvSpPr>
          <p:nvPr>
            <p:ph type="title"/>
          </p:nvPr>
        </p:nvSpPr>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461AA9F8-7BF4-3649-A3FA-F82572D370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09B26-5D8A-9D40-BB52-E4E2136A219F}"/>
              </a:ext>
            </a:extLst>
          </p:cNvPr>
          <p:cNvSpPr>
            <a:spLocks noGrp="1"/>
          </p:cNvSpPr>
          <p:nvPr>
            <p:ph type="dt" sz="half" idx="10"/>
          </p:nvPr>
        </p:nvSpPr>
        <p:spPr/>
        <p:txBody>
          <a:bodyPr/>
          <a:lstStyle/>
          <a:p>
            <a:fld id="{BA763BF8-AC66-E249-9CE8-8353EEB16B82}" type="datetimeFigureOut">
              <a:rPr lang="en-US" smtClean="0"/>
              <a:t>10/19/21</a:t>
            </a:fld>
            <a:endParaRPr lang="en-US"/>
          </a:p>
        </p:txBody>
      </p:sp>
      <p:sp>
        <p:nvSpPr>
          <p:cNvPr id="5" name="Footer Placeholder 4">
            <a:extLst>
              <a:ext uri="{FF2B5EF4-FFF2-40B4-BE49-F238E27FC236}">
                <a16:creationId xmlns:a16="http://schemas.microsoft.com/office/drawing/2014/main" id="{07119CF7-10D8-E940-9A76-756E34A7C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FA0CD-3811-3C41-B371-D9F541386BE2}"/>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115638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7C31-3AE3-B44B-B806-C9F7646E1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C74CB-1E9D-EB47-8273-E824D634B8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BB330-9C49-E846-B60B-26EFB104483D}"/>
              </a:ext>
            </a:extLst>
          </p:cNvPr>
          <p:cNvSpPr>
            <a:spLocks noGrp="1"/>
          </p:cNvSpPr>
          <p:nvPr>
            <p:ph type="dt" sz="half" idx="10"/>
          </p:nvPr>
        </p:nvSpPr>
        <p:spPr/>
        <p:txBody>
          <a:bodyPr/>
          <a:lstStyle/>
          <a:p>
            <a:fld id="{BA763BF8-AC66-E249-9CE8-8353EEB16B82}" type="datetimeFigureOut">
              <a:rPr lang="en-US" smtClean="0"/>
              <a:t>10/19/21</a:t>
            </a:fld>
            <a:endParaRPr lang="en-US"/>
          </a:p>
        </p:txBody>
      </p:sp>
      <p:sp>
        <p:nvSpPr>
          <p:cNvPr id="5" name="Footer Placeholder 4">
            <a:extLst>
              <a:ext uri="{FF2B5EF4-FFF2-40B4-BE49-F238E27FC236}">
                <a16:creationId xmlns:a16="http://schemas.microsoft.com/office/drawing/2014/main" id="{240F3F64-CB85-5540-85B6-11151A6F0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ABE2C-7E2E-0044-8A23-C847A87F887F}"/>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74392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C9C6-7794-4045-9C4D-F389DF84787E}"/>
              </a:ext>
            </a:extLst>
          </p:cNvPr>
          <p:cNvSpPr>
            <a:spLocks noGrp="1"/>
          </p:cNvSpPr>
          <p:nvPr>
            <p:ph type="title"/>
          </p:nvPr>
        </p:nvSpPr>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F681D370-B4F7-274E-98C3-09FFAD98BF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FBAC88-D941-6147-9BC6-F33ABF1BE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8BC82D-C44F-134E-B602-6D1762D7416F}"/>
              </a:ext>
            </a:extLst>
          </p:cNvPr>
          <p:cNvSpPr>
            <a:spLocks noGrp="1"/>
          </p:cNvSpPr>
          <p:nvPr>
            <p:ph type="dt" sz="half" idx="10"/>
          </p:nvPr>
        </p:nvSpPr>
        <p:spPr/>
        <p:txBody>
          <a:bodyPr/>
          <a:lstStyle/>
          <a:p>
            <a:fld id="{BA763BF8-AC66-E249-9CE8-8353EEB16B82}" type="datetimeFigureOut">
              <a:rPr lang="en-US" smtClean="0"/>
              <a:t>10/19/21</a:t>
            </a:fld>
            <a:endParaRPr lang="en-US"/>
          </a:p>
        </p:txBody>
      </p:sp>
      <p:sp>
        <p:nvSpPr>
          <p:cNvPr id="6" name="Footer Placeholder 5">
            <a:extLst>
              <a:ext uri="{FF2B5EF4-FFF2-40B4-BE49-F238E27FC236}">
                <a16:creationId xmlns:a16="http://schemas.microsoft.com/office/drawing/2014/main" id="{2C1A3F2C-46AC-2D48-BDEA-4E97468C1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205A3C-80D0-A34A-84B9-73C7AAA7722B}"/>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82668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B601-30AA-864B-8CAE-D7462F472E51}"/>
              </a:ext>
            </a:extLst>
          </p:cNvPr>
          <p:cNvSpPr>
            <a:spLocks noGrp="1"/>
          </p:cNvSpPr>
          <p:nvPr>
            <p:ph type="title"/>
          </p:nvPr>
        </p:nvSpPr>
        <p:spPr>
          <a:xfrm>
            <a:off x="839788" y="365125"/>
            <a:ext cx="10515600" cy="1325563"/>
          </a:xfrm>
        </p:spPr>
        <p:txBody>
          <a:bodyPr/>
          <a:lstStyle>
            <a:lvl1pPr algn="ctr">
              <a:defRPr/>
            </a:lvl1pPr>
          </a:lstStyle>
          <a:p>
            <a:r>
              <a:rPr lang="en-US" dirty="0"/>
              <a:t>Click to edit Master title style</a:t>
            </a:r>
          </a:p>
        </p:txBody>
      </p:sp>
      <p:sp>
        <p:nvSpPr>
          <p:cNvPr id="3" name="Text Placeholder 2">
            <a:extLst>
              <a:ext uri="{FF2B5EF4-FFF2-40B4-BE49-F238E27FC236}">
                <a16:creationId xmlns:a16="http://schemas.microsoft.com/office/drawing/2014/main" id="{2CCEE3AF-3CA2-544A-B58C-238A02761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F6DCA-044C-9749-984C-1F786319E5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B7EDD4-FD70-F84D-8856-EAA12A679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A30E22-29DF-6244-A34F-F79E5EED9F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99684B-46CD-D144-AD76-83D9E3F6ED87}"/>
              </a:ext>
            </a:extLst>
          </p:cNvPr>
          <p:cNvSpPr>
            <a:spLocks noGrp="1"/>
          </p:cNvSpPr>
          <p:nvPr>
            <p:ph type="dt" sz="half" idx="10"/>
          </p:nvPr>
        </p:nvSpPr>
        <p:spPr/>
        <p:txBody>
          <a:bodyPr/>
          <a:lstStyle/>
          <a:p>
            <a:fld id="{BA763BF8-AC66-E249-9CE8-8353EEB16B82}" type="datetimeFigureOut">
              <a:rPr lang="en-US" smtClean="0"/>
              <a:t>10/19/21</a:t>
            </a:fld>
            <a:endParaRPr lang="en-US"/>
          </a:p>
        </p:txBody>
      </p:sp>
      <p:sp>
        <p:nvSpPr>
          <p:cNvPr id="8" name="Footer Placeholder 7">
            <a:extLst>
              <a:ext uri="{FF2B5EF4-FFF2-40B4-BE49-F238E27FC236}">
                <a16:creationId xmlns:a16="http://schemas.microsoft.com/office/drawing/2014/main" id="{618DBBD2-1778-114E-9148-5913A78D3B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F1E1B6-2DCB-7E4C-92CF-3A6FD26BA9A8}"/>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258992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1768-18F4-944D-8B40-29B5C7AC0786}"/>
              </a:ext>
            </a:extLst>
          </p:cNvPr>
          <p:cNvSpPr>
            <a:spLocks noGrp="1"/>
          </p:cNvSpPr>
          <p:nvPr>
            <p:ph type="title"/>
          </p:nvPr>
        </p:nvSpPr>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2663B43E-21A1-7545-9A35-CC87E7747FEB}"/>
              </a:ext>
            </a:extLst>
          </p:cNvPr>
          <p:cNvSpPr>
            <a:spLocks noGrp="1"/>
          </p:cNvSpPr>
          <p:nvPr>
            <p:ph type="dt" sz="half" idx="10"/>
          </p:nvPr>
        </p:nvSpPr>
        <p:spPr/>
        <p:txBody>
          <a:bodyPr/>
          <a:lstStyle/>
          <a:p>
            <a:fld id="{BA763BF8-AC66-E249-9CE8-8353EEB16B82}" type="datetimeFigureOut">
              <a:rPr lang="en-US" smtClean="0"/>
              <a:t>10/19/21</a:t>
            </a:fld>
            <a:endParaRPr lang="en-US"/>
          </a:p>
        </p:txBody>
      </p:sp>
      <p:sp>
        <p:nvSpPr>
          <p:cNvPr id="4" name="Footer Placeholder 3">
            <a:extLst>
              <a:ext uri="{FF2B5EF4-FFF2-40B4-BE49-F238E27FC236}">
                <a16:creationId xmlns:a16="http://schemas.microsoft.com/office/drawing/2014/main" id="{2B9654D0-04B2-2548-9FBD-5242066802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B61330-9DBE-AB4A-9C30-E72F61C85BF4}"/>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62154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364A2-06CD-5C40-9B1C-1FF81AF5E478}"/>
              </a:ext>
            </a:extLst>
          </p:cNvPr>
          <p:cNvSpPr>
            <a:spLocks noGrp="1"/>
          </p:cNvSpPr>
          <p:nvPr>
            <p:ph type="dt" sz="half" idx="10"/>
          </p:nvPr>
        </p:nvSpPr>
        <p:spPr/>
        <p:txBody>
          <a:bodyPr/>
          <a:lstStyle/>
          <a:p>
            <a:fld id="{BA763BF8-AC66-E249-9CE8-8353EEB16B82}" type="datetimeFigureOut">
              <a:rPr lang="en-US" smtClean="0"/>
              <a:t>10/19/21</a:t>
            </a:fld>
            <a:endParaRPr lang="en-US"/>
          </a:p>
        </p:txBody>
      </p:sp>
      <p:sp>
        <p:nvSpPr>
          <p:cNvPr id="3" name="Footer Placeholder 2">
            <a:extLst>
              <a:ext uri="{FF2B5EF4-FFF2-40B4-BE49-F238E27FC236}">
                <a16:creationId xmlns:a16="http://schemas.microsoft.com/office/drawing/2014/main" id="{567D1A39-4A51-624D-AF88-C45CB1B928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510F21-1DE7-B243-BD5D-08AA9D30CC9A}"/>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28568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61C07-986E-D44C-8084-EF23A87A8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E60D54-D6EE-B444-9F23-1B02E8FE9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8DD51-C767-5847-A748-1B10D8F52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1E32EC-E8AF-6F43-89E4-0CE93890C950}"/>
              </a:ext>
            </a:extLst>
          </p:cNvPr>
          <p:cNvSpPr>
            <a:spLocks noGrp="1"/>
          </p:cNvSpPr>
          <p:nvPr>
            <p:ph type="dt" sz="half" idx="10"/>
          </p:nvPr>
        </p:nvSpPr>
        <p:spPr/>
        <p:txBody>
          <a:bodyPr/>
          <a:lstStyle/>
          <a:p>
            <a:fld id="{BA763BF8-AC66-E249-9CE8-8353EEB16B82}" type="datetimeFigureOut">
              <a:rPr lang="en-US" smtClean="0"/>
              <a:t>10/19/21</a:t>
            </a:fld>
            <a:endParaRPr lang="en-US"/>
          </a:p>
        </p:txBody>
      </p:sp>
      <p:sp>
        <p:nvSpPr>
          <p:cNvPr id="6" name="Footer Placeholder 5">
            <a:extLst>
              <a:ext uri="{FF2B5EF4-FFF2-40B4-BE49-F238E27FC236}">
                <a16:creationId xmlns:a16="http://schemas.microsoft.com/office/drawing/2014/main" id="{B34BCBE3-C6BF-E444-A8F7-417155533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2E21D-8539-E647-9CBC-4BB7BC817D13}"/>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95615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DD87-2747-1E4D-8525-CAB9F080E41E}"/>
              </a:ext>
            </a:extLst>
          </p:cNvPr>
          <p:cNvSpPr>
            <a:spLocks noGrp="1"/>
          </p:cNvSpPr>
          <p:nvPr>
            <p:ph type="title"/>
          </p:nvPr>
        </p:nvSpPr>
        <p:spPr>
          <a:xfrm>
            <a:off x="839788" y="457200"/>
            <a:ext cx="3932237" cy="1600200"/>
          </a:xfrm>
        </p:spPr>
        <p:txBody>
          <a:bodyPr anchor="b"/>
          <a:lstStyle>
            <a:lvl1pPr algn="ct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5BC77A76-802C-774E-B82D-A7FD679370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0B91A-5C3A-AE4D-9E83-3E73662DE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249E4-BD91-E94D-8D56-78F34E2E9AD6}"/>
              </a:ext>
            </a:extLst>
          </p:cNvPr>
          <p:cNvSpPr>
            <a:spLocks noGrp="1"/>
          </p:cNvSpPr>
          <p:nvPr>
            <p:ph type="dt" sz="half" idx="10"/>
          </p:nvPr>
        </p:nvSpPr>
        <p:spPr/>
        <p:txBody>
          <a:bodyPr/>
          <a:lstStyle/>
          <a:p>
            <a:fld id="{BA763BF8-AC66-E249-9CE8-8353EEB16B82}" type="datetimeFigureOut">
              <a:rPr lang="en-US" smtClean="0"/>
              <a:t>10/19/21</a:t>
            </a:fld>
            <a:endParaRPr lang="en-US"/>
          </a:p>
        </p:txBody>
      </p:sp>
      <p:sp>
        <p:nvSpPr>
          <p:cNvPr id="6" name="Footer Placeholder 5">
            <a:extLst>
              <a:ext uri="{FF2B5EF4-FFF2-40B4-BE49-F238E27FC236}">
                <a16:creationId xmlns:a16="http://schemas.microsoft.com/office/drawing/2014/main" id="{E075AB9F-6D7B-7B49-A36C-B2BBCD10D8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DD4DB-B81E-1446-A526-4F8844BC9B4A}"/>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63115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980386-ACEA-864A-8B44-C8DEA7D4F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05CBA7B-6DA4-B74E-ACD6-EC151070E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E6E3B-4059-8547-9F14-BCA09AE962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BA763BF8-AC66-E249-9CE8-8353EEB16B82}" type="datetimeFigureOut">
              <a:rPr lang="en-US" smtClean="0"/>
              <a:pPr/>
              <a:t>10/19/21</a:t>
            </a:fld>
            <a:endParaRPr lang="en-US"/>
          </a:p>
        </p:txBody>
      </p:sp>
      <p:sp>
        <p:nvSpPr>
          <p:cNvPr id="5" name="Footer Placeholder 4">
            <a:extLst>
              <a:ext uri="{FF2B5EF4-FFF2-40B4-BE49-F238E27FC236}">
                <a16:creationId xmlns:a16="http://schemas.microsoft.com/office/drawing/2014/main" id="{817AE399-81D5-3E44-AA7A-88DFA85719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B2DF6F86-94CE-CF4F-93B3-A2367D4D2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2D21E121-49A3-D64E-A5F9-356C90050E44}" type="slidenum">
              <a:rPr lang="en-US" smtClean="0"/>
              <a:pPr/>
              <a:t>‹#›</a:t>
            </a:fld>
            <a:endParaRPr lang="en-US"/>
          </a:p>
        </p:txBody>
      </p:sp>
    </p:spTree>
    <p:extLst>
      <p:ext uri="{BB962C8B-B14F-4D97-AF65-F5344CB8AC3E}">
        <p14:creationId xmlns:p14="http://schemas.microsoft.com/office/powerpoint/2010/main" val="3805489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C0000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Comparing Two Groups</a:t>
            </a:r>
          </a:p>
        </p:txBody>
      </p:sp>
      <p:sp>
        <p:nvSpPr>
          <p:cNvPr id="3" name="Subtitle 2"/>
          <p:cNvSpPr>
            <a:spLocks noGrp="1"/>
          </p:cNvSpPr>
          <p:nvPr>
            <p:ph type="subTitle" idx="1"/>
          </p:nvPr>
        </p:nvSpPr>
        <p:spPr>
          <a:xfrm>
            <a:off x="1524000" y="3869324"/>
            <a:ext cx="9144000" cy="1655762"/>
          </a:xfrm>
        </p:spPr>
        <p:txBody>
          <a:bodyPr/>
          <a:lstStyle/>
          <a:p>
            <a:r>
              <a:rPr lang="en-GB" dirty="0"/>
              <a:t>Vanessa </a:t>
            </a:r>
            <a:r>
              <a:rPr lang="en-GB" dirty="0" err="1"/>
              <a:t>LoBue</a:t>
            </a:r>
            <a:endParaRPr lang="en-GB" dirty="0"/>
          </a:p>
          <a:p>
            <a:r>
              <a:rPr lang="en-GB" dirty="0"/>
              <a:t>Jamil </a:t>
            </a:r>
            <a:r>
              <a:rPr lang="en-GB" dirty="0" err="1"/>
              <a:t>Bhanji</a:t>
            </a:r>
            <a:endParaRPr lang="en-GB" dirty="0"/>
          </a:p>
          <a:p>
            <a:r>
              <a:rPr lang="en-GB" dirty="0"/>
              <a:t>with a little help from Andy Field</a:t>
            </a:r>
          </a:p>
        </p:txBody>
      </p:sp>
    </p:spTree>
    <p:extLst>
      <p:ext uri="{BB962C8B-B14F-4D97-AF65-F5344CB8AC3E}">
        <p14:creationId xmlns:p14="http://schemas.microsoft.com/office/powerpoint/2010/main" val="90758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Ranking Data</a:t>
            </a:r>
            <a:endParaRPr lang="en-US" dirty="0"/>
          </a:p>
        </p:txBody>
      </p:sp>
      <p:sp>
        <p:nvSpPr>
          <p:cNvPr id="3" name="Content Placeholder 2"/>
          <p:cNvSpPr>
            <a:spLocks noGrp="1"/>
          </p:cNvSpPr>
          <p:nvPr>
            <p:ph idx="1"/>
          </p:nvPr>
        </p:nvSpPr>
        <p:spPr>
          <a:xfrm>
            <a:off x="838199" y="1535339"/>
            <a:ext cx="10700657" cy="4351338"/>
          </a:xfrm>
        </p:spPr>
        <p:txBody>
          <a:bodyPr>
            <a:normAutofit/>
          </a:bodyPr>
          <a:lstStyle/>
          <a:p>
            <a:r>
              <a:rPr lang="en-US" sz="3200" dirty="0"/>
              <a:t>Non-parametric tests work on the principle of ranking the data for each group: </a:t>
            </a:r>
          </a:p>
          <a:p>
            <a:pPr lvl="1"/>
            <a:r>
              <a:rPr lang="en-US" sz="3200" dirty="0"/>
              <a:t>Lowest score = a rank of 1, </a:t>
            </a:r>
          </a:p>
          <a:p>
            <a:pPr lvl="1"/>
            <a:r>
              <a:rPr lang="en-US" sz="3200" dirty="0"/>
              <a:t>Next highest score = a rank of 2, and so on. </a:t>
            </a:r>
          </a:p>
          <a:p>
            <a:pPr lvl="1"/>
            <a:r>
              <a:rPr lang="en-GB" sz="3200" dirty="0"/>
              <a:t>Tied ranks are given the same rank</a:t>
            </a:r>
          </a:p>
          <a:p>
            <a:pPr lvl="1"/>
            <a:endParaRPr lang="en-US" sz="3200" dirty="0"/>
          </a:p>
          <a:p>
            <a:r>
              <a:rPr lang="en-US" sz="3200" dirty="0"/>
              <a:t>The analysis is carried out on the ranks rather than the actual data.</a:t>
            </a:r>
          </a:p>
          <a:p>
            <a:endParaRPr lang="en-US" dirty="0"/>
          </a:p>
        </p:txBody>
      </p:sp>
    </p:spTree>
    <p:extLst>
      <p:ext uri="{BB962C8B-B14F-4D97-AF65-F5344CB8AC3E}">
        <p14:creationId xmlns:p14="http://schemas.microsoft.com/office/powerpoint/2010/main" val="341012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Aims</a:t>
            </a:r>
          </a:p>
        </p:txBody>
      </p:sp>
      <p:sp>
        <p:nvSpPr>
          <p:cNvPr id="3" name="Content Placeholder 2"/>
          <p:cNvSpPr>
            <a:spLocks noGrp="1"/>
          </p:cNvSpPr>
          <p:nvPr>
            <p:ph idx="1"/>
          </p:nvPr>
        </p:nvSpPr>
        <p:spPr>
          <a:xfrm>
            <a:off x="838200" y="1534685"/>
            <a:ext cx="10515600" cy="4351338"/>
          </a:xfrm>
        </p:spPr>
        <p:txBody>
          <a:bodyPr>
            <a:noAutofit/>
          </a:bodyPr>
          <a:lstStyle/>
          <a:p>
            <a:r>
              <a:rPr lang="en-GB" sz="3200" i="1" dirty="0"/>
              <a:t>t</a:t>
            </a:r>
            <a:r>
              <a:rPr lang="en-GB" sz="3200" dirty="0"/>
              <a:t>-tests</a:t>
            </a:r>
          </a:p>
          <a:p>
            <a:r>
              <a:rPr lang="en-GB" sz="3000" dirty="0"/>
              <a:t>Dependent (paired-samples, matched-pairs)</a:t>
            </a:r>
          </a:p>
          <a:p>
            <a:r>
              <a:rPr lang="en-GB" sz="3000" dirty="0"/>
              <a:t>Independent</a:t>
            </a:r>
          </a:p>
          <a:p>
            <a:r>
              <a:rPr lang="en-GB" sz="3200" dirty="0"/>
              <a:t>Rationale for the tests</a:t>
            </a:r>
          </a:p>
          <a:p>
            <a:r>
              <a:rPr lang="en-GB" sz="3200"/>
              <a:t>Nonparametric Tests</a:t>
            </a:r>
            <a:endParaRPr lang="en-GB" sz="3200" dirty="0"/>
          </a:p>
        </p:txBody>
      </p:sp>
    </p:spTree>
    <p:extLst>
      <p:ext uri="{BB962C8B-B14F-4D97-AF65-F5344CB8AC3E}">
        <p14:creationId xmlns:p14="http://schemas.microsoft.com/office/powerpoint/2010/main" val="304842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Experiments</a:t>
            </a:r>
          </a:p>
        </p:txBody>
      </p:sp>
      <p:sp>
        <p:nvSpPr>
          <p:cNvPr id="3" name="Content Placeholder 2"/>
          <p:cNvSpPr>
            <a:spLocks noGrp="1"/>
          </p:cNvSpPr>
          <p:nvPr>
            <p:ph idx="1"/>
          </p:nvPr>
        </p:nvSpPr>
        <p:spPr>
          <a:xfrm>
            <a:off x="838200" y="1473933"/>
            <a:ext cx="10515600" cy="4351338"/>
          </a:xfrm>
        </p:spPr>
        <p:txBody>
          <a:bodyPr>
            <a:noAutofit/>
          </a:bodyPr>
          <a:lstStyle/>
          <a:p>
            <a:r>
              <a:rPr lang="en-GB" sz="3200" dirty="0"/>
              <a:t>The simplest form of experiment is with only one independent variable that is manipulated in only two ways and only one outcome is measured.</a:t>
            </a:r>
          </a:p>
          <a:p>
            <a:pPr lvl="1"/>
            <a:r>
              <a:rPr lang="en-GB" sz="3000" dirty="0"/>
              <a:t>E.g., experimental condition vs. control</a:t>
            </a:r>
          </a:p>
          <a:p>
            <a:pPr lvl="1"/>
            <a:endParaRPr lang="en-GB" sz="3000" dirty="0"/>
          </a:p>
          <a:p>
            <a:r>
              <a:rPr lang="en-GB" sz="3200" dirty="0"/>
              <a:t>This situation can be analysed with a </a:t>
            </a:r>
            <a:r>
              <a:rPr lang="en-GB" sz="3200" i="1" dirty="0"/>
              <a:t>t</a:t>
            </a:r>
            <a:r>
              <a:rPr lang="en-GB" sz="3200" dirty="0"/>
              <a:t>-test</a:t>
            </a:r>
          </a:p>
        </p:txBody>
      </p:sp>
    </p:spTree>
    <p:extLst>
      <p:ext uri="{BB962C8B-B14F-4D97-AF65-F5344CB8AC3E}">
        <p14:creationId xmlns:p14="http://schemas.microsoft.com/office/powerpoint/2010/main" val="294227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T</a:t>
            </a:r>
            <a:r>
              <a:rPr lang="en-GB" dirty="0"/>
              <a:t>-test</a:t>
            </a:r>
            <a:endParaRPr lang="en-GB" i="1" dirty="0"/>
          </a:p>
        </p:txBody>
      </p:sp>
      <p:sp>
        <p:nvSpPr>
          <p:cNvPr id="3" name="Content Placeholder 2"/>
          <p:cNvSpPr>
            <a:spLocks noGrp="1"/>
          </p:cNvSpPr>
          <p:nvPr>
            <p:ph idx="1"/>
          </p:nvPr>
        </p:nvSpPr>
        <p:spPr>
          <a:xfrm>
            <a:off x="838200" y="1253331"/>
            <a:ext cx="10515600" cy="4351338"/>
          </a:xfrm>
        </p:spPr>
        <p:txBody>
          <a:bodyPr>
            <a:noAutofit/>
          </a:bodyPr>
          <a:lstStyle/>
          <a:p>
            <a:r>
              <a:rPr lang="en-GB" sz="3200" dirty="0"/>
              <a:t>Dependent </a:t>
            </a:r>
            <a:r>
              <a:rPr lang="en-GB" sz="3200" i="1" dirty="0"/>
              <a:t>t</a:t>
            </a:r>
            <a:r>
              <a:rPr lang="en-GB" sz="3200" dirty="0"/>
              <a:t>-test</a:t>
            </a:r>
          </a:p>
          <a:p>
            <a:pPr lvl="1"/>
            <a:r>
              <a:rPr lang="en-GB" sz="3000" dirty="0"/>
              <a:t>Compares two means based on related data.</a:t>
            </a:r>
          </a:p>
          <a:p>
            <a:pPr lvl="1"/>
            <a:r>
              <a:rPr lang="en-GB" sz="3000" dirty="0"/>
              <a:t>E.g., Same people measured at different times.</a:t>
            </a:r>
          </a:p>
          <a:p>
            <a:pPr lvl="1"/>
            <a:r>
              <a:rPr lang="en-GB" sz="3000" dirty="0"/>
              <a:t>Data from ‘matched’ samples.</a:t>
            </a:r>
          </a:p>
          <a:p>
            <a:endParaRPr lang="en-GB" sz="3200" dirty="0"/>
          </a:p>
          <a:p>
            <a:r>
              <a:rPr lang="en-GB" sz="3200" dirty="0"/>
              <a:t>Independent </a:t>
            </a:r>
            <a:r>
              <a:rPr lang="en-GB" sz="3200" i="1" dirty="0"/>
              <a:t>t</a:t>
            </a:r>
            <a:r>
              <a:rPr lang="en-GB" sz="3200" dirty="0"/>
              <a:t>-test</a:t>
            </a:r>
          </a:p>
          <a:p>
            <a:pPr lvl="1"/>
            <a:r>
              <a:rPr lang="en-GB" sz="3000" dirty="0"/>
              <a:t>Compares two means based on independent data</a:t>
            </a:r>
          </a:p>
          <a:p>
            <a:pPr lvl="1"/>
            <a:r>
              <a:rPr lang="en-GB" sz="3000" dirty="0"/>
              <a:t>E.g., data from different groups of people</a:t>
            </a:r>
          </a:p>
        </p:txBody>
      </p:sp>
    </p:spTree>
    <p:extLst>
      <p:ext uri="{BB962C8B-B14F-4D97-AF65-F5344CB8AC3E}">
        <p14:creationId xmlns:p14="http://schemas.microsoft.com/office/powerpoint/2010/main" val="210746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Rational for the </a:t>
            </a:r>
            <a:r>
              <a:rPr lang="en-GB" i="1" dirty="0"/>
              <a:t>t</a:t>
            </a:r>
            <a:r>
              <a:rPr lang="en-GB" dirty="0"/>
              <a:t>-test</a:t>
            </a:r>
          </a:p>
        </p:txBody>
      </p:sp>
      <p:sp>
        <p:nvSpPr>
          <p:cNvPr id="3" name="Content Placeholder 2"/>
          <p:cNvSpPr>
            <a:spLocks noGrp="1"/>
          </p:cNvSpPr>
          <p:nvPr>
            <p:ph idx="1"/>
          </p:nvPr>
        </p:nvSpPr>
        <p:spPr/>
        <p:txBody>
          <a:bodyPr>
            <a:normAutofit fontScale="70000" lnSpcReduction="20000"/>
          </a:bodyPr>
          <a:lstStyle/>
          <a:p>
            <a:pPr lvl="0"/>
            <a:r>
              <a:rPr lang="en-GB" sz="4600" dirty="0"/>
              <a:t>Two samples are collected and the means calculated</a:t>
            </a:r>
          </a:p>
          <a:p>
            <a:pPr lvl="0"/>
            <a:endParaRPr lang="en-GB" sz="4600" dirty="0"/>
          </a:p>
          <a:p>
            <a:pPr lvl="0"/>
            <a:r>
              <a:rPr lang="en-GB" sz="4600" dirty="0"/>
              <a:t>These means might differ by either a little or a lot</a:t>
            </a:r>
          </a:p>
          <a:p>
            <a:pPr lvl="1"/>
            <a:endParaRPr lang="en-GB" sz="4600" dirty="0"/>
          </a:p>
          <a:p>
            <a:pPr lvl="0"/>
            <a:r>
              <a:rPr lang="en-GB" sz="4600" dirty="0"/>
              <a:t>If the samples come from the same population, we would expect large differences between sample means to occur very infrequently. Under the null hypothesis we expect means from two random samples to be very similar</a:t>
            </a:r>
          </a:p>
        </p:txBody>
      </p:sp>
    </p:spTree>
    <p:extLst>
      <p:ext uri="{BB962C8B-B14F-4D97-AF65-F5344CB8AC3E}">
        <p14:creationId xmlns:p14="http://schemas.microsoft.com/office/powerpoint/2010/main" val="90617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Rational for the </a:t>
            </a:r>
            <a:r>
              <a:rPr lang="en-GB" i="1" dirty="0"/>
              <a:t>t</a:t>
            </a:r>
            <a:r>
              <a:rPr lang="en-GB" dirty="0"/>
              <a:t>-test</a:t>
            </a:r>
          </a:p>
        </p:txBody>
      </p:sp>
      <p:sp>
        <p:nvSpPr>
          <p:cNvPr id="3" name="Content Placeholder 2"/>
          <p:cNvSpPr>
            <a:spLocks noGrp="1"/>
          </p:cNvSpPr>
          <p:nvPr>
            <p:ph idx="1"/>
          </p:nvPr>
        </p:nvSpPr>
        <p:spPr>
          <a:xfrm>
            <a:off x="739726" y="1502068"/>
            <a:ext cx="10515600" cy="4666503"/>
          </a:xfrm>
        </p:spPr>
        <p:txBody>
          <a:bodyPr>
            <a:normAutofit fontScale="47500" lnSpcReduction="20000"/>
          </a:bodyPr>
          <a:lstStyle/>
          <a:p>
            <a:pPr marL="457200" lvl="1" indent="0">
              <a:buNone/>
            </a:pPr>
            <a:r>
              <a:rPr lang="en-GB" sz="6700" dirty="0"/>
              <a:t>If the difference between the samples is larger than we would expect based on the standard error then one of two things has happened:</a:t>
            </a:r>
          </a:p>
          <a:p>
            <a:pPr marL="457200" lvl="1" indent="0">
              <a:buNone/>
            </a:pPr>
            <a:endParaRPr lang="en-GB" sz="6700" dirty="0"/>
          </a:p>
          <a:p>
            <a:pPr marL="457200" lvl="1" indent="0">
              <a:buNone/>
            </a:pPr>
            <a:r>
              <a:rPr lang="en-GB" sz="6700" dirty="0"/>
              <a:t>1. There is no effect but sample means from our population fluctuate a lot and we happen to have collected two samples that produce very different means </a:t>
            </a:r>
          </a:p>
          <a:p>
            <a:pPr marL="457200" lvl="1" indent="0">
              <a:buNone/>
            </a:pPr>
            <a:endParaRPr lang="en-GB" sz="6700" dirty="0"/>
          </a:p>
          <a:p>
            <a:pPr marL="457200" lvl="1" indent="0">
              <a:buNone/>
            </a:pPr>
            <a:r>
              <a:rPr lang="en-GB" sz="6700" dirty="0"/>
              <a:t>2. The two samples come from different populations. In other words, the null hypothesis is unlikely</a:t>
            </a:r>
          </a:p>
          <a:p>
            <a:pPr marL="0" lvl="0" indent="0">
              <a:buNone/>
            </a:pPr>
            <a:endParaRPr lang="en-GB" dirty="0"/>
          </a:p>
        </p:txBody>
      </p:sp>
    </p:spTree>
    <p:extLst>
      <p:ext uri="{BB962C8B-B14F-4D97-AF65-F5344CB8AC3E}">
        <p14:creationId xmlns:p14="http://schemas.microsoft.com/office/powerpoint/2010/main" val="234815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Assumptions of the </a:t>
            </a:r>
            <a:r>
              <a:rPr lang="en-GB" i="1" dirty="0"/>
              <a:t>t</a:t>
            </a:r>
            <a:r>
              <a:rPr lang="en-GB" dirty="0"/>
              <a:t>-test</a:t>
            </a:r>
          </a:p>
        </p:txBody>
      </p:sp>
      <p:sp>
        <p:nvSpPr>
          <p:cNvPr id="3" name="Content Placeholder 2"/>
          <p:cNvSpPr>
            <a:spLocks noGrp="1"/>
          </p:cNvSpPr>
          <p:nvPr>
            <p:ph idx="1"/>
          </p:nvPr>
        </p:nvSpPr>
        <p:spPr>
          <a:xfrm>
            <a:off x="838200" y="1548752"/>
            <a:ext cx="10515600" cy="4351338"/>
          </a:xfrm>
        </p:spPr>
        <p:txBody>
          <a:bodyPr>
            <a:noAutofit/>
          </a:bodyPr>
          <a:lstStyle/>
          <a:p>
            <a:r>
              <a:rPr lang="en-GB" sz="3200" dirty="0"/>
              <a:t>Both the independent </a:t>
            </a:r>
            <a:r>
              <a:rPr lang="en-GB" sz="3200" i="1" dirty="0"/>
              <a:t>t</a:t>
            </a:r>
            <a:r>
              <a:rPr lang="en-GB" sz="3200" dirty="0"/>
              <a:t>-test and the dependent </a:t>
            </a:r>
            <a:r>
              <a:rPr lang="en-GB" sz="3200" i="1" dirty="0"/>
              <a:t>t</a:t>
            </a:r>
            <a:r>
              <a:rPr lang="en-GB" sz="3200" dirty="0"/>
              <a:t>-test are </a:t>
            </a:r>
            <a:r>
              <a:rPr lang="en-GB" sz="3200" i="1" dirty="0"/>
              <a:t>parametric tests</a:t>
            </a:r>
            <a:r>
              <a:rPr lang="en-GB" sz="3200" dirty="0"/>
              <a:t> based on the normal distribution</a:t>
            </a:r>
          </a:p>
          <a:p>
            <a:endParaRPr lang="en-GB" sz="3200" dirty="0"/>
          </a:p>
          <a:p>
            <a:r>
              <a:rPr lang="en-GB" sz="3200" dirty="0"/>
              <a:t>Therefore, they assume:</a:t>
            </a:r>
          </a:p>
          <a:p>
            <a:pPr lvl="1"/>
            <a:r>
              <a:rPr lang="en-GB" sz="3000" dirty="0"/>
              <a:t>The sampling distribution is normally distributed</a:t>
            </a:r>
          </a:p>
          <a:p>
            <a:pPr lvl="1"/>
            <a:r>
              <a:rPr lang="en-GB" sz="3000" dirty="0"/>
              <a:t>In the dependent </a:t>
            </a:r>
            <a:r>
              <a:rPr lang="en-GB" sz="3000" i="1" dirty="0"/>
              <a:t>t­</a:t>
            </a:r>
            <a:r>
              <a:rPr lang="en-GB" sz="3000" dirty="0"/>
              <a:t>-test this means that the sampling distribution of the </a:t>
            </a:r>
            <a:r>
              <a:rPr lang="en-GB" sz="3000" i="1" dirty="0"/>
              <a:t>differences</a:t>
            </a:r>
            <a:r>
              <a:rPr lang="en-GB" sz="3000" dirty="0"/>
              <a:t> between scores should be normal, not the scores themselves</a:t>
            </a:r>
          </a:p>
        </p:txBody>
      </p:sp>
    </p:spTree>
    <p:extLst>
      <p:ext uri="{BB962C8B-B14F-4D97-AF65-F5344CB8AC3E}">
        <p14:creationId xmlns:p14="http://schemas.microsoft.com/office/powerpoint/2010/main" val="424124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Assumptions of the </a:t>
            </a:r>
            <a:r>
              <a:rPr lang="en-GB" i="1" dirty="0"/>
              <a:t>t</a:t>
            </a:r>
            <a:r>
              <a:rPr lang="en-GB" dirty="0"/>
              <a:t>-test</a:t>
            </a:r>
          </a:p>
        </p:txBody>
      </p:sp>
      <p:sp>
        <p:nvSpPr>
          <p:cNvPr id="3" name="Content Placeholder 2"/>
          <p:cNvSpPr>
            <a:spLocks noGrp="1"/>
          </p:cNvSpPr>
          <p:nvPr>
            <p:ph idx="1"/>
          </p:nvPr>
        </p:nvSpPr>
        <p:spPr>
          <a:xfrm>
            <a:off x="838200" y="1690688"/>
            <a:ext cx="10515600" cy="4351338"/>
          </a:xfrm>
        </p:spPr>
        <p:txBody>
          <a:bodyPr>
            <a:noAutofit/>
          </a:bodyPr>
          <a:lstStyle/>
          <a:p>
            <a:r>
              <a:rPr lang="en-GB" sz="3200" dirty="0"/>
              <a:t>The independent </a:t>
            </a:r>
            <a:r>
              <a:rPr lang="en-GB" sz="3200" i="1" dirty="0"/>
              <a:t>t</a:t>
            </a:r>
            <a:r>
              <a:rPr lang="en-GB" sz="3200" dirty="0"/>
              <a:t>-test, because it is used to test different groups of people, also assumes:</a:t>
            </a:r>
          </a:p>
          <a:p>
            <a:endParaRPr lang="en-GB" sz="3200" dirty="0"/>
          </a:p>
          <a:p>
            <a:pPr lvl="1"/>
            <a:r>
              <a:rPr lang="en-GB" sz="3000" dirty="0"/>
              <a:t>Variances in these populations are roughly equal (</a:t>
            </a:r>
            <a:r>
              <a:rPr lang="en-GB" sz="3000" i="1" dirty="0"/>
              <a:t>homogeneity of variance</a:t>
            </a:r>
            <a:r>
              <a:rPr lang="en-GB" sz="3000" dirty="0"/>
              <a:t>).</a:t>
            </a:r>
          </a:p>
          <a:p>
            <a:pPr lvl="1"/>
            <a:endParaRPr lang="en-GB" sz="3000" dirty="0"/>
          </a:p>
          <a:p>
            <a:pPr lvl="1"/>
            <a:r>
              <a:rPr lang="en-GB" sz="3000" dirty="0"/>
              <a:t>Scores in different treatment conditions are independent (because they come from different people).</a:t>
            </a:r>
          </a:p>
        </p:txBody>
      </p:sp>
    </p:spTree>
    <p:extLst>
      <p:ext uri="{BB962C8B-B14F-4D97-AF65-F5344CB8AC3E}">
        <p14:creationId xmlns:p14="http://schemas.microsoft.com/office/powerpoint/2010/main" val="220025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Non-Parametric Tests</a:t>
            </a:r>
          </a:p>
        </p:txBody>
      </p:sp>
      <p:sp>
        <p:nvSpPr>
          <p:cNvPr id="3" name="Content Placeholder 2"/>
          <p:cNvSpPr>
            <a:spLocks noGrp="1"/>
          </p:cNvSpPr>
          <p:nvPr>
            <p:ph idx="1"/>
          </p:nvPr>
        </p:nvSpPr>
        <p:spPr>
          <a:xfrm>
            <a:off x="838200" y="1586474"/>
            <a:ext cx="10515600" cy="4351338"/>
          </a:xfrm>
        </p:spPr>
        <p:txBody>
          <a:bodyPr>
            <a:normAutofit lnSpcReduction="10000"/>
          </a:bodyPr>
          <a:lstStyle/>
          <a:p>
            <a:r>
              <a:rPr lang="en-GB" sz="3500" dirty="0"/>
              <a:t>Mann-Whitney/Wilcoxon rank-sum Test</a:t>
            </a:r>
          </a:p>
          <a:p>
            <a:pPr lvl="1"/>
            <a:r>
              <a:rPr lang="en-GB" sz="3500" dirty="0"/>
              <a:t>Compares two independent groups of scores</a:t>
            </a:r>
          </a:p>
          <a:p>
            <a:r>
              <a:rPr lang="en-GB" sz="3500" dirty="0"/>
              <a:t>Wilcoxon signed rank Test</a:t>
            </a:r>
          </a:p>
          <a:p>
            <a:pPr lvl="1"/>
            <a:r>
              <a:rPr lang="en-GB" sz="3500" dirty="0"/>
              <a:t>Compares two dependent groups of scores</a:t>
            </a:r>
          </a:p>
          <a:p>
            <a:r>
              <a:rPr lang="en-GB" sz="3500" dirty="0"/>
              <a:t>Kruskal-Wallis Test</a:t>
            </a:r>
          </a:p>
          <a:p>
            <a:pPr lvl="1"/>
            <a:r>
              <a:rPr lang="en-GB" sz="3500" dirty="0"/>
              <a:t>Compares &gt; 2 independent groups of scores</a:t>
            </a:r>
          </a:p>
          <a:p>
            <a:r>
              <a:rPr lang="en-GB" sz="3500" dirty="0"/>
              <a:t>Friedman’s Test</a:t>
            </a:r>
          </a:p>
          <a:p>
            <a:pPr lvl="1"/>
            <a:r>
              <a:rPr lang="en-GB" sz="3500" dirty="0"/>
              <a:t>Compares &gt; 2 dependent groups of scores</a:t>
            </a:r>
          </a:p>
          <a:p>
            <a:pPr marL="0" indent="0">
              <a:buNone/>
            </a:pPr>
            <a:endParaRPr lang="en-GB" dirty="0"/>
          </a:p>
          <a:p>
            <a:endParaRPr lang="en-GB" dirty="0"/>
          </a:p>
          <a:p>
            <a:endParaRPr lang="en-GB" dirty="0"/>
          </a:p>
        </p:txBody>
      </p:sp>
    </p:spTree>
    <p:extLst>
      <p:ext uri="{BB962C8B-B14F-4D97-AF65-F5344CB8AC3E}">
        <p14:creationId xmlns:p14="http://schemas.microsoft.com/office/powerpoint/2010/main" val="29078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2775</TotalTime>
  <Words>518</Words>
  <Application>Microsoft Macintosh PowerPoint</Application>
  <PresentationFormat>Widescreen</PresentationFormat>
  <Paragraphs>72</Paragraphs>
  <Slides>10</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Comparing Two Groups</vt:lpstr>
      <vt:lpstr>Aims</vt:lpstr>
      <vt:lpstr>Experiments</vt:lpstr>
      <vt:lpstr>T-test</vt:lpstr>
      <vt:lpstr>Rational for the t-test</vt:lpstr>
      <vt:lpstr>Rational for the t-test</vt:lpstr>
      <vt:lpstr>Assumptions of the t-test</vt:lpstr>
      <vt:lpstr>Assumptions of the t-test</vt:lpstr>
      <vt:lpstr>Non-Parametric Tests</vt:lpstr>
      <vt:lpstr>Ranking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we need statistics?</dc:title>
  <dc:creator>Vanessa Lobue</dc:creator>
  <cp:lastModifiedBy>Vanessa Lobue</cp:lastModifiedBy>
  <cp:revision>108</cp:revision>
  <dcterms:created xsi:type="dcterms:W3CDTF">2021-01-14T20:20:19Z</dcterms:created>
  <dcterms:modified xsi:type="dcterms:W3CDTF">2021-10-19T20:08:11Z</dcterms:modified>
</cp:coreProperties>
</file>