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96" r:id="rId6"/>
    <p:sldId id="261" r:id="rId7"/>
    <p:sldId id="262" r:id="rId8"/>
    <p:sldId id="295" r:id="rId9"/>
    <p:sldId id="288" r:id="rId10"/>
    <p:sldId id="289" r:id="rId11"/>
    <p:sldId id="290" r:id="rId12"/>
    <p:sldId id="292" r:id="rId13"/>
    <p:sldId id="287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essa Lobue" initials="VL" lastIdx="1" clrIdx="0">
    <p:extLst>
      <p:ext uri="{19B8F6BF-5375-455C-9EA6-DF929625EA0E}">
        <p15:presenceInfo xmlns:p15="http://schemas.microsoft.com/office/powerpoint/2012/main" userId="S::vlobue@psychology.rutgers.edu::02666d29-be71-456b-b9ea-d85fac811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3"/>
    <p:restoredTop sz="72721"/>
  </p:normalViewPr>
  <p:slideViewPr>
    <p:cSldViewPr snapToGrid="0" snapToObjects="1">
      <p:cViewPr varScale="1">
        <p:scale>
          <a:sx n="91" d="100"/>
          <a:sy n="91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B1ABF-BAF2-0E4B-88A8-8F2BBF0074A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10047-E131-0346-ABBC-77645D0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5ED09-34E2-4804-B025-A5AF16BAD19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9B0F2-DC3A-4FC5-9045-5ABCB903D14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pPr algn="just"/>
            <a:endParaRPr lang="en-GB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2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6C682-04DE-41B3-816F-D54FF048B3F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pPr algn="just"/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6C682-04DE-41B3-816F-D54FF048B3F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0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1CAB-AB50-454B-B04D-E06D0566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DF1B7-E36E-6D4C-92F5-EFE2BEAF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CD7F-BEA5-4D4D-BE8A-03D4AE9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8066-452A-8245-8511-94BFE62F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180D-DD45-F346-BE9B-3E8AF1BD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1B4-4124-0844-9579-981889A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7BA5-B7DB-8244-A55A-020B13A3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1EA8-2460-5340-BE0E-0EEF224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5A18-8E9C-134B-83B1-4E06F30D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8EE6-42F5-6848-B2CE-7E9DBFD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DBDF-524C-154B-9900-44A8F819B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9678-B3E4-D940-AE48-EC66DF48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6D9-D246-D843-B05D-A5AF81C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2E6F-3988-E74E-B293-BD840BD6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6EBE-72AA-174F-9968-BF4561A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89C8-E319-A140-81ED-8DC64C3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A9F8-7BF4-3649-A3FA-F82572D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9B26-5D8A-9D40-BB52-E4E2136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9CF7-10D8-E940-9A76-756E34A7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A0CD-3811-3C41-B371-D9F54138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C31-3AE3-B44B-B806-C9F7646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74CB-1E9D-EB47-8273-E824D634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B330-9C49-E846-B60B-26EFB104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3F64-CB85-5540-85B6-11151A6F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BE2C-7E2E-0044-8A23-C847A87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9C6-7794-4045-9C4D-F389DF84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D370-B4F7-274E-98C3-09FFAD98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AC88-D941-6147-9BC6-F33ABF1B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C82D-C44F-134E-B602-6D1762D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3F2C-46AC-2D48-BDEA-4E97468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5A3C-80D0-A34A-84B9-73C7AAA7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601-30AA-864B-8CAE-D7462F47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EE3AF-3CA2-544A-B58C-238A027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6DCA-044C-9749-984C-1F786319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7EDD4-FD70-F84D-8856-EAA12A67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0E22-29DF-6244-A34F-F79E5EED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9684B-46CD-D144-AD76-83D9E3F6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DBBD2-1778-114E-9148-5913A78D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1E1B6-2DCB-7E4C-92CF-3A6FD26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1768-18F4-944D-8B40-29B5C7AC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B43E-21A1-7545-9A35-CC87E77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54D0-04B2-2548-9FBD-5242066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1330-9DBE-AB4A-9C30-E72F61C8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64A2-06CD-5C40-9B1C-1FF81AF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D1A39-4A51-624D-AF88-C45CB1B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0F21-1DE7-B243-BD5D-08AA9D30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1C07-986E-D44C-8084-EF23A87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0D54-D6EE-B444-9F23-1B02E8FE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DD51-C767-5847-A748-1B10D8F5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32EC-E8AF-6F43-89E4-0CE93890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CBE3-C6BF-E444-A8F7-4171555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E21D-8539-E647-9CBC-4BB7BC81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DD87-2747-1E4D-8525-CAB9F08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7A76-802C-774E-B82D-A7FD6793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B91A-5C3A-AE4D-9E83-3E73662D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49E4-BD91-E94D-8D56-78F34E2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AB9F-6D7B-7B49-A36C-B2BBCD1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D4DB-B81E-1446-A526-4F8844B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80386-ACEA-864A-8B44-C8DEA7D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BA7B-6DA4-B74E-ACD6-EC151070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6E3B-4059-8547-9F14-BCA09AE9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763BF8-AC66-E249-9CE8-8353EEB16B82}" type="datetimeFigureOut">
              <a:rPr lang="en-US" smtClean="0"/>
              <a:pPr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E399-81D5-3E44-AA7A-88DFA857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6F86-94CE-CF4F-93B3-A2367D4D2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21E121-49A3-D64E-A5F9-356C90050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Chi-Square </a:t>
            </a:r>
            <a:r>
              <a:rPr lang="en-GB"/>
              <a:t>and Loglinear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9324"/>
            <a:ext cx="9144000" cy="1655762"/>
          </a:xfrm>
        </p:spPr>
        <p:txBody>
          <a:bodyPr/>
          <a:lstStyle/>
          <a:p>
            <a:r>
              <a:rPr lang="en-GB" dirty="0"/>
              <a:t>Vanessa </a:t>
            </a:r>
            <a:r>
              <a:rPr lang="en-GB" dirty="0" err="1"/>
              <a:t>LoBue</a:t>
            </a:r>
            <a:endParaRPr lang="en-GB" dirty="0"/>
          </a:p>
          <a:p>
            <a:r>
              <a:rPr lang="en-GB" dirty="0"/>
              <a:t>Jamil </a:t>
            </a:r>
            <a:r>
              <a:rPr lang="en-GB" dirty="0" err="1"/>
              <a:t>Bhanji</a:t>
            </a:r>
            <a:endParaRPr lang="en-GB" dirty="0"/>
          </a:p>
          <a:p>
            <a:r>
              <a:rPr lang="en-GB" dirty="0"/>
              <a:t>with a little help from Andy Field</a:t>
            </a:r>
          </a:p>
        </p:txBody>
      </p:sp>
    </p:spTree>
    <p:extLst>
      <p:ext uri="{BB962C8B-B14F-4D97-AF65-F5344CB8AC3E}">
        <p14:creationId xmlns:p14="http://schemas.microsoft.com/office/powerpoint/2010/main" val="90758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5" y="1487647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Our model has three predictors and their associated interactions:</a:t>
            </a:r>
          </a:p>
          <a:p>
            <a:pPr lvl="1"/>
            <a:r>
              <a:rPr lang="en-GB" dirty="0"/>
              <a:t>Animal, Training, Dance, Animal × Training, Animal × Dance, Dance × Training, Animal × Training × Dance</a:t>
            </a:r>
          </a:p>
          <a:p>
            <a:r>
              <a:rPr lang="en-GB" dirty="0"/>
              <a:t>Such a linear model can be expressed as: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loglinear</a:t>
            </a:r>
            <a:r>
              <a:rPr lang="en-GB" dirty="0"/>
              <a:t> Model can also be expressed like this, but the outcome is a log value: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1" y="3663316"/>
            <a:ext cx="7098284" cy="498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00" y="5370353"/>
            <a:ext cx="7106285" cy="5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Backward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2" y="1564367"/>
            <a:ext cx="10849428" cy="4928507"/>
          </a:xfrm>
        </p:spPr>
        <p:txBody>
          <a:bodyPr>
            <a:normAutofit/>
          </a:bodyPr>
          <a:lstStyle/>
          <a:p>
            <a:r>
              <a:rPr lang="en-GB" dirty="0"/>
              <a:t>Begins by including all terms:</a:t>
            </a:r>
          </a:p>
          <a:p>
            <a:pPr lvl="1"/>
            <a:r>
              <a:rPr lang="en-GB" dirty="0"/>
              <a:t>Animal, Training, Dance, Animal × Training, Animal × Dance, Dance × Training, Animal × Training × Dance</a:t>
            </a:r>
          </a:p>
          <a:p>
            <a:r>
              <a:rPr lang="en-GB" dirty="0"/>
              <a:t>Remove a term and compares the new model with the one in which the term was present.</a:t>
            </a:r>
          </a:p>
          <a:p>
            <a:pPr lvl="1"/>
            <a:r>
              <a:rPr lang="en-GB" dirty="0"/>
              <a:t>Starts with the highest-order interaction</a:t>
            </a:r>
          </a:p>
          <a:p>
            <a:pPr lvl="1"/>
            <a:r>
              <a:rPr lang="en-GB" dirty="0"/>
              <a:t>Uses the likelihood ratio to ‘compare’ models: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If the new model is no worse than the old, then the term is removed and the next highest-order interactions are examined, and so 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56557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650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7913" y="1390195"/>
            <a:ext cx="11107057" cy="5102679"/>
          </a:xfrm>
        </p:spPr>
        <p:txBody>
          <a:bodyPr>
            <a:normAutofit/>
          </a:bodyPr>
          <a:lstStyle/>
          <a:p>
            <a:r>
              <a:rPr lang="en-US" dirty="0"/>
              <a:t>The chi-square test has two important assumptions:</a:t>
            </a:r>
          </a:p>
          <a:p>
            <a:pPr lvl="1"/>
            <a:r>
              <a:rPr lang="en-US" dirty="0"/>
              <a:t>Independence:</a:t>
            </a:r>
          </a:p>
          <a:p>
            <a:pPr lvl="2"/>
            <a:r>
              <a:rPr lang="en-US" dirty="0"/>
              <a:t>Each person, item or entity contributes to only one cell of the contingency table.</a:t>
            </a:r>
          </a:p>
          <a:p>
            <a:pPr lvl="1"/>
            <a:r>
              <a:rPr lang="en-US" dirty="0"/>
              <a:t>The expected frequencies should be greater than 5.</a:t>
            </a:r>
          </a:p>
          <a:p>
            <a:pPr lvl="2"/>
            <a:r>
              <a:rPr lang="en-US" dirty="0"/>
              <a:t>In larger contingency tables up to 20% of expected frequencies can be below 5, but there a loss of statistical power</a:t>
            </a:r>
          </a:p>
          <a:p>
            <a:pPr lvl="2"/>
            <a:r>
              <a:rPr lang="en-US" dirty="0"/>
              <a:t>Even in larger contingency tables no expected frequencies should be below 1</a:t>
            </a:r>
          </a:p>
          <a:p>
            <a:pPr lvl="2"/>
            <a:r>
              <a:rPr lang="en-US" dirty="0"/>
              <a:t>If you find yourself in this situation consider using Fisher’s exact test</a:t>
            </a:r>
          </a:p>
          <a:p>
            <a:r>
              <a:rPr lang="en-US" dirty="0"/>
              <a:t>Proportionately small differences in cell frequencies can result in statistically significant associations between variables if the sample is large enough</a:t>
            </a:r>
          </a:p>
          <a:p>
            <a:pPr lvl="1"/>
            <a:r>
              <a:rPr lang="en-US" dirty="0"/>
              <a:t>Look at row and column </a:t>
            </a:r>
            <a:r>
              <a:rPr lang="en-US" b="1" dirty="0"/>
              <a:t>percentages </a:t>
            </a:r>
            <a:r>
              <a:rPr lang="en-US" dirty="0"/>
              <a:t>to interpret effects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9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 up …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359227" y="1404711"/>
            <a:ext cx="11702143" cy="5088164"/>
          </a:xfrm>
        </p:spPr>
        <p:txBody>
          <a:bodyPr>
            <a:normAutofit/>
          </a:bodyPr>
          <a:lstStyle/>
          <a:p>
            <a:r>
              <a:rPr lang="en-US" sz="3200" dirty="0"/>
              <a:t>We approach categorical data in much the same way as any other kind of data:</a:t>
            </a:r>
          </a:p>
          <a:p>
            <a:pPr lvl="1"/>
            <a:r>
              <a:rPr lang="en-US" sz="3200" dirty="0"/>
              <a:t>We fit a model, we calculate the deviation between our model and the observed data, and we use that to evaluate the model we’ve fitted.</a:t>
            </a:r>
          </a:p>
          <a:p>
            <a:pPr lvl="1"/>
            <a:r>
              <a:rPr lang="en-US" sz="3200" dirty="0"/>
              <a:t>We fit a linear model.</a:t>
            </a:r>
          </a:p>
          <a:p>
            <a:r>
              <a:rPr lang="en-US" sz="3200" dirty="0"/>
              <a:t>Two categorical variables</a:t>
            </a:r>
          </a:p>
          <a:p>
            <a:pPr lvl="1"/>
            <a:r>
              <a:rPr lang="en-US" sz="3200" dirty="0"/>
              <a:t>Pearson’s chi-square test</a:t>
            </a:r>
          </a:p>
          <a:p>
            <a:pPr lvl="1"/>
            <a:r>
              <a:rPr lang="en-US" sz="3200" dirty="0"/>
              <a:t>Likelihood ratio test (for smaller samples)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 up …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359227" y="1404711"/>
            <a:ext cx="11702143" cy="5088164"/>
          </a:xfrm>
        </p:spPr>
        <p:txBody>
          <a:bodyPr>
            <a:normAutofit/>
          </a:bodyPr>
          <a:lstStyle/>
          <a:p>
            <a:r>
              <a:rPr lang="en-US" sz="3200" dirty="0"/>
              <a:t>Three or more categorical variables:</a:t>
            </a:r>
          </a:p>
          <a:p>
            <a:pPr lvl="1"/>
            <a:r>
              <a:rPr lang="en-US" sz="3200" dirty="0" err="1"/>
              <a:t>Loglinear</a:t>
            </a:r>
            <a:r>
              <a:rPr lang="en-US" sz="3200" dirty="0"/>
              <a:t> model.</a:t>
            </a:r>
          </a:p>
          <a:p>
            <a:pPr lvl="1"/>
            <a:r>
              <a:rPr lang="en-US" sz="3200" dirty="0"/>
              <a:t>For every variable we get a main effect</a:t>
            </a:r>
          </a:p>
          <a:p>
            <a:pPr lvl="1"/>
            <a:r>
              <a:rPr lang="en-US" sz="3200" dirty="0"/>
              <a:t>We also get interactions between all combinations of variables.</a:t>
            </a:r>
          </a:p>
          <a:p>
            <a:pPr lvl="1"/>
            <a:r>
              <a:rPr lang="en-US" sz="3200" dirty="0" err="1"/>
              <a:t>Loglinear</a:t>
            </a:r>
            <a:r>
              <a:rPr lang="en-US" sz="3200" dirty="0"/>
              <a:t> analysis evaluates these effects hierarchically.</a:t>
            </a:r>
          </a:p>
          <a:p>
            <a:r>
              <a:rPr lang="en-US" sz="3200" dirty="0"/>
              <a:t>Effect sizes</a:t>
            </a:r>
          </a:p>
          <a:p>
            <a:pPr lvl="1"/>
            <a:r>
              <a:rPr lang="en-US" sz="3200" dirty="0"/>
              <a:t>The odds ratio is a useful measure of the size of effect for categorical data.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401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3020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Categorical outcomes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Contingency Tables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Chi-Square test</a:t>
            </a:r>
          </a:p>
          <a:p>
            <a:pPr>
              <a:lnSpc>
                <a:spcPct val="90000"/>
              </a:lnSpc>
            </a:pPr>
            <a:endParaRPr lang="en-GB" sz="3200" dirty="0"/>
          </a:p>
          <a:p>
            <a:pPr>
              <a:lnSpc>
                <a:spcPct val="90000"/>
              </a:lnSpc>
            </a:pPr>
            <a:r>
              <a:rPr lang="en-GB" sz="3200" dirty="0"/>
              <a:t>Loglinear Models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Theory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Outcomes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683455" y="157240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Sometimes we have data consisting of the frequency of cases falling into unique categories</a:t>
            </a:r>
          </a:p>
          <a:p>
            <a:pPr>
              <a:lnSpc>
                <a:spcPct val="90000"/>
              </a:lnSpc>
            </a:pPr>
            <a:r>
              <a:rPr lang="en-GB" sz="32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Number of people voting for different politicians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Numbers of students who pass or fail their degree in different subject areas.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Number of patients or waiting list controls who are ‘free from diagnosis’ (or not) following a treatment.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 Example: Dancing Cats and Dogs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999" y="1520824"/>
            <a:ext cx="11019971" cy="4865461"/>
          </a:xfrm>
        </p:spPr>
        <p:txBody>
          <a:bodyPr>
            <a:normAutofit/>
          </a:bodyPr>
          <a:lstStyle/>
          <a:p>
            <a:r>
              <a:rPr lang="en-US" sz="3200" dirty="0"/>
              <a:t>Analyzing two or more categorical variables</a:t>
            </a:r>
          </a:p>
          <a:p>
            <a:pPr lvl="1"/>
            <a:r>
              <a:rPr lang="en-US" sz="3200" dirty="0"/>
              <a:t>The mean of a categorical variable is meaningless</a:t>
            </a:r>
          </a:p>
          <a:p>
            <a:pPr lvl="2"/>
            <a:r>
              <a:rPr lang="en-US" sz="3200" dirty="0"/>
              <a:t>The numeric values you attach to different categories are arbitrary</a:t>
            </a:r>
          </a:p>
          <a:p>
            <a:pPr lvl="2"/>
            <a:r>
              <a:rPr lang="en-US" sz="3200" dirty="0"/>
              <a:t>The mean of those numeric values will depend on how many members each category has.</a:t>
            </a:r>
          </a:p>
          <a:p>
            <a:pPr lvl="1"/>
            <a:r>
              <a:rPr lang="en-US" sz="3200" dirty="0"/>
              <a:t>Therefore, we analyze frequencies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 Example: Dancing Cats and Dogs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999" y="1520824"/>
            <a:ext cx="11019971" cy="4865461"/>
          </a:xfrm>
        </p:spPr>
        <p:txBody>
          <a:bodyPr>
            <a:normAutofit/>
          </a:bodyPr>
          <a:lstStyle/>
          <a:p>
            <a:r>
              <a:rPr lang="en-US" sz="2400" dirty="0"/>
              <a:t>An example</a:t>
            </a:r>
          </a:p>
          <a:p>
            <a:pPr lvl="1"/>
            <a:r>
              <a:rPr lang="en-US" dirty="0"/>
              <a:t>Can animals be trained to line-dance with different rewards?</a:t>
            </a:r>
          </a:p>
          <a:p>
            <a:pPr lvl="1"/>
            <a:r>
              <a:rPr lang="en-US" dirty="0"/>
              <a:t>Participants: 200 cats</a:t>
            </a:r>
          </a:p>
          <a:p>
            <a:pPr lvl="1"/>
            <a:r>
              <a:rPr lang="en-US" dirty="0"/>
              <a:t>Training</a:t>
            </a:r>
          </a:p>
          <a:p>
            <a:pPr lvl="2"/>
            <a:r>
              <a:rPr lang="en-US" sz="2400" dirty="0"/>
              <a:t>The animal was trained using either food or affection, not both)</a:t>
            </a:r>
          </a:p>
          <a:p>
            <a:pPr lvl="1"/>
            <a:r>
              <a:rPr lang="en-US" dirty="0"/>
              <a:t>Dance</a:t>
            </a:r>
          </a:p>
          <a:p>
            <a:pPr lvl="2"/>
            <a:r>
              <a:rPr lang="en-US" sz="2400" dirty="0"/>
              <a:t>The animal either learnt to line-dance or it did not.</a:t>
            </a:r>
          </a:p>
          <a:p>
            <a:pPr lvl="1"/>
            <a:r>
              <a:rPr lang="en-US" dirty="0"/>
              <a:t>Outcome:</a:t>
            </a:r>
          </a:p>
          <a:p>
            <a:pPr lvl="2"/>
            <a:r>
              <a:rPr lang="en-US" sz="2400" dirty="0"/>
              <a:t>The number of animals (frequency) that could dance or not in each reward condition.</a:t>
            </a:r>
          </a:p>
          <a:p>
            <a:pPr lvl="1"/>
            <a:r>
              <a:rPr lang="en-US" dirty="0"/>
              <a:t>We can tabulate these frequencies in a contingency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73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Contingency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10" y="2172153"/>
            <a:ext cx="9733979" cy="3285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Pearson’s Chi-square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2085" y="1574573"/>
            <a:ext cx="10631715" cy="4802187"/>
          </a:xfrm>
        </p:spPr>
        <p:txBody>
          <a:bodyPr>
            <a:normAutofit/>
          </a:bodyPr>
          <a:lstStyle/>
          <a:p>
            <a:r>
              <a:rPr lang="en-US" dirty="0"/>
              <a:t>Use to see whether there’s a relationship between two categorical variables</a:t>
            </a:r>
          </a:p>
          <a:p>
            <a:pPr lvl="1"/>
            <a:r>
              <a:rPr lang="en-US" dirty="0"/>
              <a:t>Compares the frequencies you observe in certain categories to the frequencies you might expect to get in those categories by chance.</a:t>
            </a:r>
          </a:p>
          <a:p>
            <a:r>
              <a:rPr lang="en-US" dirty="0"/>
              <a:t>The equation: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 represents the rows in the contingency table and j represents the columns.</a:t>
            </a:r>
          </a:p>
          <a:p>
            <a:pPr lvl="1"/>
            <a:r>
              <a:rPr lang="en-US" dirty="0"/>
              <a:t>The observed data are the frequencies the contingency table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942" y="3561146"/>
            <a:ext cx="4393029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Pearson’s Chi-square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0484" y="1690687"/>
            <a:ext cx="10976429" cy="4802187"/>
          </a:xfrm>
        </p:spPr>
        <p:txBody>
          <a:bodyPr>
            <a:normAutofit/>
          </a:bodyPr>
          <a:lstStyle/>
          <a:p>
            <a:r>
              <a:rPr lang="en-US" dirty="0"/>
              <a:t>The ‘model’ is based on ‘expected frequencies’</a:t>
            </a:r>
          </a:p>
          <a:p>
            <a:pPr lvl="1"/>
            <a:r>
              <a:rPr lang="en-US" dirty="0"/>
              <a:t>Calculated for each of the cells in the contingency table.</a:t>
            </a:r>
          </a:p>
          <a:p>
            <a:pPr lvl="1"/>
            <a:r>
              <a:rPr lang="en-US" dirty="0"/>
              <a:t>N is the total number of observations (in this case 200).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Test statistic</a:t>
            </a:r>
          </a:p>
          <a:p>
            <a:pPr lvl="1"/>
            <a:r>
              <a:rPr lang="en-US" dirty="0"/>
              <a:t>Checked against a distribution with (r − 1)(c − 1) degrees of freedom.</a:t>
            </a:r>
          </a:p>
          <a:p>
            <a:pPr lvl="1"/>
            <a:r>
              <a:rPr lang="en-US" dirty="0"/>
              <a:t>If significant then there is a significant association between the categorical variables in the population.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3347" y="3048487"/>
            <a:ext cx="5410200" cy="76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427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Loglinear</a:t>
            </a:r>
            <a:r>
              <a:rPr lang="en-GB" dirty="0"/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28" y="1578881"/>
            <a:ext cx="11136086" cy="4913993"/>
          </a:xfrm>
        </p:spPr>
        <p:txBody>
          <a:bodyPr>
            <a:normAutofit/>
          </a:bodyPr>
          <a:lstStyle/>
          <a:p>
            <a:r>
              <a:rPr lang="en-US" dirty="0"/>
              <a:t>Looks for associations between three or more categorical variables</a:t>
            </a:r>
          </a:p>
          <a:p>
            <a:r>
              <a:rPr lang="en-US" dirty="0"/>
              <a:t>Example: Dancing Dogs</a:t>
            </a:r>
          </a:p>
          <a:p>
            <a:pPr lvl="1"/>
            <a:r>
              <a:rPr lang="en-US" dirty="0"/>
              <a:t>Same example as before but with data from 70 dogs.</a:t>
            </a:r>
          </a:p>
          <a:p>
            <a:pPr lvl="1"/>
            <a:r>
              <a:rPr lang="en-US" dirty="0"/>
              <a:t>Animal</a:t>
            </a:r>
          </a:p>
          <a:p>
            <a:pPr lvl="2"/>
            <a:r>
              <a:rPr lang="en-US" dirty="0"/>
              <a:t>Dog or cat</a:t>
            </a:r>
          </a:p>
          <a:p>
            <a:pPr lvl="1"/>
            <a:r>
              <a:rPr lang="en-US" dirty="0"/>
              <a:t>Training</a:t>
            </a:r>
          </a:p>
          <a:p>
            <a:pPr lvl="2"/>
            <a:r>
              <a:rPr lang="en-US" dirty="0"/>
              <a:t>Food as reward or affection as reward</a:t>
            </a:r>
          </a:p>
          <a:p>
            <a:pPr lvl="1"/>
            <a:r>
              <a:rPr lang="en-US" dirty="0"/>
              <a:t>Dance</a:t>
            </a:r>
          </a:p>
          <a:p>
            <a:pPr lvl="2"/>
            <a:r>
              <a:rPr lang="en-US" dirty="0"/>
              <a:t>Did they dance or not?</a:t>
            </a:r>
          </a:p>
          <a:p>
            <a:pPr lvl="1"/>
            <a:r>
              <a:rPr lang="en-US" dirty="0"/>
              <a:t>Outcome:</a:t>
            </a:r>
          </a:p>
          <a:p>
            <a:pPr lvl="2"/>
            <a:r>
              <a:rPr lang="en-US" dirty="0"/>
              <a:t>Frequency of animals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8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800</Words>
  <Application>Microsoft Macintosh PowerPoint</Application>
  <PresentationFormat>Widescreen</PresentationFormat>
  <Paragraphs>113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Chi-Square and Loglinear Models</vt:lpstr>
      <vt:lpstr>Aims</vt:lpstr>
      <vt:lpstr>Categorical Outcomes</vt:lpstr>
      <vt:lpstr>An Example: Dancing Cats and Dogs</vt:lpstr>
      <vt:lpstr>An Example: Dancing Cats and Dogs</vt:lpstr>
      <vt:lpstr>A Contingency Table</vt:lpstr>
      <vt:lpstr>Pearson’s Chi-square Test</vt:lpstr>
      <vt:lpstr>Pearson’s Chi-square Test</vt:lpstr>
      <vt:lpstr>Loglinear Analysis</vt:lpstr>
      <vt:lpstr>Theory</vt:lpstr>
      <vt:lpstr>Backward Elimination</vt:lpstr>
      <vt:lpstr>Important Points</vt:lpstr>
      <vt:lpstr>To sum up …</vt:lpstr>
      <vt:lpstr>To sum up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statistics?</dc:title>
  <dc:creator>Vanessa Lobue</dc:creator>
  <cp:lastModifiedBy>Vanessa Lobue</cp:lastModifiedBy>
  <cp:revision>117</cp:revision>
  <dcterms:created xsi:type="dcterms:W3CDTF">2021-01-14T20:20:19Z</dcterms:created>
  <dcterms:modified xsi:type="dcterms:W3CDTF">2021-11-17T13:06:37Z</dcterms:modified>
</cp:coreProperties>
</file>