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9" r:id="rId4"/>
    <p:sldId id="260" r:id="rId5"/>
    <p:sldId id="261" r:id="rId6"/>
    <p:sldId id="262" r:id="rId7"/>
    <p:sldId id="264" r:id="rId8"/>
    <p:sldId id="258" r:id="rId9"/>
    <p:sldId id="263" r:id="rId10"/>
    <p:sldId id="265" r:id="rId11"/>
    <p:sldId id="266" r:id="rId12"/>
    <p:sldId id="268" r:id="rId13"/>
    <p:sldId id="267"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7551"/>
  </p:normalViewPr>
  <p:slideViewPr>
    <p:cSldViewPr snapToGrid="0" snapToObjects="1">
      <p:cViewPr varScale="1">
        <p:scale>
          <a:sx n="98" d="100"/>
          <a:sy n="98" d="100"/>
        </p:scale>
        <p:origin x="12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9E6B04-C920-1342-87FE-EBE906AB3880}" type="datetimeFigureOut">
              <a:rPr lang="en-US" smtClean="0"/>
              <a:t>2/29/24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0D0299-925B-7246-9693-602CE5CA7D64}" type="slidenum">
              <a:rPr lang="en-US" smtClean="0"/>
              <a:t>‹#›</a:t>
            </a:fld>
            <a:endParaRPr lang="en-US"/>
          </a:p>
        </p:txBody>
      </p:sp>
    </p:spTree>
    <p:extLst>
      <p:ext uri="{BB962C8B-B14F-4D97-AF65-F5344CB8AC3E}">
        <p14:creationId xmlns:p14="http://schemas.microsoft.com/office/powerpoint/2010/main" val="4243180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i.org/10.3945/ajcn.117.152546"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model numbers</a:t>
            </a:r>
          </a:p>
        </p:txBody>
      </p:sp>
      <p:sp>
        <p:nvSpPr>
          <p:cNvPr id="4" name="Slide Number Placeholder 3"/>
          <p:cNvSpPr>
            <a:spLocks noGrp="1"/>
          </p:cNvSpPr>
          <p:nvPr>
            <p:ph type="sldNum" sz="quarter" idx="5"/>
          </p:nvPr>
        </p:nvSpPr>
        <p:spPr/>
        <p:txBody>
          <a:bodyPr/>
          <a:lstStyle/>
          <a:p>
            <a:fld id="{4F0D0299-925B-7246-9693-602CE5CA7D64}" type="slidenum">
              <a:rPr lang="en-US" smtClean="0"/>
              <a:t>4</a:t>
            </a:fld>
            <a:endParaRPr lang="en-US"/>
          </a:p>
        </p:txBody>
      </p:sp>
    </p:spTree>
    <p:extLst>
      <p:ext uri="{BB962C8B-B14F-4D97-AF65-F5344CB8AC3E}">
        <p14:creationId xmlns:p14="http://schemas.microsoft.com/office/powerpoint/2010/main" val="1463181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Fairchild &amp; McDaniel (2017): </a:t>
            </a:r>
            <a:r>
              <a:rPr lang="en-US" b="0" i="0" dirty="0">
                <a:solidFill>
                  <a:srgbClr val="2A2A2A"/>
                </a:solidFill>
                <a:effectLst/>
                <a:latin typeface="Merriweather" pitchFamily="2" charset="77"/>
              </a:rPr>
              <a:t>Best (but oft-forgotten) practices: mediation analysis. </a:t>
            </a:r>
            <a:r>
              <a:rPr lang="en-US" b="0" i="1" dirty="0">
                <a:solidFill>
                  <a:srgbClr val="2A2A2A"/>
                </a:solidFill>
                <a:effectLst/>
                <a:latin typeface="Source Sans Pro" panose="020F0502020204030204" pitchFamily="34" charset="0"/>
              </a:rPr>
              <a:t>The American Journal of Clinical </a:t>
            </a:r>
            <a:r>
              <a:rPr lang="en-US" b="0" i="1" dirty="0" err="1">
                <a:solidFill>
                  <a:srgbClr val="2A2A2A"/>
                </a:solidFill>
                <a:effectLst/>
                <a:latin typeface="Source Sans Pro" panose="020F0502020204030204" pitchFamily="34" charset="0"/>
              </a:rPr>
              <a:t>Nutrition</a:t>
            </a:r>
            <a:r>
              <a:rPr lang="en-US" b="0" i="0" dirty="0" err="1">
                <a:solidFill>
                  <a:srgbClr val="2A2A2A"/>
                </a:solidFill>
                <a:effectLst/>
                <a:latin typeface="Source Sans Pro" panose="020B0503030403020204" pitchFamily="34" charset="0"/>
              </a:rPr>
              <a:t>,</a:t>
            </a:r>
            <a:r>
              <a:rPr lang="en-US" b="0" i="0" u="none" strike="noStrike" dirty="0" err="1">
                <a:solidFill>
                  <a:srgbClr val="006FB7"/>
                </a:solidFill>
                <a:effectLst/>
                <a:latin typeface="Source Sans Pro" panose="020B0503030403020204" pitchFamily="34" charset="0"/>
                <a:hlinkClick r:id="rId3"/>
              </a:rPr>
              <a:t>https</a:t>
            </a:r>
            <a:r>
              <a:rPr lang="en-US" b="0" i="0" u="none" strike="noStrike" dirty="0">
                <a:solidFill>
                  <a:srgbClr val="006FB7"/>
                </a:solidFill>
                <a:effectLst/>
                <a:latin typeface="Source Sans Pro" panose="020B0503030403020204" pitchFamily="34" charset="0"/>
                <a:hlinkClick r:id="rId3"/>
              </a:rPr>
              <a:t>://doi.org/10.3945/ajcn.117.152546</a:t>
            </a:r>
            <a:r>
              <a:rPr lang="en-US" dirty="0"/>
              <a:t> “</a:t>
            </a:r>
            <a:r>
              <a:rPr lang="en-US" b="0" i="0" dirty="0">
                <a:solidFill>
                  <a:srgbClr val="2A2A2A"/>
                </a:solidFill>
                <a:effectLst/>
                <a:latin typeface="Merriweather" pitchFamily="2" charset="77"/>
              </a:rPr>
              <a:t>cross-sectional sample data can indicate support for mediation effects when there is no true mediation process in the population (</a:t>
            </a:r>
            <a:r>
              <a:rPr lang="en-US" b="0" i="0" u="none" strike="noStrike" dirty="0">
                <a:solidFill>
                  <a:srgbClr val="006FB7"/>
                </a:solidFill>
                <a:effectLst/>
                <a:latin typeface="Merriweather" pitchFamily="2" charset="77"/>
              </a:rPr>
              <a:t>92</a:t>
            </a:r>
            <a:r>
              <a:rPr lang="en-US" b="0" i="0" dirty="0">
                <a:solidFill>
                  <a:srgbClr val="2A2A2A"/>
                </a:solidFill>
                <a:effectLst/>
                <a:latin typeface="Merriweather" pitchFamily="2" charset="77"/>
              </a:rPr>
              <a:t>). These findings are not to say that it is impossible to examine mediation hypotheses with data that are collected at one point in time; however, there is an onus on the researcher to provide a compelling rationale that temporal ordering of the examined variables is correct (</a:t>
            </a:r>
            <a:r>
              <a:rPr lang="en-US" b="0" i="0" u="none" strike="noStrike" dirty="0">
                <a:solidFill>
                  <a:srgbClr val="006FB7"/>
                </a:solidFill>
                <a:effectLst/>
                <a:latin typeface="Merriweather" pitchFamily="2" charset="77"/>
              </a:rPr>
              <a:t>93</a:t>
            </a:r>
            <a:r>
              <a:rPr lang="en-US" b="0" i="0" dirty="0">
                <a:solidFill>
                  <a:srgbClr val="2A2A2A"/>
                </a:solidFill>
                <a:effectLst/>
                <a:latin typeface="Merriweather" pitchFamily="2" charset="77"/>
              </a:rPr>
              <a:t>, </a:t>
            </a:r>
            <a:r>
              <a:rPr lang="en-US" b="0" i="0" u="none" strike="noStrike" dirty="0">
                <a:solidFill>
                  <a:srgbClr val="006FB7"/>
                </a:solidFill>
                <a:effectLst/>
                <a:latin typeface="Merriweather" pitchFamily="2" charset="77"/>
              </a:rPr>
              <a:t>94</a:t>
            </a:r>
            <a:r>
              <a:rPr lang="en-US" b="0" i="0" dirty="0">
                <a:solidFill>
                  <a:srgbClr val="2A2A2A"/>
                </a:solidFill>
                <a:effectLst/>
                <a:latin typeface="Merriweather" pitchFamily="2" charset="77"/>
              </a:rPr>
              <a:t>). Indeed, Kenny and colleagues (</a:t>
            </a:r>
            <a:r>
              <a:rPr lang="en-US" b="0" i="0" u="none" strike="noStrike" dirty="0">
                <a:solidFill>
                  <a:srgbClr val="006FB7"/>
                </a:solidFill>
                <a:effectLst/>
                <a:latin typeface="Merriweather" pitchFamily="2" charset="77"/>
              </a:rPr>
              <a:t>10</a:t>
            </a:r>
            <a:r>
              <a:rPr lang="en-US" b="0" i="0" dirty="0">
                <a:solidFill>
                  <a:srgbClr val="2A2A2A"/>
                </a:solidFill>
                <a:effectLst/>
                <a:latin typeface="Merriweather" pitchFamily="2" charset="77"/>
              </a:rPr>
              <a:t>, </a:t>
            </a:r>
            <a:r>
              <a:rPr lang="en-US" b="0" i="0" u="none" strike="noStrike" dirty="0">
                <a:solidFill>
                  <a:srgbClr val="006FB7"/>
                </a:solidFill>
                <a:effectLst/>
                <a:latin typeface="Merriweather" pitchFamily="2" charset="77"/>
              </a:rPr>
              <a:t>11</a:t>
            </a:r>
            <a:r>
              <a:rPr lang="en-US" b="0" i="0" dirty="0">
                <a:solidFill>
                  <a:srgbClr val="2A2A2A"/>
                </a:solidFill>
                <a:effectLst/>
                <a:latin typeface="Merriweather" pitchFamily="2" charset="77"/>
              </a:rPr>
              <a:t>) emphasized in early work that mediation analysis should not be conducted unless the temporal ordering of the variables is clear. Examining mediation hypotheses with cross-sectional data may be reasonable, for example, if measured variables can reflect nearly instantaneous processes, such as may be the case with some pharmacokinetics work, or imply timing by nature of their construction (</a:t>
            </a:r>
            <a:r>
              <a:rPr lang="en-US" b="0" i="0" u="none" strike="noStrike" dirty="0">
                <a:solidFill>
                  <a:srgbClr val="006FB7"/>
                </a:solidFill>
                <a:effectLst/>
                <a:latin typeface="Merriweather" pitchFamily="2" charset="77"/>
              </a:rPr>
              <a:t>18</a:t>
            </a:r>
            <a:r>
              <a:rPr lang="en-US" b="0" i="0" dirty="0">
                <a:solidFill>
                  <a:srgbClr val="2A2A2A"/>
                </a:solidFill>
                <a:effectLst/>
                <a:latin typeface="Merriweather" pitchFamily="2" charset="77"/>
              </a:rPr>
              <a:t>, </a:t>
            </a:r>
            <a:r>
              <a:rPr lang="en-US" b="0" i="0" u="none" strike="noStrike" dirty="0">
                <a:solidFill>
                  <a:srgbClr val="006FB7"/>
                </a:solidFill>
                <a:effectLst/>
                <a:latin typeface="Merriweather" pitchFamily="2" charset="77"/>
              </a:rPr>
              <a:t>93</a:t>
            </a:r>
            <a:r>
              <a:rPr lang="en-US" b="0" i="0" dirty="0">
                <a:solidFill>
                  <a:srgbClr val="2A2A2A"/>
                </a:solidFill>
                <a:effectLst/>
                <a:latin typeface="Merriweather" pitchFamily="2" charset="77"/>
              </a:rPr>
              <a:t>). Consider a research scenario in which the mediating role of parental food monitoring during an individual’s adolescence (</a:t>
            </a:r>
            <a:r>
              <a:rPr lang="en-US" b="0" i="1" dirty="0">
                <a:solidFill>
                  <a:srgbClr val="2A2A2A"/>
                </a:solidFill>
                <a:effectLst/>
                <a:latin typeface="Merriweather" pitchFamily="2" charset="77"/>
              </a:rPr>
              <a:t>M</a:t>
            </a:r>
            <a:r>
              <a:rPr lang="en-US" b="0" i="0" dirty="0">
                <a:solidFill>
                  <a:srgbClr val="2A2A2A"/>
                </a:solidFill>
                <a:effectLst/>
                <a:latin typeface="Merriweather" pitchFamily="2" charset="77"/>
              </a:rPr>
              <a:t>) is posited to explain the impact of parental childhood obesity (</a:t>
            </a:r>
            <a:r>
              <a:rPr lang="en-US" b="0" i="1" dirty="0">
                <a:solidFill>
                  <a:srgbClr val="2A2A2A"/>
                </a:solidFill>
                <a:effectLst/>
                <a:latin typeface="Merriweather" pitchFamily="2" charset="77"/>
              </a:rPr>
              <a:t>X</a:t>
            </a:r>
            <a:r>
              <a:rPr lang="en-US" b="0" i="0" dirty="0">
                <a:solidFill>
                  <a:srgbClr val="2A2A2A"/>
                </a:solidFill>
                <a:effectLst/>
                <a:latin typeface="Merriweather" pitchFamily="2" charset="77"/>
              </a:rPr>
              <a:t>) on subjects’ current obesity status (</a:t>
            </a:r>
            <a:r>
              <a:rPr lang="en-US" b="0" i="1" dirty="0">
                <a:solidFill>
                  <a:srgbClr val="2A2A2A"/>
                </a:solidFill>
                <a:effectLst/>
                <a:latin typeface="Merriweather" pitchFamily="2" charset="77"/>
              </a:rPr>
              <a:t>Y</a:t>
            </a:r>
            <a:r>
              <a:rPr lang="en-US" b="0" i="0" dirty="0">
                <a:solidFill>
                  <a:srgbClr val="2A2A2A"/>
                </a:solidFill>
                <a:effectLst/>
                <a:latin typeface="Merriweather" pitchFamily="2" charset="77"/>
              </a:rPr>
              <a:t>). Although one may garner this information from participants at a single measurement occasion, it may be sensible to argue temporal precedence of the variables in a causal chain given the chronological nature of the constructs. Researchers should be mindful of potential retrospective reporting bias in these cases, however.”</a:t>
            </a:r>
            <a:endParaRPr lang="en-US" dirty="0"/>
          </a:p>
        </p:txBody>
      </p:sp>
      <p:sp>
        <p:nvSpPr>
          <p:cNvPr id="4" name="Slide Number Placeholder 3"/>
          <p:cNvSpPr>
            <a:spLocks noGrp="1"/>
          </p:cNvSpPr>
          <p:nvPr>
            <p:ph type="sldNum" sz="quarter" idx="5"/>
          </p:nvPr>
        </p:nvSpPr>
        <p:spPr/>
        <p:txBody>
          <a:bodyPr/>
          <a:lstStyle/>
          <a:p>
            <a:fld id="{4F0D0299-925B-7246-9693-602CE5CA7D64}" type="slidenum">
              <a:rPr lang="en-US" smtClean="0"/>
              <a:t>14</a:t>
            </a:fld>
            <a:endParaRPr lang="en-US"/>
          </a:p>
        </p:txBody>
      </p:sp>
    </p:spTree>
    <p:extLst>
      <p:ext uri="{BB962C8B-B14F-4D97-AF65-F5344CB8AC3E}">
        <p14:creationId xmlns:p14="http://schemas.microsoft.com/office/powerpoint/2010/main" val="1198728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3876C-7F4A-E042-931A-81A32218A6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489864-B967-FA49-9E18-A2759D4EBF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39933F-1634-B24A-9159-F7B67C03E0D1}"/>
              </a:ext>
            </a:extLst>
          </p:cNvPr>
          <p:cNvSpPr>
            <a:spLocks noGrp="1"/>
          </p:cNvSpPr>
          <p:nvPr>
            <p:ph type="dt" sz="half" idx="10"/>
          </p:nvPr>
        </p:nvSpPr>
        <p:spPr/>
        <p:txBody>
          <a:bodyPr/>
          <a:lstStyle/>
          <a:p>
            <a:fld id="{5CECF48E-7F29-374A-B42E-13AE848863CD}" type="datetimeFigureOut">
              <a:rPr lang="en-US" smtClean="0"/>
              <a:t>2/29/24</a:t>
            </a:fld>
            <a:endParaRPr lang="en-US"/>
          </a:p>
        </p:txBody>
      </p:sp>
      <p:sp>
        <p:nvSpPr>
          <p:cNvPr id="5" name="Footer Placeholder 4">
            <a:extLst>
              <a:ext uri="{FF2B5EF4-FFF2-40B4-BE49-F238E27FC236}">
                <a16:creationId xmlns:a16="http://schemas.microsoft.com/office/drawing/2014/main" id="{D5340E23-3933-1645-8935-3AE7E1A140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0201BE-8ACA-844F-B9D3-CBA7285E7A3E}"/>
              </a:ext>
            </a:extLst>
          </p:cNvPr>
          <p:cNvSpPr>
            <a:spLocks noGrp="1"/>
          </p:cNvSpPr>
          <p:nvPr>
            <p:ph type="sldNum" sz="quarter" idx="12"/>
          </p:nvPr>
        </p:nvSpPr>
        <p:spPr/>
        <p:txBody>
          <a:bodyPr/>
          <a:lstStyle/>
          <a:p>
            <a:fld id="{22C0D562-3A12-2140-9DB1-51FBEE26A69D}" type="slidenum">
              <a:rPr lang="en-US" smtClean="0"/>
              <a:t>‹#›</a:t>
            </a:fld>
            <a:endParaRPr lang="en-US"/>
          </a:p>
        </p:txBody>
      </p:sp>
    </p:spTree>
    <p:extLst>
      <p:ext uri="{BB962C8B-B14F-4D97-AF65-F5344CB8AC3E}">
        <p14:creationId xmlns:p14="http://schemas.microsoft.com/office/powerpoint/2010/main" val="625874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442C5-2205-4443-AA4E-74E4FB2642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6C06AA-8047-FF4A-831E-EF5711E7FA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8900D1-14AD-8948-85AA-7F7CB071F445}"/>
              </a:ext>
            </a:extLst>
          </p:cNvPr>
          <p:cNvSpPr>
            <a:spLocks noGrp="1"/>
          </p:cNvSpPr>
          <p:nvPr>
            <p:ph type="dt" sz="half" idx="10"/>
          </p:nvPr>
        </p:nvSpPr>
        <p:spPr/>
        <p:txBody>
          <a:bodyPr/>
          <a:lstStyle/>
          <a:p>
            <a:fld id="{5CECF48E-7F29-374A-B42E-13AE848863CD}" type="datetimeFigureOut">
              <a:rPr lang="en-US" smtClean="0"/>
              <a:t>2/29/24</a:t>
            </a:fld>
            <a:endParaRPr lang="en-US"/>
          </a:p>
        </p:txBody>
      </p:sp>
      <p:sp>
        <p:nvSpPr>
          <p:cNvPr id="5" name="Footer Placeholder 4">
            <a:extLst>
              <a:ext uri="{FF2B5EF4-FFF2-40B4-BE49-F238E27FC236}">
                <a16:creationId xmlns:a16="http://schemas.microsoft.com/office/drawing/2014/main" id="{69C02D80-DF20-7B41-9B39-7BA1FDAEDB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F7E76-1479-2745-A8EE-80EC8D3125E3}"/>
              </a:ext>
            </a:extLst>
          </p:cNvPr>
          <p:cNvSpPr>
            <a:spLocks noGrp="1"/>
          </p:cNvSpPr>
          <p:nvPr>
            <p:ph type="sldNum" sz="quarter" idx="12"/>
          </p:nvPr>
        </p:nvSpPr>
        <p:spPr/>
        <p:txBody>
          <a:bodyPr/>
          <a:lstStyle/>
          <a:p>
            <a:fld id="{22C0D562-3A12-2140-9DB1-51FBEE26A69D}" type="slidenum">
              <a:rPr lang="en-US" smtClean="0"/>
              <a:t>‹#›</a:t>
            </a:fld>
            <a:endParaRPr lang="en-US"/>
          </a:p>
        </p:txBody>
      </p:sp>
    </p:spTree>
    <p:extLst>
      <p:ext uri="{BB962C8B-B14F-4D97-AF65-F5344CB8AC3E}">
        <p14:creationId xmlns:p14="http://schemas.microsoft.com/office/powerpoint/2010/main" val="786992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F82C88-6C62-B940-A278-D1932A748D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0A401F-2860-614A-A37B-E2BDA7EEBC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F6E1C7-9E4C-4146-A4BD-2F3CB9CBDA84}"/>
              </a:ext>
            </a:extLst>
          </p:cNvPr>
          <p:cNvSpPr>
            <a:spLocks noGrp="1"/>
          </p:cNvSpPr>
          <p:nvPr>
            <p:ph type="dt" sz="half" idx="10"/>
          </p:nvPr>
        </p:nvSpPr>
        <p:spPr/>
        <p:txBody>
          <a:bodyPr/>
          <a:lstStyle/>
          <a:p>
            <a:fld id="{5CECF48E-7F29-374A-B42E-13AE848863CD}" type="datetimeFigureOut">
              <a:rPr lang="en-US" smtClean="0"/>
              <a:t>2/29/24</a:t>
            </a:fld>
            <a:endParaRPr lang="en-US"/>
          </a:p>
        </p:txBody>
      </p:sp>
      <p:sp>
        <p:nvSpPr>
          <p:cNvPr id="5" name="Footer Placeholder 4">
            <a:extLst>
              <a:ext uri="{FF2B5EF4-FFF2-40B4-BE49-F238E27FC236}">
                <a16:creationId xmlns:a16="http://schemas.microsoft.com/office/drawing/2014/main" id="{C02F629A-7186-4B4F-90BD-582480CF0C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B56E6-3FEF-DE4F-9D3D-8ADAA6B2F280}"/>
              </a:ext>
            </a:extLst>
          </p:cNvPr>
          <p:cNvSpPr>
            <a:spLocks noGrp="1"/>
          </p:cNvSpPr>
          <p:nvPr>
            <p:ph type="sldNum" sz="quarter" idx="12"/>
          </p:nvPr>
        </p:nvSpPr>
        <p:spPr/>
        <p:txBody>
          <a:bodyPr/>
          <a:lstStyle/>
          <a:p>
            <a:fld id="{22C0D562-3A12-2140-9DB1-51FBEE26A69D}" type="slidenum">
              <a:rPr lang="en-US" smtClean="0"/>
              <a:t>‹#›</a:t>
            </a:fld>
            <a:endParaRPr lang="en-US"/>
          </a:p>
        </p:txBody>
      </p:sp>
    </p:spTree>
    <p:extLst>
      <p:ext uri="{BB962C8B-B14F-4D97-AF65-F5344CB8AC3E}">
        <p14:creationId xmlns:p14="http://schemas.microsoft.com/office/powerpoint/2010/main" val="4123457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C5FC2-66A7-A046-8A6A-CD61229F76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E91518-8F7C-F64D-BBB6-76EBE541AF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586263-D14A-2C46-890D-68AA3E92151B}"/>
              </a:ext>
            </a:extLst>
          </p:cNvPr>
          <p:cNvSpPr>
            <a:spLocks noGrp="1"/>
          </p:cNvSpPr>
          <p:nvPr>
            <p:ph type="dt" sz="half" idx="10"/>
          </p:nvPr>
        </p:nvSpPr>
        <p:spPr/>
        <p:txBody>
          <a:bodyPr/>
          <a:lstStyle/>
          <a:p>
            <a:fld id="{5CECF48E-7F29-374A-B42E-13AE848863CD}" type="datetimeFigureOut">
              <a:rPr lang="en-US" smtClean="0"/>
              <a:t>2/29/24</a:t>
            </a:fld>
            <a:endParaRPr lang="en-US"/>
          </a:p>
        </p:txBody>
      </p:sp>
      <p:sp>
        <p:nvSpPr>
          <p:cNvPr id="5" name="Footer Placeholder 4">
            <a:extLst>
              <a:ext uri="{FF2B5EF4-FFF2-40B4-BE49-F238E27FC236}">
                <a16:creationId xmlns:a16="http://schemas.microsoft.com/office/drawing/2014/main" id="{366BD111-84DD-7F47-B48A-F073649BBC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083FA9-32CF-F344-A4C1-D4385E20EECD}"/>
              </a:ext>
            </a:extLst>
          </p:cNvPr>
          <p:cNvSpPr>
            <a:spLocks noGrp="1"/>
          </p:cNvSpPr>
          <p:nvPr>
            <p:ph type="sldNum" sz="quarter" idx="12"/>
          </p:nvPr>
        </p:nvSpPr>
        <p:spPr/>
        <p:txBody>
          <a:bodyPr/>
          <a:lstStyle/>
          <a:p>
            <a:fld id="{22C0D562-3A12-2140-9DB1-51FBEE26A69D}" type="slidenum">
              <a:rPr lang="en-US" smtClean="0"/>
              <a:t>‹#›</a:t>
            </a:fld>
            <a:endParaRPr lang="en-US"/>
          </a:p>
        </p:txBody>
      </p:sp>
    </p:spTree>
    <p:extLst>
      <p:ext uri="{BB962C8B-B14F-4D97-AF65-F5344CB8AC3E}">
        <p14:creationId xmlns:p14="http://schemas.microsoft.com/office/powerpoint/2010/main" val="4032963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99DBE-F2E5-BF47-A974-14D2855343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97B205-F01E-6A48-BFC6-95C6DAE2F4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0DD167-791E-BD44-AFA6-C8C1DD4A8560}"/>
              </a:ext>
            </a:extLst>
          </p:cNvPr>
          <p:cNvSpPr>
            <a:spLocks noGrp="1"/>
          </p:cNvSpPr>
          <p:nvPr>
            <p:ph type="dt" sz="half" idx="10"/>
          </p:nvPr>
        </p:nvSpPr>
        <p:spPr/>
        <p:txBody>
          <a:bodyPr/>
          <a:lstStyle/>
          <a:p>
            <a:fld id="{5CECF48E-7F29-374A-B42E-13AE848863CD}" type="datetimeFigureOut">
              <a:rPr lang="en-US" smtClean="0"/>
              <a:t>2/29/24</a:t>
            </a:fld>
            <a:endParaRPr lang="en-US"/>
          </a:p>
        </p:txBody>
      </p:sp>
      <p:sp>
        <p:nvSpPr>
          <p:cNvPr id="5" name="Footer Placeholder 4">
            <a:extLst>
              <a:ext uri="{FF2B5EF4-FFF2-40B4-BE49-F238E27FC236}">
                <a16:creationId xmlns:a16="http://schemas.microsoft.com/office/drawing/2014/main" id="{45653187-8A19-1344-98BD-EF98348A16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EA949F-DA52-C543-B852-CAC237CD49FF}"/>
              </a:ext>
            </a:extLst>
          </p:cNvPr>
          <p:cNvSpPr>
            <a:spLocks noGrp="1"/>
          </p:cNvSpPr>
          <p:nvPr>
            <p:ph type="sldNum" sz="quarter" idx="12"/>
          </p:nvPr>
        </p:nvSpPr>
        <p:spPr/>
        <p:txBody>
          <a:bodyPr/>
          <a:lstStyle/>
          <a:p>
            <a:fld id="{22C0D562-3A12-2140-9DB1-51FBEE26A69D}" type="slidenum">
              <a:rPr lang="en-US" smtClean="0"/>
              <a:t>‹#›</a:t>
            </a:fld>
            <a:endParaRPr lang="en-US"/>
          </a:p>
        </p:txBody>
      </p:sp>
    </p:spTree>
    <p:extLst>
      <p:ext uri="{BB962C8B-B14F-4D97-AF65-F5344CB8AC3E}">
        <p14:creationId xmlns:p14="http://schemas.microsoft.com/office/powerpoint/2010/main" val="497014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765F7-22C1-0049-BC12-1144D73FDA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60B04-3D39-D543-9F25-8DBF722C54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B33ACA-7F52-C84A-8D62-F3D10CBC6D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959F7E-92A6-6741-B29A-809249820D06}"/>
              </a:ext>
            </a:extLst>
          </p:cNvPr>
          <p:cNvSpPr>
            <a:spLocks noGrp="1"/>
          </p:cNvSpPr>
          <p:nvPr>
            <p:ph type="dt" sz="half" idx="10"/>
          </p:nvPr>
        </p:nvSpPr>
        <p:spPr/>
        <p:txBody>
          <a:bodyPr/>
          <a:lstStyle/>
          <a:p>
            <a:fld id="{5CECF48E-7F29-374A-B42E-13AE848863CD}" type="datetimeFigureOut">
              <a:rPr lang="en-US" smtClean="0"/>
              <a:t>2/29/24</a:t>
            </a:fld>
            <a:endParaRPr lang="en-US"/>
          </a:p>
        </p:txBody>
      </p:sp>
      <p:sp>
        <p:nvSpPr>
          <p:cNvPr id="6" name="Footer Placeholder 5">
            <a:extLst>
              <a:ext uri="{FF2B5EF4-FFF2-40B4-BE49-F238E27FC236}">
                <a16:creationId xmlns:a16="http://schemas.microsoft.com/office/drawing/2014/main" id="{0A72B9A6-B056-8643-8FC5-3B04F79EB2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99B47C-1E47-AC4B-A5F6-03536B546B7B}"/>
              </a:ext>
            </a:extLst>
          </p:cNvPr>
          <p:cNvSpPr>
            <a:spLocks noGrp="1"/>
          </p:cNvSpPr>
          <p:nvPr>
            <p:ph type="sldNum" sz="quarter" idx="12"/>
          </p:nvPr>
        </p:nvSpPr>
        <p:spPr/>
        <p:txBody>
          <a:bodyPr/>
          <a:lstStyle/>
          <a:p>
            <a:fld id="{22C0D562-3A12-2140-9DB1-51FBEE26A69D}" type="slidenum">
              <a:rPr lang="en-US" smtClean="0"/>
              <a:t>‹#›</a:t>
            </a:fld>
            <a:endParaRPr lang="en-US"/>
          </a:p>
        </p:txBody>
      </p:sp>
    </p:spTree>
    <p:extLst>
      <p:ext uri="{BB962C8B-B14F-4D97-AF65-F5344CB8AC3E}">
        <p14:creationId xmlns:p14="http://schemas.microsoft.com/office/powerpoint/2010/main" val="3854214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38AE8-A33A-4641-8C80-2D839CA59C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CCB40-91A7-F24C-8B26-D04DA86263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6A2849-CF24-F441-8956-E574E1B3A5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DA11A7-9CF4-5B45-A428-6539A3F873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F5E3C1-BD63-C14E-9178-A91AD0E8BE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5610B3-7DAE-6242-B2D5-B4CD8CFA3862}"/>
              </a:ext>
            </a:extLst>
          </p:cNvPr>
          <p:cNvSpPr>
            <a:spLocks noGrp="1"/>
          </p:cNvSpPr>
          <p:nvPr>
            <p:ph type="dt" sz="half" idx="10"/>
          </p:nvPr>
        </p:nvSpPr>
        <p:spPr/>
        <p:txBody>
          <a:bodyPr/>
          <a:lstStyle/>
          <a:p>
            <a:fld id="{5CECF48E-7F29-374A-B42E-13AE848863CD}" type="datetimeFigureOut">
              <a:rPr lang="en-US" smtClean="0"/>
              <a:t>2/29/24</a:t>
            </a:fld>
            <a:endParaRPr lang="en-US"/>
          </a:p>
        </p:txBody>
      </p:sp>
      <p:sp>
        <p:nvSpPr>
          <p:cNvPr id="8" name="Footer Placeholder 7">
            <a:extLst>
              <a:ext uri="{FF2B5EF4-FFF2-40B4-BE49-F238E27FC236}">
                <a16:creationId xmlns:a16="http://schemas.microsoft.com/office/drawing/2014/main" id="{CEB1A3B6-5550-084B-978A-58B5BDBE29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F6278F-D3C6-5E40-A6B4-F1A26076957F}"/>
              </a:ext>
            </a:extLst>
          </p:cNvPr>
          <p:cNvSpPr>
            <a:spLocks noGrp="1"/>
          </p:cNvSpPr>
          <p:nvPr>
            <p:ph type="sldNum" sz="quarter" idx="12"/>
          </p:nvPr>
        </p:nvSpPr>
        <p:spPr/>
        <p:txBody>
          <a:bodyPr/>
          <a:lstStyle/>
          <a:p>
            <a:fld id="{22C0D562-3A12-2140-9DB1-51FBEE26A69D}" type="slidenum">
              <a:rPr lang="en-US" smtClean="0"/>
              <a:t>‹#›</a:t>
            </a:fld>
            <a:endParaRPr lang="en-US"/>
          </a:p>
        </p:txBody>
      </p:sp>
    </p:spTree>
    <p:extLst>
      <p:ext uri="{BB962C8B-B14F-4D97-AF65-F5344CB8AC3E}">
        <p14:creationId xmlns:p14="http://schemas.microsoft.com/office/powerpoint/2010/main" val="93706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96EE4-F42C-8A47-9D0E-15649E0596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4F2717-8D73-354F-A868-2339C8C3BF76}"/>
              </a:ext>
            </a:extLst>
          </p:cNvPr>
          <p:cNvSpPr>
            <a:spLocks noGrp="1"/>
          </p:cNvSpPr>
          <p:nvPr>
            <p:ph type="dt" sz="half" idx="10"/>
          </p:nvPr>
        </p:nvSpPr>
        <p:spPr/>
        <p:txBody>
          <a:bodyPr/>
          <a:lstStyle/>
          <a:p>
            <a:fld id="{5CECF48E-7F29-374A-B42E-13AE848863CD}" type="datetimeFigureOut">
              <a:rPr lang="en-US" smtClean="0"/>
              <a:t>2/29/24</a:t>
            </a:fld>
            <a:endParaRPr lang="en-US"/>
          </a:p>
        </p:txBody>
      </p:sp>
      <p:sp>
        <p:nvSpPr>
          <p:cNvPr id="4" name="Footer Placeholder 3">
            <a:extLst>
              <a:ext uri="{FF2B5EF4-FFF2-40B4-BE49-F238E27FC236}">
                <a16:creationId xmlns:a16="http://schemas.microsoft.com/office/drawing/2014/main" id="{E924E4D6-8619-B848-9510-F371094A9E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C52500-8A71-FC44-88A1-FC7F2DD94802}"/>
              </a:ext>
            </a:extLst>
          </p:cNvPr>
          <p:cNvSpPr>
            <a:spLocks noGrp="1"/>
          </p:cNvSpPr>
          <p:nvPr>
            <p:ph type="sldNum" sz="quarter" idx="12"/>
          </p:nvPr>
        </p:nvSpPr>
        <p:spPr/>
        <p:txBody>
          <a:bodyPr/>
          <a:lstStyle/>
          <a:p>
            <a:fld id="{22C0D562-3A12-2140-9DB1-51FBEE26A69D}" type="slidenum">
              <a:rPr lang="en-US" smtClean="0"/>
              <a:t>‹#›</a:t>
            </a:fld>
            <a:endParaRPr lang="en-US"/>
          </a:p>
        </p:txBody>
      </p:sp>
    </p:spTree>
    <p:extLst>
      <p:ext uri="{BB962C8B-B14F-4D97-AF65-F5344CB8AC3E}">
        <p14:creationId xmlns:p14="http://schemas.microsoft.com/office/powerpoint/2010/main" val="569174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6A06C-D3E4-3D46-9E69-3730CB2C33B5}"/>
              </a:ext>
            </a:extLst>
          </p:cNvPr>
          <p:cNvSpPr>
            <a:spLocks noGrp="1"/>
          </p:cNvSpPr>
          <p:nvPr>
            <p:ph type="dt" sz="half" idx="10"/>
          </p:nvPr>
        </p:nvSpPr>
        <p:spPr/>
        <p:txBody>
          <a:bodyPr/>
          <a:lstStyle/>
          <a:p>
            <a:fld id="{5CECF48E-7F29-374A-B42E-13AE848863CD}" type="datetimeFigureOut">
              <a:rPr lang="en-US" smtClean="0"/>
              <a:t>2/29/24</a:t>
            </a:fld>
            <a:endParaRPr lang="en-US"/>
          </a:p>
        </p:txBody>
      </p:sp>
      <p:sp>
        <p:nvSpPr>
          <p:cNvPr id="3" name="Footer Placeholder 2">
            <a:extLst>
              <a:ext uri="{FF2B5EF4-FFF2-40B4-BE49-F238E27FC236}">
                <a16:creationId xmlns:a16="http://schemas.microsoft.com/office/drawing/2014/main" id="{4636545E-74E7-3545-8DBC-009FB12BA6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C31E68-6223-0444-97BB-F161C7BF811F}"/>
              </a:ext>
            </a:extLst>
          </p:cNvPr>
          <p:cNvSpPr>
            <a:spLocks noGrp="1"/>
          </p:cNvSpPr>
          <p:nvPr>
            <p:ph type="sldNum" sz="quarter" idx="12"/>
          </p:nvPr>
        </p:nvSpPr>
        <p:spPr/>
        <p:txBody>
          <a:bodyPr/>
          <a:lstStyle/>
          <a:p>
            <a:fld id="{22C0D562-3A12-2140-9DB1-51FBEE26A69D}" type="slidenum">
              <a:rPr lang="en-US" smtClean="0"/>
              <a:t>‹#›</a:t>
            </a:fld>
            <a:endParaRPr lang="en-US"/>
          </a:p>
        </p:txBody>
      </p:sp>
    </p:spTree>
    <p:extLst>
      <p:ext uri="{BB962C8B-B14F-4D97-AF65-F5344CB8AC3E}">
        <p14:creationId xmlns:p14="http://schemas.microsoft.com/office/powerpoint/2010/main" val="40484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7D366-78C1-9B48-A6AD-02E98A9ABD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135E40-3B3F-244A-BA18-5F647692E7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94107A-8A3F-B94F-9F11-C1095BC0A6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00DDA1-CD73-A045-8760-89134C355BAD}"/>
              </a:ext>
            </a:extLst>
          </p:cNvPr>
          <p:cNvSpPr>
            <a:spLocks noGrp="1"/>
          </p:cNvSpPr>
          <p:nvPr>
            <p:ph type="dt" sz="half" idx="10"/>
          </p:nvPr>
        </p:nvSpPr>
        <p:spPr/>
        <p:txBody>
          <a:bodyPr/>
          <a:lstStyle/>
          <a:p>
            <a:fld id="{5CECF48E-7F29-374A-B42E-13AE848863CD}" type="datetimeFigureOut">
              <a:rPr lang="en-US" smtClean="0"/>
              <a:t>2/29/24</a:t>
            </a:fld>
            <a:endParaRPr lang="en-US"/>
          </a:p>
        </p:txBody>
      </p:sp>
      <p:sp>
        <p:nvSpPr>
          <p:cNvPr id="6" name="Footer Placeholder 5">
            <a:extLst>
              <a:ext uri="{FF2B5EF4-FFF2-40B4-BE49-F238E27FC236}">
                <a16:creationId xmlns:a16="http://schemas.microsoft.com/office/drawing/2014/main" id="{4EE5CE6B-BEB3-CC40-9CCF-9132D619D5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57FCA0-FB21-124C-9D4D-D2A2DE392BBA}"/>
              </a:ext>
            </a:extLst>
          </p:cNvPr>
          <p:cNvSpPr>
            <a:spLocks noGrp="1"/>
          </p:cNvSpPr>
          <p:nvPr>
            <p:ph type="sldNum" sz="quarter" idx="12"/>
          </p:nvPr>
        </p:nvSpPr>
        <p:spPr/>
        <p:txBody>
          <a:bodyPr/>
          <a:lstStyle/>
          <a:p>
            <a:fld id="{22C0D562-3A12-2140-9DB1-51FBEE26A69D}" type="slidenum">
              <a:rPr lang="en-US" smtClean="0"/>
              <a:t>‹#›</a:t>
            </a:fld>
            <a:endParaRPr lang="en-US"/>
          </a:p>
        </p:txBody>
      </p:sp>
    </p:spTree>
    <p:extLst>
      <p:ext uri="{BB962C8B-B14F-4D97-AF65-F5344CB8AC3E}">
        <p14:creationId xmlns:p14="http://schemas.microsoft.com/office/powerpoint/2010/main" val="2697551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89318-D7C3-CC49-B66D-010833E7AE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C5EE3B-D009-4D48-A944-4DCB9A26FA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3711C8-0846-ED40-BBAC-DF4798B92A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7A023F-E0B1-A04F-8594-473696166626}"/>
              </a:ext>
            </a:extLst>
          </p:cNvPr>
          <p:cNvSpPr>
            <a:spLocks noGrp="1"/>
          </p:cNvSpPr>
          <p:nvPr>
            <p:ph type="dt" sz="half" idx="10"/>
          </p:nvPr>
        </p:nvSpPr>
        <p:spPr/>
        <p:txBody>
          <a:bodyPr/>
          <a:lstStyle/>
          <a:p>
            <a:fld id="{5CECF48E-7F29-374A-B42E-13AE848863CD}" type="datetimeFigureOut">
              <a:rPr lang="en-US" smtClean="0"/>
              <a:t>2/29/24</a:t>
            </a:fld>
            <a:endParaRPr lang="en-US"/>
          </a:p>
        </p:txBody>
      </p:sp>
      <p:sp>
        <p:nvSpPr>
          <p:cNvPr id="6" name="Footer Placeholder 5">
            <a:extLst>
              <a:ext uri="{FF2B5EF4-FFF2-40B4-BE49-F238E27FC236}">
                <a16:creationId xmlns:a16="http://schemas.microsoft.com/office/drawing/2014/main" id="{D9D778FE-CCB0-BB4F-8FA8-000C52CC92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5A412F-AC77-FC42-86F3-A25FB12E75E7}"/>
              </a:ext>
            </a:extLst>
          </p:cNvPr>
          <p:cNvSpPr>
            <a:spLocks noGrp="1"/>
          </p:cNvSpPr>
          <p:nvPr>
            <p:ph type="sldNum" sz="quarter" idx="12"/>
          </p:nvPr>
        </p:nvSpPr>
        <p:spPr/>
        <p:txBody>
          <a:bodyPr/>
          <a:lstStyle/>
          <a:p>
            <a:fld id="{22C0D562-3A12-2140-9DB1-51FBEE26A69D}" type="slidenum">
              <a:rPr lang="en-US" smtClean="0"/>
              <a:t>‹#›</a:t>
            </a:fld>
            <a:endParaRPr lang="en-US"/>
          </a:p>
        </p:txBody>
      </p:sp>
    </p:spTree>
    <p:extLst>
      <p:ext uri="{BB962C8B-B14F-4D97-AF65-F5344CB8AC3E}">
        <p14:creationId xmlns:p14="http://schemas.microsoft.com/office/powerpoint/2010/main" val="2375882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A2918C-E451-9547-B7FA-AF57619ED5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1AF384-CC02-D144-A641-CA8704E45B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F12DCA-D7A4-6D47-AAA3-53BB55111B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ECF48E-7F29-374A-B42E-13AE848863CD}" type="datetimeFigureOut">
              <a:rPr lang="en-US" smtClean="0"/>
              <a:t>2/29/24</a:t>
            </a:fld>
            <a:endParaRPr lang="en-US"/>
          </a:p>
        </p:txBody>
      </p:sp>
      <p:sp>
        <p:nvSpPr>
          <p:cNvPr id="5" name="Footer Placeholder 4">
            <a:extLst>
              <a:ext uri="{FF2B5EF4-FFF2-40B4-BE49-F238E27FC236}">
                <a16:creationId xmlns:a16="http://schemas.microsoft.com/office/drawing/2014/main" id="{BE4730AD-F630-4049-A4B9-A5BD25B70E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9F30A2-0552-024A-8CF5-C9D5AC319D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C0D562-3A12-2140-9DB1-51FBEE26A69D}" type="slidenum">
              <a:rPr lang="en-US" smtClean="0"/>
              <a:t>‹#›</a:t>
            </a:fld>
            <a:endParaRPr lang="en-US"/>
          </a:p>
        </p:txBody>
      </p:sp>
    </p:spTree>
    <p:extLst>
      <p:ext uri="{BB962C8B-B14F-4D97-AF65-F5344CB8AC3E}">
        <p14:creationId xmlns:p14="http://schemas.microsoft.com/office/powerpoint/2010/main" val="1625111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i.org/10.3945/ajcn.117.15254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388AD-0221-A44F-B29D-E58AF2AC3C01}"/>
              </a:ext>
            </a:extLst>
          </p:cNvPr>
          <p:cNvSpPr>
            <a:spLocks noGrp="1"/>
          </p:cNvSpPr>
          <p:nvPr>
            <p:ph type="ctrTitle"/>
          </p:nvPr>
        </p:nvSpPr>
        <p:spPr/>
        <p:txBody>
          <a:bodyPr/>
          <a:lstStyle/>
          <a:p>
            <a:r>
              <a:rPr lang="en-US" dirty="0"/>
              <a:t>Moderation and Mediation lab activity</a:t>
            </a:r>
          </a:p>
        </p:txBody>
      </p:sp>
      <p:sp>
        <p:nvSpPr>
          <p:cNvPr id="3" name="Subtitle 2">
            <a:extLst>
              <a:ext uri="{FF2B5EF4-FFF2-40B4-BE49-F238E27FC236}">
                <a16:creationId xmlns:a16="http://schemas.microsoft.com/office/drawing/2014/main" id="{85A309BF-662B-E944-A92C-4875EC39BCE9}"/>
              </a:ext>
            </a:extLst>
          </p:cNvPr>
          <p:cNvSpPr>
            <a:spLocks noGrp="1"/>
          </p:cNvSpPr>
          <p:nvPr>
            <p:ph type="subTitle" idx="1"/>
          </p:nvPr>
        </p:nvSpPr>
        <p:spPr/>
        <p:txBody>
          <a:bodyPr/>
          <a:lstStyle/>
          <a:p>
            <a:r>
              <a:rPr lang="en-US" dirty="0"/>
              <a:t>Jamil Palacios </a:t>
            </a:r>
            <a:r>
              <a:rPr lang="en-US" dirty="0" err="1"/>
              <a:t>Bhanji</a:t>
            </a:r>
            <a:r>
              <a:rPr lang="en-US" dirty="0"/>
              <a:t> </a:t>
            </a:r>
          </a:p>
        </p:txBody>
      </p:sp>
    </p:spTree>
    <p:extLst>
      <p:ext uri="{BB962C8B-B14F-4D97-AF65-F5344CB8AC3E}">
        <p14:creationId xmlns:p14="http://schemas.microsoft.com/office/powerpoint/2010/main" val="806854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796FD-F7B0-524A-B94D-B98B119E54E6}"/>
              </a:ext>
            </a:extLst>
          </p:cNvPr>
          <p:cNvSpPr>
            <a:spLocks noGrp="1"/>
          </p:cNvSpPr>
          <p:nvPr>
            <p:ph type="title"/>
          </p:nvPr>
        </p:nvSpPr>
        <p:spPr/>
        <p:txBody>
          <a:bodyPr/>
          <a:lstStyle/>
          <a:p>
            <a:r>
              <a:rPr lang="en-US" dirty="0"/>
              <a:t>Mediation model (using PROCESS)- output</a:t>
            </a:r>
          </a:p>
        </p:txBody>
      </p:sp>
      <p:sp>
        <p:nvSpPr>
          <p:cNvPr id="3" name="TextBox 2">
            <a:extLst>
              <a:ext uri="{FF2B5EF4-FFF2-40B4-BE49-F238E27FC236}">
                <a16:creationId xmlns:a16="http://schemas.microsoft.com/office/drawing/2014/main" id="{2134A960-24B9-7B40-8DC6-2B9C2FDD7980}"/>
              </a:ext>
            </a:extLst>
          </p:cNvPr>
          <p:cNvSpPr txBox="1"/>
          <p:nvPr/>
        </p:nvSpPr>
        <p:spPr>
          <a:xfrm>
            <a:off x="838200" y="1524000"/>
            <a:ext cx="3045706" cy="369332"/>
          </a:xfrm>
          <a:prstGeom prst="rect">
            <a:avLst/>
          </a:prstGeom>
          <a:noFill/>
        </p:spPr>
        <p:txBody>
          <a:bodyPr wrap="none" rtlCol="0">
            <a:spAutoFit/>
          </a:bodyPr>
          <a:lstStyle/>
          <a:p>
            <a:r>
              <a:rPr lang="en-US" dirty="0"/>
              <a:t>basically the same in SPSS or R</a:t>
            </a:r>
          </a:p>
        </p:txBody>
      </p:sp>
      <p:pic>
        <p:nvPicPr>
          <p:cNvPr id="5" name="Picture 4" descr="Table&#10;&#10;Description automatically generated">
            <a:extLst>
              <a:ext uri="{FF2B5EF4-FFF2-40B4-BE49-F238E27FC236}">
                <a16:creationId xmlns:a16="http://schemas.microsoft.com/office/drawing/2014/main" id="{BD5B2EE1-D656-5C47-829C-E852AF8A394F}"/>
              </a:ext>
            </a:extLst>
          </p:cNvPr>
          <p:cNvPicPr>
            <a:picLocks noChangeAspect="1"/>
          </p:cNvPicPr>
          <p:nvPr/>
        </p:nvPicPr>
        <p:blipFill rotWithShape="1">
          <a:blip r:embed="rId2"/>
          <a:srcRect b="32070"/>
          <a:stretch/>
        </p:blipFill>
        <p:spPr>
          <a:xfrm>
            <a:off x="899160" y="2247681"/>
            <a:ext cx="6013704" cy="2860767"/>
          </a:xfrm>
          <a:prstGeom prst="rect">
            <a:avLst/>
          </a:prstGeom>
        </p:spPr>
      </p:pic>
    </p:spTree>
    <p:extLst>
      <p:ext uri="{BB962C8B-B14F-4D97-AF65-F5344CB8AC3E}">
        <p14:creationId xmlns:p14="http://schemas.microsoft.com/office/powerpoint/2010/main" val="355752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796FD-F7B0-524A-B94D-B98B119E54E6}"/>
              </a:ext>
            </a:extLst>
          </p:cNvPr>
          <p:cNvSpPr>
            <a:spLocks noGrp="1"/>
          </p:cNvSpPr>
          <p:nvPr>
            <p:ph type="title"/>
          </p:nvPr>
        </p:nvSpPr>
        <p:spPr/>
        <p:txBody>
          <a:bodyPr/>
          <a:lstStyle/>
          <a:p>
            <a:r>
              <a:rPr lang="en-US" dirty="0"/>
              <a:t>Mediation model (using PROCESS)- output</a:t>
            </a:r>
          </a:p>
        </p:txBody>
      </p:sp>
      <p:sp>
        <p:nvSpPr>
          <p:cNvPr id="3" name="TextBox 2">
            <a:extLst>
              <a:ext uri="{FF2B5EF4-FFF2-40B4-BE49-F238E27FC236}">
                <a16:creationId xmlns:a16="http://schemas.microsoft.com/office/drawing/2014/main" id="{2134A960-24B9-7B40-8DC6-2B9C2FDD7980}"/>
              </a:ext>
            </a:extLst>
          </p:cNvPr>
          <p:cNvSpPr txBox="1"/>
          <p:nvPr/>
        </p:nvSpPr>
        <p:spPr>
          <a:xfrm>
            <a:off x="838200" y="1524000"/>
            <a:ext cx="777264" cy="369332"/>
          </a:xfrm>
          <a:prstGeom prst="rect">
            <a:avLst/>
          </a:prstGeom>
          <a:noFill/>
        </p:spPr>
        <p:txBody>
          <a:bodyPr wrap="none" rtlCol="0">
            <a:spAutoFit/>
          </a:bodyPr>
          <a:lstStyle/>
          <a:p>
            <a:r>
              <a:rPr lang="en-US" dirty="0"/>
              <a:t>path a</a:t>
            </a:r>
          </a:p>
        </p:txBody>
      </p:sp>
      <p:pic>
        <p:nvPicPr>
          <p:cNvPr id="12" name="Picture 11" descr="Table&#10;&#10;Description automatically generated">
            <a:extLst>
              <a:ext uri="{FF2B5EF4-FFF2-40B4-BE49-F238E27FC236}">
                <a16:creationId xmlns:a16="http://schemas.microsoft.com/office/drawing/2014/main" id="{06B5DBF5-BF77-3947-97B0-BD2266893572}"/>
              </a:ext>
            </a:extLst>
          </p:cNvPr>
          <p:cNvPicPr>
            <a:picLocks noChangeAspect="1"/>
          </p:cNvPicPr>
          <p:nvPr/>
        </p:nvPicPr>
        <p:blipFill>
          <a:blip r:embed="rId2"/>
          <a:stretch>
            <a:fillRect/>
          </a:stretch>
        </p:blipFill>
        <p:spPr>
          <a:xfrm>
            <a:off x="908050" y="2284412"/>
            <a:ext cx="7785100" cy="2882900"/>
          </a:xfrm>
          <a:prstGeom prst="rect">
            <a:avLst/>
          </a:prstGeom>
        </p:spPr>
      </p:pic>
      <p:sp>
        <p:nvSpPr>
          <p:cNvPr id="13" name="Oval 12">
            <a:extLst>
              <a:ext uri="{FF2B5EF4-FFF2-40B4-BE49-F238E27FC236}">
                <a16:creationId xmlns:a16="http://schemas.microsoft.com/office/drawing/2014/main" id="{849E51D6-776C-124B-9C39-116C4CCCD432}"/>
              </a:ext>
            </a:extLst>
          </p:cNvPr>
          <p:cNvSpPr/>
          <p:nvPr/>
        </p:nvSpPr>
        <p:spPr>
          <a:xfrm>
            <a:off x="838200" y="4650001"/>
            <a:ext cx="741206" cy="517311"/>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47C746A-3419-4342-A5E2-7F372889EF2B}"/>
              </a:ext>
            </a:extLst>
          </p:cNvPr>
          <p:cNvSpPr/>
          <p:nvPr/>
        </p:nvSpPr>
        <p:spPr>
          <a:xfrm>
            <a:off x="2746248" y="2473729"/>
            <a:ext cx="1277112" cy="517311"/>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7582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796FD-F7B0-524A-B94D-B98B119E54E6}"/>
              </a:ext>
            </a:extLst>
          </p:cNvPr>
          <p:cNvSpPr>
            <a:spLocks noGrp="1"/>
          </p:cNvSpPr>
          <p:nvPr>
            <p:ph type="title"/>
          </p:nvPr>
        </p:nvSpPr>
        <p:spPr/>
        <p:txBody>
          <a:bodyPr/>
          <a:lstStyle/>
          <a:p>
            <a:r>
              <a:rPr lang="en-US" dirty="0"/>
              <a:t>Mediation model (using PROCESS)- output</a:t>
            </a:r>
          </a:p>
        </p:txBody>
      </p:sp>
      <p:sp>
        <p:nvSpPr>
          <p:cNvPr id="3" name="TextBox 2">
            <a:extLst>
              <a:ext uri="{FF2B5EF4-FFF2-40B4-BE49-F238E27FC236}">
                <a16:creationId xmlns:a16="http://schemas.microsoft.com/office/drawing/2014/main" id="{2134A960-24B9-7B40-8DC6-2B9C2FDD7980}"/>
              </a:ext>
            </a:extLst>
          </p:cNvPr>
          <p:cNvSpPr txBox="1"/>
          <p:nvPr/>
        </p:nvSpPr>
        <p:spPr>
          <a:xfrm>
            <a:off x="453327" y="4903708"/>
            <a:ext cx="788486" cy="369332"/>
          </a:xfrm>
          <a:prstGeom prst="rect">
            <a:avLst/>
          </a:prstGeom>
          <a:noFill/>
        </p:spPr>
        <p:txBody>
          <a:bodyPr wrap="none" rtlCol="0">
            <a:spAutoFit/>
          </a:bodyPr>
          <a:lstStyle/>
          <a:p>
            <a:r>
              <a:rPr lang="en-US" dirty="0"/>
              <a:t>path b</a:t>
            </a:r>
          </a:p>
        </p:txBody>
      </p:sp>
      <p:pic>
        <p:nvPicPr>
          <p:cNvPr id="5" name="Picture 4" descr="Table&#10;&#10;Description automatically generated">
            <a:extLst>
              <a:ext uri="{FF2B5EF4-FFF2-40B4-BE49-F238E27FC236}">
                <a16:creationId xmlns:a16="http://schemas.microsoft.com/office/drawing/2014/main" id="{73C2C9DA-C15F-0C43-84C4-D501D674FC60}"/>
              </a:ext>
            </a:extLst>
          </p:cNvPr>
          <p:cNvPicPr>
            <a:picLocks noChangeAspect="1"/>
          </p:cNvPicPr>
          <p:nvPr/>
        </p:nvPicPr>
        <p:blipFill>
          <a:blip r:embed="rId2"/>
          <a:stretch>
            <a:fillRect/>
          </a:stretch>
        </p:blipFill>
        <p:spPr>
          <a:xfrm>
            <a:off x="1385328" y="2260600"/>
            <a:ext cx="7505700" cy="3073400"/>
          </a:xfrm>
          <a:prstGeom prst="rect">
            <a:avLst/>
          </a:prstGeom>
        </p:spPr>
      </p:pic>
      <p:sp>
        <p:nvSpPr>
          <p:cNvPr id="6" name="Oval 5">
            <a:extLst>
              <a:ext uri="{FF2B5EF4-FFF2-40B4-BE49-F238E27FC236}">
                <a16:creationId xmlns:a16="http://schemas.microsoft.com/office/drawing/2014/main" id="{4513EFB2-CFFC-0046-A9D6-D7523A7CAADE}"/>
              </a:ext>
            </a:extLst>
          </p:cNvPr>
          <p:cNvSpPr/>
          <p:nvPr/>
        </p:nvSpPr>
        <p:spPr>
          <a:xfrm>
            <a:off x="1319808" y="4279393"/>
            <a:ext cx="1472160" cy="1054608"/>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F3F1CF1-E4BE-2D4C-AFCF-74DD63CB69FF}"/>
              </a:ext>
            </a:extLst>
          </p:cNvPr>
          <p:cNvSpPr/>
          <p:nvPr/>
        </p:nvSpPr>
        <p:spPr>
          <a:xfrm>
            <a:off x="3130320" y="2457537"/>
            <a:ext cx="1472160" cy="517311"/>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F1C6BFB-DB56-754B-9F60-749DA18E98F3}"/>
              </a:ext>
            </a:extLst>
          </p:cNvPr>
          <p:cNvSpPr txBox="1"/>
          <p:nvPr/>
        </p:nvSpPr>
        <p:spPr>
          <a:xfrm>
            <a:off x="443957" y="4561071"/>
            <a:ext cx="815736" cy="369332"/>
          </a:xfrm>
          <a:prstGeom prst="rect">
            <a:avLst/>
          </a:prstGeom>
          <a:noFill/>
        </p:spPr>
        <p:txBody>
          <a:bodyPr wrap="none" rtlCol="0">
            <a:spAutoFit/>
          </a:bodyPr>
          <a:lstStyle/>
          <a:p>
            <a:r>
              <a:rPr lang="en-US" dirty="0"/>
              <a:t>path c’</a:t>
            </a:r>
          </a:p>
        </p:txBody>
      </p:sp>
    </p:spTree>
    <p:extLst>
      <p:ext uri="{BB962C8B-B14F-4D97-AF65-F5344CB8AC3E}">
        <p14:creationId xmlns:p14="http://schemas.microsoft.com/office/powerpoint/2010/main" val="2599657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796FD-F7B0-524A-B94D-B98B119E54E6}"/>
              </a:ext>
            </a:extLst>
          </p:cNvPr>
          <p:cNvSpPr>
            <a:spLocks noGrp="1"/>
          </p:cNvSpPr>
          <p:nvPr>
            <p:ph type="title"/>
          </p:nvPr>
        </p:nvSpPr>
        <p:spPr/>
        <p:txBody>
          <a:bodyPr/>
          <a:lstStyle/>
          <a:p>
            <a:r>
              <a:rPr lang="en-US" dirty="0"/>
              <a:t>Mediation model (using PROCESS)- output</a:t>
            </a:r>
          </a:p>
        </p:txBody>
      </p:sp>
      <p:sp>
        <p:nvSpPr>
          <p:cNvPr id="3" name="TextBox 2">
            <a:extLst>
              <a:ext uri="{FF2B5EF4-FFF2-40B4-BE49-F238E27FC236}">
                <a16:creationId xmlns:a16="http://schemas.microsoft.com/office/drawing/2014/main" id="{2134A960-24B9-7B40-8DC6-2B9C2FDD7980}"/>
              </a:ext>
            </a:extLst>
          </p:cNvPr>
          <p:cNvSpPr txBox="1"/>
          <p:nvPr/>
        </p:nvSpPr>
        <p:spPr>
          <a:xfrm>
            <a:off x="838200" y="1524000"/>
            <a:ext cx="764440" cy="369332"/>
          </a:xfrm>
          <a:prstGeom prst="rect">
            <a:avLst/>
          </a:prstGeom>
          <a:noFill/>
        </p:spPr>
        <p:txBody>
          <a:bodyPr wrap="none" rtlCol="0">
            <a:spAutoFit/>
          </a:bodyPr>
          <a:lstStyle/>
          <a:p>
            <a:r>
              <a:rPr lang="en-US" dirty="0"/>
              <a:t>path c</a:t>
            </a:r>
          </a:p>
        </p:txBody>
      </p:sp>
      <p:pic>
        <p:nvPicPr>
          <p:cNvPr id="8" name="Picture 7" descr="Table&#10;&#10;Description automatically generated">
            <a:extLst>
              <a:ext uri="{FF2B5EF4-FFF2-40B4-BE49-F238E27FC236}">
                <a16:creationId xmlns:a16="http://schemas.microsoft.com/office/drawing/2014/main" id="{DD0329DB-6D79-194E-B517-FE80009B7FF6}"/>
              </a:ext>
            </a:extLst>
          </p:cNvPr>
          <p:cNvPicPr>
            <a:picLocks noChangeAspect="1"/>
          </p:cNvPicPr>
          <p:nvPr/>
        </p:nvPicPr>
        <p:blipFill>
          <a:blip r:embed="rId2"/>
          <a:stretch>
            <a:fillRect/>
          </a:stretch>
        </p:blipFill>
        <p:spPr>
          <a:xfrm>
            <a:off x="1550868" y="2362200"/>
            <a:ext cx="7581900" cy="2971800"/>
          </a:xfrm>
          <a:prstGeom prst="rect">
            <a:avLst/>
          </a:prstGeom>
        </p:spPr>
      </p:pic>
      <p:sp>
        <p:nvSpPr>
          <p:cNvPr id="9" name="Oval 8">
            <a:extLst>
              <a:ext uri="{FF2B5EF4-FFF2-40B4-BE49-F238E27FC236}">
                <a16:creationId xmlns:a16="http://schemas.microsoft.com/office/drawing/2014/main" id="{0AE47AE2-7CDA-9840-8587-C4445727D9A6}"/>
              </a:ext>
            </a:extLst>
          </p:cNvPr>
          <p:cNvSpPr/>
          <p:nvPr/>
        </p:nvSpPr>
        <p:spPr>
          <a:xfrm>
            <a:off x="1319808" y="4816689"/>
            <a:ext cx="1472160" cy="517311"/>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7B458A-B8E7-1E4F-87D7-996D02EA3BB1}"/>
              </a:ext>
            </a:extLst>
          </p:cNvPr>
          <p:cNvSpPr/>
          <p:nvPr/>
        </p:nvSpPr>
        <p:spPr>
          <a:xfrm>
            <a:off x="3130320" y="2457537"/>
            <a:ext cx="1472160" cy="517311"/>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6868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796FD-F7B0-524A-B94D-B98B119E54E6}"/>
              </a:ext>
            </a:extLst>
          </p:cNvPr>
          <p:cNvSpPr>
            <a:spLocks noGrp="1"/>
          </p:cNvSpPr>
          <p:nvPr>
            <p:ph type="title"/>
          </p:nvPr>
        </p:nvSpPr>
        <p:spPr/>
        <p:txBody>
          <a:bodyPr/>
          <a:lstStyle/>
          <a:p>
            <a:r>
              <a:rPr lang="en-US" dirty="0"/>
              <a:t>Mediation model (using PROCESS)- output</a:t>
            </a:r>
          </a:p>
        </p:txBody>
      </p:sp>
      <p:sp>
        <p:nvSpPr>
          <p:cNvPr id="3" name="TextBox 2">
            <a:extLst>
              <a:ext uri="{FF2B5EF4-FFF2-40B4-BE49-F238E27FC236}">
                <a16:creationId xmlns:a16="http://schemas.microsoft.com/office/drawing/2014/main" id="{2134A960-24B9-7B40-8DC6-2B9C2FDD7980}"/>
              </a:ext>
            </a:extLst>
          </p:cNvPr>
          <p:cNvSpPr txBox="1"/>
          <p:nvPr/>
        </p:nvSpPr>
        <p:spPr>
          <a:xfrm>
            <a:off x="1288963" y="4771393"/>
            <a:ext cx="1004890" cy="646331"/>
          </a:xfrm>
          <a:prstGeom prst="rect">
            <a:avLst/>
          </a:prstGeom>
          <a:noFill/>
        </p:spPr>
        <p:txBody>
          <a:bodyPr wrap="none" rtlCol="0">
            <a:spAutoFit/>
          </a:bodyPr>
          <a:lstStyle/>
          <a:p>
            <a:r>
              <a:rPr lang="en-US" dirty="0"/>
              <a:t>path ab  </a:t>
            </a:r>
            <a:br>
              <a:rPr lang="en-US" dirty="0"/>
            </a:br>
            <a:endParaRPr lang="en-US" dirty="0"/>
          </a:p>
        </p:txBody>
      </p:sp>
      <p:pic>
        <p:nvPicPr>
          <p:cNvPr id="6" name="Picture 5" descr="A screenshot of a computer&#10;&#10;Description automatically generated with low confidence">
            <a:extLst>
              <a:ext uri="{FF2B5EF4-FFF2-40B4-BE49-F238E27FC236}">
                <a16:creationId xmlns:a16="http://schemas.microsoft.com/office/drawing/2014/main" id="{B73F72D3-88E8-714E-9BDB-64963973553B}"/>
              </a:ext>
            </a:extLst>
          </p:cNvPr>
          <p:cNvPicPr>
            <a:picLocks noChangeAspect="1"/>
          </p:cNvPicPr>
          <p:nvPr/>
        </p:nvPicPr>
        <p:blipFill>
          <a:blip r:embed="rId3"/>
          <a:stretch>
            <a:fillRect/>
          </a:stretch>
        </p:blipFill>
        <p:spPr>
          <a:xfrm>
            <a:off x="2273300" y="1893332"/>
            <a:ext cx="7645400" cy="4318000"/>
          </a:xfrm>
          <a:prstGeom prst="rect">
            <a:avLst/>
          </a:prstGeom>
        </p:spPr>
      </p:pic>
      <p:sp>
        <p:nvSpPr>
          <p:cNvPr id="7" name="Oval 6">
            <a:extLst>
              <a:ext uri="{FF2B5EF4-FFF2-40B4-BE49-F238E27FC236}">
                <a16:creationId xmlns:a16="http://schemas.microsoft.com/office/drawing/2014/main" id="{CD587335-8A17-3042-A387-0CB8333A92B2}"/>
              </a:ext>
            </a:extLst>
          </p:cNvPr>
          <p:cNvSpPr/>
          <p:nvPr/>
        </p:nvSpPr>
        <p:spPr>
          <a:xfrm>
            <a:off x="3319296" y="4597233"/>
            <a:ext cx="1472160" cy="517311"/>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B3BA4FA-CC5A-D549-AC9D-B86EAB1563EA}"/>
              </a:ext>
            </a:extLst>
          </p:cNvPr>
          <p:cNvSpPr/>
          <p:nvPr/>
        </p:nvSpPr>
        <p:spPr>
          <a:xfrm>
            <a:off x="3319296" y="5566497"/>
            <a:ext cx="1472160" cy="517311"/>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6969C27-5E84-F247-99DA-D3841AA03B69}"/>
              </a:ext>
            </a:extLst>
          </p:cNvPr>
          <p:cNvSpPr txBox="1"/>
          <p:nvPr/>
        </p:nvSpPr>
        <p:spPr>
          <a:xfrm>
            <a:off x="1438413" y="2729539"/>
            <a:ext cx="788486" cy="369332"/>
          </a:xfrm>
          <a:prstGeom prst="rect">
            <a:avLst/>
          </a:prstGeom>
          <a:noFill/>
        </p:spPr>
        <p:txBody>
          <a:bodyPr wrap="none" rtlCol="0">
            <a:spAutoFit/>
          </a:bodyPr>
          <a:lstStyle/>
          <a:p>
            <a:r>
              <a:rPr lang="en-US" dirty="0"/>
              <a:t>path c</a:t>
            </a:r>
          </a:p>
        </p:txBody>
      </p:sp>
      <p:sp>
        <p:nvSpPr>
          <p:cNvPr id="9" name="TextBox 8">
            <a:extLst>
              <a:ext uri="{FF2B5EF4-FFF2-40B4-BE49-F238E27FC236}">
                <a16:creationId xmlns:a16="http://schemas.microsoft.com/office/drawing/2014/main" id="{5194C872-BFD3-5741-B872-B98CC3EB2927}"/>
              </a:ext>
            </a:extLst>
          </p:cNvPr>
          <p:cNvSpPr txBox="1"/>
          <p:nvPr/>
        </p:nvSpPr>
        <p:spPr>
          <a:xfrm>
            <a:off x="1438413" y="3817573"/>
            <a:ext cx="815736" cy="369332"/>
          </a:xfrm>
          <a:prstGeom prst="rect">
            <a:avLst/>
          </a:prstGeom>
          <a:noFill/>
        </p:spPr>
        <p:txBody>
          <a:bodyPr wrap="none" rtlCol="0">
            <a:spAutoFit/>
          </a:bodyPr>
          <a:lstStyle/>
          <a:p>
            <a:r>
              <a:rPr lang="en-US" dirty="0"/>
              <a:t>path c’</a:t>
            </a:r>
          </a:p>
        </p:txBody>
      </p:sp>
      <p:sp>
        <p:nvSpPr>
          <p:cNvPr id="11" name="TextBox 10">
            <a:extLst>
              <a:ext uri="{FF2B5EF4-FFF2-40B4-BE49-F238E27FC236}">
                <a16:creationId xmlns:a16="http://schemas.microsoft.com/office/drawing/2014/main" id="{2E1C285B-C42F-0C44-B35C-0639D788F9B4}"/>
              </a:ext>
            </a:extLst>
          </p:cNvPr>
          <p:cNvSpPr txBox="1"/>
          <p:nvPr/>
        </p:nvSpPr>
        <p:spPr>
          <a:xfrm>
            <a:off x="838200" y="5437477"/>
            <a:ext cx="1386020" cy="646331"/>
          </a:xfrm>
          <a:prstGeom prst="rect">
            <a:avLst/>
          </a:prstGeom>
          <a:noFill/>
        </p:spPr>
        <p:txBody>
          <a:bodyPr wrap="none" rtlCol="0">
            <a:spAutoFit/>
          </a:bodyPr>
          <a:lstStyle/>
          <a:p>
            <a:r>
              <a:rPr lang="en-US" dirty="0"/>
              <a:t>path ab  </a:t>
            </a:r>
            <a:br>
              <a:rPr lang="en-US" dirty="0"/>
            </a:br>
            <a:r>
              <a:rPr lang="en-US" dirty="0"/>
              <a:t>standardized</a:t>
            </a:r>
          </a:p>
        </p:txBody>
      </p:sp>
    </p:spTree>
    <p:extLst>
      <p:ext uri="{BB962C8B-B14F-4D97-AF65-F5344CB8AC3E}">
        <p14:creationId xmlns:p14="http://schemas.microsoft.com/office/powerpoint/2010/main" val="70439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F73CED-251B-3665-111F-2BC3388D6B4F}"/>
              </a:ext>
            </a:extLst>
          </p:cNvPr>
          <p:cNvSpPr>
            <a:spLocks noGrp="1"/>
          </p:cNvSpPr>
          <p:nvPr>
            <p:ph idx="1"/>
          </p:nvPr>
        </p:nvSpPr>
        <p:spPr>
          <a:xfrm>
            <a:off x="0" y="483326"/>
            <a:ext cx="12096206" cy="6087291"/>
          </a:xfrm>
        </p:spPr>
        <p:txBody>
          <a:bodyPr>
            <a:normAutofit fontScale="77500" lnSpcReduction="20000"/>
          </a:bodyPr>
          <a:lstStyle/>
          <a:p>
            <a:r>
              <a:rPr lang="en-US" sz="3400" dirty="0"/>
              <a:t>From Fairchild &amp; McDaniel (2017): </a:t>
            </a:r>
            <a:r>
              <a:rPr lang="en-US" sz="3400" b="0" i="0" dirty="0">
                <a:solidFill>
                  <a:srgbClr val="2A2A2A"/>
                </a:solidFill>
                <a:effectLst/>
              </a:rPr>
              <a:t>Best (but oft-forgotten) practices: mediation analysis. </a:t>
            </a:r>
            <a:r>
              <a:rPr lang="en-US" sz="3400" b="0" i="1" dirty="0">
                <a:solidFill>
                  <a:srgbClr val="2A2A2A"/>
                </a:solidFill>
                <a:effectLst/>
              </a:rPr>
              <a:t>The American Journal of Clinical </a:t>
            </a:r>
            <a:r>
              <a:rPr lang="en-US" sz="3400" b="0" i="1" dirty="0" err="1">
                <a:solidFill>
                  <a:srgbClr val="2A2A2A"/>
                </a:solidFill>
                <a:effectLst/>
              </a:rPr>
              <a:t>Nutrition</a:t>
            </a:r>
            <a:r>
              <a:rPr lang="en-US" sz="3400" b="0" i="0" dirty="0" err="1">
                <a:solidFill>
                  <a:srgbClr val="2A2A2A"/>
                </a:solidFill>
                <a:effectLst/>
              </a:rPr>
              <a:t>,</a:t>
            </a:r>
            <a:r>
              <a:rPr lang="en-US" sz="3400" b="0" i="0" u="none" strike="noStrike" dirty="0" err="1">
                <a:solidFill>
                  <a:srgbClr val="006FB7"/>
                </a:solidFill>
                <a:effectLst/>
                <a:hlinkClick r:id="rId2"/>
              </a:rPr>
              <a:t>https</a:t>
            </a:r>
            <a:r>
              <a:rPr lang="en-US" sz="3400" b="0" i="0" u="none" strike="noStrike" dirty="0">
                <a:solidFill>
                  <a:srgbClr val="006FB7"/>
                </a:solidFill>
                <a:effectLst/>
                <a:hlinkClick r:id="rId2"/>
              </a:rPr>
              <a:t>://doi.org/10.3945/ajcn.117.152546</a:t>
            </a:r>
            <a:r>
              <a:rPr lang="en-US" sz="3400" dirty="0"/>
              <a:t> “</a:t>
            </a:r>
            <a:r>
              <a:rPr lang="en-US" sz="3400" b="0" i="0" dirty="0">
                <a:solidFill>
                  <a:srgbClr val="2A2A2A"/>
                </a:solidFill>
                <a:effectLst/>
              </a:rPr>
              <a:t>cross-sectional sample data can indicate support for mediation effects when there is no true mediation process in the population (</a:t>
            </a:r>
            <a:r>
              <a:rPr lang="en-US" sz="3400" b="0" i="0" u="none" strike="noStrike" dirty="0">
                <a:solidFill>
                  <a:srgbClr val="006FB7"/>
                </a:solidFill>
                <a:effectLst/>
              </a:rPr>
              <a:t>92</a:t>
            </a:r>
            <a:r>
              <a:rPr lang="en-US" sz="3400" b="0" i="0" dirty="0">
                <a:solidFill>
                  <a:srgbClr val="2A2A2A"/>
                </a:solidFill>
                <a:effectLst/>
              </a:rPr>
              <a:t>). These findings are not to say that it is impossible to examine mediation hypotheses with data that are collected at one point in time; however, there is an onus on the researcher to provide a compelling rationale that temporal ordering of the examined variables is correct (</a:t>
            </a:r>
            <a:r>
              <a:rPr lang="en-US" sz="3400" b="0" i="0" u="none" strike="noStrike" dirty="0">
                <a:solidFill>
                  <a:srgbClr val="006FB7"/>
                </a:solidFill>
                <a:effectLst/>
              </a:rPr>
              <a:t>93</a:t>
            </a:r>
            <a:r>
              <a:rPr lang="en-US" sz="3400" b="0" i="0" dirty="0">
                <a:solidFill>
                  <a:srgbClr val="2A2A2A"/>
                </a:solidFill>
                <a:effectLst/>
              </a:rPr>
              <a:t>, </a:t>
            </a:r>
            <a:r>
              <a:rPr lang="en-US" sz="3400" b="0" i="0" u="none" strike="noStrike" dirty="0">
                <a:solidFill>
                  <a:srgbClr val="006FB7"/>
                </a:solidFill>
                <a:effectLst/>
              </a:rPr>
              <a:t>94</a:t>
            </a:r>
            <a:r>
              <a:rPr lang="en-US" sz="3400" b="0" i="0" dirty="0">
                <a:solidFill>
                  <a:srgbClr val="2A2A2A"/>
                </a:solidFill>
                <a:effectLst/>
              </a:rPr>
              <a:t>). Indeed, Kenny and colleagues (</a:t>
            </a:r>
            <a:r>
              <a:rPr lang="en-US" sz="3400" b="0" i="0" u="none" strike="noStrike" dirty="0">
                <a:solidFill>
                  <a:srgbClr val="006FB7"/>
                </a:solidFill>
                <a:effectLst/>
              </a:rPr>
              <a:t>10</a:t>
            </a:r>
            <a:r>
              <a:rPr lang="en-US" sz="3400" b="0" i="0" dirty="0">
                <a:solidFill>
                  <a:srgbClr val="2A2A2A"/>
                </a:solidFill>
                <a:effectLst/>
              </a:rPr>
              <a:t>, </a:t>
            </a:r>
            <a:r>
              <a:rPr lang="en-US" sz="3400" b="0" i="0" u="none" strike="noStrike" dirty="0">
                <a:solidFill>
                  <a:srgbClr val="006FB7"/>
                </a:solidFill>
                <a:effectLst/>
              </a:rPr>
              <a:t>11</a:t>
            </a:r>
            <a:r>
              <a:rPr lang="en-US" sz="3400" b="0" i="0" dirty="0">
                <a:solidFill>
                  <a:srgbClr val="2A2A2A"/>
                </a:solidFill>
                <a:effectLst/>
              </a:rPr>
              <a:t>) emphasized in early work that mediation analysis should not be conducted unless the temporal ordering of the variables is clear. Examining mediation hypotheses with cross-sectional data may be reasonable, for example, if measured variables can reflect nearly instantaneous processes, such as may be the case with some pharmacokinetics work, or imply timing by nature of their construction (</a:t>
            </a:r>
            <a:r>
              <a:rPr lang="en-US" sz="3400" b="0" i="0" u="none" strike="noStrike" dirty="0">
                <a:solidFill>
                  <a:srgbClr val="006FB7"/>
                </a:solidFill>
                <a:effectLst/>
              </a:rPr>
              <a:t>18</a:t>
            </a:r>
            <a:r>
              <a:rPr lang="en-US" sz="3400" b="0" i="0" dirty="0">
                <a:solidFill>
                  <a:srgbClr val="2A2A2A"/>
                </a:solidFill>
                <a:effectLst/>
              </a:rPr>
              <a:t>, </a:t>
            </a:r>
            <a:r>
              <a:rPr lang="en-US" sz="3400" b="0" i="0" u="none" strike="noStrike" dirty="0">
                <a:solidFill>
                  <a:srgbClr val="006FB7"/>
                </a:solidFill>
                <a:effectLst/>
              </a:rPr>
              <a:t>93</a:t>
            </a:r>
            <a:r>
              <a:rPr lang="en-US" sz="3400" b="0" i="0" dirty="0">
                <a:solidFill>
                  <a:srgbClr val="2A2A2A"/>
                </a:solidFill>
                <a:effectLst/>
              </a:rPr>
              <a:t>). Consider a research scenario in which the mediating role of parental food monitoring during an individual’s adolescence (</a:t>
            </a:r>
            <a:r>
              <a:rPr lang="en-US" sz="3400" b="0" i="1" dirty="0">
                <a:solidFill>
                  <a:srgbClr val="2A2A2A"/>
                </a:solidFill>
                <a:effectLst/>
              </a:rPr>
              <a:t>M</a:t>
            </a:r>
            <a:r>
              <a:rPr lang="en-US" sz="3400" b="0" i="0" dirty="0">
                <a:solidFill>
                  <a:srgbClr val="2A2A2A"/>
                </a:solidFill>
                <a:effectLst/>
              </a:rPr>
              <a:t>) is posited to explain the impact of parental childhood obesity (</a:t>
            </a:r>
            <a:r>
              <a:rPr lang="en-US" sz="3400" b="0" i="1" dirty="0">
                <a:solidFill>
                  <a:srgbClr val="2A2A2A"/>
                </a:solidFill>
                <a:effectLst/>
              </a:rPr>
              <a:t>X</a:t>
            </a:r>
            <a:r>
              <a:rPr lang="en-US" sz="3400" b="0" i="0" dirty="0">
                <a:solidFill>
                  <a:srgbClr val="2A2A2A"/>
                </a:solidFill>
                <a:effectLst/>
              </a:rPr>
              <a:t>) on subjects’ current obesity status (</a:t>
            </a:r>
            <a:r>
              <a:rPr lang="en-US" sz="3400" b="0" i="1" dirty="0">
                <a:solidFill>
                  <a:srgbClr val="2A2A2A"/>
                </a:solidFill>
                <a:effectLst/>
              </a:rPr>
              <a:t>Y</a:t>
            </a:r>
            <a:r>
              <a:rPr lang="en-US" sz="3400" b="0" i="0" dirty="0">
                <a:solidFill>
                  <a:srgbClr val="2A2A2A"/>
                </a:solidFill>
                <a:effectLst/>
              </a:rPr>
              <a:t>). Although one may garner this information from participants at a single measurement occasion, it may be sensible to argue temporal precedence of the variables in a causal chain given the chronological nature of the constructs. Researchers should be mindful of potential retrospective reporting bias in these cases, however.”</a:t>
            </a:r>
            <a:endParaRPr lang="en-US" sz="3400" dirty="0"/>
          </a:p>
          <a:p>
            <a:endParaRPr lang="en-US" dirty="0"/>
          </a:p>
        </p:txBody>
      </p:sp>
    </p:spTree>
    <p:extLst>
      <p:ext uri="{BB962C8B-B14F-4D97-AF65-F5344CB8AC3E}">
        <p14:creationId xmlns:p14="http://schemas.microsoft.com/office/powerpoint/2010/main" val="1316173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DAC5C-E0C3-9343-A0CB-12A7E44BE462}"/>
              </a:ext>
            </a:extLst>
          </p:cNvPr>
          <p:cNvSpPr>
            <a:spLocks noGrp="1"/>
          </p:cNvSpPr>
          <p:nvPr>
            <p:ph type="title"/>
          </p:nvPr>
        </p:nvSpPr>
        <p:spPr/>
        <p:txBody>
          <a:bodyPr/>
          <a:lstStyle/>
          <a:p>
            <a:r>
              <a:rPr lang="en-US" dirty="0"/>
              <a:t>Moderation model</a:t>
            </a:r>
          </a:p>
        </p:txBody>
      </p:sp>
      <p:sp>
        <p:nvSpPr>
          <p:cNvPr id="3" name="Content Placeholder 2">
            <a:extLst>
              <a:ext uri="{FF2B5EF4-FFF2-40B4-BE49-F238E27FC236}">
                <a16:creationId xmlns:a16="http://schemas.microsoft.com/office/drawing/2014/main" id="{4E8EBDDA-7207-9C4D-9997-927CF7191CBB}"/>
              </a:ext>
            </a:extLst>
          </p:cNvPr>
          <p:cNvSpPr>
            <a:spLocks noGrp="1"/>
          </p:cNvSpPr>
          <p:nvPr>
            <p:ph idx="1"/>
          </p:nvPr>
        </p:nvSpPr>
        <p:spPr>
          <a:xfrm>
            <a:off x="838199" y="1511808"/>
            <a:ext cx="4656665" cy="4981067"/>
          </a:xfrm>
        </p:spPr>
        <p:txBody>
          <a:bodyPr>
            <a:normAutofit fontScale="85000" lnSpcReduction="20000"/>
          </a:bodyPr>
          <a:lstStyle/>
          <a:p>
            <a:r>
              <a:rPr lang="en-US" dirty="0"/>
              <a:t>it’s just a regression, with an interaction term composed of the product of two (or more) other terms</a:t>
            </a:r>
          </a:p>
          <a:p>
            <a:pPr marL="0" indent="0">
              <a:buNone/>
            </a:pPr>
            <a:r>
              <a:rPr lang="en-US" sz="2000" dirty="0">
                <a:latin typeface="Andale Mono" panose="020B0509000000000004" pitchFamily="49" charset="0"/>
              </a:rPr>
              <a:t>Y = </a:t>
            </a:r>
            <a:r>
              <a:rPr lang="en-US" sz="2000" i="1" dirty="0">
                <a:latin typeface="Andale Mono" panose="020B0509000000000004" pitchFamily="49" charset="0"/>
              </a:rPr>
              <a:t>b</a:t>
            </a:r>
            <a:r>
              <a:rPr lang="en-US" sz="2000" baseline="-25000" dirty="0">
                <a:latin typeface="Andale Mono" panose="020B0509000000000004" pitchFamily="49" charset="0"/>
              </a:rPr>
              <a:t>0</a:t>
            </a:r>
            <a:r>
              <a:rPr lang="en-US" sz="2000" dirty="0">
                <a:latin typeface="Andale Mono" panose="020B0509000000000004" pitchFamily="49" charset="0"/>
              </a:rPr>
              <a:t>+ </a:t>
            </a:r>
            <a:r>
              <a:rPr lang="en-US" sz="2000" i="1" dirty="0">
                <a:latin typeface="Andale Mono" panose="020B0509000000000004" pitchFamily="49" charset="0"/>
              </a:rPr>
              <a:t>b</a:t>
            </a:r>
            <a:r>
              <a:rPr lang="en-US" sz="2000" i="1" baseline="-25000" dirty="0">
                <a:latin typeface="Andale Mono" panose="020B0509000000000004" pitchFamily="49" charset="0"/>
              </a:rPr>
              <a:t>1</a:t>
            </a:r>
            <a:r>
              <a:rPr lang="en-US" sz="2000" dirty="0">
                <a:latin typeface="Andale Mono" panose="020B0509000000000004" pitchFamily="49" charset="0"/>
              </a:rPr>
              <a:t>X1+</a:t>
            </a:r>
            <a:r>
              <a:rPr lang="en-US" sz="2000" i="1" dirty="0">
                <a:latin typeface="Andale Mono" panose="020B0509000000000004" pitchFamily="49" charset="0"/>
              </a:rPr>
              <a:t> b</a:t>
            </a:r>
            <a:r>
              <a:rPr lang="en-US" sz="2000" i="1" baseline="-25000" dirty="0">
                <a:latin typeface="Andale Mono" panose="020B0509000000000004" pitchFamily="49" charset="0"/>
              </a:rPr>
              <a:t>2</a:t>
            </a:r>
            <a:r>
              <a:rPr lang="en-US" sz="2000" dirty="0">
                <a:latin typeface="Andale Mono" panose="020B0509000000000004" pitchFamily="49" charset="0"/>
              </a:rPr>
              <a:t>X2 +</a:t>
            </a:r>
            <a:r>
              <a:rPr lang="en-US" sz="2000" i="1" dirty="0">
                <a:latin typeface="Andale Mono" panose="020B0509000000000004" pitchFamily="49" charset="0"/>
              </a:rPr>
              <a:t> b</a:t>
            </a:r>
            <a:r>
              <a:rPr lang="en-US" sz="2000" i="1" baseline="-25000" dirty="0">
                <a:latin typeface="Andale Mono" panose="020B0509000000000004" pitchFamily="49" charset="0"/>
              </a:rPr>
              <a:t>3</a:t>
            </a:r>
            <a:r>
              <a:rPr lang="en-US" sz="2000" dirty="0">
                <a:latin typeface="Andale Mono" panose="020B0509000000000004" pitchFamily="49" charset="0"/>
              </a:rPr>
              <a:t>X1*X2</a:t>
            </a:r>
            <a:endParaRPr lang="en-US" sz="2000" i="1" dirty="0">
              <a:latin typeface="Andale Mono" panose="020B0509000000000004" pitchFamily="49" charset="0"/>
            </a:endParaRPr>
          </a:p>
          <a:p>
            <a:r>
              <a:rPr lang="en-US" i="1" dirty="0"/>
              <a:t>b</a:t>
            </a:r>
            <a:r>
              <a:rPr lang="en-US" i="1" baseline="-25000" dirty="0"/>
              <a:t>1 </a:t>
            </a:r>
            <a:r>
              <a:rPr lang="en-US" baseline="-25000" dirty="0"/>
              <a:t> </a:t>
            </a:r>
            <a:r>
              <a:rPr lang="en-US" dirty="0"/>
              <a:t>and</a:t>
            </a:r>
            <a:r>
              <a:rPr lang="en-US" baseline="-25000" dirty="0"/>
              <a:t> </a:t>
            </a:r>
            <a:r>
              <a:rPr lang="en-US" i="1" dirty="0"/>
              <a:t>b</a:t>
            </a:r>
            <a:r>
              <a:rPr lang="en-US" i="1" baseline="-25000" dirty="0"/>
              <a:t>2 </a:t>
            </a:r>
            <a:r>
              <a:rPr lang="en-US" dirty="0"/>
              <a:t> main effect terms should always be included with the interaction but be careful w/ interpretation because </a:t>
            </a:r>
            <a:r>
              <a:rPr lang="en-US" i="1" dirty="0"/>
              <a:t>b</a:t>
            </a:r>
            <a:r>
              <a:rPr lang="en-US" i="1" baseline="-25000" dirty="0"/>
              <a:t>1 </a:t>
            </a:r>
            <a:r>
              <a:rPr lang="en-US" baseline="-25000" dirty="0"/>
              <a:t> </a:t>
            </a:r>
            <a:r>
              <a:rPr lang="en-US" dirty="0"/>
              <a:t>depends on </a:t>
            </a:r>
            <a:r>
              <a:rPr lang="en-US" i="1" dirty="0"/>
              <a:t>b</a:t>
            </a:r>
            <a:r>
              <a:rPr lang="en-US" i="1" baseline="-25000" dirty="0"/>
              <a:t>2 </a:t>
            </a:r>
            <a:r>
              <a:rPr lang="en-US" dirty="0"/>
              <a:t>level and vice versa when interaction is present</a:t>
            </a:r>
          </a:p>
          <a:p>
            <a:r>
              <a:rPr lang="en-US" i="1" dirty="0"/>
              <a:t>b</a:t>
            </a:r>
            <a:r>
              <a:rPr lang="en-US" i="1" baseline="-25000" dirty="0"/>
              <a:t>3 </a:t>
            </a:r>
            <a:r>
              <a:rPr lang="en-US" baseline="-25000" dirty="0"/>
              <a:t> </a:t>
            </a:r>
            <a:r>
              <a:rPr lang="en-US" dirty="0"/>
              <a:t>is the estimate of the interaction effect</a:t>
            </a:r>
          </a:p>
          <a:p>
            <a:r>
              <a:rPr lang="en-US" dirty="0"/>
              <a:t>A change of one unit in X1*X2 predicts a change of </a:t>
            </a:r>
            <a:r>
              <a:rPr lang="en-US" i="1" dirty="0"/>
              <a:t>b</a:t>
            </a:r>
            <a:r>
              <a:rPr lang="en-US" i="1" baseline="-25000" dirty="0"/>
              <a:t>3 </a:t>
            </a:r>
            <a:r>
              <a:rPr lang="en-US" dirty="0"/>
              <a:t>in Y (that’s hard to picture, so the activity will guide you through visualization) </a:t>
            </a:r>
          </a:p>
        </p:txBody>
      </p:sp>
      <p:pic>
        <p:nvPicPr>
          <p:cNvPr id="1026" name="Picture 2" descr="Moderation">
            <a:extLst>
              <a:ext uri="{FF2B5EF4-FFF2-40B4-BE49-F238E27FC236}">
                <a16:creationId xmlns:a16="http://schemas.microsoft.com/office/drawing/2014/main" id="{21067CE9-15C7-A748-AF61-50B2710899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4864" y="3859477"/>
            <a:ext cx="5858936" cy="17996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oderation">
            <a:extLst>
              <a:ext uri="{FF2B5EF4-FFF2-40B4-BE49-F238E27FC236}">
                <a16:creationId xmlns:a16="http://schemas.microsoft.com/office/drawing/2014/main" id="{2606894A-5E83-954C-87B8-CF43C0B7E4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3466" y="1674284"/>
            <a:ext cx="5401733" cy="1586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325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DAC5C-E0C3-9343-A0CB-12A7E44BE462}"/>
              </a:ext>
            </a:extLst>
          </p:cNvPr>
          <p:cNvSpPr>
            <a:spLocks noGrp="1"/>
          </p:cNvSpPr>
          <p:nvPr>
            <p:ph type="title"/>
          </p:nvPr>
        </p:nvSpPr>
        <p:spPr/>
        <p:txBody>
          <a:bodyPr/>
          <a:lstStyle/>
          <a:p>
            <a:r>
              <a:rPr lang="en-US" dirty="0"/>
              <a:t>Moderation model output </a:t>
            </a:r>
          </a:p>
        </p:txBody>
      </p:sp>
      <p:sp>
        <p:nvSpPr>
          <p:cNvPr id="6" name="TextBox 5">
            <a:extLst>
              <a:ext uri="{FF2B5EF4-FFF2-40B4-BE49-F238E27FC236}">
                <a16:creationId xmlns:a16="http://schemas.microsoft.com/office/drawing/2014/main" id="{B3C7F0DE-9FFE-804D-ABA0-537BBEC9DE58}"/>
              </a:ext>
            </a:extLst>
          </p:cNvPr>
          <p:cNvSpPr txBox="1"/>
          <p:nvPr/>
        </p:nvSpPr>
        <p:spPr>
          <a:xfrm>
            <a:off x="987552" y="1584960"/>
            <a:ext cx="8837997" cy="369332"/>
          </a:xfrm>
          <a:prstGeom prst="rect">
            <a:avLst/>
          </a:prstGeom>
          <a:noFill/>
        </p:spPr>
        <p:txBody>
          <a:bodyPr wrap="none" rtlCol="0">
            <a:spAutoFit/>
          </a:bodyPr>
          <a:lstStyle/>
          <a:p>
            <a:r>
              <a:rPr lang="en-US" dirty="0"/>
              <a:t>SPSS linear regression – exactly the same as the </a:t>
            </a:r>
            <a:r>
              <a:rPr lang="en-US" dirty="0" err="1"/>
              <a:t>lin</a:t>
            </a:r>
            <a:r>
              <a:rPr lang="en-US" dirty="0"/>
              <a:t> regression output you looked at last week</a:t>
            </a:r>
          </a:p>
        </p:txBody>
      </p:sp>
      <p:pic>
        <p:nvPicPr>
          <p:cNvPr id="9" name="Picture 8" descr="Table&#10;&#10;Description automatically generated">
            <a:extLst>
              <a:ext uri="{FF2B5EF4-FFF2-40B4-BE49-F238E27FC236}">
                <a16:creationId xmlns:a16="http://schemas.microsoft.com/office/drawing/2014/main" id="{5BFF45E1-33A8-CA40-91D7-AE4BBFBC23FB}"/>
              </a:ext>
            </a:extLst>
          </p:cNvPr>
          <p:cNvPicPr>
            <a:picLocks noChangeAspect="1"/>
          </p:cNvPicPr>
          <p:nvPr/>
        </p:nvPicPr>
        <p:blipFill>
          <a:blip r:embed="rId2"/>
          <a:stretch>
            <a:fillRect/>
          </a:stretch>
        </p:blipFill>
        <p:spPr>
          <a:xfrm>
            <a:off x="987552" y="2442606"/>
            <a:ext cx="4416381" cy="3137773"/>
          </a:xfrm>
          <a:prstGeom prst="rect">
            <a:avLst/>
          </a:prstGeom>
        </p:spPr>
      </p:pic>
      <p:pic>
        <p:nvPicPr>
          <p:cNvPr id="8" name="Picture 7" descr="Table&#10;&#10;Description automatically generated">
            <a:extLst>
              <a:ext uri="{FF2B5EF4-FFF2-40B4-BE49-F238E27FC236}">
                <a16:creationId xmlns:a16="http://schemas.microsoft.com/office/drawing/2014/main" id="{3077188D-CBF3-6840-908D-15FE2654E9E1}"/>
              </a:ext>
            </a:extLst>
          </p:cNvPr>
          <p:cNvPicPr>
            <a:picLocks noChangeAspect="1"/>
          </p:cNvPicPr>
          <p:nvPr/>
        </p:nvPicPr>
        <p:blipFill>
          <a:blip r:embed="rId3"/>
          <a:stretch>
            <a:fillRect/>
          </a:stretch>
        </p:blipFill>
        <p:spPr>
          <a:xfrm>
            <a:off x="6407231" y="4011492"/>
            <a:ext cx="4946569" cy="1749756"/>
          </a:xfrm>
          <a:prstGeom prst="rect">
            <a:avLst/>
          </a:prstGeom>
        </p:spPr>
      </p:pic>
      <p:pic>
        <p:nvPicPr>
          <p:cNvPr id="11" name="Picture 10" descr="Table&#10;&#10;Description automatically generated">
            <a:extLst>
              <a:ext uri="{FF2B5EF4-FFF2-40B4-BE49-F238E27FC236}">
                <a16:creationId xmlns:a16="http://schemas.microsoft.com/office/drawing/2014/main" id="{AA028D30-784F-D647-BED7-C6D5C36CF933}"/>
              </a:ext>
            </a:extLst>
          </p:cNvPr>
          <p:cNvPicPr>
            <a:picLocks noChangeAspect="1"/>
          </p:cNvPicPr>
          <p:nvPr/>
        </p:nvPicPr>
        <p:blipFill>
          <a:blip r:embed="rId4"/>
          <a:stretch>
            <a:fillRect/>
          </a:stretch>
        </p:blipFill>
        <p:spPr>
          <a:xfrm>
            <a:off x="3195742" y="1348711"/>
            <a:ext cx="8245887" cy="2733871"/>
          </a:xfrm>
          <a:prstGeom prst="rect">
            <a:avLst/>
          </a:prstGeom>
        </p:spPr>
      </p:pic>
      <p:sp>
        <p:nvSpPr>
          <p:cNvPr id="13" name="Oval 12">
            <a:extLst>
              <a:ext uri="{FF2B5EF4-FFF2-40B4-BE49-F238E27FC236}">
                <a16:creationId xmlns:a16="http://schemas.microsoft.com/office/drawing/2014/main" id="{4DB1E7B3-B8A7-FF44-80B4-429CEF7B644B}"/>
              </a:ext>
            </a:extLst>
          </p:cNvPr>
          <p:cNvSpPr/>
          <p:nvPr/>
        </p:nvSpPr>
        <p:spPr>
          <a:xfrm>
            <a:off x="6580201" y="3474931"/>
            <a:ext cx="536448" cy="292608"/>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35B9CFB-9A3F-EB47-B58F-4B02A0C4E468}"/>
              </a:ext>
            </a:extLst>
          </p:cNvPr>
          <p:cNvSpPr/>
          <p:nvPr/>
        </p:nvSpPr>
        <p:spPr>
          <a:xfrm>
            <a:off x="7673646" y="3455280"/>
            <a:ext cx="536448" cy="292608"/>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3F68869-CC45-D14A-B298-BE1B1C7C273C}"/>
              </a:ext>
            </a:extLst>
          </p:cNvPr>
          <p:cNvSpPr/>
          <p:nvPr/>
        </p:nvSpPr>
        <p:spPr>
          <a:xfrm>
            <a:off x="9017557" y="3507730"/>
            <a:ext cx="536448" cy="292608"/>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D8CB09E-EEC3-C54D-8734-1D95A5ABC64B}"/>
              </a:ext>
            </a:extLst>
          </p:cNvPr>
          <p:cNvSpPr/>
          <p:nvPr/>
        </p:nvSpPr>
        <p:spPr>
          <a:xfrm>
            <a:off x="10668000" y="3455280"/>
            <a:ext cx="536448" cy="292608"/>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5630618-36BE-BC42-AB48-3278DCCAEAAC}"/>
              </a:ext>
            </a:extLst>
          </p:cNvPr>
          <p:cNvSpPr/>
          <p:nvPr/>
        </p:nvSpPr>
        <p:spPr>
          <a:xfrm>
            <a:off x="8689955" y="5111182"/>
            <a:ext cx="536448" cy="292608"/>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ADAEBE8-2D76-504D-946E-CF8A3B4368BF}"/>
              </a:ext>
            </a:extLst>
          </p:cNvPr>
          <p:cNvSpPr/>
          <p:nvPr/>
        </p:nvSpPr>
        <p:spPr>
          <a:xfrm>
            <a:off x="9485429" y="5111182"/>
            <a:ext cx="536448" cy="292608"/>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F246C84-6E11-5447-8776-9F14ED1CF70A}"/>
              </a:ext>
            </a:extLst>
          </p:cNvPr>
          <p:cNvSpPr/>
          <p:nvPr/>
        </p:nvSpPr>
        <p:spPr>
          <a:xfrm>
            <a:off x="2148947" y="3027823"/>
            <a:ext cx="536448" cy="292608"/>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BD8BDFC-3B77-C147-9A06-DC0A7E75BD01}"/>
              </a:ext>
            </a:extLst>
          </p:cNvPr>
          <p:cNvSpPr/>
          <p:nvPr/>
        </p:nvSpPr>
        <p:spPr>
          <a:xfrm>
            <a:off x="4239875" y="4496959"/>
            <a:ext cx="536448" cy="292608"/>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06B6851C-D3CB-0148-8C0D-9D1EEE3BA340}"/>
              </a:ext>
            </a:extLst>
          </p:cNvPr>
          <p:cNvSpPr/>
          <p:nvPr/>
        </p:nvSpPr>
        <p:spPr>
          <a:xfrm>
            <a:off x="4821904" y="4496959"/>
            <a:ext cx="536448" cy="292608"/>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106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DAC5C-E0C3-9343-A0CB-12A7E44BE462}"/>
              </a:ext>
            </a:extLst>
          </p:cNvPr>
          <p:cNvSpPr>
            <a:spLocks noGrp="1"/>
          </p:cNvSpPr>
          <p:nvPr>
            <p:ph type="title"/>
          </p:nvPr>
        </p:nvSpPr>
        <p:spPr/>
        <p:txBody>
          <a:bodyPr/>
          <a:lstStyle/>
          <a:p>
            <a:r>
              <a:rPr lang="en-US" dirty="0"/>
              <a:t>Moderation model output </a:t>
            </a:r>
          </a:p>
        </p:txBody>
      </p:sp>
      <p:sp>
        <p:nvSpPr>
          <p:cNvPr id="6" name="TextBox 5">
            <a:extLst>
              <a:ext uri="{FF2B5EF4-FFF2-40B4-BE49-F238E27FC236}">
                <a16:creationId xmlns:a16="http://schemas.microsoft.com/office/drawing/2014/main" id="{B3C7F0DE-9FFE-804D-ABA0-537BBEC9DE58}"/>
              </a:ext>
            </a:extLst>
          </p:cNvPr>
          <p:cNvSpPr txBox="1"/>
          <p:nvPr/>
        </p:nvSpPr>
        <p:spPr>
          <a:xfrm>
            <a:off x="987552" y="1584960"/>
            <a:ext cx="4662495" cy="369332"/>
          </a:xfrm>
          <a:prstGeom prst="rect">
            <a:avLst/>
          </a:prstGeom>
          <a:noFill/>
        </p:spPr>
        <p:txBody>
          <a:bodyPr wrap="none" rtlCol="0">
            <a:spAutoFit/>
          </a:bodyPr>
          <a:lstStyle/>
          <a:p>
            <a:r>
              <a:rPr lang="en-US" dirty="0"/>
              <a:t>PROCESS (model = 1) – same stats, reformatted </a:t>
            </a:r>
          </a:p>
        </p:txBody>
      </p:sp>
      <p:pic>
        <p:nvPicPr>
          <p:cNvPr id="10" name="Picture 9" descr="Table&#10;&#10;Description automatically generated">
            <a:extLst>
              <a:ext uri="{FF2B5EF4-FFF2-40B4-BE49-F238E27FC236}">
                <a16:creationId xmlns:a16="http://schemas.microsoft.com/office/drawing/2014/main" id="{95751295-6A8C-7D4A-8BB7-43D0C910120A}"/>
              </a:ext>
            </a:extLst>
          </p:cNvPr>
          <p:cNvPicPr>
            <a:picLocks noChangeAspect="1"/>
          </p:cNvPicPr>
          <p:nvPr/>
        </p:nvPicPr>
        <p:blipFill>
          <a:blip r:embed="rId3"/>
          <a:stretch>
            <a:fillRect/>
          </a:stretch>
        </p:blipFill>
        <p:spPr>
          <a:xfrm>
            <a:off x="987552" y="1954292"/>
            <a:ext cx="5469297" cy="4556436"/>
          </a:xfrm>
          <a:prstGeom prst="rect">
            <a:avLst/>
          </a:prstGeom>
        </p:spPr>
      </p:pic>
      <p:sp>
        <p:nvSpPr>
          <p:cNvPr id="11" name="Oval 10">
            <a:extLst>
              <a:ext uri="{FF2B5EF4-FFF2-40B4-BE49-F238E27FC236}">
                <a16:creationId xmlns:a16="http://schemas.microsoft.com/office/drawing/2014/main" id="{5F12FF2A-BA64-534C-89E2-2998E3737C03}"/>
              </a:ext>
            </a:extLst>
          </p:cNvPr>
          <p:cNvSpPr/>
          <p:nvPr/>
        </p:nvSpPr>
        <p:spPr>
          <a:xfrm>
            <a:off x="1899011" y="6218120"/>
            <a:ext cx="536448" cy="292608"/>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23291BB2-74EB-A067-500F-23E2B9C7561B}"/>
              </a:ext>
            </a:extLst>
          </p:cNvPr>
          <p:cNvSpPr/>
          <p:nvPr/>
        </p:nvSpPr>
        <p:spPr>
          <a:xfrm>
            <a:off x="987552" y="2881519"/>
            <a:ext cx="908518" cy="292608"/>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2443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DAC5C-E0C3-9343-A0CB-12A7E44BE462}"/>
              </a:ext>
            </a:extLst>
          </p:cNvPr>
          <p:cNvSpPr>
            <a:spLocks noGrp="1"/>
          </p:cNvSpPr>
          <p:nvPr>
            <p:ph type="title"/>
          </p:nvPr>
        </p:nvSpPr>
        <p:spPr/>
        <p:txBody>
          <a:bodyPr/>
          <a:lstStyle/>
          <a:p>
            <a:r>
              <a:rPr lang="en-US" dirty="0"/>
              <a:t>Moderation model output </a:t>
            </a:r>
          </a:p>
        </p:txBody>
      </p:sp>
      <p:sp>
        <p:nvSpPr>
          <p:cNvPr id="6" name="TextBox 5">
            <a:extLst>
              <a:ext uri="{FF2B5EF4-FFF2-40B4-BE49-F238E27FC236}">
                <a16:creationId xmlns:a16="http://schemas.microsoft.com/office/drawing/2014/main" id="{B3C7F0DE-9FFE-804D-ABA0-537BBEC9DE58}"/>
              </a:ext>
            </a:extLst>
          </p:cNvPr>
          <p:cNvSpPr txBox="1"/>
          <p:nvPr/>
        </p:nvSpPr>
        <p:spPr>
          <a:xfrm>
            <a:off x="646176" y="1556146"/>
            <a:ext cx="7324826" cy="369332"/>
          </a:xfrm>
          <a:prstGeom prst="rect">
            <a:avLst/>
          </a:prstGeom>
          <a:noFill/>
        </p:spPr>
        <p:txBody>
          <a:bodyPr wrap="none" rtlCol="0">
            <a:spAutoFit/>
          </a:bodyPr>
          <a:lstStyle/>
          <a:p>
            <a:r>
              <a:rPr lang="en-US" dirty="0"/>
              <a:t>PROCESS (model = 1) – stuff that is not in the regular SPSS regression output</a:t>
            </a:r>
          </a:p>
        </p:txBody>
      </p:sp>
      <p:pic>
        <p:nvPicPr>
          <p:cNvPr id="7" name="Content Placeholder 4" descr="Table&#10;&#10;Description automatically generated with medium confidence">
            <a:extLst>
              <a:ext uri="{FF2B5EF4-FFF2-40B4-BE49-F238E27FC236}">
                <a16:creationId xmlns:a16="http://schemas.microsoft.com/office/drawing/2014/main" id="{6FC88803-00D0-324F-A716-B049DAFFA6E5}"/>
              </a:ext>
            </a:extLst>
          </p:cNvPr>
          <p:cNvPicPr>
            <a:picLocks noGrp="1" noChangeAspect="1"/>
          </p:cNvPicPr>
          <p:nvPr>
            <p:ph idx="1"/>
          </p:nvPr>
        </p:nvPicPr>
        <p:blipFill>
          <a:blip r:embed="rId2"/>
          <a:stretch>
            <a:fillRect/>
          </a:stretch>
        </p:blipFill>
        <p:spPr>
          <a:xfrm>
            <a:off x="521208" y="3174127"/>
            <a:ext cx="5062538" cy="1840922"/>
          </a:xfrm>
        </p:spPr>
      </p:pic>
      <p:sp>
        <p:nvSpPr>
          <p:cNvPr id="8" name="Oval 7">
            <a:extLst>
              <a:ext uri="{FF2B5EF4-FFF2-40B4-BE49-F238E27FC236}">
                <a16:creationId xmlns:a16="http://schemas.microsoft.com/office/drawing/2014/main" id="{6C90737A-4172-F346-BA74-65C38F98836F}"/>
              </a:ext>
            </a:extLst>
          </p:cNvPr>
          <p:cNvSpPr/>
          <p:nvPr/>
        </p:nvSpPr>
        <p:spPr>
          <a:xfrm>
            <a:off x="1350371" y="4094588"/>
            <a:ext cx="536448" cy="292608"/>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able&#10;&#10;Description automatically generated">
            <a:extLst>
              <a:ext uri="{FF2B5EF4-FFF2-40B4-BE49-F238E27FC236}">
                <a16:creationId xmlns:a16="http://schemas.microsoft.com/office/drawing/2014/main" id="{3CD3405F-5B08-7746-86BE-2F4095DE895A}"/>
              </a:ext>
            </a:extLst>
          </p:cNvPr>
          <p:cNvPicPr>
            <a:picLocks noChangeAspect="1"/>
          </p:cNvPicPr>
          <p:nvPr/>
        </p:nvPicPr>
        <p:blipFill>
          <a:blip r:embed="rId3"/>
          <a:stretch>
            <a:fillRect/>
          </a:stretch>
        </p:blipFill>
        <p:spPr>
          <a:xfrm>
            <a:off x="5496344" y="4091619"/>
            <a:ext cx="6578523" cy="2473975"/>
          </a:xfrm>
          <a:prstGeom prst="rect">
            <a:avLst/>
          </a:prstGeom>
        </p:spPr>
      </p:pic>
      <p:pic>
        <p:nvPicPr>
          <p:cNvPr id="13" name="Picture 12" descr="Table&#10;&#10;Description automatically generated">
            <a:extLst>
              <a:ext uri="{FF2B5EF4-FFF2-40B4-BE49-F238E27FC236}">
                <a16:creationId xmlns:a16="http://schemas.microsoft.com/office/drawing/2014/main" id="{81B6CC04-ED32-3D45-A098-74BE8EE07D21}"/>
              </a:ext>
            </a:extLst>
          </p:cNvPr>
          <p:cNvPicPr>
            <a:picLocks noChangeAspect="1"/>
          </p:cNvPicPr>
          <p:nvPr/>
        </p:nvPicPr>
        <p:blipFill>
          <a:blip r:embed="rId4"/>
          <a:stretch>
            <a:fillRect/>
          </a:stretch>
        </p:blipFill>
        <p:spPr>
          <a:xfrm>
            <a:off x="5905456" y="2315035"/>
            <a:ext cx="5140398" cy="1186817"/>
          </a:xfrm>
          <a:prstGeom prst="rect">
            <a:avLst/>
          </a:prstGeom>
        </p:spPr>
      </p:pic>
      <p:sp>
        <p:nvSpPr>
          <p:cNvPr id="14" name="TextBox 13">
            <a:extLst>
              <a:ext uri="{FF2B5EF4-FFF2-40B4-BE49-F238E27FC236}">
                <a16:creationId xmlns:a16="http://schemas.microsoft.com/office/drawing/2014/main" id="{8652DE04-9AEC-AE47-A311-2208021EA898}"/>
              </a:ext>
            </a:extLst>
          </p:cNvPr>
          <p:cNvSpPr txBox="1"/>
          <p:nvPr/>
        </p:nvSpPr>
        <p:spPr>
          <a:xfrm>
            <a:off x="521208" y="2542049"/>
            <a:ext cx="4489947" cy="646331"/>
          </a:xfrm>
          <a:prstGeom prst="rect">
            <a:avLst/>
          </a:prstGeom>
          <a:noFill/>
        </p:spPr>
        <p:txBody>
          <a:bodyPr wrap="none" rtlCol="0">
            <a:spAutoFit/>
          </a:bodyPr>
          <a:lstStyle/>
          <a:p>
            <a:r>
              <a:rPr lang="en-US" dirty="0"/>
              <a:t>R squared change for full model vs model w/o</a:t>
            </a:r>
            <a:br>
              <a:rPr lang="en-US" dirty="0"/>
            </a:br>
            <a:r>
              <a:rPr lang="en-US" dirty="0"/>
              <a:t>the interaction</a:t>
            </a:r>
          </a:p>
        </p:txBody>
      </p:sp>
      <p:sp>
        <p:nvSpPr>
          <p:cNvPr id="15" name="TextBox 14">
            <a:extLst>
              <a:ext uri="{FF2B5EF4-FFF2-40B4-BE49-F238E27FC236}">
                <a16:creationId xmlns:a16="http://schemas.microsoft.com/office/drawing/2014/main" id="{AC32DDB1-9905-A148-A16E-7828690D9E0F}"/>
              </a:ext>
            </a:extLst>
          </p:cNvPr>
          <p:cNvSpPr txBox="1"/>
          <p:nvPr/>
        </p:nvSpPr>
        <p:spPr>
          <a:xfrm>
            <a:off x="5928823" y="2114900"/>
            <a:ext cx="4876143" cy="369332"/>
          </a:xfrm>
          <a:prstGeom prst="rect">
            <a:avLst/>
          </a:prstGeom>
          <a:noFill/>
        </p:spPr>
        <p:txBody>
          <a:bodyPr wrap="none" rtlCol="0">
            <a:spAutoFit/>
          </a:bodyPr>
          <a:lstStyle/>
          <a:p>
            <a:r>
              <a:rPr lang="en-US" dirty="0"/>
              <a:t>Simple slopes (effect of X1 at distinct levels of X2) </a:t>
            </a:r>
          </a:p>
        </p:txBody>
      </p:sp>
      <p:sp>
        <p:nvSpPr>
          <p:cNvPr id="16" name="TextBox 15">
            <a:extLst>
              <a:ext uri="{FF2B5EF4-FFF2-40B4-BE49-F238E27FC236}">
                <a16:creationId xmlns:a16="http://schemas.microsoft.com/office/drawing/2014/main" id="{3042BC93-98B1-384A-9419-882F9A9EA4E9}"/>
              </a:ext>
            </a:extLst>
          </p:cNvPr>
          <p:cNvSpPr txBox="1"/>
          <p:nvPr/>
        </p:nvSpPr>
        <p:spPr>
          <a:xfrm>
            <a:off x="5928823" y="3802256"/>
            <a:ext cx="4127027" cy="369332"/>
          </a:xfrm>
          <a:prstGeom prst="rect">
            <a:avLst/>
          </a:prstGeom>
          <a:noFill/>
        </p:spPr>
        <p:txBody>
          <a:bodyPr wrap="none" rtlCol="0">
            <a:spAutoFit/>
          </a:bodyPr>
          <a:lstStyle/>
          <a:p>
            <a:r>
              <a:rPr lang="en-US" dirty="0"/>
              <a:t>Regions of significance (Johnson-</a:t>
            </a:r>
            <a:r>
              <a:rPr lang="en-US" dirty="0" err="1"/>
              <a:t>Neyman</a:t>
            </a:r>
            <a:r>
              <a:rPr lang="en-US" dirty="0"/>
              <a:t>)</a:t>
            </a:r>
          </a:p>
        </p:txBody>
      </p:sp>
      <p:sp>
        <p:nvSpPr>
          <p:cNvPr id="17" name="Oval 16">
            <a:extLst>
              <a:ext uri="{FF2B5EF4-FFF2-40B4-BE49-F238E27FC236}">
                <a16:creationId xmlns:a16="http://schemas.microsoft.com/office/drawing/2014/main" id="{0F951489-4719-9A47-8ECF-996CEE235354}"/>
              </a:ext>
            </a:extLst>
          </p:cNvPr>
          <p:cNvSpPr/>
          <p:nvPr/>
        </p:nvSpPr>
        <p:spPr>
          <a:xfrm>
            <a:off x="6895255" y="2706236"/>
            <a:ext cx="755052" cy="825292"/>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641C391-26CF-D548-A8AB-2B063E5AB37A}"/>
              </a:ext>
            </a:extLst>
          </p:cNvPr>
          <p:cNvSpPr txBox="1"/>
          <p:nvPr/>
        </p:nvSpPr>
        <p:spPr>
          <a:xfrm>
            <a:off x="5487508" y="2865214"/>
            <a:ext cx="821059" cy="276999"/>
          </a:xfrm>
          <a:prstGeom prst="rect">
            <a:avLst/>
          </a:prstGeom>
          <a:noFill/>
        </p:spPr>
        <p:txBody>
          <a:bodyPr wrap="none" rtlCol="0">
            <a:spAutoFit/>
          </a:bodyPr>
          <a:lstStyle/>
          <a:p>
            <a:r>
              <a:rPr lang="en-US" sz="1200" dirty="0"/>
              <a:t>mean - SD</a:t>
            </a:r>
          </a:p>
        </p:txBody>
      </p:sp>
      <p:sp>
        <p:nvSpPr>
          <p:cNvPr id="19" name="TextBox 18">
            <a:extLst>
              <a:ext uri="{FF2B5EF4-FFF2-40B4-BE49-F238E27FC236}">
                <a16:creationId xmlns:a16="http://schemas.microsoft.com/office/drawing/2014/main" id="{A3DFE122-341E-BD4F-AEE9-83318E895B01}"/>
              </a:ext>
            </a:extLst>
          </p:cNvPr>
          <p:cNvSpPr txBox="1"/>
          <p:nvPr/>
        </p:nvSpPr>
        <p:spPr>
          <a:xfrm>
            <a:off x="5761828" y="2981038"/>
            <a:ext cx="538930" cy="276999"/>
          </a:xfrm>
          <a:prstGeom prst="rect">
            <a:avLst/>
          </a:prstGeom>
          <a:noFill/>
        </p:spPr>
        <p:txBody>
          <a:bodyPr wrap="none" rtlCol="0">
            <a:spAutoFit/>
          </a:bodyPr>
          <a:lstStyle/>
          <a:p>
            <a:r>
              <a:rPr lang="en-US" sz="1200" dirty="0"/>
              <a:t>mean</a:t>
            </a:r>
          </a:p>
        </p:txBody>
      </p:sp>
      <p:sp>
        <p:nvSpPr>
          <p:cNvPr id="20" name="TextBox 19">
            <a:extLst>
              <a:ext uri="{FF2B5EF4-FFF2-40B4-BE49-F238E27FC236}">
                <a16:creationId xmlns:a16="http://schemas.microsoft.com/office/drawing/2014/main" id="{2A0BAD73-1565-7544-8871-A7DF8D435C55}"/>
              </a:ext>
            </a:extLst>
          </p:cNvPr>
          <p:cNvSpPr txBox="1"/>
          <p:nvPr/>
        </p:nvSpPr>
        <p:spPr>
          <a:xfrm>
            <a:off x="5479699" y="3149426"/>
            <a:ext cx="851515" cy="276999"/>
          </a:xfrm>
          <a:prstGeom prst="rect">
            <a:avLst/>
          </a:prstGeom>
          <a:noFill/>
        </p:spPr>
        <p:txBody>
          <a:bodyPr wrap="none" rtlCol="0">
            <a:spAutoFit/>
          </a:bodyPr>
          <a:lstStyle/>
          <a:p>
            <a:r>
              <a:rPr lang="en-US" sz="1200" dirty="0"/>
              <a:t>mean + SD</a:t>
            </a:r>
          </a:p>
        </p:txBody>
      </p:sp>
      <p:sp>
        <p:nvSpPr>
          <p:cNvPr id="21" name="TextBox 20">
            <a:extLst>
              <a:ext uri="{FF2B5EF4-FFF2-40B4-BE49-F238E27FC236}">
                <a16:creationId xmlns:a16="http://schemas.microsoft.com/office/drawing/2014/main" id="{09D64328-97FF-5B41-BF90-0C19DEEC6342}"/>
              </a:ext>
            </a:extLst>
          </p:cNvPr>
          <p:cNvSpPr txBox="1"/>
          <p:nvPr/>
        </p:nvSpPr>
        <p:spPr>
          <a:xfrm>
            <a:off x="5315826" y="2825401"/>
            <a:ext cx="343364" cy="276999"/>
          </a:xfrm>
          <a:prstGeom prst="rect">
            <a:avLst/>
          </a:prstGeom>
          <a:noFill/>
        </p:spPr>
        <p:txBody>
          <a:bodyPr wrap="none" rtlCol="0">
            <a:spAutoFit/>
          </a:bodyPr>
          <a:lstStyle/>
          <a:p>
            <a:r>
              <a:rPr lang="en-US" sz="1200" dirty="0"/>
              <a:t>X2</a:t>
            </a:r>
          </a:p>
        </p:txBody>
      </p:sp>
      <p:sp>
        <p:nvSpPr>
          <p:cNvPr id="22" name="Oval 21">
            <a:extLst>
              <a:ext uri="{FF2B5EF4-FFF2-40B4-BE49-F238E27FC236}">
                <a16:creationId xmlns:a16="http://schemas.microsoft.com/office/drawing/2014/main" id="{5DDB5FF3-7F61-CA4F-8DB6-475C7D0C940B}"/>
              </a:ext>
            </a:extLst>
          </p:cNvPr>
          <p:cNvSpPr/>
          <p:nvPr/>
        </p:nvSpPr>
        <p:spPr>
          <a:xfrm>
            <a:off x="5898037" y="4442316"/>
            <a:ext cx="741206" cy="517311"/>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9379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DAC5C-E0C3-9343-A0CB-12A7E44BE462}"/>
              </a:ext>
            </a:extLst>
          </p:cNvPr>
          <p:cNvSpPr>
            <a:spLocks noGrp="1"/>
          </p:cNvSpPr>
          <p:nvPr>
            <p:ph type="title"/>
          </p:nvPr>
        </p:nvSpPr>
        <p:spPr/>
        <p:txBody>
          <a:bodyPr/>
          <a:lstStyle/>
          <a:p>
            <a:r>
              <a:rPr lang="en-US" dirty="0"/>
              <a:t>Moderation model output </a:t>
            </a:r>
          </a:p>
        </p:txBody>
      </p:sp>
      <p:sp>
        <p:nvSpPr>
          <p:cNvPr id="6" name="TextBox 5">
            <a:extLst>
              <a:ext uri="{FF2B5EF4-FFF2-40B4-BE49-F238E27FC236}">
                <a16:creationId xmlns:a16="http://schemas.microsoft.com/office/drawing/2014/main" id="{B3C7F0DE-9FFE-804D-ABA0-537BBEC9DE58}"/>
              </a:ext>
            </a:extLst>
          </p:cNvPr>
          <p:cNvSpPr txBox="1"/>
          <p:nvPr/>
        </p:nvSpPr>
        <p:spPr>
          <a:xfrm>
            <a:off x="987552" y="1584960"/>
            <a:ext cx="6044796" cy="369332"/>
          </a:xfrm>
          <a:prstGeom prst="rect">
            <a:avLst/>
          </a:prstGeom>
          <a:noFill/>
        </p:spPr>
        <p:txBody>
          <a:bodyPr wrap="none" rtlCol="0">
            <a:spAutoFit/>
          </a:bodyPr>
          <a:lstStyle/>
          <a:p>
            <a:r>
              <a:rPr lang="en-US" dirty="0"/>
              <a:t>R </a:t>
            </a:r>
            <a:r>
              <a:rPr lang="en-US" dirty="0" err="1"/>
              <a:t>lm</a:t>
            </a:r>
            <a:r>
              <a:rPr lang="en-US" dirty="0"/>
              <a:t>()– exactly the same as the output you looked at last week</a:t>
            </a:r>
          </a:p>
        </p:txBody>
      </p:sp>
      <p:sp>
        <p:nvSpPr>
          <p:cNvPr id="21" name="Oval 20">
            <a:extLst>
              <a:ext uri="{FF2B5EF4-FFF2-40B4-BE49-F238E27FC236}">
                <a16:creationId xmlns:a16="http://schemas.microsoft.com/office/drawing/2014/main" id="{AF246C84-6E11-5447-8776-9F14ED1CF70A}"/>
              </a:ext>
            </a:extLst>
          </p:cNvPr>
          <p:cNvSpPr/>
          <p:nvPr/>
        </p:nvSpPr>
        <p:spPr>
          <a:xfrm>
            <a:off x="8820680" y="3282696"/>
            <a:ext cx="536448" cy="292608"/>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ext&#10;&#10;Description automatically generated">
            <a:extLst>
              <a:ext uri="{FF2B5EF4-FFF2-40B4-BE49-F238E27FC236}">
                <a16:creationId xmlns:a16="http://schemas.microsoft.com/office/drawing/2014/main" id="{2BF1E1C5-835A-8A4B-95F3-101890F9B498}"/>
              </a:ext>
            </a:extLst>
          </p:cNvPr>
          <p:cNvPicPr>
            <a:picLocks noChangeAspect="1"/>
          </p:cNvPicPr>
          <p:nvPr/>
        </p:nvPicPr>
        <p:blipFill>
          <a:blip r:embed="rId2"/>
          <a:stretch>
            <a:fillRect/>
          </a:stretch>
        </p:blipFill>
        <p:spPr>
          <a:xfrm>
            <a:off x="625400" y="2103623"/>
            <a:ext cx="6769100" cy="990600"/>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B8991BA5-56D6-C449-8952-41B24D374A52}"/>
              </a:ext>
            </a:extLst>
          </p:cNvPr>
          <p:cNvPicPr>
            <a:picLocks noChangeAspect="1"/>
          </p:cNvPicPr>
          <p:nvPr/>
        </p:nvPicPr>
        <p:blipFill>
          <a:blip r:embed="rId3"/>
          <a:stretch>
            <a:fillRect/>
          </a:stretch>
        </p:blipFill>
        <p:spPr>
          <a:xfrm>
            <a:off x="5101167" y="2830619"/>
            <a:ext cx="5843367" cy="3511550"/>
          </a:xfrm>
          <a:prstGeom prst="rect">
            <a:avLst/>
          </a:prstGeom>
        </p:spPr>
      </p:pic>
    </p:spTree>
    <p:extLst>
      <p:ext uri="{BB962C8B-B14F-4D97-AF65-F5344CB8AC3E}">
        <p14:creationId xmlns:p14="http://schemas.microsoft.com/office/powerpoint/2010/main" val="3553060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DAC5C-E0C3-9343-A0CB-12A7E44BE462}"/>
              </a:ext>
            </a:extLst>
          </p:cNvPr>
          <p:cNvSpPr>
            <a:spLocks noGrp="1"/>
          </p:cNvSpPr>
          <p:nvPr>
            <p:ph type="title"/>
          </p:nvPr>
        </p:nvSpPr>
        <p:spPr/>
        <p:txBody>
          <a:bodyPr/>
          <a:lstStyle/>
          <a:p>
            <a:r>
              <a:rPr lang="en-US" dirty="0"/>
              <a:t>Moderation model output </a:t>
            </a:r>
          </a:p>
        </p:txBody>
      </p:sp>
      <p:sp>
        <p:nvSpPr>
          <p:cNvPr id="6" name="TextBox 5">
            <a:extLst>
              <a:ext uri="{FF2B5EF4-FFF2-40B4-BE49-F238E27FC236}">
                <a16:creationId xmlns:a16="http://schemas.microsoft.com/office/drawing/2014/main" id="{B3C7F0DE-9FFE-804D-ABA0-537BBEC9DE58}"/>
              </a:ext>
            </a:extLst>
          </p:cNvPr>
          <p:cNvSpPr txBox="1"/>
          <p:nvPr/>
        </p:nvSpPr>
        <p:spPr>
          <a:xfrm>
            <a:off x="987552" y="1584960"/>
            <a:ext cx="4474558" cy="369332"/>
          </a:xfrm>
          <a:prstGeom prst="rect">
            <a:avLst/>
          </a:prstGeom>
          <a:noFill/>
        </p:spPr>
        <p:txBody>
          <a:bodyPr wrap="none" rtlCol="0">
            <a:spAutoFit/>
          </a:bodyPr>
          <a:lstStyle/>
          <a:p>
            <a:r>
              <a:rPr lang="en-US" dirty="0"/>
              <a:t>R simple slopes (using interactions::</a:t>
            </a:r>
            <a:r>
              <a:rPr lang="en-US" dirty="0" err="1"/>
              <a:t>sim_slope</a:t>
            </a:r>
            <a:endParaRPr lang="en-US" dirty="0"/>
          </a:p>
        </p:txBody>
      </p:sp>
      <p:sp>
        <p:nvSpPr>
          <p:cNvPr id="21" name="Oval 20">
            <a:extLst>
              <a:ext uri="{FF2B5EF4-FFF2-40B4-BE49-F238E27FC236}">
                <a16:creationId xmlns:a16="http://schemas.microsoft.com/office/drawing/2014/main" id="{AF246C84-6E11-5447-8776-9F14ED1CF70A}"/>
              </a:ext>
            </a:extLst>
          </p:cNvPr>
          <p:cNvSpPr/>
          <p:nvPr/>
        </p:nvSpPr>
        <p:spPr>
          <a:xfrm>
            <a:off x="8820680" y="3282696"/>
            <a:ext cx="536448" cy="292608"/>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able&#10;&#10;Description automatically generated">
            <a:extLst>
              <a:ext uri="{FF2B5EF4-FFF2-40B4-BE49-F238E27FC236}">
                <a16:creationId xmlns:a16="http://schemas.microsoft.com/office/drawing/2014/main" id="{64B1471D-6A2D-C048-BE6E-034F8F23E674}"/>
              </a:ext>
            </a:extLst>
          </p:cNvPr>
          <p:cNvPicPr>
            <a:picLocks noChangeAspect="1"/>
          </p:cNvPicPr>
          <p:nvPr/>
        </p:nvPicPr>
        <p:blipFill>
          <a:blip r:embed="rId2"/>
          <a:stretch>
            <a:fillRect/>
          </a:stretch>
        </p:blipFill>
        <p:spPr>
          <a:xfrm>
            <a:off x="5294376" y="2624195"/>
            <a:ext cx="5843367" cy="3498517"/>
          </a:xfrm>
          <a:prstGeom prst="rect">
            <a:avLst/>
          </a:prstGeom>
        </p:spPr>
      </p:pic>
      <p:pic>
        <p:nvPicPr>
          <p:cNvPr id="9" name="Picture 8">
            <a:extLst>
              <a:ext uri="{FF2B5EF4-FFF2-40B4-BE49-F238E27FC236}">
                <a16:creationId xmlns:a16="http://schemas.microsoft.com/office/drawing/2014/main" id="{75C2E252-2C5F-924C-A621-4622C560125A}"/>
              </a:ext>
            </a:extLst>
          </p:cNvPr>
          <p:cNvPicPr>
            <a:picLocks noChangeAspect="1"/>
          </p:cNvPicPr>
          <p:nvPr/>
        </p:nvPicPr>
        <p:blipFill>
          <a:blip r:embed="rId3"/>
          <a:stretch>
            <a:fillRect/>
          </a:stretch>
        </p:blipFill>
        <p:spPr>
          <a:xfrm>
            <a:off x="503196" y="1954292"/>
            <a:ext cx="7543524" cy="657412"/>
          </a:xfrm>
          <a:prstGeom prst="rect">
            <a:avLst/>
          </a:prstGeom>
        </p:spPr>
      </p:pic>
    </p:spTree>
    <p:extLst>
      <p:ext uri="{BB962C8B-B14F-4D97-AF65-F5344CB8AC3E}">
        <p14:creationId xmlns:p14="http://schemas.microsoft.com/office/powerpoint/2010/main" val="27197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E312C-050C-8F40-B3EC-8E05E26E5644}"/>
              </a:ext>
            </a:extLst>
          </p:cNvPr>
          <p:cNvSpPr>
            <a:spLocks noGrp="1"/>
          </p:cNvSpPr>
          <p:nvPr>
            <p:ph type="title"/>
          </p:nvPr>
        </p:nvSpPr>
        <p:spPr/>
        <p:txBody>
          <a:bodyPr/>
          <a:lstStyle/>
          <a:p>
            <a:r>
              <a:rPr lang="en-US" dirty="0"/>
              <a:t>Moderation model - visualization</a:t>
            </a:r>
          </a:p>
        </p:txBody>
      </p:sp>
      <p:pic>
        <p:nvPicPr>
          <p:cNvPr id="7170" name="Picture 2">
            <a:extLst>
              <a:ext uri="{FF2B5EF4-FFF2-40B4-BE49-F238E27FC236}">
                <a16:creationId xmlns:a16="http://schemas.microsoft.com/office/drawing/2014/main" id="{0F646DE0-E40B-6441-BCC1-FEC29769C2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7592" y="2554561"/>
            <a:ext cx="5051891" cy="360849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43BB2E8F-3E08-3644-9C73-E86AE5574C3D}"/>
              </a:ext>
            </a:extLst>
          </p:cNvPr>
          <p:cNvPicPr>
            <a:picLocks noChangeAspect="1"/>
          </p:cNvPicPr>
          <p:nvPr/>
        </p:nvPicPr>
        <p:blipFill>
          <a:blip r:embed="rId3"/>
          <a:stretch>
            <a:fillRect/>
          </a:stretch>
        </p:blipFill>
        <p:spPr>
          <a:xfrm>
            <a:off x="518244" y="1500569"/>
            <a:ext cx="7488767" cy="916766"/>
          </a:xfrm>
          <a:prstGeom prst="rect">
            <a:avLst/>
          </a:prstGeom>
        </p:spPr>
      </p:pic>
    </p:spTree>
    <p:extLst>
      <p:ext uri="{BB962C8B-B14F-4D97-AF65-F5344CB8AC3E}">
        <p14:creationId xmlns:p14="http://schemas.microsoft.com/office/powerpoint/2010/main" val="1361710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796FD-F7B0-524A-B94D-B98B119E54E6}"/>
              </a:ext>
            </a:extLst>
          </p:cNvPr>
          <p:cNvSpPr>
            <a:spLocks noGrp="1"/>
          </p:cNvSpPr>
          <p:nvPr>
            <p:ph type="title"/>
          </p:nvPr>
        </p:nvSpPr>
        <p:spPr/>
        <p:txBody>
          <a:bodyPr/>
          <a:lstStyle/>
          <a:p>
            <a:r>
              <a:rPr lang="en-US" dirty="0"/>
              <a:t>Mediation model (using PROCESS)</a:t>
            </a:r>
          </a:p>
        </p:txBody>
      </p:sp>
      <p:pic>
        <p:nvPicPr>
          <p:cNvPr id="1026" name="Picture 2">
            <a:extLst>
              <a:ext uri="{FF2B5EF4-FFF2-40B4-BE49-F238E27FC236}">
                <a16:creationId xmlns:a16="http://schemas.microsoft.com/office/drawing/2014/main" id="{B593315E-85E6-7F4C-90C2-C3DD36C10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2814" y="2170176"/>
            <a:ext cx="4500986" cy="36515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Text&#10;&#10;Description automatically generated">
            <a:extLst>
              <a:ext uri="{FF2B5EF4-FFF2-40B4-BE49-F238E27FC236}">
                <a16:creationId xmlns:a16="http://schemas.microsoft.com/office/drawing/2014/main" id="{ED3FAA4E-F00A-0542-8CC8-CF68345A05D4}"/>
              </a:ext>
            </a:extLst>
          </p:cNvPr>
          <p:cNvPicPr>
            <a:picLocks noChangeAspect="1"/>
          </p:cNvPicPr>
          <p:nvPr/>
        </p:nvPicPr>
        <p:blipFill>
          <a:blip r:embed="rId3"/>
          <a:stretch>
            <a:fillRect/>
          </a:stretch>
        </p:blipFill>
        <p:spPr>
          <a:xfrm>
            <a:off x="579882" y="1570228"/>
            <a:ext cx="6186678" cy="1902827"/>
          </a:xfrm>
          <a:prstGeom prst="rect">
            <a:avLst/>
          </a:prstGeom>
        </p:spPr>
      </p:pic>
    </p:spTree>
    <p:extLst>
      <p:ext uri="{BB962C8B-B14F-4D97-AF65-F5344CB8AC3E}">
        <p14:creationId xmlns:p14="http://schemas.microsoft.com/office/powerpoint/2010/main" val="2616788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TotalTime>
  <Words>879</Words>
  <Application>Microsoft Macintosh PowerPoint</Application>
  <PresentationFormat>Widescreen</PresentationFormat>
  <Paragraphs>46</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Andale Mono</vt:lpstr>
      <vt:lpstr>Arial</vt:lpstr>
      <vt:lpstr>Calibri</vt:lpstr>
      <vt:lpstr>Calibri Light</vt:lpstr>
      <vt:lpstr>Merriweather</vt:lpstr>
      <vt:lpstr>Source Sans Pro</vt:lpstr>
      <vt:lpstr>Office Theme</vt:lpstr>
      <vt:lpstr>Moderation and Mediation lab activity</vt:lpstr>
      <vt:lpstr>Moderation model</vt:lpstr>
      <vt:lpstr>Moderation model output </vt:lpstr>
      <vt:lpstr>Moderation model output </vt:lpstr>
      <vt:lpstr>Moderation model output </vt:lpstr>
      <vt:lpstr>Moderation model output </vt:lpstr>
      <vt:lpstr>Moderation model output </vt:lpstr>
      <vt:lpstr>Moderation model - visualization</vt:lpstr>
      <vt:lpstr>Mediation model (using PROCESS)</vt:lpstr>
      <vt:lpstr>Mediation model (using PROCESS)- output</vt:lpstr>
      <vt:lpstr>Mediation model (using PROCESS)- output</vt:lpstr>
      <vt:lpstr>Mediation model (using PROCESS)- output</vt:lpstr>
      <vt:lpstr>Mediation model (using PROCESS)- output</vt:lpstr>
      <vt:lpstr>Mediation model (using PROCESS)- output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Moderation and Mediation lab activity</dc:title>
  <dc:creator>Jamil Bhanji</dc:creator>
  <cp:lastModifiedBy>Jamil Bhanji</cp:lastModifiedBy>
  <cp:revision>12</cp:revision>
  <dcterms:created xsi:type="dcterms:W3CDTF">2021-10-13T12:31:03Z</dcterms:created>
  <dcterms:modified xsi:type="dcterms:W3CDTF">2024-02-29T17:51:29Z</dcterms:modified>
</cp:coreProperties>
</file>