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88"/>
  </p:normalViewPr>
  <p:slideViewPr>
    <p:cSldViewPr snapToGrid="0" snapToObjects="1">
      <p:cViewPr varScale="1">
        <p:scale>
          <a:sx n="105" d="100"/>
          <a:sy n="105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ACD9-D0B6-F047-9D19-082CB077C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29A3B-073D-274F-AC9D-B52BD105E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F1E7-DFD5-7E42-B036-48EC8BAE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D4A66-5EBD-5143-BB64-C1137F11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1CCAB-E8CE-EB43-B335-2C770DD0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1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721E-EE16-494A-A0E6-1E96C88C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CC182-A925-E844-BE78-E7A6A7571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421B9-E3C1-2B4F-A5FF-2B7C973C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18409-ED8C-FF40-B66C-ACAF3CDE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287E9-A354-D244-9243-5A5B0DE5B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256ABC-F590-4047-805C-B5B0D92CD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BDD69-FAF8-E044-A793-20C6CBD22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71209-D4C4-1E45-A039-4C087446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12D44-F488-1841-9568-925253D2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018B3-A248-DC44-9912-809CE005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8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0A81-7D9E-6B4E-B65E-CAD8AA8E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1A588-FC77-834C-A5D9-67EE64E80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C7875-59F0-0840-8CDC-035529BA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9CF9A-8990-1E48-BE8F-A4E376AC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4F704-9931-4D47-9A13-B332B10E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8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E42D-6DAD-8040-9C66-4A94B5186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4C6B2-5097-EE4D-9AB7-05BA8AF94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627C-3E50-EC4F-B23D-0D67266E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3DF00-B798-CB45-9CC8-DA7CFE36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F289C-E8F1-FC4C-92AC-97BBC5B7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1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17E3-BD0D-8548-B555-AB951F2B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D1373-AE1F-5E41-B287-1A12AAF8D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9A1D5-76C8-D14F-BD68-453CC2B73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16CCB-5379-914E-8B33-E623EC00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011C7-232C-B649-AA74-A088DC40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DC111-0129-644F-9166-989BD0A0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8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AD88-A4D4-3F48-8574-58E6E361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D3A07-6932-CF4D-B3CA-E94DFCC0C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E7B69-D222-004D-8C3A-8C2347DD5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690B7-1393-F44C-A676-222230D11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B3EA8-087C-174E-87E6-6B234B470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58729-4951-704C-8AFF-1D57AF3A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12/8/21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4875B-94E3-B54C-80B5-028F7C9F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C7AE7-DC60-2849-9EEB-2F87600D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6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3E3B-953F-1948-9BB2-2E23B66C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CB27C-2A2D-6B49-A76C-F2896055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12/8/21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0BF2A-AE56-1F4D-B45E-9507AFC0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BE566-3B59-7A47-8410-3FC60E22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0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D3BFC-E34B-554C-A5D0-23EBEACF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12/8/21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B0D97-7A0E-A141-A599-B18FECE5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F57CA-5A23-2B40-9242-B24BC05F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9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C200-68E5-5D40-86D6-D16D6FC7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A68DB-5915-6641-8007-5EE11E3D4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C388B-BC35-954C-8FF5-22042DE61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9B9A1-8BE1-B74A-A4FC-CCD868A9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304CC-303B-9F40-BC64-8C4E10CE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10EF4-F925-954F-BEF4-414289A2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C9FB-5072-C042-B75B-34D9B14C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84F29-6FE8-234C-AE03-37A3B5F48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E36B2-EE0C-B24F-9DB5-0EF8406ED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1B229-16DB-834D-A35D-E0FB21C0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5DC1C-47CF-544F-8A42-82B1672D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A6C2D-7617-0C4F-804B-3C1DA157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1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6F419-A882-544B-86DD-AFF60668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19C89-26D6-294B-B98D-78A0A67D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55AC7-60EF-6A4A-A27D-2C4E94DE1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BCA8D-8583-A540-BB1D-E2FA4B9A1EB3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9D210-DF3B-3242-8048-F7FF44087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F2DA5-D26B-594A-895D-7F34E5C4B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3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73/pnas.130570611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73/pnas.130570611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73/pnas.130570611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4AC5-3703-1449-B885-C74032D08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Mixed Effects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135DE-9B67-8B4E-83AB-96C0CD788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Lobue</a:t>
            </a:r>
            <a:r>
              <a:rPr lang="en-US" dirty="0"/>
              <a:t> &amp; Bhanji</a:t>
            </a:r>
          </a:p>
          <a:p>
            <a:r>
              <a:rPr lang="en-US" dirty="0"/>
              <a:t>Dec 8 2021</a:t>
            </a:r>
          </a:p>
        </p:txBody>
      </p:sp>
    </p:spTree>
    <p:extLst>
      <p:ext uri="{BB962C8B-B14F-4D97-AF65-F5344CB8AC3E}">
        <p14:creationId xmlns:p14="http://schemas.microsoft.com/office/powerpoint/2010/main" val="4192456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92DE-C8BA-1344-AD9B-AEEE2422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 – DV=response time, IV=word difficulty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9047B-72B2-454E-A346-41E973135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38600" cy="4351338"/>
          </a:xfrm>
        </p:spPr>
        <p:txBody>
          <a:bodyPr>
            <a:normAutofit/>
          </a:bodyPr>
          <a:lstStyle/>
          <a:p>
            <a:r>
              <a:rPr lang="en-US" dirty="0"/>
              <a:t>fixed effects only does not capture subject or item variance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376C70-A147-7147-BA59-EAC490CF6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917" y="1690688"/>
            <a:ext cx="6024360" cy="398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35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92DE-C8BA-1344-AD9B-AEEE2422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Random intercepts by participant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9047B-72B2-454E-A346-41E973135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38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random intercepts by participant capture variance in the height of the outcome by participant</a:t>
            </a:r>
          </a:p>
          <a:p>
            <a:pPr lvl="1"/>
            <a:r>
              <a:rPr lang="en-US" sz="2000" dirty="0"/>
              <a:t>e.g. some participants tend to respond more slowly</a:t>
            </a:r>
          </a:p>
          <a:p>
            <a:r>
              <a:rPr lang="en-US" sz="2400" dirty="0"/>
              <a:t>terminology in formula specification:</a:t>
            </a:r>
          </a:p>
          <a:p>
            <a:pPr lvl="1"/>
            <a:r>
              <a:rPr lang="en-US" sz="2000" dirty="0"/>
              <a:t>(1|participantID)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376C70-A147-7147-BA59-EAC490CF6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917" y="1690688"/>
            <a:ext cx="6024360" cy="398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37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92DE-C8BA-1344-AD9B-AEEE2422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Random intercepts and slopes by participant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9047B-72B2-454E-A346-41E973135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38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random slopes by participant capture variance in the magnitude of the effect across participants</a:t>
            </a:r>
          </a:p>
          <a:p>
            <a:pPr lvl="1"/>
            <a:r>
              <a:rPr lang="en-US" sz="2000" dirty="0"/>
              <a:t>e.g. some participants are more influenced by the manipulation</a:t>
            </a:r>
          </a:p>
          <a:p>
            <a:pPr lvl="1"/>
            <a:r>
              <a:rPr lang="en-US" sz="2000" dirty="0"/>
              <a:t>intercept and slope are often correlated (e.g. slower participants are less affected by the manipulation) – can estimate correlation with mixed model</a:t>
            </a:r>
          </a:p>
          <a:p>
            <a:r>
              <a:rPr lang="en-US" sz="2400" dirty="0"/>
              <a:t>terminology in formula specification:</a:t>
            </a:r>
          </a:p>
          <a:p>
            <a:pPr lvl="1"/>
            <a:r>
              <a:rPr lang="en-US" sz="2000" dirty="0"/>
              <a:t>(1 + </a:t>
            </a:r>
            <a:r>
              <a:rPr lang="en-US" sz="2000" dirty="0" err="1"/>
              <a:t>difficulty|participantID</a:t>
            </a:r>
            <a:r>
              <a:rPr lang="en-US" sz="2000" dirty="0"/>
              <a:t>)</a:t>
            </a:r>
          </a:p>
          <a:p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D1D53DD2-068E-CE43-AE35-9B460C29A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0" y="1490663"/>
            <a:ext cx="70104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7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92DE-C8BA-1344-AD9B-AEEE2422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mixed effects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9047B-72B2-454E-A346-41E973135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refers to a design that includes both between-subject factors and within-subject factors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hlinkClick r:id="rId2"/>
              </a:rPr>
              <a:t>Raio et al 2013 “Cognitive emotion regulation fails the stress test” </a:t>
            </a:r>
            <a:endParaRPr lang="en-US" dirty="0"/>
          </a:p>
          <a:p>
            <a:pPr lvl="2"/>
            <a:r>
              <a:rPr lang="en-US" dirty="0"/>
              <a:t>Acute Stress manipulation between subjects</a:t>
            </a:r>
          </a:p>
          <a:p>
            <a:pPr lvl="2"/>
            <a:r>
              <a:rPr lang="en-US" dirty="0"/>
              <a:t>Cognitive emotion regulation manipulation within subjects	</a:t>
            </a:r>
          </a:p>
        </p:txBody>
      </p:sp>
    </p:spTree>
    <p:extLst>
      <p:ext uri="{BB962C8B-B14F-4D97-AF65-F5344CB8AC3E}">
        <p14:creationId xmlns:p14="http://schemas.microsoft.com/office/powerpoint/2010/main" val="357599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92DE-C8BA-1344-AD9B-AEEE2422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design example – </a:t>
            </a:r>
            <a:r>
              <a:rPr lang="en-US" dirty="0" err="1"/>
              <a:t>Raio</a:t>
            </a:r>
            <a:r>
              <a:rPr lang="en-US" dirty="0"/>
              <a:t> et al 2013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92CE399-E91F-B143-B434-ED84966F9B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042"/>
          <a:stretch/>
        </p:blipFill>
        <p:spPr>
          <a:xfrm>
            <a:off x="6479539" y="1975089"/>
            <a:ext cx="5379938" cy="34605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5DCF2D-D976-A042-A933-3AFC6519B596}"/>
              </a:ext>
            </a:extLst>
          </p:cNvPr>
          <p:cNvSpPr txBox="1"/>
          <p:nvPr/>
        </p:nvSpPr>
        <p:spPr>
          <a:xfrm>
            <a:off x="7789333" y="5808133"/>
            <a:ext cx="185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between-subjects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BB6DFE-0B60-274C-AF20-617BC63AB62B}"/>
              </a:ext>
            </a:extLst>
          </p:cNvPr>
          <p:cNvSpPr txBox="1"/>
          <p:nvPr/>
        </p:nvSpPr>
        <p:spPr>
          <a:xfrm>
            <a:off x="9647049" y="1605757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within-subjects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B66744-5964-DC4F-8044-BDD499F29F35}"/>
              </a:ext>
            </a:extLst>
          </p:cNvPr>
          <p:cNvCxnSpPr>
            <a:cxnSpLocks/>
          </p:cNvCxnSpPr>
          <p:nvPr/>
        </p:nvCxnSpPr>
        <p:spPr>
          <a:xfrm>
            <a:off x="10527006" y="1975089"/>
            <a:ext cx="481787" cy="438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258E81-E9B6-FA4C-8837-7D8936FC2681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8180832" y="5435601"/>
            <a:ext cx="534364" cy="37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DD8C00-C6E5-2F48-B79F-4778A2DF9E97}"/>
              </a:ext>
            </a:extLst>
          </p:cNvPr>
          <p:cNvCxnSpPr>
            <a:cxnSpLocks/>
          </p:cNvCxnSpPr>
          <p:nvPr/>
        </p:nvCxnSpPr>
        <p:spPr>
          <a:xfrm flipV="1">
            <a:off x="8895535" y="5434001"/>
            <a:ext cx="745523" cy="37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37E20B-C052-3745-A057-AEB14089DCAC}"/>
              </a:ext>
            </a:extLst>
          </p:cNvPr>
          <p:cNvCxnSpPr>
            <a:cxnSpLocks/>
          </p:cNvCxnSpPr>
          <p:nvPr/>
        </p:nvCxnSpPr>
        <p:spPr>
          <a:xfrm>
            <a:off x="10454321" y="1975089"/>
            <a:ext cx="486082" cy="626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CDF972B0-D460-B646-9C40-4F6D59118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23" y="1825625"/>
            <a:ext cx="6078625" cy="4351338"/>
          </a:xfrm>
        </p:spPr>
        <p:txBody>
          <a:bodyPr>
            <a:normAutofit/>
          </a:bodyPr>
          <a:lstStyle/>
          <a:p>
            <a:r>
              <a:rPr lang="en-US" dirty="0"/>
              <a:t>2 groups (Control, Stress), each participant has two measures</a:t>
            </a:r>
          </a:p>
          <a:p>
            <a:pPr lvl="1"/>
            <a:r>
              <a:rPr lang="en-US" dirty="0"/>
              <a:t>Day1=</a:t>
            </a:r>
            <a:r>
              <a:rPr lang="en-US" dirty="0" err="1"/>
              <a:t>noregulation</a:t>
            </a:r>
            <a:endParaRPr lang="en-US" dirty="0"/>
          </a:p>
          <a:p>
            <a:pPr lvl="1"/>
            <a:r>
              <a:rPr lang="en-US" dirty="0"/>
              <a:t>Day2=cognitive regulation)</a:t>
            </a:r>
          </a:p>
          <a:p>
            <a:r>
              <a:rPr lang="en-US" dirty="0"/>
              <a:t>DV = skin conductance response to CS+</a:t>
            </a:r>
          </a:p>
          <a:p>
            <a:r>
              <a:rPr lang="en-US" dirty="0"/>
              <a:t>repeated measures ANOVA with added between-subjects factor</a:t>
            </a:r>
          </a:p>
          <a:p>
            <a:pPr lvl="1"/>
            <a:r>
              <a:rPr lang="en-US" dirty="0"/>
              <a:t>repeated measures is required because within-subjects measures violate the independence assumption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6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92DE-C8BA-1344-AD9B-AEEE2422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design example – </a:t>
            </a:r>
            <a:r>
              <a:rPr lang="en-US" dirty="0" err="1"/>
              <a:t>Raio</a:t>
            </a:r>
            <a:r>
              <a:rPr lang="en-US" dirty="0"/>
              <a:t> et al 2013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CDF972B0-D460-B646-9C40-4F6D59118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72949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2 groups (Control, Stress), each participant has two measures</a:t>
            </a:r>
          </a:p>
          <a:p>
            <a:pPr lvl="1"/>
            <a:r>
              <a:rPr lang="en-US" dirty="0"/>
              <a:t>Day1=</a:t>
            </a:r>
            <a:r>
              <a:rPr lang="en-US" dirty="0" err="1"/>
              <a:t>noregulation</a:t>
            </a:r>
            <a:endParaRPr lang="en-US" dirty="0"/>
          </a:p>
          <a:p>
            <a:pPr lvl="1"/>
            <a:r>
              <a:rPr lang="en-US" dirty="0"/>
              <a:t>Day2=cognitive regulation)</a:t>
            </a:r>
          </a:p>
          <a:p>
            <a:r>
              <a:rPr lang="en-US" dirty="0"/>
              <a:t>repeated measures ANOVA with added between-subjects factor</a:t>
            </a:r>
          </a:p>
          <a:p>
            <a:pPr lvl="1"/>
            <a:r>
              <a:rPr lang="en-US" dirty="0"/>
              <a:t>repeated measures is required because within-subjects measures violate the independence assumption</a:t>
            </a:r>
          </a:p>
          <a:p>
            <a:pPr lvl="1"/>
            <a:r>
              <a:rPr lang="en-US" dirty="0"/>
              <a:t>in SPSS use General Linear Model-&gt;Repeated Measures</a:t>
            </a:r>
          </a:p>
          <a:p>
            <a:pPr lvl="1"/>
            <a:r>
              <a:rPr lang="en-US" dirty="0"/>
              <a:t>interpretation of output is exactly the same as before – interactions of within and between factors appear in “Within-Subjects” table</a:t>
            </a:r>
          </a:p>
          <a:p>
            <a:pPr lvl="1"/>
            <a:r>
              <a:rPr lang="en-US" dirty="0"/>
              <a:t>Greenhouse-</a:t>
            </a:r>
            <a:r>
              <a:rPr lang="en-US" dirty="0" err="1"/>
              <a:t>Geisser</a:t>
            </a:r>
            <a:r>
              <a:rPr lang="en-US" dirty="0"/>
              <a:t> correction for non-sphericity in within-subjects effects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53D840-8F32-0B4E-8DA9-5F6878848BE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148" y="1690687"/>
            <a:ext cx="5137385" cy="4486275"/>
          </a:xfrm>
          <a:prstGeom prst="rect">
            <a:avLst/>
          </a:prstGeom>
          <a:effectLst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E3A98D-957B-DD42-AB0E-0D954965A25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2584" y="1522309"/>
            <a:ext cx="5572950" cy="296199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AD9EA9A-40DF-C941-82F6-3BBEDED8DD19}"/>
              </a:ext>
            </a:extLst>
          </p:cNvPr>
          <p:cNvSpPr/>
          <p:nvPr/>
        </p:nvSpPr>
        <p:spPr>
          <a:xfrm>
            <a:off x="6096000" y="1947334"/>
            <a:ext cx="1651208" cy="3689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6C8661B-FB06-6543-AD36-8F9339B946F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084" y="4484300"/>
            <a:ext cx="5385949" cy="19235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283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92DE-C8BA-1344-AD9B-AEEE2422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design example – </a:t>
            </a:r>
            <a:r>
              <a:rPr lang="en-US" dirty="0" err="1"/>
              <a:t>Raio</a:t>
            </a:r>
            <a:r>
              <a:rPr lang="en-US" dirty="0"/>
              <a:t> et al 2013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CDF972B0-D460-B646-9C40-4F6D59118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72949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Use same methods (planned contrasts, pairwise comparisons) to interpret an interaction effect</a:t>
            </a:r>
          </a:p>
          <a:p>
            <a:r>
              <a:rPr lang="en-US" dirty="0"/>
              <a:t>“We conducted a repeated-measures ANOVA using condition (stress, control) as a between-subject factor and session (day 1, day 2) as a within-subject factor. We observed a main effect of session [F(1, 78) = 8.45, P = 0.005], no effect of condition [F(1, 78) = 1.32, P = 0.25], and a significant session X condition interaction [F(1, 78) = 4.55, P = 0.03]. Paired samples t-tests confirmed that the control group showed a significant decrease in SCR to the CS+ across sessions [t(43) = 3.65, P = 0.001], whereas the stress group showed no such reduction [t(35) = 0.546, P = 0.59]. Mean SCR to the CS+ did not differ between groups on day 1 [t(78) = −0.28, P = 0.78, one-tailed]; however, on day 2 stressed participants showed significantly stronger SCR to the CS+ than did the control group, despite both groups undergoing the regulation training [t(78) = −1.76, P = 0.04, one-tailed].”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37E0F8FC-57AB-0D4A-A65E-8CE0DB01B9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042"/>
          <a:stretch/>
        </p:blipFill>
        <p:spPr>
          <a:xfrm>
            <a:off x="6479539" y="1975089"/>
            <a:ext cx="5379938" cy="346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7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92DE-C8BA-1344-AD9B-AEEE2422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mixed effects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9047B-72B2-454E-A346-41E973135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refers to a design that includes both between-subject factors and within-subject factors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hlinkClick r:id="rId2"/>
              </a:rPr>
              <a:t>Raio et al 2013 “Cognitive emotion regulation fails the stress test” </a:t>
            </a:r>
            <a:endParaRPr lang="en-US" dirty="0"/>
          </a:p>
          <a:p>
            <a:pPr lvl="2"/>
            <a:r>
              <a:rPr lang="en-US" dirty="0"/>
              <a:t>Acute Stress manipulation between subjects</a:t>
            </a:r>
          </a:p>
          <a:p>
            <a:pPr lvl="2"/>
            <a:r>
              <a:rPr lang="en-US" dirty="0"/>
              <a:t>Cognitive emotion regulation manipulation within subjects	</a:t>
            </a:r>
          </a:p>
          <a:p>
            <a:r>
              <a:rPr lang="en-US" dirty="0"/>
              <a:t>More generally, “linear mixed effects models” refer to linear models that incorporate both </a:t>
            </a:r>
            <a:r>
              <a:rPr lang="en-US" i="1" dirty="0"/>
              <a:t>fixed</a:t>
            </a:r>
            <a:r>
              <a:rPr lang="en-US" dirty="0"/>
              <a:t> and </a:t>
            </a:r>
            <a:r>
              <a:rPr lang="en-US" i="1" dirty="0"/>
              <a:t>random</a:t>
            </a:r>
            <a:r>
              <a:rPr lang="en-US" dirty="0"/>
              <a:t> effects</a:t>
            </a:r>
          </a:p>
          <a:p>
            <a:pPr lvl="1"/>
            <a:r>
              <a:rPr lang="en-US" dirty="0"/>
              <a:t>fixed effects = variables that are systematically examined</a:t>
            </a:r>
          </a:p>
          <a:p>
            <a:pPr lvl="1"/>
            <a:r>
              <a:rPr lang="en-US" dirty="0"/>
              <a:t>random effects = clusters of dependent data points (e.g. observations from the same subject, or from the same stimulus/item)</a:t>
            </a:r>
          </a:p>
        </p:txBody>
      </p:sp>
    </p:spTree>
    <p:extLst>
      <p:ext uri="{BB962C8B-B14F-4D97-AF65-F5344CB8AC3E}">
        <p14:creationId xmlns:p14="http://schemas.microsoft.com/office/powerpoint/2010/main" val="118950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92DE-C8BA-1344-AD9B-AEEE2422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mixed effects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9047B-72B2-454E-A346-41E973135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refers to a design that includes both between-subject factors and within-subject factors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hlinkClick r:id="rId2"/>
              </a:rPr>
              <a:t>Raio et al 2013 “Cognitive emotion regulation fails the stress test” </a:t>
            </a:r>
            <a:endParaRPr lang="en-US" dirty="0"/>
          </a:p>
          <a:p>
            <a:pPr lvl="2"/>
            <a:r>
              <a:rPr lang="en-US" dirty="0"/>
              <a:t>Acute Stress manipulation between subjects</a:t>
            </a:r>
          </a:p>
          <a:p>
            <a:pPr lvl="2"/>
            <a:r>
              <a:rPr lang="en-US" dirty="0"/>
              <a:t>Cognitive emotion regulation manipulation within subjects	</a:t>
            </a:r>
          </a:p>
          <a:p>
            <a:r>
              <a:rPr lang="en-US" dirty="0"/>
              <a:t>More generally, “linear mixed effects models” refer to linear models that incorporate both </a:t>
            </a:r>
            <a:r>
              <a:rPr lang="en-US" i="1" dirty="0"/>
              <a:t>fixed</a:t>
            </a:r>
            <a:r>
              <a:rPr lang="en-US" dirty="0"/>
              <a:t> and </a:t>
            </a:r>
            <a:r>
              <a:rPr lang="en-US" i="1" dirty="0"/>
              <a:t>random</a:t>
            </a:r>
            <a:r>
              <a:rPr lang="en-US" dirty="0"/>
              <a:t> effects</a:t>
            </a:r>
          </a:p>
          <a:p>
            <a:pPr lvl="1"/>
            <a:r>
              <a:rPr lang="en-US" dirty="0"/>
              <a:t>fixed effects = variables that are systematically examined</a:t>
            </a:r>
          </a:p>
          <a:p>
            <a:pPr lvl="1"/>
            <a:r>
              <a:rPr lang="en-US" dirty="0"/>
              <a:t>random effects = clusters of dependent data points (e.g. observations from the same subject, from the same stimulus/item, from the same classroom)</a:t>
            </a:r>
          </a:p>
        </p:txBody>
      </p:sp>
    </p:spTree>
    <p:extLst>
      <p:ext uri="{BB962C8B-B14F-4D97-AF65-F5344CB8AC3E}">
        <p14:creationId xmlns:p14="http://schemas.microsoft.com/office/powerpoint/2010/main" val="47760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92DE-C8BA-1344-AD9B-AEEE2422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random effects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9047B-72B2-454E-A346-41E973135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“random effects” as “cluster-level effects”, or “cluster-varying effects”</a:t>
            </a:r>
          </a:p>
          <a:p>
            <a:r>
              <a:rPr lang="en-US" dirty="0"/>
              <a:t>Designs can have </a:t>
            </a:r>
            <a:r>
              <a:rPr lang="en-US" i="1" dirty="0"/>
              <a:t>crosses</a:t>
            </a:r>
            <a:r>
              <a:rPr lang="en-US" dirty="0"/>
              <a:t> random effects or </a:t>
            </a:r>
            <a:r>
              <a:rPr lang="en-US" i="1" dirty="0"/>
              <a:t> nested</a:t>
            </a:r>
            <a:r>
              <a:rPr lang="en-US" dirty="0"/>
              <a:t> random effects structures</a:t>
            </a:r>
          </a:p>
          <a:p>
            <a:pPr lvl="1"/>
            <a:r>
              <a:rPr lang="en-US" i="1" dirty="0"/>
              <a:t>crossed random effects</a:t>
            </a:r>
            <a:r>
              <a:rPr lang="en-US" dirty="0"/>
              <a:t>: levels of one variable occur across levels other variables – e.g., each participant (random var1) sees each stimulus (random var2)</a:t>
            </a:r>
          </a:p>
          <a:p>
            <a:pPr lvl="1"/>
            <a:r>
              <a:rPr lang="en-US" i="1" dirty="0"/>
              <a:t>nested random effects:</a:t>
            </a:r>
            <a:r>
              <a:rPr lang="en-US" dirty="0"/>
              <a:t> levels of one variable occur within levels of other variables – e.g., each student (random var1) is nested within one classroom (random var2)</a:t>
            </a:r>
          </a:p>
          <a:p>
            <a:pPr lvl="1"/>
            <a:r>
              <a:rPr lang="en-US" dirty="0"/>
              <a:t>our activity today is an example of </a:t>
            </a:r>
            <a:r>
              <a:rPr lang="en-US" i="1" dirty="0"/>
              <a:t>crossed</a:t>
            </a:r>
            <a:r>
              <a:rPr lang="en-US" dirty="0"/>
              <a:t> </a:t>
            </a:r>
            <a:r>
              <a:rPr lang="en-US" i="1" dirty="0"/>
              <a:t>random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242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92DE-C8BA-1344-AD9B-AEEE2422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linear mixed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9047B-72B2-454E-A346-41E973135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captures variance (e.g. trial-to-trial) that may be important for accurately estimating effects of interest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allows modeling of multiple random variables (e.g., participants and stimuli), whereas ANOVA approaches allow only one random variable </a:t>
            </a:r>
          </a:p>
          <a:p>
            <a:pPr lvl="1"/>
            <a:r>
              <a:rPr lang="en-US" dirty="0"/>
              <a:t>participants are a sample from larger population</a:t>
            </a:r>
          </a:p>
          <a:p>
            <a:pPr lvl="1"/>
            <a:r>
              <a:rPr lang="en-US" dirty="0"/>
              <a:t>usually stimuli are also sampled from a larger population</a:t>
            </a:r>
          </a:p>
          <a:p>
            <a:pPr lvl="1"/>
            <a:r>
              <a:rPr lang="en-US" dirty="0"/>
              <a:t>in ANOVA you must choose to model only one random effect (usually participant effect, ignoring stimulus effect – Judd, Westfall &amp; Kenny, 2012)</a:t>
            </a:r>
            <a:br>
              <a:rPr lang="en-US" dirty="0"/>
            </a:br>
            <a:endParaRPr lang="en-US" dirty="0"/>
          </a:p>
          <a:p>
            <a:r>
              <a:rPr lang="en-US" dirty="0"/>
              <a:t>handles unbalanced designs (and missing data)</a:t>
            </a:r>
            <a:br>
              <a:rPr lang="en-US" dirty="0"/>
            </a:br>
            <a:endParaRPr lang="en-US" dirty="0"/>
          </a:p>
          <a:p>
            <a:r>
              <a:rPr lang="en-US" dirty="0"/>
              <a:t>handles categorical or continuous predictors, coefficients give magnitude and direction of effects (as opposed to ANOVA approach)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extends to other types of outcome variables (e.g., binary)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3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1022</Words>
  <Application>Microsoft Macintosh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Mixed Effects Models</vt:lpstr>
      <vt:lpstr>What is a mixed effects model?</vt:lpstr>
      <vt:lpstr>Mixed design example – Raio et al 2013</vt:lpstr>
      <vt:lpstr>Mixed design example – Raio et al 2013</vt:lpstr>
      <vt:lpstr>Mixed design example – Raio et al 2013</vt:lpstr>
      <vt:lpstr>What is a mixed effects model?</vt:lpstr>
      <vt:lpstr>What is a mixed effects model?</vt:lpstr>
      <vt:lpstr>More on random effects </vt:lpstr>
      <vt:lpstr>Advantages of linear mixed models</vt:lpstr>
      <vt:lpstr>Example – DV=response time, IV=word difficulty</vt:lpstr>
      <vt:lpstr>Random intercepts by participant</vt:lpstr>
      <vt:lpstr>Random intercepts and slopes by participant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ANOVA output in SPSS, R</dc:title>
  <dc:creator>Jamil Bhanji</dc:creator>
  <cp:lastModifiedBy>Jamil Bhanji</cp:lastModifiedBy>
  <cp:revision>8</cp:revision>
  <dcterms:created xsi:type="dcterms:W3CDTF">2021-11-03T13:00:42Z</dcterms:created>
  <dcterms:modified xsi:type="dcterms:W3CDTF">2021-12-08T16:00:05Z</dcterms:modified>
</cp:coreProperties>
</file>