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3" r:id="rId7"/>
    <p:sldId id="264" r:id="rId8"/>
    <p:sldId id="266" r:id="rId9"/>
    <p:sldId id="258" r:id="rId10"/>
    <p:sldId id="268" r:id="rId11"/>
    <p:sldId id="271" r:id="rId12"/>
    <p:sldId id="269" r:id="rId13"/>
    <p:sldId id="267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4883-8E87-084D-AD54-60B13E67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1D99-2F79-5942-AD28-792A974E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BDCA-8054-2444-AD93-E2E676E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472D-6AAF-2D40-91F7-792DBB7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E8DB-2867-6643-87C4-15FAD268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D77-F05A-3E48-8DA0-5C93E30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487D-2B57-C94B-A133-3B25D605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76D-5E6D-8F45-A7CC-40C9A306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F270-29A2-3F4D-A783-4273262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1F3B-C405-764C-89AF-EB890AE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D8983-23F1-DD48-B04A-40F17C56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54F7-B275-0344-BAD0-441DDEF4F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DA90-54B6-D142-BD04-564D8FBA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EEED-8E02-5742-8A78-4EC75BF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4695-6611-2340-9AF6-12E3DA9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495-4A59-4342-95EA-D45BA0E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4F1B-CB5D-8247-A950-18B01E0E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321-4F10-1C4F-8990-CF4AE29F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0CA8-50FC-B740-A45B-3FD0865C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57EE-43C4-454C-8DEA-C216529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572-F198-4548-865F-F8D3269A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2AAA-A3E1-F84C-B854-AA4647E6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6200-6BBB-5E48-AC42-8FF1D95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8621-522A-4147-ACE1-56D155E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E324-DCCD-8145-8EFE-B6DA1F0F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9FA-6230-244B-B53B-4CA19F8E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0A0E-F997-4646-B220-135DF5FBA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559EA-2320-734B-BDAA-05B64FC6D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1555-A43F-B34D-AFB2-02E9BE10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B096-E3AB-1542-A276-BB1321B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EF01-D507-FD43-9488-BDD3135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D70C-4816-3C4B-B6A0-C8222F7A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89A9-3362-1D41-A769-B0C22FFE9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ABFA-2466-6D4F-A32D-4A1ABFD3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73024-D3AB-4A48-A5A7-6CF889AF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8F871-849F-834E-B68F-DF7B124B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85D79-81DF-8D48-A5D2-490CEC3F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2E746-5817-A245-8C5C-DDD8A24B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BA9FB-36F1-ED46-8DF4-FCB47C9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638-8FF0-744C-BBF9-4AAD804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6FFFF-DF2D-8B48-BA58-3AFF395F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1AE6-77ED-A943-B235-8491A6A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30FA-912B-8242-AAD4-CD4D1F26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6E8D3-7386-3646-8B42-91BC27BB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69F2-FBD9-2E49-98D6-D1C27F85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D1AA-AEA1-154E-9AD2-13BA3CEF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2A18-7053-7E41-B4AE-D6EFAF5D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3EFA-908F-334A-9391-2E067EE8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CD233-3323-3442-AA08-38911F53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8D277-F20F-F843-8982-067F8BF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426B-42C4-6841-9334-5BB7BA0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C13E-878B-7544-99BA-DAF62FC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725-DEF3-624D-85DD-25F4D30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489D-EF83-F14E-B9FA-B2F7FAA9F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BEC9-D996-9342-B89B-B5AE1DD5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DA77-1040-CA4E-8644-689E8926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AAEB-E372-C941-ADBC-A639F20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0F94-4DA5-DB4B-A9B3-5DF89182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46D2-9235-2D48-BFE6-192B34A0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3167-8097-D849-A494-A491BF77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D4CB-03FA-8448-845D-DB8E2BE2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04A-BD4A-884F-8142-E1638F7E50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2D22-16A6-D948-A18E-2B70B431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BFAD-7210-7A47-A847-BCDBCB8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AE17-CC13-5C41-AEB5-FE6A8471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output from a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8801-3621-1B46-BA79-8F5CDDF0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Methods Fall 2021</a:t>
            </a:r>
          </a:p>
        </p:txBody>
      </p:sp>
    </p:spTree>
    <p:extLst>
      <p:ext uri="{BB962C8B-B14F-4D97-AF65-F5344CB8AC3E}">
        <p14:creationId xmlns:p14="http://schemas.microsoft.com/office/powerpoint/2010/main" val="107055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2505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model</a:t>
            </a:r>
          </a:p>
          <a:p>
            <a:r>
              <a:rPr lang="en-US" dirty="0"/>
              <a:t>always predicts the most</a:t>
            </a:r>
          </a:p>
          <a:p>
            <a:r>
              <a:rPr lang="en-US" dirty="0"/>
              <a:t>common outcome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5C208-0BF7-7D44-B17D-E8F49C23E27E}"/>
              </a:ext>
            </a:extLst>
          </p:cNvPr>
          <p:cNvSpPr/>
          <p:nvPr/>
        </p:nvSpPr>
        <p:spPr>
          <a:xfrm>
            <a:off x="3388100" y="962210"/>
            <a:ext cx="2707900" cy="120313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4466CDF-4E39-6C4A-9071-FD444F4A1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99" y="2644774"/>
            <a:ext cx="5863167" cy="37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35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fit: analogous to overall F of </a:t>
            </a:r>
          </a:p>
          <a:p>
            <a:r>
              <a:rPr lang="en-US" dirty="0"/>
              <a:t>a linear model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48A12B-D1BC-CB4A-80DC-0AA4BC47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83" y="1946247"/>
            <a:ext cx="4817533" cy="46212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9E6235-568E-EC46-B5FD-DD86266F1E5D}"/>
              </a:ext>
            </a:extLst>
          </p:cNvPr>
          <p:cNvSpPr/>
          <p:nvPr/>
        </p:nvSpPr>
        <p:spPr>
          <a:xfrm>
            <a:off x="5543549" y="380818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347134" y="2901923"/>
            <a:ext cx="363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Table:</a:t>
            </a:r>
          </a:p>
          <a:p>
            <a:r>
              <a:rPr lang="en-US" dirty="0"/>
              <a:t>Predictions made by the model for</a:t>
            </a:r>
            <a:br>
              <a:rPr lang="en-US" dirty="0"/>
            </a:br>
            <a:r>
              <a:rPr lang="en-US" dirty="0"/>
              <a:t>each case in the data (probability &gt;.5</a:t>
            </a:r>
            <a:br>
              <a:rPr lang="en-US" dirty="0"/>
            </a:br>
            <a:r>
              <a:rPr lang="en-US" dirty="0"/>
              <a:t>determines prediction)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4637923-FB5B-FA4D-A62D-5158EA1B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9" y="2165350"/>
            <a:ext cx="7035800" cy="43731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20FE2B7-D2B7-B448-B077-3773B405851F}"/>
              </a:ext>
            </a:extLst>
          </p:cNvPr>
          <p:cNvSpPr/>
          <p:nvPr/>
        </p:nvSpPr>
        <p:spPr>
          <a:xfrm>
            <a:off x="6174468" y="1151835"/>
            <a:ext cx="666601" cy="63394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67C856-0334-9448-B9F8-D4599F85DBAE}"/>
              </a:ext>
            </a:extLst>
          </p:cNvPr>
          <p:cNvSpPr/>
          <p:nvPr/>
        </p:nvSpPr>
        <p:spPr>
          <a:xfrm>
            <a:off x="5695949" y="540173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AA6DDA-B838-FD42-BFD9-3FACAAD6C3D4}"/>
              </a:ext>
            </a:extLst>
          </p:cNvPr>
          <p:cNvSpPr/>
          <p:nvPr/>
        </p:nvSpPr>
        <p:spPr>
          <a:xfrm>
            <a:off x="5455705" y="2841597"/>
            <a:ext cx="4128559" cy="161187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D23953C1-1453-E840-BFAF-9ECEC43A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3" y="2469062"/>
            <a:ext cx="7620000" cy="1485900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B0B60AFA-F798-D24B-81F3-D51CDBDE2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7" y="4272462"/>
            <a:ext cx="4381460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73925B8-240D-AA43-8D1B-6A57EF99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50" y="3143250"/>
            <a:ext cx="3721100" cy="571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3187700"/>
            <a:ext cx="3403600" cy="4826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085054-D7C4-1647-AF94-6ABFDC3E7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0" y="3187700"/>
            <a:ext cx="7124700" cy="34163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322EC6-2D3C-154C-BD00-66458C4B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49525"/>
            <a:ext cx="3721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2635250"/>
            <a:ext cx="3403600" cy="482600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3DE772-DB5B-6D47-8F24-31DADC27B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980014"/>
            <a:ext cx="8115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9728-5232-3443-8117-092035C4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DV/IV (assigning predictor vs outcome doesn’t determine causation)</a:t>
            </a:r>
          </a:p>
          <a:p>
            <a:r>
              <a:rPr lang="en-US" dirty="0"/>
              <a:t>fitting the noise </a:t>
            </a:r>
          </a:p>
          <a:p>
            <a:r>
              <a:rPr lang="en-US" dirty="0"/>
              <a:t>Lots of terms</a:t>
            </a:r>
          </a:p>
          <a:p>
            <a:pPr lvl="1"/>
            <a:r>
              <a:rPr lang="en-US" dirty="0" err="1"/>
              <a:t>heirarchical</a:t>
            </a:r>
            <a:r>
              <a:rPr lang="en-US" dirty="0"/>
              <a:t> entry (</a:t>
            </a:r>
            <a:r>
              <a:rPr lang="en-US" dirty="0" err="1"/>
              <a:t>heirarchical</a:t>
            </a:r>
            <a:r>
              <a:rPr lang="en-US" dirty="0"/>
              <a:t> forced), HLM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() vs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05B38410-D1EA-A34B-BF83-0EC4ED67A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25" y="1850705"/>
            <a:ext cx="8772150" cy="463317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D525557-196F-8044-8CEA-0258FB1E1B28}"/>
              </a:ext>
            </a:extLst>
          </p:cNvPr>
          <p:cNvSpPr/>
          <p:nvPr/>
        </p:nvSpPr>
        <p:spPr>
          <a:xfrm>
            <a:off x="6299200" y="2442209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DF84FA-0341-644D-AB4F-3E55F4B8E7D4}"/>
              </a:ext>
            </a:extLst>
          </p:cNvPr>
          <p:cNvSpPr/>
          <p:nvPr/>
        </p:nvSpPr>
        <p:spPr>
          <a:xfrm>
            <a:off x="6299200" y="3803101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FDC1B1-489D-7443-9442-E60609FC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3" y="2944284"/>
            <a:ext cx="10772753" cy="30880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99D8943-6FBD-8745-A5BD-C5CC38170927}"/>
              </a:ext>
            </a:extLst>
          </p:cNvPr>
          <p:cNvSpPr/>
          <p:nvPr/>
        </p:nvSpPr>
        <p:spPr>
          <a:xfrm>
            <a:off x="2286000" y="3466716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9EEAA3-A070-6742-981F-5B2411A7662F}"/>
              </a:ext>
            </a:extLst>
          </p:cNvPr>
          <p:cNvSpPr/>
          <p:nvPr/>
        </p:nvSpPr>
        <p:spPr>
          <a:xfrm>
            <a:off x="5930900" y="3466715"/>
            <a:ext cx="1150150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5A66BD-36B9-784C-BC22-AD9C4C6B3D64}"/>
              </a:ext>
            </a:extLst>
          </p:cNvPr>
          <p:cNvSpPr/>
          <p:nvPr/>
        </p:nvSpPr>
        <p:spPr>
          <a:xfrm>
            <a:off x="7061318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916955-8F24-5343-8922-99678F0257EE}"/>
              </a:ext>
            </a:extLst>
          </p:cNvPr>
          <p:cNvSpPr/>
          <p:nvPr/>
        </p:nvSpPr>
        <p:spPr>
          <a:xfrm>
            <a:off x="10068373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E006C6-87F3-9347-9804-1F268265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0" y="1821736"/>
            <a:ext cx="11918620" cy="31735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58C8609-0E57-3D4E-A60F-9DE3F04CA920}"/>
              </a:ext>
            </a:extLst>
          </p:cNvPr>
          <p:cNvSpPr/>
          <p:nvPr/>
        </p:nvSpPr>
        <p:spPr>
          <a:xfrm>
            <a:off x="2353734" y="3357735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891D44-6172-0444-8E87-F7A2DDE34FED}"/>
              </a:ext>
            </a:extLst>
          </p:cNvPr>
          <p:cNvSpPr/>
          <p:nvPr/>
        </p:nvSpPr>
        <p:spPr>
          <a:xfrm>
            <a:off x="5350936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61AEF-EB34-1F4C-A11E-138BD29A1457}"/>
              </a:ext>
            </a:extLst>
          </p:cNvPr>
          <p:cNvSpPr/>
          <p:nvPr/>
        </p:nvSpPr>
        <p:spPr>
          <a:xfrm>
            <a:off x="2349502" y="4201686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A075BD-AE78-CC4C-A73B-92DF43944EC8}"/>
              </a:ext>
            </a:extLst>
          </p:cNvPr>
          <p:cNvSpPr/>
          <p:nvPr/>
        </p:nvSpPr>
        <p:spPr>
          <a:xfrm>
            <a:off x="3450171" y="4218619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FD2D-C4E6-894D-9504-F16D04123F31}"/>
              </a:ext>
            </a:extLst>
          </p:cNvPr>
          <p:cNvSpPr/>
          <p:nvPr/>
        </p:nvSpPr>
        <p:spPr>
          <a:xfrm>
            <a:off x="3412069" y="3357733"/>
            <a:ext cx="4200360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A9458A-956D-224F-95D4-A04D8A9409E1}"/>
              </a:ext>
            </a:extLst>
          </p:cNvPr>
          <p:cNvSpPr/>
          <p:nvPr/>
        </p:nvSpPr>
        <p:spPr>
          <a:xfrm>
            <a:off x="6300494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860D88-D296-7145-8400-682AC414FAB5}"/>
              </a:ext>
            </a:extLst>
          </p:cNvPr>
          <p:cNvSpPr/>
          <p:nvPr/>
        </p:nvSpPr>
        <p:spPr>
          <a:xfrm>
            <a:off x="4757622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C3626-2ED6-F740-9237-4E7A66936158}"/>
              </a:ext>
            </a:extLst>
          </p:cNvPr>
          <p:cNvSpPr/>
          <p:nvPr/>
        </p:nvSpPr>
        <p:spPr>
          <a:xfrm>
            <a:off x="2349502" y="3015668"/>
            <a:ext cx="203623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8ECDB6-4305-AF4A-A2EE-CBDA23D563AB}"/>
              </a:ext>
            </a:extLst>
          </p:cNvPr>
          <p:cNvSpPr/>
          <p:nvPr/>
        </p:nvSpPr>
        <p:spPr>
          <a:xfrm>
            <a:off x="2332572" y="3913820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214866-39DF-704D-93BF-2A3F7C9930D9}"/>
              </a:ext>
            </a:extLst>
          </p:cNvPr>
          <p:cNvSpPr/>
          <p:nvPr/>
        </p:nvSpPr>
        <p:spPr>
          <a:xfrm>
            <a:off x="3433241" y="3930753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783BE20-824F-E147-A378-4E5BE922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304"/>
            <a:ext cx="5140090" cy="41049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44A0DC-F151-684D-9254-48F190D8B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9" y="2279821"/>
            <a:ext cx="5378278" cy="4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B3AEA47-1BDA-F94B-92DD-C9B75426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4" y="2899976"/>
            <a:ext cx="10579924" cy="14326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656667" y="3327200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3090334" y="3721864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7177217" y="3723537"/>
            <a:ext cx="397249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740A6B-BF1D-AF48-8A21-742C312B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6" y="2544997"/>
            <a:ext cx="9414932" cy="23537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218553" y="3156275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4278643" y="3418803"/>
            <a:ext cx="1566333" cy="57909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4297907" y="3863339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6062A-1275-8F45-B194-B4AE4069D8D1}"/>
              </a:ext>
            </a:extLst>
          </p:cNvPr>
          <p:cNvSpPr/>
          <p:nvPr/>
        </p:nvSpPr>
        <p:spPr>
          <a:xfrm>
            <a:off x="4681062" y="854259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46D37E-5A11-F54A-96F8-F5C5050F3A2C}"/>
              </a:ext>
            </a:extLst>
          </p:cNvPr>
          <p:cNvSpPr/>
          <p:nvPr/>
        </p:nvSpPr>
        <p:spPr>
          <a:xfrm>
            <a:off x="5222926" y="854262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0D492-DA94-3F49-9CCD-9AA85A4B3B63}"/>
              </a:ext>
            </a:extLst>
          </p:cNvPr>
          <p:cNvSpPr/>
          <p:nvPr/>
        </p:nvSpPr>
        <p:spPr>
          <a:xfrm>
            <a:off x="6168084" y="812930"/>
            <a:ext cx="641315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4" grpId="0" animBg="1"/>
      <p:bldP spid="14" grpId="1" animBg="1"/>
      <p:bldP spid="19" grpId="0" animBg="1"/>
      <p:bldP spid="19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69717-AF16-5D48-8ECC-D8CF8AB9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526582"/>
            <a:ext cx="6819900" cy="558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5F1E30-4D48-6645-936D-EBEB2E23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87" y="2287058"/>
            <a:ext cx="8659977" cy="406586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CA75218-3B05-DA4A-92B9-FFDA2122FB36}"/>
              </a:ext>
            </a:extLst>
          </p:cNvPr>
          <p:cNvSpPr/>
          <p:nvPr/>
        </p:nvSpPr>
        <p:spPr>
          <a:xfrm>
            <a:off x="5854950" y="4896272"/>
            <a:ext cx="3085850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C6B3B4E-6252-464E-81D9-AF636EB4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4" y="2289173"/>
            <a:ext cx="6116642" cy="40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289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Myriad Pro</vt:lpstr>
      <vt:lpstr>Office Theme</vt:lpstr>
      <vt:lpstr>Reading output from a  linear regression</vt:lpstr>
      <vt:lpstr>SPSS Regression-&gt;Linear </vt:lpstr>
      <vt:lpstr>SPSS Regression-&gt;Linear </vt:lpstr>
      <vt:lpstr>SPSS Regression-&gt;Linear </vt:lpstr>
      <vt:lpstr>PowerPoint Presentation</vt:lpstr>
      <vt:lpstr>PowerPoint Presentation</vt:lpstr>
      <vt:lpstr>PowerPoint Presentation</vt:lpstr>
      <vt:lpstr>PowerPoint Presentation</vt:lpstr>
      <vt:lpstr>SPSS Regression-&gt;Binary Logistic </vt:lpstr>
      <vt:lpstr>SPSS Regression-&gt;Binary Logistic </vt:lpstr>
      <vt:lpstr>SPSS Regression-&gt;Binary Logistic </vt:lpstr>
      <vt:lpstr>SPSS Regression-&gt;Binary Logistic </vt:lpstr>
      <vt:lpstr>R logistic - using glm(family=binomial)</vt:lpstr>
      <vt:lpstr>R logistic - using glm(family=binomial)</vt:lpstr>
      <vt:lpstr>R logistic - using glm(family=binomial)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output from a  linear regression</dc:title>
  <dc:creator>Jamil Bhanji</dc:creator>
  <cp:lastModifiedBy>Jamil Bhanji</cp:lastModifiedBy>
  <cp:revision>4</cp:revision>
  <dcterms:created xsi:type="dcterms:W3CDTF">2021-10-05T21:10:06Z</dcterms:created>
  <dcterms:modified xsi:type="dcterms:W3CDTF">2021-10-06T16:27:16Z</dcterms:modified>
</cp:coreProperties>
</file>