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71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A15E-B17D-5F4C-A85D-76F1CFF82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02757-C65C-D94E-9881-9825A8411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94EDC-C1A1-2441-A829-154DC405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921D-776A-9940-8349-EE9384E0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15D67-78B1-314D-A35E-70F4215C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AA1F-3ADC-AB49-A95B-2C0EEB3C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475C7-C46C-A34D-B433-90A13E51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5BA0B-CF5F-804A-A398-7B77BE70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95836-8A48-C24A-9BB0-3F02C1F0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2D6F2-4AEE-604D-9A57-DF876235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0F804-A2B2-6D46-8D9A-04600379F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45306-D430-364F-808B-6236A0A7A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36FB3-5ADC-A24D-98DD-666CB222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8480-025D-7E45-82BA-5AC932F1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837D0-9998-1D4D-B196-ECD5CEBD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28DA-2033-1A49-A595-C8AA7F33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19C0-98A1-E947-B65C-BEE932E4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21B88-89C3-624C-9950-A11FF9D5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4EC90-9A6F-2B47-A527-3E3BD97E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E39F4-F0AA-3A48-83D2-E89D90CA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C846-BB87-5049-BFAF-87BC7A9B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ABEFD-8A7D-6244-8FA3-57DC7B642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B77A2-CD48-8545-A01C-06C55705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DE2DB-98E3-5D44-AE9B-71A6FE25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B7D6-08B5-FF46-9921-F428CD6E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37F8-35E4-C949-810A-3B9306CD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D2A9-F63B-5843-8828-14CFCEA9B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9059F-7E49-2043-AA0B-06748F39C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D6651-4617-0E43-8F12-53D8C361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C613E-FCF4-1347-AB5B-8442E07C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9C0E9-E07F-A94D-9EFA-9BA8041E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807A-C14A-3F47-BD57-98EC51D0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9533-4BD7-2845-A058-E179FA2ED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E3D68-94BF-EC43-92CF-40586A237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A7D7A-DC6B-C247-AF71-74324EE16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28C63-F46C-8B42-8611-FA918934B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6593C-21A9-5F4F-870E-28CE04E5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A12B9-3B0A-7E42-90E3-D177990E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247C5-5770-914D-B523-B4CEB357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9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85F8-7943-0D41-8C8F-919A7E18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25D2A-7C03-594A-83F3-B365BFBF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83FDF-CEB6-F94D-99F3-C3264E57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6253C-F638-A04B-ACAA-4B782D9B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6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14EF8-1AD8-B245-B606-5A4A138A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026B8-85AA-684E-8224-0375D2CE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0D101-EF05-5342-9310-9A3E0957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DED8-0497-8B47-B64B-08135E71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D37-9E6A-7342-9D13-D346435C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EA7D9-9469-9D4C-AA8A-222263A2F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1F8FE-3C62-6A43-A1EA-DB5DD7F2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A975C-1B46-0041-BCC6-DEB6FFBB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41FB-08E6-884B-A34D-61BB7B10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8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4284-72CE-1E4A-B682-54B28961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09A52-3FDB-5C48-92C5-4BC48CF6A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1B771-77A7-5B48-951F-8B33A35B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F3AB5-6B60-B945-80FA-AC5C554F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25771-F5DC-C643-82B2-E692F14A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99A71-2060-1640-AE47-048FA4ED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75CCE-CC4F-C746-8E25-EBBC9181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BD191-D8CD-4941-AABF-78CAA727F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4ACB3-B2CA-B746-B3B6-D7B42D0F3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132ED-AA15-D447-A326-2DF115C0C9E3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7525-1B9A-EE4B-B4AC-D67505E6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A62CF-1F6C-B34B-94C6-D850233E0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6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ocviz.co/makeplot.html%20-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62A-B1E1-6447-B0F3-B6E0F48C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ACC9-A0B7-9A4C-A3BF-072DD4A7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histograms, box plots, Q-Q plots were covered in Week 2</a:t>
            </a:r>
          </a:p>
          <a:p>
            <a:r>
              <a:rPr lang="en-US" dirty="0"/>
              <a:t>this week’s examples are for plotting means and associations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379344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CEA9-B023-AE43-B53E-19AE6C8C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Grammar of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DF59-7C6F-5947-878C-331DED7AC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593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Terminology to refer to elements of a data visualization</a:t>
            </a:r>
          </a:p>
          <a:p>
            <a:pPr lvl="1"/>
            <a:r>
              <a:rPr lang="en-US" dirty="0"/>
              <a:t>described by Leland Wilkinson (1999). </a:t>
            </a:r>
            <a:r>
              <a:rPr lang="en-US" i="1" dirty="0"/>
              <a:t>The Grammar of Graphics</a:t>
            </a:r>
            <a:r>
              <a:rPr lang="en-US" dirty="0"/>
              <a:t> . Springer.</a:t>
            </a:r>
          </a:p>
          <a:p>
            <a:pPr lvl="1"/>
            <a:r>
              <a:rPr lang="en-US" dirty="0"/>
              <a:t>implemented in the R package “</a:t>
            </a:r>
            <a:r>
              <a:rPr lang="en-US" dirty="0" err="1"/>
              <a:t>ggplot</a:t>
            </a:r>
            <a:r>
              <a:rPr lang="en-US" dirty="0"/>
              <a:t>” (now “ggplot2”) by Hadley Wickham</a:t>
            </a:r>
          </a:p>
          <a:p>
            <a:r>
              <a:rPr lang="en-US" dirty="0"/>
              <a:t>Key elements of a visualization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Aesthetics (mapping of data to visual components, e.g., x=height, y=weight, color=region, …)</a:t>
            </a:r>
          </a:p>
          <a:p>
            <a:pPr lvl="1"/>
            <a:r>
              <a:rPr lang="en-US" dirty="0"/>
              <a:t>Geometric objects (points, bars, lines, error bars, …)</a:t>
            </a:r>
          </a:p>
          <a:p>
            <a:pPr lvl="1"/>
            <a:r>
              <a:rPr lang="en-US" dirty="0"/>
              <a:t>additional layers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6D3A7-ACBF-4343-A6CB-B96B6FD96E36}"/>
              </a:ext>
            </a:extLst>
          </p:cNvPr>
          <p:cNvSpPr txBox="1"/>
          <p:nvPr/>
        </p:nvSpPr>
        <p:spPr>
          <a:xfrm>
            <a:off x="5661358" y="5988734"/>
            <a:ext cx="626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>
                <a:hlinkClick r:id="rId2"/>
              </a:rPr>
              <a:t>https://socviz.co/makeplot.html -</a:t>
            </a:r>
            <a:r>
              <a:rPr lang="en-US" dirty="0"/>
              <a:t> </a:t>
            </a:r>
            <a:r>
              <a:rPr lang="en-US" i="1" dirty="0"/>
              <a:t>Data Visualization:</a:t>
            </a:r>
          </a:p>
          <a:p>
            <a:r>
              <a:rPr lang="en-US" i="1" dirty="0"/>
              <a:t>A practical introduction</a:t>
            </a:r>
            <a:r>
              <a:rPr lang="en-US" dirty="0"/>
              <a:t>, by Kieran Healy (Duke University)</a:t>
            </a:r>
          </a:p>
        </p:txBody>
      </p:sp>
      <p:pic>
        <p:nvPicPr>
          <p:cNvPr id="1030" name="Picture 6" descr="The main elements of ggplot's grammar of graphics. This chapter goes through these steps in detail.">
            <a:extLst>
              <a:ext uri="{FF2B5EF4-FFF2-40B4-BE49-F238E27FC236}">
                <a16:creationId xmlns:a16="http://schemas.microsoft.com/office/drawing/2014/main" id="{5AD481C1-1081-5846-9919-96A40E0BF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40"/>
          <a:stretch/>
        </p:blipFill>
        <p:spPr bwMode="auto">
          <a:xfrm>
            <a:off x="7187086" y="699014"/>
            <a:ext cx="2466595" cy="47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The main elements of ggplot's grammar of graphics. This chapter goes through these steps in detail.">
            <a:extLst>
              <a:ext uri="{FF2B5EF4-FFF2-40B4-BE49-F238E27FC236}">
                <a16:creationId xmlns:a16="http://schemas.microsoft.com/office/drawing/2014/main" id="{A2C792A3-3F1B-2343-8B31-69613BCC2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20"/>
          <a:stretch/>
        </p:blipFill>
        <p:spPr bwMode="auto">
          <a:xfrm>
            <a:off x="9721413" y="699013"/>
            <a:ext cx="2203070" cy="4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64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F5F3-4A53-CF42-98EA-9116E6CE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make 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49F5-6036-C040-AEDB-94399D15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data you want to show</a:t>
            </a:r>
          </a:p>
          <a:p>
            <a:pPr lvl="1"/>
            <a:r>
              <a:rPr lang="en-US" dirty="0"/>
              <a:t>may require filtering and aggregation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3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0360-B311-CA49-941D-F8878303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ggplot2 to make a graphic</a:t>
            </a:r>
          </a:p>
        </p:txBody>
      </p:sp>
      <p:pic>
        <p:nvPicPr>
          <p:cNvPr id="6" name="Content Placeholder 5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74187D7F-B291-9243-87C1-77AED9C00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0" y="3370483"/>
            <a:ext cx="4914616" cy="312239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1023D8-7C5C-F044-AFC9-E580BA234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267" y="2425700"/>
            <a:ext cx="9042400" cy="100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AF5FA1-23BF-AC4D-8E2C-CC3D98E01897}"/>
              </a:ext>
            </a:extLst>
          </p:cNvPr>
          <p:cNvSpPr txBox="1"/>
          <p:nvPr/>
        </p:nvSpPr>
        <p:spPr>
          <a:xfrm>
            <a:off x="965200" y="1690688"/>
            <a:ext cx="749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start with the </a:t>
            </a:r>
            <a:r>
              <a:rPr lang="en-US" dirty="0" err="1"/>
              <a:t>ggplot</a:t>
            </a:r>
            <a:r>
              <a:rPr lang="en-US" dirty="0"/>
              <a:t>() function, and specify the data and aesthetic mapping:</a:t>
            </a:r>
          </a:p>
        </p:txBody>
      </p:sp>
    </p:spTree>
    <p:extLst>
      <p:ext uri="{BB962C8B-B14F-4D97-AF65-F5344CB8AC3E}">
        <p14:creationId xmlns:p14="http://schemas.microsoft.com/office/powerpoint/2010/main" val="179402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0360-B311-CA49-941D-F8878303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ggplot2 to make a graphic</a:t>
            </a:r>
          </a:p>
        </p:txBody>
      </p:sp>
      <p:pic>
        <p:nvPicPr>
          <p:cNvPr id="6" name="Content Placeholder 5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74187D7F-B291-9243-87C1-77AED9C00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4418" y="3429000"/>
            <a:ext cx="4914616" cy="312239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1023D8-7C5C-F044-AFC9-E580BA234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18" y="2393421"/>
            <a:ext cx="9042400" cy="100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AF5FA1-23BF-AC4D-8E2C-CC3D98E01897}"/>
              </a:ext>
            </a:extLst>
          </p:cNvPr>
          <p:cNvSpPr txBox="1"/>
          <p:nvPr/>
        </p:nvSpPr>
        <p:spPr>
          <a:xfrm>
            <a:off x="965200" y="1690688"/>
            <a:ext cx="749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start with the </a:t>
            </a:r>
            <a:r>
              <a:rPr lang="en-US" dirty="0" err="1"/>
              <a:t>ggplot</a:t>
            </a:r>
            <a:r>
              <a:rPr lang="en-US" dirty="0"/>
              <a:t>() function, and specify the data and aesthetic mapping: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F36CD-74AF-8443-8840-4D62C73A7A31}"/>
              </a:ext>
            </a:extLst>
          </p:cNvPr>
          <p:cNvSpPr txBox="1"/>
          <p:nvPr/>
        </p:nvSpPr>
        <p:spPr>
          <a:xfrm>
            <a:off x="965200" y="3610014"/>
            <a:ext cx="502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commonly you will see this equivalent syntax: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1FD0A4-35B6-3444-9EE3-F06F12B79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18" y="4105765"/>
            <a:ext cx="6184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2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0360-B311-CA49-941D-F8878303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ggplot2 to make a graphic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F5FA1-23BF-AC4D-8E2C-CC3D98E01897}"/>
              </a:ext>
            </a:extLst>
          </p:cNvPr>
          <p:cNvSpPr txBox="1"/>
          <p:nvPr/>
        </p:nvSpPr>
        <p:spPr>
          <a:xfrm>
            <a:off x="965200" y="1690688"/>
            <a:ext cx="894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Now add layers using ”+” . First use a geometric object function to show the data mapping: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D06073E4-A218-E84A-9838-4B955F86E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533" y="2351543"/>
            <a:ext cx="5012267" cy="324069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65B990EC-61EA-6E41-A54F-ADD511784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0" y="2460588"/>
            <a:ext cx="4508500" cy="1511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0EE505-5C74-B041-A68B-E423ABE770C4}"/>
              </a:ext>
            </a:extLst>
          </p:cNvPr>
          <p:cNvSpPr txBox="1"/>
          <p:nvPr/>
        </p:nvSpPr>
        <p:spPr>
          <a:xfrm>
            <a:off x="1149350" y="4187790"/>
            <a:ext cx="14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to:</a:t>
            </a:r>
          </a:p>
        </p:txBody>
      </p:sp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EB84CEA-AE8A-D149-A356-64CEEC059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350" y="4679891"/>
            <a:ext cx="4483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2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0360-B311-CA49-941D-F8878303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ggplot2 to make a graphic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F5FA1-23BF-AC4D-8E2C-CC3D98E01897}"/>
              </a:ext>
            </a:extLst>
          </p:cNvPr>
          <p:cNvSpPr txBox="1"/>
          <p:nvPr/>
        </p:nvSpPr>
        <p:spPr>
          <a:xfrm>
            <a:off x="965200" y="1690688"/>
            <a:ext cx="46192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Add more layers using “+”</a:t>
            </a:r>
          </a:p>
          <a:p>
            <a:r>
              <a:rPr lang="en-US" dirty="0"/>
              <a:t> - coordinate system to control limits and scales</a:t>
            </a:r>
          </a:p>
          <a:p>
            <a:r>
              <a:rPr lang="en-US" dirty="0"/>
              <a:t> - labels (to override defaults)</a:t>
            </a:r>
          </a:p>
          <a:p>
            <a:r>
              <a:rPr lang="en-US" dirty="0"/>
              <a:t> - themes (to control appearance)</a:t>
            </a:r>
          </a:p>
          <a:p>
            <a:r>
              <a:rPr lang="en-US" dirty="0"/>
              <a:t> - add additional </a:t>
            </a:r>
            <a:r>
              <a:rPr lang="en-US" dirty="0" err="1"/>
              <a:t>geoms</a:t>
            </a:r>
            <a:r>
              <a:rPr lang="en-US" dirty="0"/>
              <a:t> (like error bars)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BC6CD4C-0A76-E548-8BD1-0D5726847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" y="3477047"/>
            <a:ext cx="5270500" cy="1981200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1381B517-820A-AB4A-B2B2-222E279C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69" y="2132645"/>
            <a:ext cx="4335773" cy="26888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BECFE3-CF26-F041-B73D-4B4DB58E1891}"/>
              </a:ext>
            </a:extLst>
          </p:cNvPr>
          <p:cNvSpPr txBox="1"/>
          <p:nvPr/>
        </p:nvSpPr>
        <p:spPr>
          <a:xfrm>
            <a:off x="3284113" y="5718220"/>
            <a:ext cx="388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 careful when limiting the axis range!</a:t>
            </a:r>
          </a:p>
        </p:txBody>
      </p:sp>
    </p:spTree>
    <p:extLst>
      <p:ext uri="{BB962C8B-B14F-4D97-AF65-F5344CB8AC3E}">
        <p14:creationId xmlns:p14="http://schemas.microsoft.com/office/powerpoint/2010/main" val="200383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0360-B311-CA49-941D-F8878303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ggplot2 to make a graphic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F5FA1-23BF-AC4D-8E2C-CC3D98E01897}"/>
              </a:ext>
            </a:extLst>
          </p:cNvPr>
          <p:cNvSpPr txBox="1"/>
          <p:nvPr/>
        </p:nvSpPr>
        <p:spPr>
          <a:xfrm>
            <a:off x="965200" y="1690688"/>
            <a:ext cx="751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control individual elements by adding more layers or arguments to functions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012A60D-6CF5-5041-A309-150501C0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2335805"/>
            <a:ext cx="5351921" cy="3417772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1B0A61-2753-0D47-BDBB-9C0B4901E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79" y="2500312"/>
            <a:ext cx="6019800" cy="2667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8FE6EB-6A3E-1041-8171-67EA53BD4B8E}"/>
              </a:ext>
            </a:extLst>
          </p:cNvPr>
          <p:cNvSpPr txBox="1"/>
          <p:nvPr/>
        </p:nvSpPr>
        <p:spPr>
          <a:xfrm>
            <a:off x="8484631" y="6029362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Chartjunk</a:t>
            </a:r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839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DA8931D-F150-7F48-B497-DF9CE857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355600"/>
            <a:ext cx="7554002" cy="61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5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329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visualization</vt:lpstr>
      <vt:lpstr>A Grammar of Graphics</vt:lpstr>
      <vt:lpstr>steps to make a visualization</vt:lpstr>
      <vt:lpstr>How to use ggplot2 to make a graphic</vt:lpstr>
      <vt:lpstr>How to use ggplot2 to make a graphic</vt:lpstr>
      <vt:lpstr>How to use ggplot2 to make a graphic</vt:lpstr>
      <vt:lpstr>How to use ggplot2 to make a graphic</vt:lpstr>
      <vt:lpstr>How to use ggplot2 to make a graphic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Grammar of Graphics</dc:title>
  <dc:creator>Jamil Bhanji</dc:creator>
  <cp:lastModifiedBy>Jamil Bhanji</cp:lastModifiedBy>
  <cp:revision>11</cp:revision>
  <dcterms:created xsi:type="dcterms:W3CDTF">2021-09-20T16:24:22Z</dcterms:created>
  <dcterms:modified xsi:type="dcterms:W3CDTF">2021-09-22T15:02:37Z</dcterms:modified>
</cp:coreProperties>
</file>