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95" r:id="rId9"/>
    <p:sldId id="29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essa Lobue" initials="VL" lastIdx="1" clrIdx="0">
    <p:extLst>
      <p:ext uri="{19B8F6BF-5375-455C-9EA6-DF929625EA0E}">
        <p15:presenceInfo xmlns:p15="http://schemas.microsoft.com/office/powerpoint/2012/main" userId="S::vlobue@psychology.rutgers.edu::02666d29-be71-456b-b9ea-d85fac811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27"/>
    <p:restoredTop sz="72721"/>
  </p:normalViewPr>
  <p:slideViewPr>
    <p:cSldViewPr snapToGrid="0" snapToObjects="1">
      <p:cViewPr varScale="1">
        <p:scale>
          <a:sx n="88" d="100"/>
          <a:sy n="88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B1ABF-BAF2-0E4B-88A8-8F2BBF0074A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10047-E131-0346-ABBC-77645D0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10047-E131-0346-ABBC-77645D001C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1CAB-AB50-454B-B04D-E06D0566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DF1B7-E36E-6D4C-92F5-EFE2BEAF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CD7F-BEA5-4D4D-BE8A-03D4AE9D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8066-452A-8245-8511-94BFE62F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A180D-DD45-F346-BE9B-3E8AF1BD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71B4-4124-0844-9579-981889A1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7BA5-B7DB-8244-A55A-020B13A3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1EA8-2460-5340-BE0E-0EEF224D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5A18-8E9C-134B-83B1-4E06F30D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8EE6-42F5-6848-B2CE-7E9DBFD5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DBDF-524C-154B-9900-44A8F819B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9678-B3E4-D940-AE48-EC66DF48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6D9-D246-D843-B05D-A5AF81C8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2E6F-3988-E74E-B293-BD840B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6EBE-72AA-174F-9968-BF4561A9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89C8-E319-A140-81ED-8DC64C3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A9F8-7BF4-3649-A3FA-F82572D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9B26-5D8A-9D40-BB52-E4E2136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9CF7-10D8-E940-9A76-756E34A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A0CD-3811-3C41-B371-D9F54138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C31-3AE3-B44B-B806-C9F7646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C74CB-1E9D-EB47-8273-E824D634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B330-9C49-E846-B60B-26EFB104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F64-CB85-5540-85B6-11151A6F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BE2C-7E2E-0044-8A23-C847A87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C9C6-7794-4045-9C4D-F389DF8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D370-B4F7-274E-98C3-09FFAD98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AC88-D941-6147-9BC6-F33ABF1B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BC82D-C44F-134E-B602-6D1762D7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3F2C-46AC-2D48-BDEA-4E97468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5A3C-80D0-A34A-84B9-73C7AAA7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601-30AA-864B-8CAE-D7462F47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EE3AF-3CA2-544A-B58C-238A027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6DCA-044C-9749-984C-1F786319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7EDD4-FD70-F84D-8856-EAA12A679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30E22-29DF-6244-A34F-F79E5EED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9684B-46CD-D144-AD76-83D9E3F6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BBD2-1778-114E-9148-5913A78D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E1B6-2DCB-7E4C-92CF-3A6FD26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768-18F4-944D-8B40-29B5C7AC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B43E-21A1-7545-9A35-CC87E77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54D0-04B2-2548-9FBD-524206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1330-9DBE-AB4A-9C30-E72F61C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64A2-06CD-5C40-9B1C-1FF81AF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D1A39-4A51-624D-AF88-C45CB1B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0F21-1DE7-B243-BD5D-08AA9D30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8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C07-986E-D44C-8084-EF23A87A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0D54-D6EE-B444-9F23-1B02E8FE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DD51-C767-5847-A748-1B10D8F5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32EC-E8AF-6F43-89E4-0CE93890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CBE3-C6BF-E444-A8F7-41715553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2E21D-8539-E647-9CBC-4BB7BC81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DD87-2747-1E4D-8525-CAB9F08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7A76-802C-774E-B82D-A7FD6793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B91A-5C3A-AE4D-9E83-3E73662DE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49E4-BD91-E94D-8D56-78F34E2E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63BF8-AC66-E249-9CE8-8353EEB16B82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9F-6D7B-7B49-A36C-B2BBCD1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DD4DB-B81E-1446-A526-4F8844B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1E121-49A3-D64E-A5F9-356C9005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80386-ACEA-864A-8B44-C8DEA7D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BA7B-6DA4-B74E-ACD6-EC151070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6E3B-4059-8547-9F14-BCA09AE96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763BF8-AC66-E249-9CE8-8353EEB16B82}" type="datetimeFigureOut">
              <a:rPr lang="en-US" smtClean="0"/>
              <a:pPr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399-81D5-3E44-AA7A-88DFA857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6F86-94CE-CF4F-93B3-A2367D4D2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21E121-49A3-D64E-A5F9-356C90050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Mediation and Moderation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9144000" cy="1655762"/>
          </a:xfrm>
        </p:spPr>
        <p:txBody>
          <a:bodyPr/>
          <a:lstStyle/>
          <a:p>
            <a:r>
              <a:rPr lang="en-GB" dirty="0"/>
              <a:t>Vanessa </a:t>
            </a:r>
            <a:r>
              <a:rPr lang="en-GB" dirty="0" err="1"/>
              <a:t>LoBue</a:t>
            </a:r>
            <a:endParaRPr lang="en-GB" dirty="0"/>
          </a:p>
          <a:p>
            <a:r>
              <a:rPr lang="en-GB" dirty="0"/>
              <a:t>Jamil </a:t>
            </a:r>
            <a:r>
              <a:rPr lang="en-GB" dirty="0" err="1"/>
              <a:t>Bhanji</a:t>
            </a:r>
            <a:endParaRPr lang="en-GB" dirty="0"/>
          </a:p>
          <a:p>
            <a:r>
              <a:rPr lang="en-GB" dirty="0"/>
              <a:t>with a little help from Andy Field</a:t>
            </a:r>
          </a:p>
        </p:txBody>
      </p:sp>
    </p:spTree>
    <p:extLst>
      <p:ext uri="{BB962C8B-B14F-4D97-AF65-F5344CB8AC3E}">
        <p14:creationId xmlns:p14="http://schemas.microsoft.com/office/powerpoint/2010/main" val="9075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0200" y="2444046"/>
            <a:ext cx="763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Conditional effect of X on Y at values of the moderator(s):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CaUnTs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Effect         se          t          p       LLCI       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-9.6177     -.0907      .1058     -.8568      .3920     -.2986      .1173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.0000      .1696      .0759     2.2343      .0260      .0204      .3188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9.6177      .4299      .1010     4.2562      .0000      .2314      .6284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Values for quantitative moderators are the mean and plus/minus one SD from mean.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Values for dichotomous moderators are the two values of the moderator.</a:t>
            </a:r>
          </a:p>
        </p:txBody>
      </p:sp>
    </p:spTree>
    <p:extLst>
      <p:ext uri="{BB962C8B-B14F-4D97-AF65-F5344CB8AC3E}">
        <p14:creationId xmlns:p14="http://schemas.microsoft.com/office/powerpoint/2010/main" val="7688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54" y="1295400"/>
            <a:ext cx="673545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up moderation with simple slopes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59" y="2362091"/>
            <a:ext cx="8261482" cy="30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33" y="787401"/>
            <a:ext cx="6382528" cy="51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Moderation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25" y="1803401"/>
            <a:ext cx="8010875" cy="3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6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Refers to a situation when the relationship between a predictor variable and outcome variable can be explained by their relationship to a third variable (the mediator). </a:t>
            </a:r>
          </a:p>
        </p:txBody>
      </p:sp>
    </p:spTree>
    <p:extLst>
      <p:ext uri="{BB962C8B-B14F-4D97-AF65-F5344CB8AC3E}">
        <p14:creationId xmlns:p14="http://schemas.microsoft.com/office/powerpoint/2010/main" val="56064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266" y="1638300"/>
            <a:ext cx="5616802" cy="4629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1589416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115" y="1542143"/>
            <a:ext cx="9372601" cy="4813300"/>
          </a:xfrm>
        </p:spPr>
        <p:txBody>
          <a:bodyPr>
            <a:normAutofit/>
          </a:bodyPr>
          <a:lstStyle/>
          <a:p>
            <a:r>
              <a:rPr lang="en-US" sz="3200" dirty="0"/>
              <a:t>Mediation is tested through three regression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Predicting the outcome from the predictor variable.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Predicting the</a:t>
            </a:r>
            <a:r>
              <a:rPr lang="en-GB" sz="3200" dirty="0"/>
              <a:t> mediator from the predictor variable.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/>
              <a:t>Predicting the</a:t>
            </a:r>
            <a:r>
              <a:rPr lang="en-GB" sz="3200" dirty="0"/>
              <a:t> outcome from both the predictor variable and the mediator.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357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Baron &amp; Kenny, (1986)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1" y="1600200"/>
            <a:ext cx="10130972" cy="4724400"/>
          </a:xfrm>
        </p:spPr>
        <p:txBody>
          <a:bodyPr>
            <a:normAutofit/>
          </a:bodyPr>
          <a:lstStyle/>
          <a:p>
            <a:r>
              <a:rPr lang="en-GB" sz="3200" dirty="0"/>
              <a:t>Four conditions of mediation: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The predictor must significantly predict the outcome 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The predictor must significantly predict the mediator.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The mediator must significantly predict the outcome 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The predictor variable must predict the outcome variable less strongly in model 3 than in model 1.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94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Baron &amp; Kenny’s (1986)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How much of a reduction in the relationship between the predictor and outcome is necessary to infer mediation? </a:t>
            </a:r>
          </a:p>
          <a:p>
            <a:pPr lvl="1"/>
            <a:r>
              <a:rPr lang="en-GB" sz="3200" dirty="0"/>
              <a:t>people tend to look for a change in significance, which can lead to the ‘all or nothing’ thinking that </a:t>
            </a:r>
            <a:r>
              <a:rPr lang="en-GB" sz="3200" i="1" dirty="0"/>
              <a:t>p</a:t>
            </a:r>
            <a:r>
              <a:rPr lang="en-GB" sz="3200" dirty="0"/>
              <a:t>-values encourage.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2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combined effect of two variables on another is known conceptually as </a:t>
            </a:r>
            <a:r>
              <a:rPr lang="en-US" b="1" dirty="0"/>
              <a:t>moderation</a:t>
            </a:r>
            <a:r>
              <a:rPr lang="en-US" dirty="0"/>
              <a:t>, and in statistical terms as an </a:t>
            </a:r>
            <a:r>
              <a:rPr lang="en-US" b="1" dirty="0"/>
              <a:t>interaction effect.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3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Sobel</a:t>
            </a:r>
            <a:r>
              <a:rPr lang="en-US" dirty="0"/>
              <a:t> Test (</a:t>
            </a:r>
            <a:r>
              <a:rPr lang="en-US" dirty="0" err="1"/>
              <a:t>Sobel</a:t>
            </a:r>
            <a:r>
              <a:rPr lang="en-US" dirty="0"/>
              <a:t>, 1982)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An alternative is to estimate the indirect effect and its significance using the </a:t>
            </a:r>
            <a:r>
              <a:rPr lang="en-GB" sz="3200" b="1" dirty="0" err="1"/>
              <a:t>Sobel</a:t>
            </a:r>
            <a:r>
              <a:rPr lang="en-GB" sz="3200" b="1" dirty="0"/>
              <a:t> test </a:t>
            </a:r>
            <a:r>
              <a:rPr lang="en-GB" sz="3200" dirty="0"/>
              <a:t>(</a:t>
            </a:r>
            <a:r>
              <a:rPr lang="en-GB" sz="3200" dirty="0" err="1"/>
              <a:t>Sobel</a:t>
            </a:r>
            <a:r>
              <a:rPr lang="en-GB" sz="3200" dirty="0"/>
              <a:t>. 1982). </a:t>
            </a:r>
          </a:p>
          <a:p>
            <a:r>
              <a:rPr lang="en-GB" sz="3200" dirty="0"/>
              <a:t>If the Sobel test is significant, there is significant mediation.</a:t>
            </a:r>
          </a:p>
          <a:p>
            <a:r>
              <a:rPr lang="en-GB" sz="3200" dirty="0"/>
              <a:t>Significance tests depend upon sample size.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876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Sizes of Mediation</a:t>
            </a:r>
          </a:p>
        </p:txBody>
      </p:sp>
      <p:pic>
        <p:nvPicPr>
          <p:cNvPr id="4" name="Picture 3" descr="Screen Shot 2013-03-14 at 14.47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3111500"/>
            <a:ext cx="5854700" cy="939800"/>
          </a:xfrm>
          <a:prstGeom prst="rect">
            <a:avLst/>
          </a:prstGeom>
        </p:spPr>
      </p:pic>
      <p:pic>
        <p:nvPicPr>
          <p:cNvPr id="5" name="Picture 4" descr="Screen Shot 2013-03-14 at 14.47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737100"/>
            <a:ext cx="5816600" cy="812800"/>
          </a:xfrm>
          <a:prstGeom prst="rect">
            <a:avLst/>
          </a:prstGeom>
        </p:spPr>
      </p:pic>
      <p:pic>
        <p:nvPicPr>
          <p:cNvPr id="9" name="Picture 8" descr="Screen Shot 2013-03-14 at 14.48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24050"/>
            <a:ext cx="2616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0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Sizes of Mediation II</a:t>
            </a:r>
          </a:p>
        </p:txBody>
      </p:sp>
      <p:pic>
        <p:nvPicPr>
          <p:cNvPr id="3" name="Picture 2" descr="Screen Shot 2013-03-14 at 14.5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676400"/>
            <a:ext cx="1671638" cy="990600"/>
          </a:xfrm>
          <a:prstGeom prst="rect">
            <a:avLst/>
          </a:prstGeom>
        </p:spPr>
      </p:pic>
      <p:pic>
        <p:nvPicPr>
          <p:cNvPr id="4" name="Picture 3" descr="Screen Shot 2013-03-14 at 14.50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0" y="3213100"/>
            <a:ext cx="1793875" cy="1016000"/>
          </a:xfrm>
          <a:prstGeom prst="rect">
            <a:avLst/>
          </a:prstGeom>
        </p:spPr>
      </p:pic>
      <p:pic>
        <p:nvPicPr>
          <p:cNvPr id="5" name="Picture 4" descr="Screen Shot 2013-03-14 at 14.50.5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4927600"/>
            <a:ext cx="4347482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Mediation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96" y="2315028"/>
            <a:ext cx="5706724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1" y="1780408"/>
            <a:ext cx="6896099" cy="44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088" y="1864567"/>
            <a:ext cx="7772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**************************************************************************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Model = 4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Y =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Phys_Inf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X =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LnPorn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M = Commit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Sample size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239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**************************************************************************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Outcome: Commit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Model Summary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R       R-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sq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MSE          F        df1        df2          p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.1418      .0201      .5354     4.8633     1.0000   237.0000      .0284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Model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coeff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se          t          p       LLCI       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constant     4.2027      .0545    77.1777      .0000     4.0954     4.3100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LnPorn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-.4697      .2130    -2.2053      .0284     -.8892     -.0501</a:t>
            </a:r>
          </a:p>
        </p:txBody>
      </p:sp>
    </p:spTree>
    <p:extLst>
      <p:ext uri="{BB962C8B-B14F-4D97-AF65-F5344CB8AC3E}">
        <p14:creationId xmlns:p14="http://schemas.microsoft.com/office/powerpoint/2010/main" val="414873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6132" y="2274838"/>
            <a:ext cx="7404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**************************************************************************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Outcome: </a:t>
            </a: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Phys_Inf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Model Summary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  R       R-</a:t>
            </a: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MSE          F        df1        df2          p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.3383      .1144      .4379    15.2453     2.0000   236.0000      .0000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Model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      </a:t>
            </a: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coeff</a:t>
            </a: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 se          t          p       LLCI       ULCI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constant     1.3704      .2518     5.4433      .0000      .8744     1.8663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Commit       -.2710      .0587    -4.6128      .0000     -.3867     -.1552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LnPorn</a:t>
            </a: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.4573      .1946     2.3505      .0196      .0740      .8407 </a:t>
            </a:r>
          </a:p>
        </p:txBody>
      </p:sp>
    </p:spTree>
    <p:extLst>
      <p:ext uri="{BB962C8B-B14F-4D97-AF65-F5344CB8AC3E}">
        <p14:creationId xmlns:p14="http://schemas.microsoft.com/office/powerpoint/2010/main" val="28374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0300" y="2479158"/>
            <a:ext cx="73913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************************** TOTAL EFFECT MODEL ****************************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Outcome: </a:t>
            </a: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Phys_Inf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Model Summary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  R       R-</a:t>
            </a: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sq</a:t>
            </a: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MSE          F        df1        df2          p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.1859      .0346      .4754     8.4866     1.0000   237.0000      .0039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Model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      </a:t>
            </a: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coeff</a:t>
            </a: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 se          t          p       LLCI       ULCI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constant      .2315      .0513     4.5123      .0000      .1304      .3326</a:t>
            </a:r>
            <a:br>
              <a:rPr lang="en-GB" sz="12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GB" sz="1200" dirty="0" err="1">
                <a:latin typeface="Courier New" charset="0"/>
                <a:ea typeface="Courier New" charset="0"/>
                <a:cs typeface="Courier New" charset="0"/>
              </a:rPr>
              <a:t>LnPorn</a:t>
            </a:r>
            <a:r>
              <a:rPr lang="en-GB" sz="1200" dirty="0">
                <a:latin typeface="Courier New" charset="0"/>
                <a:ea typeface="Courier New" charset="0"/>
                <a:cs typeface="Courier New" charset="0"/>
              </a:rPr>
              <a:t>        .5846      .2007     2.9132      .0039      .1893      .9800 </a:t>
            </a:r>
          </a:p>
        </p:txBody>
      </p:sp>
    </p:spTree>
    <p:extLst>
      <p:ext uri="{BB962C8B-B14F-4D97-AF65-F5344CB8AC3E}">
        <p14:creationId xmlns:p14="http://schemas.microsoft.com/office/powerpoint/2010/main" val="182811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6501" y="100192"/>
            <a:ext cx="736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***************** TOTAL, DIRECT, AND INDIRECT EFFECTS ********************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Total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Effect         SE          t          p       LLCI       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.5846      .2007     2.9132      .0039      .1893      .9800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Direct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Effect         SE          t          p       LLCI       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.4573      .1946     2.3505      .0196      .0740      .8407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Indirect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Effect    Boot SE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BootLLCI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Commit      .1273      .0708      .0170      .2972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Partially standardized indirect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Effect    Boot SE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BootLLCI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Commit      .1818      .0997      .0215      .4156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Completely standardized indirect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Effect    Boot SE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BootLLCI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Commit      .0405      .0220      .0052      .0922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Ratio of indirect to total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Effect    Boot SE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BootLLCI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Commit      .2177     8.6658      .0082     1.2609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Ratio of indirect to direct effect of X on 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Effect    Boot SE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BootLLCI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Commit      .2783    13.7610     -.0392     4.1073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R-squared mediation effect size (R-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sq_med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)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Effect    Boot SE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BootLLCI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BootULCI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Commit      .0138      .0104      .0009      .0462</a:t>
            </a:r>
          </a:p>
        </p:txBody>
      </p:sp>
    </p:spTree>
    <p:extLst>
      <p:ext uri="{BB962C8B-B14F-4D97-AF65-F5344CB8AC3E}">
        <p14:creationId xmlns:p14="http://schemas.microsoft.com/office/powerpoint/2010/main" val="1222625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2901" y="27296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Normal theory tests for indirect effect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Effect         se          Z          p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.1273      .0652     1.9526      .0509</a:t>
            </a:r>
          </a:p>
        </p:txBody>
      </p:sp>
    </p:spTree>
    <p:extLst>
      <p:ext uri="{BB962C8B-B14F-4D97-AF65-F5344CB8AC3E}">
        <p14:creationId xmlns:p14="http://schemas.microsoft.com/office/powerpoint/2010/main" val="3076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violent video games make people antisocial? 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442 youths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Aggression,</a:t>
            </a:r>
          </a:p>
          <a:p>
            <a:pPr lvl="1"/>
            <a:r>
              <a:rPr lang="en-US" dirty="0"/>
              <a:t>Callous unemotional traits (</a:t>
            </a:r>
            <a:r>
              <a:rPr lang="en-US" dirty="0" err="1"/>
              <a:t>CaUnTs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hours spent playing video games per week</a:t>
            </a:r>
          </a:p>
        </p:txBody>
      </p:sp>
    </p:spTree>
    <p:extLst>
      <p:ext uri="{BB962C8B-B14F-4D97-AF65-F5344CB8AC3E}">
        <p14:creationId xmlns:p14="http://schemas.microsoft.com/office/powerpoint/2010/main" val="40925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Mediation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was a significant indirect effect of pornography consumption on infidelity though relationship commitment, </a:t>
            </a:r>
            <a:r>
              <a:rPr lang="en-GB" i="1" dirty="0"/>
              <a:t>b</a:t>
            </a:r>
            <a:r>
              <a:rPr lang="en-GB" dirty="0"/>
              <a:t> = 0.127, 95% </a:t>
            </a:r>
            <a:r>
              <a:rPr lang="en-GB" dirty="0" err="1"/>
              <a:t>BCa</a:t>
            </a:r>
            <a:r>
              <a:rPr lang="en-GB" dirty="0"/>
              <a:t> CI [0.017, 0.297].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1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Mediation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98" y="2133901"/>
            <a:ext cx="7579304" cy="28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59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Often you will have categorical predictors that have more than two categories</a:t>
            </a:r>
          </a:p>
          <a:p>
            <a:endParaRPr lang="en-US" sz="3200" dirty="0"/>
          </a:p>
          <a:p>
            <a:r>
              <a:rPr lang="en-GB" sz="3200" dirty="0"/>
              <a:t>These groups cannot be distinguished using a single variable coded with zeros and ones. Therefore, we use what’s called </a:t>
            </a:r>
            <a:r>
              <a:rPr lang="en-GB" sz="3200" b="1" dirty="0"/>
              <a:t>dummy variables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522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for the Glastonbury Festival Data</a:t>
            </a:r>
          </a:p>
        </p:txBody>
      </p:sp>
      <p:pic>
        <p:nvPicPr>
          <p:cNvPr id="6" name="Picture 5" descr="Screen Shot 2013-03-14 at 16.5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1" y="2627149"/>
            <a:ext cx="11308994" cy="30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97" y="983343"/>
            <a:ext cx="9026327" cy="5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9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35" y="705757"/>
            <a:ext cx="8928330" cy="5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66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Dummy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67" y="2000167"/>
            <a:ext cx="7703267" cy="33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0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01" y="122238"/>
            <a:ext cx="7723985" cy="3852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600" y="4130043"/>
            <a:ext cx="3073400" cy="23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5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Reporting Results</a:t>
            </a:r>
          </a:p>
        </p:txBody>
      </p:sp>
      <p:pic>
        <p:nvPicPr>
          <p:cNvPr id="3" name="Picture 2" descr="Screen Shot 2013-03-14 at 17.1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96" y="1690688"/>
            <a:ext cx="8942869" cy="45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Moderation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If callous-unemotional traits were a moderator then we’re saying that the strength or direction of the relationship between game playing and aggression is affected by callous-unemotional traits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987" y="1549400"/>
            <a:ext cx="6980569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62" y="622300"/>
            <a:ext cx="8019142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4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Statistical Moderation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61" y="1676401"/>
            <a:ext cx="7335438" cy="2478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4508501"/>
            <a:ext cx="7965402" cy="12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interaction term makes the </a:t>
            </a:r>
            <a:r>
              <a:rPr lang="en-US" sz="3200" i="1" dirty="0" err="1"/>
              <a:t>b</a:t>
            </a:r>
            <a:r>
              <a:rPr lang="en-US" sz="3200" dirty="0" err="1"/>
              <a:t>s</a:t>
            </a:r>
            <a:r>
              <a:rPr lang="en-US" sz="3200" dirty="0"/>
              <a:t> for the main predictors </a:t>
            </a:r>
            <a:r>
              <a:rPr lang="en-US" sz="3200" dirty="0" err="1"/>
              <a:t>uninterpretable</a:t>
            </a:r>
            <a:r>
              <a:rPr lang="en-US" sz="3200" dirty="0"/>
              <a:t> in many situations.</a:t>
            </a:r>
          </a:p>
          <a:p>
            <a:r>
              <a:rPr lang="en-US" sz="3200" dirty="0"/>
              <a:t>For this reason, it is common to transform the predictors using grand mean </a:t>
            </a:r>
            <a:r>
              <a:rPr lang="en-US" sz="3200" dirty="0" err="1"/>
              <a:t>centring</a:t>
            </a:r>
            <a:r>
              <a:rPr lang="en-US" sz="3200" dirty="0"/>
              <a:t>.</a:t>
            </a:r>
          </a:p>
          <a:p>
            <a:r>
              <a:rPr lang="en-US" sz="3200" dirty="0"/>
              <a:t>Centring refers to the process of transforming a variable into deviations around a fixed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714" y="154808"/>
            <a:ext cx="4788486" cy="556393"/>
          </a:xfrm>
        </p:spPr>
        <p:txBody>
          <a:bodyPr>
            <a:normAutofit fontScale="90000"/>
          </a:bodyPr>
          <a:lstStyle/>
          <a:p>
            <a:r>
              <a:rPr lang="en-US" dirty="0"/>
              <a:t>Fitting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14" y="154808"/>
            <a:ext cx="5055186" cy="61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2870202" y="1417639"/>
            <a:ext cx="74675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**************************************************************************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Model = 1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Y = Aggress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X =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Vid_Game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M =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CaUnTs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Sample size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442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**************************************************************************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Outcome: Aggress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Model Summary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R       R-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sq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MSE          F        df1        df2          p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.6142      .3773    99.5266    90.5311     3.0000   438.0000      .0000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Model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  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coeff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 se          t          p       LLCI       ULCI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constant    39.9671      .4750    84.1365      .0000    39.0335    40.9007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CaUnTs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  .7601      .0466    16.3042      .0000      .6685      .8517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Vid_Game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  .1696      .0759     2.2343      .0260      .0204      .3188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int_1         .0271      .0073     3.7051      .0002      .0127      .0414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Interactions:</a:t>
            </a: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br>
              <a:rPr lang="en-GB" sz="1200" dirty="0">
                <a:latin typeface="Courier" charset="0"/>
                <a:ea typeface="Times New Roman" charset="0"/>
                <a:cs typeface="Arial" charset="0"/>
              </a:rPr>
            </a:b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int_1 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Vid_Game</a:t>
            </a:r>
            <a:r>
              <a:rPr lang="en-GB" sz="1200" dirty="0">
                <a:latin typeface="Courier" charset="0"/>
                <a:ea typeface="Times New Roman" charset="0"/>
                <a:cs typeface="Arial" charset="0"/>
              </a:rPr>
              <a:t>    X     </a:t>
            </a:r>
            <a:r>
              <a:rPr lang="en-GB" sz="1200" dirty="0" err="1">
                <a:latin typeface="Courier" charset="0"/>
                <a:ea typeface="Times New Roman" charset="0"/>
                <a:cs typeface="Arial" charset="0"/>
              </a:rPr>
              <a:t>CaUnTs</a:t>
            </a:r>
            <a:endParaRPr lang="en-GB" sz="1200" dirty="0">
              <a:latin typeface="Courier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3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1491</Words>
  <Application>Microsoft Macintosh PowerPoint</Application>
  <PresentationFormat>Widescreen</PresentationFormat>
  <Paragraphs>78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Office Theme</vt:lpstr>
      <vt:lpstr>Mediation and Moderation</vt:lpstr>
      <vt:lpstr>Moderation</vt:lpstr>
      <vt:lpstr>Example</vt:lpstr>
      <vt:lpstr>Conceptual Moderation Model</vt:lpstr>
      <vt:lpstr>PowerPoint Presentation</vt:lpstr>
      <vt:lpstr>The Statistical Moderation Model</vt:lpstr>
      <vt:lpstr>Centering Variables</vt:lpstr>
      <vt:lpstr>Fitting the model</vt:lpstr>
      <vt:lpstr>Output</vt:lpstr>
      <vt:lpstr>Output</vt:lpstr>
      <vt:lpstr>Output</vt:lpstr>
      <vt:lpstr>Following up moderation with simple slopes analysis</vt:lpstr>
      <vt:lpstr>PowerPoint Presentation</vt:lpstr>
      <vt:lpstr>Reporting Moderation Analysis</vt:lpstr>
      <vt:lpstr>Mediation</vt:lpstr>
      <vt:lpstr>The Statistical Model</vt:lpstr>
      <vt:lpstr>Baron &amp; Kenny, (1986)</vt:lpstr>
      <vt:lpstr>Baron &amp; Kenny, (1986) </vt:lpstr>
      <vt:lpstr>Limitations of Baron &amp; Kenny’s (1986) approach</vt:lpstr>
      <vt:lpstr>Sobel Test (Sobel, 1982)</vt:lpstr>
      <vt:lpstr>Effect Sizes of Mediation</vt:lpstr>
      <vt:lpstr>Effect Sizes of Mediation II</vt:lpstr>
      <vt:lpstr>Example of a Mediation Model</vt:lpstr>
      <vt:lpstr>Fitting the Model</vt:lpstr>
      <vt:lpstr>Output</vt:lpstr>
      <vt:lpstr>Output</vt:lpstr>
      <vt:lpstr>Output</vt:lpstr>
      <vt:lpstr>PowerPoint Presentation</vt:lpstr>
      <vt:lpstr>Sobel test</vt:lpstr>
      <vt:lpstr>Reporting Mediation Analysis</vt:lpstr>
      <vt:lpstr>Reporting Mediation Analysis</vt:lpstr>
      <vt:lpstr>Categorical Predictors in Regression</vt:lpstr>
      <vt:lpstr>Dummy coding for the Glastonbury Festival Data</vt:lpstr>
      <vt:lpstr>PowerPoint Presentation</vt:lpstr>
      <vt:lpstr>PowerPoint Presentation</vt:lpstr>
      <vt:lpstr>Output for Dummy Variables</vt:lpstr>
      <vt:lpstr>PowerPoint Presentation</vt:lpstr>
      <vt:lpstr>Reporting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need statistics?</dc:title>
  <dc:creator>Vanessa Lobue</dc:creator>
  <cp:lastModifiedBy>Vanessa Lobue</cp:lastModifiedBy>
  <cp:revision>116</cp:revision>
  <dcterms:created xsi:type="dcterms:W3CDTF">2021-01-14T20:20:19Z</dcterms:created>
  <dcterms:modified xsi:type="dcterms:W3CDTF">2021-03-29T16:37:17Z</dcterms:modified>
</cp:coreProperties>
</file>