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57" r:id="rId12"/>
    <p:sldId id="259" r:id="rId13"/>
    <p:sldId id="258" r:id="rId14"/>
    <p:sldId id="26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B4E8-FBB7-FC49-8797-2C905161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F3A9-F8F6-F547-BED3-63779A139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FDC8-ED90-AD4C-8BCE-560E56F0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2E49-867B-EA4A-8932-64B0354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7AB1-AA5C-5C45-A38D-EC32BAB1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A4E-55E9-6344-A2F4-C72C1922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26E46-B5A5-7E4A-B31C-FC02A8DF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1664-7114-264C-BCCE-F348B7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6529-ED69-8547-89E7-9E482C4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CCD9-B992-ED45-A3EC-6A23A87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9297F-C852-734F-900D-1DDBB05A2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4DDA-DE0A-5C41-9FA6-E561E9A9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B9A-A808-2643-9864-470DF2B1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2D3E-4074-3A40-AA65-C37776F0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EE37-7C97-EC43-B50B-BE63DBD2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70D9-822F-AC41-9D71-3538CABA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1869-854F-5D4B-9CF1-591FF306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D6DD-65A1-0247-9FBB-50EB2410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5F3E-0AAF-6C45-A0FA-75CE038C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DB0A-3E0E-FF4E-8E29-10EF9777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305-5E48-4242-A6D2-1C1CED6C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B79F-47D9-B34D-8E9D-F6EE3AD74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FF41-4832-2D42-BB7E-CF9873DD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F8A0-755A-CE44-A9B2-236C11DE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80D9-0F15-F44D-A21B-56A5962D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04E8-18E3-CA41-9F32-E1881875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8101-505D-F34D-BCD9-D4D47AC01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5A2C1-9003-284A-AE9E-B50D4EBE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37695-4702-984E-B569-27537B7B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B8EA-584D-DB4F-B826-FFE3B066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B695-DEB6-774B-B742-FC6D8BB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8176-3A90-8E4E-93B5-2124FDDE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5C6B-2171-4149-A711-C23BB3370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690C-0F64-9049-9E8E-D65B6D305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079A7-2C25-BE4F-83E6-87298A070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A6F5F-3275-6D45-B19B-99A51EF31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A6AAD-CA21-0840-B3A9-24691B4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F3CB8-3612-A74E-84A8-3421A3A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9C3CE-B106-C742-88EE-E737B45B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2774-C3CF-9943-A44C-A35115C0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FB586-0AE0-034D-8DF9-57A9F6E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FDB7-3010-2F4F-8132-1723ECD4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6827C-CB20-8D49-AF90-551D1A32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61A4B-42C9-3D47-AABA-CDE2E55C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ABD7F-304C-AB47-942B-242157B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55A7-9F43-494C-977B-75CB1727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9CEC-85DA-C44F-94D3-B21AB0FC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4563-19CD-B14E-B635-BE781CF3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AA9-9847-B145-8708-6477A119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4979-E9A7-B040-B4FC-D2504E9C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87C1-8E34-8147-8F2C-05EF6B1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2CB8-C266-9745-9401-A7BA196C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7E1E-E933-9948-A5A2-761A3405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E2D66-7421-EC40-A7EF-45C882E05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7CECE-92C5-1643-8062-DA74BFB1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F9BD-1174-1D43-B245-87B58868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B556-B02A-B345-BCD4-A08F687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45BC-6F4D-444A-B41F-27535094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50FCB-23B5-F646-AE37-CBC70B82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FD85-2E46-294E-BA67-717849D9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E7A8-B2A5-9147-8CA1-09769F101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CE7B-5F7F-CB47-B03A-8312B1E0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4DB5-D94B-4643-A2DB-9BAE177DD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00526207-Using-Projec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markdown.rstudio.com/lesson-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asureevaluation.org/resources/events/the-life-changing-magic-of-tidying-up-your-data-the-art-and-science-of-making-data-organized-and-useab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asureevaluation.org/resources/events/the-life-changing-magic-of-tidying-up-your-data-the-art-and-science-of-making-data-organized-and-use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7B92-217C-1842-AEF5-654822C16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and documenting your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2132-4AE9-E648-B687-CB522722C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967"/>
            <a:ext cx="9144000" cy="1655762"/>
          </a:xfrm>
        </p:spPr>
        <p:txBody>
          <a:bodyPr/>
          <a:lstStyle/>
          <a:p>
            <a:r>
              <a:rPr lang="en-US" dirty="0"/>
              <a:t>Jamil Palacios Bhanji</a:t>
            </a:r>
          </a:p>
          <a:p>
            <a:r>
              <a:rPr lang="en-US" dirty="0"/>
              <a:t>Vanessa </a:t>
            </a:r>
            <a:r>
              <a:rPr lang="en-US" dirty="0" err="1"/>
              <a:t>Lobue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6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24024-608B-B945-A315-4189BA373550}"/>
              </a:ext>
            </a:extLst>
          </p:cNvPr>
          <p:cNvSpPr txBox="1"/>
          <p:nvPr/>
        </p:nvSpPr>
        <p:spPr>
          <a:xfrm>
            <a:off x="115909" y="1339403"/>
            <a:ext cx="116269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class-activities/</a:t>
            </a:r>
          </a:p>
          <a:p>
            <a:r>
              <a:rPr lang="en-US" dirty="0">
                <a:latin typeface="Andale Mono" panose="020B0509000000000004" pitchFamily="49" charset="0"/>
              </a:rPr>
              <a:t>    ├── week1-setup-import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week1-setup-import.Rproj	# RStudio project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data	# save raw datasets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</a:t>
            </a:r>
            <a:r>
              <a:rPr lang="en-US" dirty="0" err="1">
                <a:latin typeface="Andale Mono" panose="020B0509000000000004" pitchFamily="49" charset="0"/>
              </a:rPr>
              <a:t>dataset.csv</a:t>
            </a:r>
            <a:r>
              <a:rPr lang="en-US" dirty="0">
                <a:latin typeface="Andale Mono" panose="020B0509000000000004" pitchFamily="49" charset="0"/>
              </a:rPr>
              <a:t>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r_docs</a:t>
            </a:r>
            <a:r>
              <a:rPr lang="en-US" dirty="0">
                <a:latin typeface="Andale Mono" panose="020B0509000000000004" pitchFamily="49" charset="0"/>
              </a:rPr>
              <a:t>	# save R analysis work here 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week1-setup-import.Rmd	# analysis code, charts, &amp; notes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week1-setup-import.html # knit version of *.</a:t>
            </a:r>
            <a:r>
              <a:rPr lang="en-US" dirty="0" err="1">
                <a:latin typeface="Andale Mono" panose="020B0509000000000004" pitchFamily="49" charset="0"/>
              </a:rPr>
              <a:t>Rmd</a:t>
            </a:r>
            <a:r>
              <a:rPr lang="en-US" dirty="0">
                <a:latin typeface="Andale Mono" panose="020B0509000000000004" pitchFamily="49" charset="0"/>
              </a:rPr>
              <a:t>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	# save all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files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week1-setup-import.sav 	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datafile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week1-setup-import-syntax.sps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syntax (analysis code)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week1-setup-import-output.spv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output file (code &amp; charts)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week1-setup-import-notes.{txt/doc/</a:t>
            </a:r>
            <a:r>
              <a:rPr lang="en-US" dirty="0" err="1">
                <a:latin typeface="Andale Mono" panose="020B0509000000000004" pitchFamily="49" charset="0"/>
              </a:rPr>
              <a:t>etc</a:t>
            </a:r>
            <a:r>
              <a:rPr lang="en-US" dirty="0">
                <a:latin typeface="Andale Mono" panose="020B0509000000000004" pitchFamily="49" charset="0"/>
              </a:rPr>
              <a:t>}  # notes in your </a:t>
            </a:r>
            <a:r>
              <a:rPr lang="en-US" dirty="0" err="1">
                <a:latin typeface="Andale Mono" panose="020B0509000000000004" pitchFamily="49" charset="0"/>
              </a:rPr>
              <a:t>fave</a:t>
            </a:r>
            <a:r>
              <a:rPr lang="en-US" dirty="0">
                <a:latin typeface="Andale Mono" panose="020B0509000000000004" pitchFamily="49" charset="0"/>
              </a:rPr>
              <a:t> format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└── images	#if needed, save chart images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├── fig1.png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└── fig1.svg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4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2D33-B2BD-2A45-8521-8489A575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RStudio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3DE3-1A16-C846-A3D4-0F0058C1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divide your work into multiple contexts, each with their own working directory, workspace, history, and documents (including data files and R Markdown docs</a:t>
            </a:r>
          </a:p>
          <a:p>
            <a:r>
              <a:rPr lang="en-US" dirty="0"/>
              <a:t>consists of a folder with one *.</a:t>
            </a:r>
            <a:r>
              <a:rPr lang="en-US" dirty="0" err="1"/>
              <a:t>rproj</a:t>
            </a:r>
            <a:r>
              <a:rPr lang="en-US" dirty="0"/>
              <a:t> file at the top level of the folder</a:t>
            </a:r>
          </a:p>
          <a:p>
            <a:pPr lvl="1"/>
            <a:r>
              <a:rPr lang="en-US" dirty="0"/>
              <a:t>all files for the project are within that folder (e.g., within “data”, “</a:t>
            </a:r>
            <a:r>
              <a:rPr lang="en-US" dirty="0" err="1"/>
              <a:t>r_docs</a:t>
            </a:r>
            <a:r>
              <a:rPr lang="en-US" dirty="0"/>
              <a:t>”, “images” sub-folders)</a:t>
            </a:r>
          </a:p>
          <a:p>
            <a:pPr lvl="1"/>
            <a:r>
              <a:rPr lang="en-US" dirty="0"/>
              <a:t>you can also have non-R files (e.g., </a:t>
            </a:r>
            <a:r>
              <a:rPr lang="en-US" dirty="0" err="1"/>
              <a:t>spss</a:t>
            </a:r>
            <a:r>
              <a:rPr lang="en-US" dirty="0"/>
              <a:t>) files within the same folder</a:t>
            </a:r>
          </a:p>
          <a:p>
            <a:pPr lvl="1"/>
            <a:r>
              <a:rPr lang="en-US" dirty="0"/>
              <a:t>file paths (e.g., data file locations) can be specified relative to the project folder, allowing you to port the whole folder from one location to another (makes sharing easier)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825E2-10CE-3F43-B909-C9E6631C7227}"/>
              </a:ext>
            </a:extLst>
          </p:cNvPr>
          <p:cNvSpPr txBox="1"/>
          <p:nvPr/>
        </p:nvSpPr>
        <p:spPr>
          <a:xfrm>
            <a:off x="3117058" y="6311900"/>
            <a:ext cx="823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https://support.rstudio.com/hc/en-us/articles/200526207-Using-Projects</a:t>
            </a:r>
            <a:r>
              <a:rPr lang="en-US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49347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39BF-660F-9A42-B31D-C894A5F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78C5-E136-B94B-B42C-2308D8DC0899}"/>
              </a:ext>
            </a:extLst>
          </p:cNvPr>
          <p:cNvSpPr txBox="1"/>
          <p:nvPr/>
        </p:nvSpPr>
        <p:spPr>
          <a:xfrm>
            <a:off x="838202" y="1558344"/>
            <a:ext cx="4184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 -&gt; New Project</a:t>
            </a:r>
          </a:p>
          <a:p>
            <a:endParaRPr lang="en-US" sz="2000" dirty="0"/>
          </a:p>
          <a:p>
            <a:r>
              <a:rPr lang="en-US" sz="2000" dirty="0"/>
              <a:t>Select “Existing Directory” – because we have already created the folder and sub-folders when we did the SPSS lab activity</a:t>
            </a:r>
          </a:p>
          <a:p>
            <a:endParaRPr lang="en-US" sz="2000" dirty="0"/>
          </a:p>
          <a:p>
            <a:r>
              <a:rPr lang="en-US" sz="2000" dirty="0"/>
              <a:t>Anytime you want to work on this project, start by opening the project file (double-click on the Project file or go to </a:t>
            </a:r>
            <a:r>
              <a:rPr lang="en-US" sz="2000" dirty="0" err="1"/>
              <a:t>Rstudio</a:t>
            </a:r>
            <a:r>
              <a:rPr lang="en-US" sz="2000" dirty="0"/>
              <a:t>-&gt;File-&gt;Open Project (not “Open File”)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ECB502-9228-694A-96E7-896C7382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83" y="1558344"/>
            <a:ext cx="6098116" cy="43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24024-608B-B945-A315-4189BA373550}"/>
              </a:ext>
            </a:extLst>
          </p:cNvPr>
          <p:cNvSpPr txBox="1"/>
          <p:nvPr/>
        </p:nvSpPr>
        <p:spPr>
          <a:xfrm>
            <a:off x="115909" y="1339403"/>
            <a:ext cx="122168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class-activities/</a:t>
            </a:r>
          </a:p>
          <a:p>
            <a:r>
              <a:rPr lang="en-US" dirty="0">
                <a:latin typeface="Andale Mono" panose="020B0509000000000004" pitchFamily="49" charset="0"/>
              </a:rPr>
              <a:t>    ├── week1-setup-import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ndale Mono" panose="020B0509000000000004" pitchFamily="49" charset="0"/>
              </a:rPr>
              <a:t>week1-setup-import.Rproj</a:t>
            </a:r>
            <a:r>
              <a:rPr lang="en-US" dirty="0">
                <a:latin typeface="Andale Mono" panose="020B0509000000000004" pitchFamily="49" charset="0"/>
              </a:rPr>
              <a:t>	# RStudio project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data	# save raw datasets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</a:t>
            </a:r>
            <a:r>
              <a:rPr lang="en-US" dirty="0" err="1">
                <a:latin typeface="Andale Mono" panose="020B0509000000000004" pitchFamily="49" charset="0"/>
              </a:rPr>
              <a:t>dataset.csv</a:t>
            </a:r>
            <a:r>
              <a:rPr lang="en-US" dirty="0">
                <a:latin typeface="Andale Mono" panose="020B0509000000000004" pitchFamily="49" charset="0"/>
              </a:rPr>
              <a:t>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r_docs</a:t>
            </a:r>
            <a:r>
              <a:rPr lang="en-US" dirty="0">
                <a:latin typeface="Andale Mono" panose="020B0509000000000004" pitchFamily="49" charset="0"/>
              </a:rPr>
              <a:t>	# save R analysis work here 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week1-setup-import.Rmd	# analysis code, charts, &amp; notes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week1-setup-import.html # knit version of *.</a:t>
            </a:r>
            <a:r>
              <a:rPr lang="en-US" dirty="0" err="1">
                <a:latin typeface="Andale Mono" panose="020B0509000000000004" pitchFamily="49" charset="0"/>
              </a:rPr>
              <a:t>Rmd</a:t>
            </a:r>
            <a:r>
              <a:rPr lang="en-US" dirty="0">
                <a:latin typeface="Andale Mono" panose="020B0509000000000004" pitchFamily="49" charset="0"/>
              </a:rPr>
              <a:t>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	# save all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files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week1-setup-import.sav 	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datafile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week1-setup-import-syntax.sps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syntax (analysis code)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week1-setup-import-output.spv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output file (code &amp; charts)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week1-setup-import-notes.{txt/doc/</a:t>
            </a:r>
            <a:r>
              <a:rPr lang="en-US" dirty="0" err="1">
                <a:latin typeface="Andale Mono" panose="020B0509000000000004" pitchFamily="49" charset="0"/>
              </a:rPr>
              <a:t>etc</a:t>
            </a:r>
            <a:r>
              <a:rPr lang="en-US" dirty="0">
                <a:latin typeface="Andale Mono" panose="020B0509000000000004" pitchFamily="49" charset="0"/>
              </a:rPr>
              <a:t>}	# notes in your </a:t>
            </a:r>
            <a:r>
              <a:rPr lang="en-US" dirty="0" err="1">
                <a:latin typeface="Andale Mono" panose="020B0509000000000004" pitchFamily="49" charset="0"/>
              </a:rPr>
              <a:t>fave</a:t>
            </a:r>
            <a:r>
              <a:rPr lang="en-US" dirty="0">
                <a:latin typeface="Andale Mono" panose="020B0509000000000004" pitchFamily="49" charset="0"/>
              </a:rPr>
              <a:t> format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└── images	#if needed, save chart images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├── fig1.png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└── fig1.svg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5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5A81-AB7B-F547-8908-37131FA4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an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C41D-F6B2-FB47-8779-E00A25B6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387"/>
            <a:ext cx="4137212" cy="478310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File-&gt;New File-&gt;</a:t>
            </a:r>
            <a:r>
              <a:rPr lang="en-US" sz="2000" dirty="0" err="1"/>
              <a:t>Rmarkdown</a:t>
            </a:r>
            <a:endParaRPr lang="en-US" sz="2000" dirty="0"/>
          </a:p>
          <a:p>
            <a:r>
              <a:rPr lang="en-US" sz="2000" dirty="0"/>
              <a:t>then Edit the setup code chunk and Save in your “</a:t>
            </a:r>
            <a:r>
              <a:rPr lang="en-US" sz="2000" dirty="0" err="1"/>
              <a:t>r_docs</a:t>
            </a:r>
            <a:r>
              <a:rPr lang="en-US" sz="2000" dirty="0"/>
              <a:t>” sub-folder</a:t>
            </a:r>
          </a:p>
          <a:p>
            <a:r>
              <a:rPr lang="en-US" sz="2000" dirty="0"/>
              <a:t>use this file for all your notes, code, and visuals</a:t>
            </a:r>
          </a:p>
          <a:p>
            <a:r>
              <a:rPr lang="en-US" sz="2000" dirty="0"/>
              <a:t>run your code chunks in order!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700" dirty="0" err="1">
                <a:latin typeface="Andale Mono" panose="020B0509000000000004" pitchFamily="49" charset="0"/>
              </a:rPr>
              <a:t>knitr</a:t>
            </a:r>
            <a:r>
              <a:rPr lang="en-US" sz="1700" dirty="0">
                <a:latin typeface="Andale Mono" panose="020B0509000000000004" pitchFamily="49" charset="0"/>
              </a:rPr>
              <a:t>::</a:t>
            </a:r>
            <a:r>
              <a:rPr lang="en-US" sz="1700" dirty="0" err="1">
                <a:latin typeface="Andale Mono" panose="020B0509000000000004" pitchFamily="49" charset="0"/>
              </a:rPr>
              <a:t>opts_knit$set</a:t>
            </a:r>
            <a:r>
              <a:rPr lang="en-US" sz="1700" dirty="0">
                <a:latin typeface="Andale Mono" panose="020B0509000000000004" pitchFamily="49" charset="0"/>
              </a:rPr>
              <a:t>(</a:t>
            </a:r>
            <a:r>
              <a:rPr lang="en-US" sz="1700" dirty="0" err="1">
                <a:latin typeface="Andale Mono" panose="020B0509000000000004" pitchFamily="49" charset="0"/>
              </a:rPr>
              <a:t>root.dir</a:t>
            </a:r>
            <a:r>
              <a:rPr lang="en-US" sz="1700" dirty="0">
                <a:latin typeface="Andale Mono" panose="020B0509000000000004" pitchFamily="49" charset="0"/>
              </a:rPr>
              <a:t> = </a:t>
            </a:r>
            <a:r>
              <a:rPr lang="en-US" sz="1700" dirty="0" err="1">
                <a:latin typeface="Andale Mono" panose="020B0509000000000004" pitchFamily="49" charset="0"/>
              </a:rPr>
              <a:t>rprojroot</a:t>
            </a:r>
            <a:r>
              <a:rPr lang="en-US" sz="1700" dirty="0">
                <a:latin typeface="Andale Mono" panose="020B0509000000000004" pitchFamily="49" charset="0"/>
              </a:rPr>
              <a:t>::</a:t>
            </a:r>
            <a:r>
              <a:rPr lang="en-US" sz="1700" dirty="0" err="1">
                <a:latin typeface="Andale Mono" panose="020B0509000000000004" pitchFamily="49" charset="0"/>
              </a:rPr>
              <a:t>find_rstudio_root_file</a:t>
            </a:r>
            <a:r>
              <a:rPr lang="en-US" sz="1700" dirty="0">
                <a:latin typeface="Andale Mono" panose="020B0509000000000004" pitchFamily="49" charset="0"/>
              </a:rPr>
              <a:t>())</a:t>
            </a:r>
          </a:p>
          <a:p>
            <a:pPr marL="0" indent="0">
              <a:buNone/>
            </a:pPr>
            <a:endParaRPr lang="en-US" sz="17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100" dirty="0"/>
              <a:t>This line sets the root directory in your project environment to be the R project folder. This way, you can write paths starting from the project folder.</a:t>
            </a:r>
          </a:p>
          <a:p>
            <a:pPr marL="0" indent="0">
              <a:buNone/>
            </a:pPr>
            <a:r>
              <a:rPr lang="en-US" sz="2100" dirty="0"/>
              <a:t>Alternatively, you can </a:t>
            </a:r>
          </a:p>
          <a:p>
            <a:pPr marL="457200" indent="-457200">
              <a:buAutoNum type="arabicParenBoth"/>
            </a:pPr>
            <a:r>
              <a:rPr lang="en-US" sz="2100" dirty="0"/>
              <a:t>specify paths from the folder where your </a:t>
            </a:r>
            <a:r>
              <a:rPr lang="en-US" sz="2100" dirty="0" err="1"/>
              <a:t>Rmd</a:t>
            </a:r>
            <a:r>
              <a:rPr lang="en-US" sz="2100" dirty="0"/>
              <a:t> is stored. </a:t>
            </a:r>
          </a:p>
          <a:p>
            <a:pPr marL="457200" indent="-457200">
              <a:buAutoNum type="arabicParenBoth"/>
            </a:pPr>
            <a:r>
              <a:rPr lang="en-US" sz="2100" dirty="0"/>
              <a:t>use the </a:t>
            </a:r>
            <a:r>
              <a:rPr lang="en-US" sz="1700" dirty="0">
                <a:latin typeface="Andale Mono" panose="020B0509000000000004" pitchFamily="49" charset="0"/>
              </a:rPr>
              <a:t>here::here() </a:t>
            </a:r>
            <a:r>
              <a:rPr lang="en-US" sz="2100" dirty="0"/>
              <a:t>function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8C0362-EAA5-2B44-9544-F13DBD2D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3" y="1437387"/>
            <a:ext cx="7131315" cy="42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5A81-AB7B-F547-8908-37131FA4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C41D-F6B2-FB47-8779-E00A25B6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7" y="1586753"/>
            <a:ext cx="8839913" cy="470097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Alternatives: </a:t>
            </a:r>
          </a:p>
          <a:p>
            <a:pPr lvl="1"/>
            <a:r>
              <a:rPr lang="en-US" dirty="0"/>
              <a:t>typing code directly in the Console</a:t>
            </a:r>
          </a:p>
          <a:p>
            <a:pPr lvl="2"/>
            <a:r>
              <a:rPr lang="en-US" dirty="0"/>
              <a:t>good for testing/exploring/learning</a:t>
            </a:r>
          </a:p>
          <a:p>
            <a:pPr lvl="2"/>
            <a:r>
              <a:rPr lang="en-US" dirty="0"/>
              <a:t>no documentation of your work, no </a:t>
            </a:r>
          </a:p>
          <a:p>
            <a:pPr marL="914400" lvl="2" indent="0">
              <a:buNone/>
            </a:pPr>
            <a:r>
              <a:rPr lang="en-US" dirty="0"/>
              <a:t>sharing</a:t>
            </a:r>
          </a:p>
          <a:p>
            <a:pPr lvl="1"/>
            <a:r>
              <a:rPr lang="en-US" dirty="0"/>
              <a:t>R script </a:t>
            </a:r>
          </a:p>
          <a:p>
            <a:pPr lvl="2"/>
            <a:r>
              <a:rPr lang="en-US" dirty="0"/>
              <a:t>good for documenting &amp; sharing your </a:t>
            </a:r>
          </a:p>
          <a:p>
            <a:pPr marL="914400" lvl="2" indent="0">
              <a:buNone/>
            </a:pPr>
            <a:r>
              <a:rPr lang="en-US" dirty="0"/>
              <a:t>work</a:t>
            </a:r>
          </a:p>
          <a:p>
            <a:pPr lvl="2"/>
            <a:r>
              <a:rPr lang="en-US" dirty="0"/>
              <a:t>visualizations are contained outside of </a:t>
            </a:r>
          </a:p>
          <a:p>
            <a:pPr marL="914400" lvl="2" indent="0">
              <a:buNone/>
            </a:pPr>
            <a:r>
              <a:rPr lang="en-US" dirty="0"/>
              <a:t>the script</a:t>
            </a:r>
          </a:p>
          <a:p>
            <a:pPr lvl="1"/>
            <a:r>
              <a:rPr lang="en-US" dirty="0"/>
              <a:t>R Markdown</a:t>
            </a:r>
          </a:p>
          <a:p>
            <a:pPr lvl="2"/>
            <a:r>
              <a:rPr lang="en-US" dirty="0"/>
              <a:t>good for documentation, sharing</a:t>
            </a:r>
          </a:p>
          <a:p>
            <a:pPr lvl="2"/>
            <a:r>
              <a:rPr lang="en-US" dirty="0"/>
              <a:t>visualizations can be incorporated with your code and notes</a:t>
            </a:r>
          </a:p>
          <a:p>
            <a:pPr lvl="2"/>
            <a:r>
              <a:rPr lang="en-US" dirty="0"/>
              <a:t>extras: can include &amp; execute code in other languages (e.g. python), lot’s of options to control your output (html, slides, interactive pages, …) – see </a:t>
            </a:r>
            <a:r>
              <a:rPr lang="en-US" dirty="0">
                <a:hlinkClick r:id="rId2"/>
              </a:rPr>
              <a:t>https://rmarkdown.rstudio.com/lesson-1.html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3927CF-548F-A284-C7BA-9FD81D15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699" y="1892394"/>
            <a:ext cx="4350698" cy="27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CA62-2A47-0231-A97B-580FC4B7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6E6E-20F2-1F21-8101-D0B036E4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one more package in R: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5529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ED02-C955-DFED-49A6-90E7BF33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documenting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04CE-935F-0F9A-6669-AEC1A7C4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Goal is for a researcher (including your future self) to be able to recreate your work</a:t>
            </a:r>
          </a:p>
          <a:p>
            <a:pPr lvl="0"/>
            <a:r>
              <a:rPr lang="en-US" dirty="0"/>
              <a:t>Keep things organized! For this class:</a:t>
            </a:r>
          </a:p>
          <a:p>
            <a:pPr lvl="1"/>
            <a:r>
              <a:rPr lang="en-US" dirty="0"/>
              <a:t>make a project folder for each week’s activity e.g. “import-examine”</a:t>
            </a:r>
          </a:p>
          <a:p>
            <a:pPr lvl="1"/>
            <a:r>
              <a:rPr lang="en-US" dirty="0"/>
              <a:t>use a consistent method for naming files and variables</a:t>
            </a:r>
          </a:p>
          <a:p>
            <a:pPr lvl="0"/>
            <a:r>
              <a:rPr lang="en-US" dirty="0"/>
              <a:t>Preserve copies of your data file(s) in their original state</a:t>
            </a:r>
          </a:p>
          <a:p>
            <a:pPr lvl="0"/>
            <a:r>
              <a:rPr lang="en-US" dirty="0"/>
              <a:t>Keep sensitive data in a sequestered, protected part of your project </a:t>
            </a:r>
          </a:p>
          <a:p>
            <a:pPr lvl="0"/>
            <a:r>
              <a:rPr lang="en-US" dirty="0"/>
              <a:t>Create reader-friendly notes to record every step of data processing/analysis (text file, comments in SPSS syntax file, R markdown)</a:t>
            </a:r>
          </a:p>
          <a:p>
            <a:pPr lvl="0"/>
            <a:r>
              <a:rPr lang="en-US" dirty="0"/>
              <a:t>When you reach a project milestone (e.g., publication), save file versions of all necessary files with easily identifiable filenames and do not edit them further (do any further work on a copy of the files)</a:t>
            </a:r>
          </a:p>
          <a:p>
            <a:r>
              <a:rPr lang="en-US" dirty="0"/>
              <a:t>Data dictionary to document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C2D-C4C0-6C44-BB4F-FCDFDFF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BF77D1C-6E6A-424E-9899-3221154C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49" y="1423194"/>
            <a:ext cx="10487007" cy="4977606"/>
          </a:xfrm>
        </p:spPr>
      </p:pic>
    </p:spTree>
    <p:extLst>
      <p:ext uri="{BB962C8B-B14F-4D97-AF65-F5344CB8AC3E}">
        <p14:creationId xmlns:p14="http://schemas.microsoft.com/office/powerpoint/2010/main" val="157588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table: wide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2BC457-7C1A-7239-0C42-CC2333D9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085"/>
            <a:ext cx="7734300" cy="250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CC40C-BA90-F7DD-71F3-DBB3AECF2EB0}"/>
              </a:ext>
            </a:extLst>
          </p:cNvPr>
          <p:cNvSpPr txBox="1"/>
          <p:nvPr/>
        </p:nvSpPr>
        <p:spPr>
          <a:xfrm>
            <a:off x="4611221" y="6123543"/>
            <a:ext cx="503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Wickham, H. (2014) Tidy data. J Statistical Software.</a:t>
            </a:r>
          </a:p>
        </p:txBody>
      </p:sp>
    </p:spTree>
    <p:extLst>
      <p:ext uri="{BB962C8B-B14F-4D97-AF65-F5344CB8AC3E}">
        <p14:creationId xmlns:p14="http://schemas.microsoft.com/office/powerpoint/2010/main" val="337206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table: long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983D9EB-2402-37E3-0901-002318AA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53" y="1704135"/>
            <a:ext cx="70104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C186F-6399-AD3F-DF24-9A5A0EB23480}"/>
              </a:ext>
            </a:extLst>
          </p:cNvPr>
          <p:cNvSpPr txBox="1"/>
          <p:nvPr/>
        </p:nvSpPr>
        <p:spPr>
          <a:xfrm>
            <a:off x="4611221" y="6123543"/>
            <a:ext cx="503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Wickham, H. (2014) Tidy data. J Statistical Software.</a:t>
            </a:r>
          </a:p>
        </p:txBody>
      </p:sp>
    </p:spTree>
    <p:extLst>
      <p:ext uri="{BB962C8B-B14F-4D97-AF65-F5344CB8AC3E}">
        <p14:creationId xmlns:p14="http://schemas.microsoft.com/office/powerpoint/2010/main" val="50365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tables: tidy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0625273-F3A9-B335-E86D-4999B457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82" y="1911255"/>
            <a:ext cx="2260600" cy="41402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8A29DD5-75EA-5D07-32FA-81C6D58F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2" y="1936655"/>
            <a:ext cx="50292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456F7-73F5-3B92-6F77-5E366E30D2BB}"/>
              </a:ext>
            </a:extLst>
          </p:cNvPr>
          <p:cNvSpPr txBox="1"/>
          <p:nvPr/>
        </p:nvSpPr>
        <p:spPr>
          <a:xfrm>
            <a:off x="309282" y="1717861"/>
            <a:ext cx="249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observational unit: song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74CA1-D4E5-7751-8FC7-711187F993E3}"/>
              </a:ext>
            </a:extLst>
          </p:cNvPr>
          <p:cNvSpPr txBox="1"/>
          <p:nvPr/>
        </p:nvSpPr>
        <p:spPr>
          <a:xfrm>
            <a:off x="5348197" y="1690688"/>
            <a:ext cx="346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observational unit: rank (by week)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189EA-01BE-5F8F-FEBE-54B6EF1B4D20}"/>
              </a:ext>
            </a:extLst>
          </p:cNvPr>
          <p:cNvSpPr txBox="1"/>
          <p:nvPr/>
        </p:nvSpPr>
        <p:spPr>
          <a:xfrm>
            <a:off x="4611221" y="6123543"/>
            <a:ext cx="503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Wickham, H. (2014) Tidy data. J Statistical Software.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E63E2-0046-DC05-0EFA-29EA76B4CC14}"/>
              </a:ext>
            </a:extLst>
          </p:cNvPr>
          <p:cNvSpPr txBox="1"/>
          <p:nvPr/>
        </p:nvSpPr>
        <p:spPr>
          <a:xfrm>
            <a:off x="8007931" y="3306951"/>
            <a:ext cx="3461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variable gets a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observation gets a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type of observational unit gets a table</a:t>
            </a:r>
          </a:p>
        </p:txBody>
      </p:sp>
    </p:spTree>
    <p:extLst>
      <p:ext uri="{BB962C8B-B14F-4D97-AF65-F5344CB8AC3E}">
        <p14:creationId xmlns:p14="http://schemas.microsoft.com/office/powerpoint/2010/main" val="128047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I keep my data?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566A1-E3E4-7AB3-3BEA-49CE3209BEA5}"/>
              </a:ext>
            </a:extLst>
          </p:cNvPr>
          <p:cNvSpPr txBox="1"/>
          <p:nvPr/>
        </p:nvSpPr>
        <p:spPr>
          <a:xfrm>
            <a:off x="390844" y="6223337"/>
            <a:ext cx="1084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from Spencer, J (2017) “The life changing magic of tidying up your data: The art and science of making data usable.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23054-666B-3D1B-EAC3-F887F274ED2E}"/>
              </a:ext>
            </a:extLst>
          </p:cNvPr>
          <p:cNvSpPr txBox="1"/>
          <p:nvPr/>
        </p:nvSpPr>
        <p:spPr>
          <a:xfrm>
            <a:off x="838200" y="1815353"/>
            <a:ext cx="101749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Depends on your goals and your process (e.g. some functions require data in wide vs long format)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widely shared data: Tidy data is most easily machine-readable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Avoid storing messy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DON’T: have column names represent variable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DON’T: let single columns contain values for multiple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DON’T: have variables in both rows and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DON’T: have data for one observational unit spread across multiple data sets/files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65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I keep my data?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5E01793-EE8D-5D02-E2F1-19300142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2" y="2266950"/>
            <a:ext cx="4114800" cy="2324100"/>
          </a:xfrm>
          <a:prstGeom prst="rect">
            <a:avLst/>
          </a:prstGeom>
        </p:spPr>
      </p:pic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40BC58C-0D95-6FB2-02DA-52AB4771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3" y="2266950"/>
            <a:ext cx="5651500" cy="3619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A17822-B366-B5A0-FC8E-FADEF93BA1A4}"/>
              </a:ext>
            </a:extLst>
          </p:cNvPr>
          <p:cNvSpPr txBox="1"/>
          <p:nvPr/>
        </p:nvSpPr>
        <p:spPr>
          <a:xfrm>
            <a:off x="950258" y="1801906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Messy!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D4041-652B-D2C9-68DA-366625BF3AD7}"/>
              </a:ext>
            </a:extLst>
          </p:cNvPr>
          <p:cNvSpPr txBox="1"/>
          <p:nvPr/>
        </p:nvSpPr>
        <p:spPr>
          <a:xfrm>
            <a:off x="7126942" y="177907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Tidy!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566A1-E3E4-7AB3-3BEA-49CE3209BEA5}"/>
              </a:ext>
            </a:extLst>
          </p:cNvPr>
          <p:cNvSpPr txBox="1"/>
          <p:nvPr/>
        </p:nvSpPr>
        <p:spPr>
          <a:xfrm>
            <a:off x="390844" y="6223337"/>
            <a:ext cx="1084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from Spencer, J (2017) “The life changing magic of tidying up your data: The art and science of making data usable.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0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1218</Words>
  <Application>Microsoft Macintosh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Arial</vt:lpstr>
      <vt:lpstr>Calibri</vt:lpstr>
      <vt:lpstr>Calibri Light</vt:lpstr>
      <vt:lpstr>Courier New</vt:lpstr>
      <vt:lpstr>Office Theme</vt:lpstr>
      <vt:lpstr>setting up and documenting your work</vt:lpstr>
      <vt:lpstr>Note</vt:lpstr>
      <vt:lpstr>Organizing and documenting your work</vt:lpstr>
      <vt:lpstr>Data dictionary</vt:lpstr>
      <vt:lpstr>Data table: wide</vt:lpstr>
      <vt:lpstr>Data table: long</vt:lpstr>
      <vt:lpstr>Data tables: tidy</vt:lpstr>
      <vt:lpstr>how should I keep my data?</vt:lpstr>
      <vt:lpstr>how should I keep my data?</vt:lpstr>
      <vt:lpstr>PowerPoint Presentation</vt:lpstr>
      <vt:lpstr>What is an RStudio project?</vt:lpstr>
      <vt:lpstr>How to create an R Project</vt:lpstr>
      <vt:lpstr>PowerPoint Presentation</vt:lpstr>
      <vt:lpstr>How to start an R markdown</vt:lpstr>
      <vt:lpstr>Why use R markdown?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an Rstudio project</dc:title>
  <dc:creator>Jamil Bhanji</dc:creator>
  <cp:lastModifiedBy>Jamil Bhanji</cp:lastModifiedBy>
  <cp:revision>20</cp:revision>
  <dcterms:created xsi:type="dcterms:W3CDTF">2021-09-29T13:24:05Z</dcterms:created>
  <dcterms:modified xsi:type="dcterms:W3CDTF">2024-01-25T03:52:03Z</dcterms:modified>
</cp:coreProperties>
</file>