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8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ACD9-D0B6-F047-9D19-082CB077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9A3B-073D-274F-AC9D-B52BD105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F1E7-DFD5-7E42-B036-48EC8BA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4A66-5EBD-5143-BB64-C1137F1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CAB-E8CE-EB43-B335-2C770DD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21E-EE16-494A-A0E6-1E96C88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C182-A925-E844-BE78-E7A6A757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21B9-E3C1-2B4F-A5FF-2B7C973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8409-ED8C-FF40-B66C-ACAF3CDE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87E9-A354-D244-9243-5A5B0DE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6ABC-F590-4047-805C-B5B0D92CD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DD69-FAF8-E044-A793-20C6CBD2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209-D4C4-1E45-A039-4C08744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2D44-F488-1841-9568-925253D2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18B3-A248-DC44-9912-809CE005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0A81-7D9E-6B4E-B65E-CAD8AA8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588-FC77-834C-A5D9-67EE64E8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7875-59F0-0840-8CDC-035529BA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F9A-8990-1E48-BE8F-A4E376A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704-9931-4D47-9A13-B332B1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42D-6DAD-8040-9C66-4A94B51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C6B2-5097-EE4D-9AB7-05BA8AF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627C-3E50-EC4F-B23D-0D67266E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DF00-B798-CB45-9CC8-DA7CFE3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289C-E8F1-FC4C-92AC-97BBC5B7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7E3-BD0D-8548-B555-AB951F2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373-AE1F-5E41-B287-1A12AAF8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A1D5-76C8-D14F-BD68-453CC2B7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6CCB-5379-914E-8B33-E623EC0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11C7-232C-B649-AA74-A088DC4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C111-0129-644F-9166-989BD0A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D88-A4D4-3F48-8574-58E6E36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3A07-6932-CF4D-B3CA-E94DFCC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7B69-D222-004D-8C3A-8C2347DD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90B7-1393-F44C-A676-222230D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3EA8-087C-174E-87E6-6B234B47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8729-4951-704C-8AFF-1D57AF3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875B-94E3-B54C-80B5-028F7C9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C7AE7-DC60-2849-9EEB-2F87600D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3B-953F-1948-9BB2-2E23B66C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B27C-2A2D-6B49-A76C-F289605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0BF2A-AE56-1F4D-B45E-9507AFC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E566-3B59-7A47-8410-3FC60E2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3BFC-E34B-554C-A5D0-23EBEAC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B0D97-7A0E-A141-A599-B18FECE5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57CA-5A23-2B40-9242-B24BC05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200-68E5-5D40-86D6-D16D6FC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68DB-5915-6641-8007-5EE11E3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388B-BC35-954C-8FF5-22042DE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B9A1-8BE1-B74A-A4FC-CCD868A9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04CC-303B-9F40-BC64-8C4E10C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10EF4-F925-954F-BEF4-414289A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9FB-5072-C042-B75B-34D9B14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4F29-6FE8-234C-AE03-37A3B5F4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36B2-EE0C-B24F-9DB5-0EF8406E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B229-16DB-834D-A35D-E0FB21C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DC1C-47CF-544F-8A42-82B1672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A6C2D-7617-0C4F-804B-3C1DA15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F419-A882-544B-86DD-AFF60668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9C89-26D6-294B-B98D-78A0A67D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5AC7-60EF-6A4A-A27D-2C4E94DE1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CA8D-8583-A540-BB1D-E2FA4B9A1EB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D210-DF3B-3242-8048-F7FF4408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2DA5-D26B-594A-895D-7F34E5C4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hicENpjZt5MQLYApymWd_0nt9L4s7gEbFKbqEH5w1c/edit?usp=sharing" TargetMode="External"/><Relationship Id="rId2" Type="http://schemas.openxmlformats.org/officeDocument/2006/relationships/hyperlink" Target="https://docs.google.com/spreadsheets/d/1XS32RaCDW8C3QmCv1bYrKiTAuHV45esdMM0o0xd-xUA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ejsp.80" TargetMode="External"/><Relationship Id="rId2" Type="http://schemas.openxmlformats.org/officeDocument/2006/relationships/hyperlink" Target="https://doi.org/10.1037/xge00007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AC5-3703-1449-B885-C74032D0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 output in SPSS,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135DE-9B67-8B4E-83AB-96C0CD788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Bhanji &amp; Vanessa </a:t>
            </a:r>
            <a:r>
              <a:rPr lang="en-US" dirty="0" err="1"/>
              <a:t>Lobue</a:t>
            </a:r>
            <a:endParaRPr lang="en-US" dirty="0"/>
          </a:p>
          <a:p>
            <a:r>
              <a:rPr lang="en-US" dirty="0"/>
              <a:t>Nov 3 2021</a:t>
            </a:r>
          </a:p>
        </p:txBody>
      </p:sp>
    </p:spTree>
    <p:extLst>
      <p:ext uri="{BB962C8B-B14F-4D97-AF65-F5344CB8AC3E}">
        <p14:creationId xmlns:p14="http://schemas.microsoft.com/office/powerpoint/2010/main" val="41924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– output of summary() from the same fitted model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51C189D-7D5F-6245-B936-FFB881BF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957064"/>
            <a:ext cx="5300133" cy="41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Spreadsheet at </a:t>
            </a:r>
            <a:r>
              <a:rPr lang="en-US" dirty="0">
                <a:hlinkClick r:id="rId2"/>
              </a:rPr>
              <a:t>https://docs.google.com/spreadsheets/d/1XS32RaCDW8C3QmCv1bYrKiTAuHV45esdMM0o0xd-xUA/edit?usp=sharing</a:t>
            </a:r>
            <a:endParaRPr lang="en-US" dirty="0"/>
          </a:p>
          <a:p>
            <a:r>
              <a:rPr lang="en-US" dirty="0"/>
              <a:t>Data Dictionary at </a:t>
            </a:r>
            <a:r>
              <a:rPr lang="en-US" dirty="0">
                <a:hlinkClick r:id="rId3"/>
              </a:rPr>
              <a:t>https://docs.google.com/spreadsheets/d/1_hicENpjZt5MQLYApymWd_0nt9L4s7gEbFKbqEH5w1c/edit?usp=sharing</a:t>
            </a:r>
            <a:endParaRPr lang="en-US" dirty="0"/>
          </a:p>
          <a:p>
            <a:r>
              <a:rPr lang="en-US" dirty="0"/>
              <a:t>Please follow the data types outlined in the data dictionary. The main issue is that participant counts should be a single integer value (not a percentage, not a list for each study – if multi-study paper then sum the Ns across studies or enter studies as separate rows).</a:t>
            </a:r>
          </a:p>
        </p:txBody>
      </p:sp>
    </p:spTree>
    <p:extLst>
      <p:ext uri="{BB962C8B-B14F-4D97-AF65-F5344CB8AC3E}">
        <p14:creationId xmlns:p14="http://schemas.microsoft.com/office/powerpoint/2010/main" val="35759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shared data from the publication </a:t>
            </a:r>
            <a:r>
              <a:rPr lang="en-US" sz="1800" dirty="0">
                <a:hlinkClick r:id="rId2"/>
              </a:rPr>
              <a:t>Oveis, C., Gu, Y., Ocampo, J. M., Hangen, E. J., &amp; Jamieson, J. P. (2020). Emotion regulation contagion: Stress reappraisal promotes challenge responses in teammates. Journal of Experimental Psychology: General, 149(11), 2187.</a:t>
            </a:r>
            <a:endParaRPr lang="en-US" sz="1800" dirty="0"/>
          </a:p>
          <a:p>
            <a:r>
              <a:rPr lang="en-US" sz="1800" dirty="0"/>
              <a:t>DV and covariate:</a:t>
            </a:r>
          </a:p>
          <a:p>
            <a:pPr lvl="1"/>
            <a:r>
              <a:rPr lang="en-US" sz="1800" dirty="0" err="1"/>
              <a:t>card_out_react_prep</a:t>
            </a:r>
            <a:r>
              <a:rPr lang="en-US" sz="1800" dirty="0"/>
              <a:t> - Cardiac output during interaction with a partner (preparing for a marketing pitch about a hypothetical product). Higher cardiac output is thought to represent an interpretation of a stressor as a “challenge” (as opposed to a threat; e.g., </a:t>
            </a:r>
            <a:r>
              <a:rPr lang="en-US" sz="1800" dirty="0">
                <a:hlinkClick r:id="rId3"/>
              </a:rPr>
              <a:t>Mendes, et al., 2001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prepIOS_cent</a:t>
            </a:r>
            <a:r>
              <a:rPr lang="en-US" sz="1800" dirty="0"/>
              <a:t> - closeness rating (mean centered). participants rated how connected they felt to their partner during the interaction (higher values indicate greater connectedness)</a:t>
            </a:r>
          </a:p>
          <a:p>
            <a:r>
              <a:rPr lang="en-US" sz="1800" dirty="0" err="1"/>
              <a:t>Ivs</a:t>
            </a:r>
            <a:r>
              <a:rPr lang="en-US" sz="1800" dirty="0"/>
              <a:t> (3x3 between subjects design):</a:t>
            </a:r>
          </a:p>
          <a:p>
            <a:pPr lvl="1"/>
            <a:r>
              <a:rPr lang="en-US" sz="1800" dirty="0"/>
              <a:t>Emotion regulation condition (</a:t>
            </a:r>
            <a:r>
              <a:rPr lang="en-US" sz="1800" dirty="0" err="1"/>
              <a:t>emoreg_cond</a:t>
            </a:r>
            <a:r>
              <a:rPr lang="en-US" sz="1800" dirty="0"/>
              <a:t>): “control”,  “suppress”, ”reappraise”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Instruction Target (</a:t>
            </a:r>
            <a:r>
              <a:rPr lang="en-US" sz="1800" dirty="0" err="1"/>
              <a:t>direct_cond</a:t>
            </a:r>
            <a:r>
              <a:rPr lang="en-US" sz="1800" dirty="0"/>
              <a:t>): “self”, “partner”</a:t>
            </a:r>
          </a:p>
        </p:txBody>
      </p:sp>
    </p:spTree>
    <p:extLst>
      <p:ext uri="{BB962C8B-B14F-4D97-AF65-F5344CB8AC3E}">
        <p14:creationId xmlns:p14="http://schemas.microsoft.com/office/powerpoint/2010/main" val="39981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Univariate GLM in SPSS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F, Sig, Partial Eta-squared for each component of the model</a:t>
            </a:r>
          </a:p>
          <a:p>
            <a:pPr lvl="1"/>
            <a:r>
              <a:rPr lang="en-US" sz="1600" dirty="0"/>
              <a:t>F, Sig test the null hypothesis that there is no true population effect (no association of the factor/interaction with the DV)</a:t>
            </a:r>
          </a:p>
          <a:p>
            <a:pPr lvl="1"/>
            <a:r>
              <a:rPr lang="en-US" sz="1600" dirty="0"/>
              <a:t>Partial eta-squared is effect size, comparable to R</a:t>
            </a:r>
            <a:r>
              <a:rPr lang="en-US" sz="1600" baseline="30000" dirty="0"/>
              <a:t>2</a:t>
            </a:r>
            <a:endParaRPr lang="en-US" sz="2000" dirty="0"/>
          </a:p>
          <a:p>
            <a:endParaRPr lang="en-US" sz="2000" dirty="0"/>
          </a:p>
          <a:p>
            <a:r>
              <a:rPr lang="en-US" sz="1600" dirty="0"/>
              <a:t>“The Corrected model SS are sums of squares that can be attributed to the set of all the between-subjects effects, excluding the intercept”</a:t>
            </a:r>
          </a:p>
          <a:p>
            <a:pPr lvl="1"/>
            <a:r>
              <a:rPr lang="en-US" sz="1200" dirty="0"/>
              <a:t>not commonly reported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CEFF92-095D-6642-AAC0-10169B7D1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71" r="-2" b="101"/>
          <a:stretch/>
        </p:blipFill>
        <p:spPr>
          <a:xfrm>
            <a:off x="5708581" y="1782981"/>
            <a:ext cx="5426690" cy="436189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59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C402ED-8115-1C44-916C-03D1007BA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0" t="-2" r="1222" b="5"/>
          <a:stretch/>
        </p:blipFill>
        <p:spPr>
          <a:xfrm>
            <a:off x="5419980" y="2430334"/>
            <a:ext cx="6128552" cy="36295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45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326AE47-5D8E-914E-8D50-AD9D3F7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9" y="1955670"/>
            <a:ext cx="6957483" cy="42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5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328506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9715AF-FE58-C742-8D0A-FA453F39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2734733"/>
            <a:ext cx="6841064" cy="26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1EE2-C9DC-EB4A-A848-F30A570A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million different functions to accomplish the same thing  </a:t>
            </a:r>
          </a:p>
          <a:p>
            <a:r>
              <a:rPr lang="en-US" dirty="0"/>
              <a:t>base R: </a:t>
            </a:r>
            <a:r>
              <a:rPr lang="en-US" dirty="0" err="1"/>
              <a:t>lm</a:t>
            </a:r>
            <a:r>
              <a:rPr lang="en-US" dirty="0"/>
              <a:t>(), </a:t>
            </a:r>
            <a:r>
              <a:rPr lang="en-US" dirty="0" err="1"/>
              <a:t>aov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aov</a:t>
            </a:r>
            <a:r>
              <a:rPr lang="en-US" dirty="0"/>
              <a:t>() actually uses </a:t>
            </a:r>
            <a:r>
              <a:rPr lang="en-US" dirty="0" err="1"/>
              <a:t>lm</a:t>
            </a:r>
            <a:r>
              <a:rPr lang="en-US" dirty="0"/>
              <a:t>() beneath the hood.</a:t>
            </a:r>
          </a:p>
          <a:p>
            <a:r>
              <a:rPr lang="en-US" dirty="0"/>
              <a:t>easy to get confused by the </a:t>
            </a:r>
            <a:r>
              <a:rPr lang="en-US" dirty="0" err="1"/>
              <a:t>anova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anova</a:t>
            </a:r>
            <a:r>
              <a:rPr lang="en-US" dirty="0"/>
              <a:t>() (and cars::</a:t>
            </a:r>
            <a:r>
              <a:rPr lang="en-US" dirty="0" err="1"/>
              <a:t>Anova</a:t>
            </a:r>
            <a:r>
              <a:rPr lang="en-US" dirty="0"/>
              <a:t>()) does not fit a model, it takes a fitted model (from </a:t>
            </a:r>
            <a:r>
              <a:rPr lang="en-US" dirty="0" err="1"/>
              <a:t>lm</a:t>
            </a:r>
            <a:r>
              <a:rPr lang="en-US" dirty="0"/>
              <a:t>() for example) and summarizes it in terms of variance components (output is an ANOVA table)</a:t>
            </a:r>
          </a:p>
          <a:p>
            <a:pPr lvl="1"/>
            <a:r>
              <a:rPr lang="en-US" dirty="0"/>
              <a:t>you use </a:t>
            </a:r>
            <a:r>
              <a:rPr lang="en-US" dirty="0" err="1"/>
              <a:t>anova</a:t>
            </a:r>
            <a:r>
              <a:rPr lang="en-US" dirty="0"/>
              <a:t>() after you have estimated the model, similar to how you use the summary() function</a:t>
            </a:r>
          </a:p>
        </p:txBody>
      </p:sp>
    </p:spTree>
    <p:extLst>
      <p:ext uri="{BB962C8B-B14F-4D97-AF65-F5344CB8AC3E}">
        <p14:creationId xmlns:p14="http://schemas.microsoft.com/office/powerpoint/2010/main" val="413235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– output of </a:t>
            </a:r>
            <a:r>
              <a:rPr lang="en-US" dirty="0" err="1"/>
              <a:t>anova</a:t>
            </a:r>
            <a:r>
              <a:rPr lang="en-US" dirty="0"/>
              <a:t>() 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2794CD-75C1-A24A-BFF6-D58A3B21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457483"/>
            <a:ext cx="8934450" cy="4182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7635E9-1207-564A-9A85-098B7E16E74F}"/>
              </a:ext>
            </a:extLst>
          </p:cNvPr>
          <p:cNvSpPr txBox="1"/>
          <p:nvPr/>
        </p:nvSpPr>
        <p:spPr>
          <a:xfrm>
            <a:off x="838200" y="5825067"/>
            <a:ext cx="1076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CAUTION: </a:t>
            </a:r>
            <a:r>
              <a:rPr lang="en-US" dirty="0" err="1"/>
              <a:t>anova</a:t>
            </a:r>
            <a:r>
              <a:rPr lang="en-US" dirty="0"/>
              <a:t>() uses sequential (Type 1) SS, so order of predictors matters (NBD if there is only one predictor)!</a:t>
            </a:r>
          </a:p>
          <a:p>
            <a:r>
              <a:rPr lang="en-US" dirty="0"/>
              <a:t> use cars::</a:t>
            </a:r>
            <a:r>
              <a:rPr lang="en-US" dirty="0" err="1"/>
              <a:t>Anova</a:t>
            </a:r>
            <a:r>
              <a:rPr lang="en-US" dirty="0"/>
              <a:t>(type=3) for type 3 SS, which is more likely what you want for a factorial design.</a:t>
            </a:r>
          </a:p>
        </p:txBody>
      </p:sp>
    </p:spTree>
    <p:extLst>
      <p:ext uri="{BB962C8B-B14F-4D97-AF65-F5344CB8AC3E}">
        <p14:creationId xmlns:p14="http://schemas.microsoft.com/office/powerpoint/2010/main" val="4838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723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ANOVA output in SPSS, R</vt:lpstr>
      <vt:lpstr>Collaborative Dataset</vt:lpstr>
      <vt:lpstr>Data for today</vt:lpstr>
      <vt:lpstr>Univariate GLM in SPSS</vt:lpstr>
      <vt:lpstr>Univariate GLM in SPSS – EM means &amp; simple effects</vt:lpstr>
      <vt:lpstr>Univariate GLM in SPSS – EM means &amp; simple effects</vt:lpstr>
      <vt:lpstr>Univariate GLM in SPSS – EM means &amp; simple effects</vt:lpstr>
      <vt:lpstr>ANOVA in R </vt:lpstr>
      <vt:lpstr>ANOVA in R – output of anova()  </vt:lpstr>
      <vt:lpstr>ANOVA in R – output of summary() from the same fitted model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output in SPSS, R</dc:title>
  <dc:creator>Jamil Bhanji</dc:creator>
  <cp:lastModifiedBy>Jamil Bhanji</cp:lastModifiedBy>
  <cp:revision>2</cp:revision>
  <dcterms:created xsi:type="dcterms:W3CDTF">2021-11-03T13:00:42Z</dcterms:created>
  <dcterms:modified xsi:type="dcterms:W3CDTF">2021-11-03T13:58:39Z</dcterms:modified>
</cp:coreProperties>
</file>