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7" r:id="rId4"/>
    <p:sldId id="257" r:id="rId5"/>
    <p:sldId id="26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07" d="100"/>
          <a:sy n="107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CD9-D0B6-F047-9D19-082CB07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9A3B-073D-274F-AC9D-B52BD10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F1E7-DFD5-7E42-B036-48EC8BA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4A66-5EBD-5143-BB64-C1137F1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CAB-E8CE-EB43-B335-2C770DD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21E-EE16-494A-A0E6-1E96C8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C182-A925-E844-BE78-E7A6A75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21B9-E3C1-2B4F-A5FF-2B7C97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8409-ED8C-FF40-B66C-ACAF3CDE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7E9-A354-D244-9243-5A5B0DE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6ABC-F590-4047-805C-B5B0D92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D69-FAF8-E044-A793-20C6CBD2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209-D4C4-1E45-A039-4C08744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D44-F488-1841-9568-92525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18B3-A248-DC44-9912-809CE00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0A81-7D9E-6B4E-B65E-CAD8AA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588-FC77-834C-A5D9-67EE64E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875-59F0-0840-8CDC-035529BA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F9A-8990-1E48-BE8F-A4E376A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704-9931-4D47-9A13-B332B1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42D-6DAD-8040-9C66-4A94B51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C6B2-5097-EE4D-9AB7-05BA8AF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627C-3E50-EC4F-B23D-0D67266E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DF00-B798-CB45-9CC8-DA7CFE3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289C-E8F1-FC4C-92AC-97BBC5B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7E3-BD0D-8548-B555-AB951F2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373-AE1F-5E41-B287-1A12AAF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A1D5-76C8-D14F-BD68-453CC2B7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6CCB-5379-914E-8B33-E623EC0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11C7-232C-B649-AA74-A088DC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111-0129-644F-9166-989BD0A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D88-A4D4-3F48-8574-58E6E36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3A07-6932-CF4D-B3CA-E94DFCC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7B69-D222-004D-8C3A-8C2347DD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90B7-1393-F44C-A676-222230D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3EA8-087C-174E-87E6-6B234B47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8729-4951-704C-8AFF-1D57AF3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75B-94E3-B54C-80B5-028F7C9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7AE7-DC60-2849-9EEB-2F87600D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3B-953F-1948-9BB2-2E23B66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B27C-2A2D-6B49-A76C-F289605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BF2A-AE56-1F4D-B45E-9507AFC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E566-3B59-7A47-8410-3FC60E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3BFC-E34B-554C-A5D0-23EBEAC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0D97-7A0E-A141-A599-B18FECE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7CA-5A23-2B40-9242-B24BC05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200-68E5-5D40-86D6-D16D6FC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68DB-5915-6641-8007-5EE11E3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388B-BC35-954C-8FF5-22042DE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B9A1-8BE1-B74A-A4FC-CCD868A9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04CC-303B-9F40-BC64-8C4E10C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EF4-F925-954F-BEF4-414289A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9FB-5072-C042-B75B-34D9B14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4F29-6FE8-234C-AE03-37A3B5F4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36B2-EE0C-B24F-9DB5-0EF8406E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229-16DB-834D-A35D-E0FB21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C1C-47CF-544F-8A42-82B167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6C2D-7617-0C4F-804B-3C1DA1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F419-A882-544B-86DD-AFF60668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9C89-26D6-294B-B98D-78A0A67D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AC7-60EF-6A4A-A27D-2C4E94DE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CA8D-8583-A540-BB1D-E2FA4B9A1EB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D210-DF3B-3242-8048-F7FF4408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DA5-D26B-594A-895D-7F34E5C4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6/science.171.3972.701" TargetMode="External"/><Relationship Id="rId2" Type="http://schemas.openxmlformats.org/officeDocument/2006/relationships/hyperlink" Target="https://doi.org/10.5334/jop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AC5-3703-1449-B885-C74032D0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repeated measures 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135DE-9B67-8B4E-83AB-96C0CD788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Bhanji &amp; Vanessa </a:t>
            </a:r>
            <a:r>
              <a:rPr lang="en-US" dirty="0" err="1"/>
              <a:t>Lobue</a:t>
            </a:r>
            <a:endParaRPr lang="en-US" dirty="0"/>
          </a:p>
          <a:p>
            <a:r>
              <a:rPr lang="en-US" dirty="0"/>
              <a:t>Nov 10 2021</a:t>
            </a:r>
          </a:p>
        </p:txBody>
      </p:sp>
    </p:spTree>
    <p:extLst>
      <p:ext uri="{BB962C8B-B14F-4D97-AF65-F5344CB8AC3E}">
        <p14:creationId xmlns:p14="http://schemas.microsoft.com/office/powerpoint/2010/main" val="41924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From </a:t>
            </a:r>
            <a:r>
              <a:rPr lang="en-US" sz="1800" dirty="0">
                <a:hlinkClick r:id="rId2"/>
              </a:rPr>
              <a:t>Ganis and Kievit (2016), </a:t>
            </a:r>
            <a:r>
              <a:rPr lang="en-US" sz="1800" dirty="0"/>
              <a:t>a replication of the </a:t>
            </a:r>
            <a:r>
              <a:rPr lang="en-US" sz="1800" dirty="0">
                <a:hlinkClick r:id="rId3"/>
              </a:rPr>
              <a:t>Shephard and Metzler (1971) </a:t>
            </a:r>
            <a:r>
              <a:rPr lang="en-US" sz="1800" dirty="0"/>
              <a:t>mental rotation experiment.  </a:t>
            </a:r>
          </a:p>
          <a:p>
            <a:r>
              <a:rPr lang="en-US" sz="1800" dirty="0"/>
              <a:t>Respond whether a shape was the same or different compared to a reference shape.</a:t>
            </a:r>
          </a:p>
          <a:p>
            <a:r>
              <a:rPr lang="en-US" sz="1800" dirty="0"/>
              <a:t>IV1: Angle of rotation (0, 50, 100, or 150 degrees) </a:t>
            </a:r>
          </a:p>
          <a:p>
            <a:r>
              <a:rPr lang="en-US" sz="1800" dirty="0"/>
              <a:t>IV2: Desired response (trial type: shape was actually "same" or "different").  </a:t>
            </a:r>
          </a:p>
          <a:p>
            <a:r>
              <a:rPr lang="en-US" sz="1800" dirty="0"/>
              <a:t>DV: response time (milliseconds) – mean across all trials of a cell for a participant (only trials with correct responses are included). 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B82F1E-3560-934C-BB64-6509A403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365125"/>
            <a:ext cx="3276600" cy="37680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DBEA59-B3C3-A44C-BF7E-2AC9C23FA79F}"/>
              </a:ext>
            </a:extLst>
          </p:cNvPr>
          <p:cNvSpPr/>
          <p:nvPr/>
        </p:nvSpPr>
        <p:spPr>
          <a:xfrm>
            <a:off x="8546591" y="4083486"/>
            <a:ext cx="3048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i="1" dirty="0"/>
              <a:t>Is the shape on the right the same as the shape on the left? (Angle=150, top: same, bottom: different)</a:t>
            </a:r>
          </a:p>
        </p:txBody>
      </p:sp>
    </p:spTree>
    <p:extLst>
      <p:ext uri="{BB962C8B-B14F-4D97-AF65-F5344CB8AC3E}">
        <p14:creationId xmlns:p14="http://schemas.microsoft.com/office/powerpoint/2010/main" val="399814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/>
              <a:t>Data Formats </a:t>
            </a:r>
            <a:r>
              <a:rPr lang="en-US" sz="3200" dirty="0"/>
              <a:t>(same data, different structure)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9951720" cy="4873096"/>
          </a:xfrm>
        </p:spPr>
        <p:txBody>
          <a:bodyPr>
            <a:noAutofit/>
          </a:bodyPr>
          <a:lstStyle/>
          <a:p>
            <a:r>
              <a:rPr lang="en-US" sz="1800" dirty="0"/>
              <a:t>SPSS GLM-Repeated Measures requires data in wide format (1 row per subject)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 (most functions) require data in long (tidy) format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8E581C7-2029-C84F-8061-59E3708B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64" y="1788276"/>
            <a:ext cx="6794500" cy="15875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A9E5B4C-53DE-3C45-A2B6-A6A72C43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6800"/>
            <a:ext cx="4927637" cy="28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Repeated Measures GLM in SPSS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F, Sig, Partial Eta-squared for each component of the model</a:t>
            </a:r>
          </a:p>
          <a:p>
            <a:pPr lvl="1"/>
            <a:r>
              <a:rPr lang="en-US" sz="1600" dirty="0"/>
              <a:t>F, Sig test the null hypothesis that there is no true population effect (no association of the factor/interaction with the DV)</a:t>
            </a:r>
          </a:p>
          <a:p>
            <a:pPr lvl="2"/>
            <a:r>
              <a:rPr lang="en-US" sz="1200" dirty="0"/>
              <a:t>multiple rows for each term correspond to </a:t>
            </a:r>
          </a:p>
          <a:p>
            <a:pPr lvl="1"/>
            <a:r>
              <a:rPr lang="en-US" sz="1600" dirty="0"/>
              <a:t>Partial eta-squared is effect size, comparable to R</a:t>
            </a:r>
            <a:r>
              <a:rPr lang="en-US" sz="1600" baseline="30000" dirty="0"/>
              <a:t>2</a:t>
            </a:r>
            <a:r>
              <a:rPr lang="en-US" sz="1600" dirty="0"/>
              <a:t>, but specific to within-subjects design (individual differences not part of error)</a:t>
            </a:r>
          </a:p>
          <a:p>
            <a:pPr lvl="1"/>
            <a:r>
              <a:rPr lang="en-US" sz="1600" dirty="0"/>
              <a:t>an alternative is generalized eta-squared, which generalizes to between-subjects designs (not simple way to calculate in SPSS but simple in R) – the difference is analogous to the between vs within Cohen’s d measure that we discussed for two group comparisons.</a:t>
            </a:r>
            <a:endParaRPr lang="en-US" sz="2000" dirty="0"/>
          </a:p>
          <a:p>
            <a:r>
              <a:rPr lang="en-US" sz="2000" dirty="0"/>
              <a:t>MANOVA avoids the assumption of sphericity (and all the corresponding considerations about appropriate F ratios and corrections) by using a specific error term for contrasts with 1 df and hence, each contrast is only ever associated with its specific error term (rather than the pooled error terms used in ANOVA)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50AC50-B9F5-7240-9166-60E7396B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41" y="1321553"/>
            <a:ext cx="6974210" cy="52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What is the Multivariate Tests Table?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An alternative model: Multivariate Analysis of Variance (MANOVA)</a:t>
            </a:r>
          </a:p>
          <a:p>
            <a:pPr lvl="1"/>
            <a:r>
              <a:rPr lang="en-US" sz="1600" dirty="0"/>
              <a:t>no sphericity assumption</a:t>
            </a:r>
          </a:p>
          <a:p>
            <a:pPr lvl="1"/>
            <a:r>
              <a:rPr lang="en-US" sz="1600" dirty="0"/>
              <a:t>generally less powerful &amp; less commonly reported </a:t>
            </a:r>
          </a:p>
          <a:p>
            <a:pPr lvl="1"/>
            <a:r>
              <a:rPr lang="en-US" sz="1600" dirty="0"/>
              <a:t>similar results to univariate when data are spherical</a:t>
            </a:r>
          </a:p>
          <a:p>
            <a:r>
              <a:rPr lang="en-US" sz="2000" dirty="0"/>
              <a:t>From Andy Field: “MANOVA … [uses] a specific error term for contrasts …, each contrast is only ever associated with its specific error term (rather than the pooled error terms used in ANOVA)”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BEF480A-D570-6144-89E0-B6F4D972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87" y="1592682"/>
            <a:ext cx="6796179" cy="39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kern="1200" dirty="0">
                <a:latin typeface="+mj-lt"/>
                <a:ea typeface="+mj-ea"/>
                <a:cs typeface="+mj-cs"/>
              </a:rPr>
              <a:t>(same as between </a:t>
            </a:r>
            <a:r>
              <a:rPr lang="en-US" sz="3600" kern="1200">
                <a:latin typeface="+mj-lt"/>
                <a:ea typeface="+mj-ea"/>
                <a:cs typeface="+mj-cs"/>
              </a:rPr>
              <a:t>subjects example)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  <a:p>
            <a:endParaRPr lang="en-US" sz="1900" dirty="0"/>
          </a:p>
          <a:p>
            <a:r>
              <a:rPr lang="en-US" sz="1900" dirty="0"/>
              <a:t>The number of pairwise comparisons increases quickly in factorial designs!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C402ED-8115-1C44-916C-03D1007B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0" t="-2" r="1222" b="5"/>
          <a:stretch/>
        </p:blipFill>
        <p:spPr>
          <a:xfrm>
            <a:off x="5419980" y="2430334"/>
            <a:ext cx="6128552" cy="36295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45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326AE47-5D8E-914E-8D50-AD9D3F7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67" y="2201012"/>
            <a:ext cx="6553115" cy="39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328506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9715AF-FE58-C742-8D0A-FA453F39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72" y="2494777"/>
            <a:ext cx="7458792" cy="28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E2-C9DC-EB4A-A848-F30A570A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afex</a:t>
            </a:r>
            <a:r>
              <a:rPr lang="en-US" dirty="0"/>
              <a:t>::aov_4()  -- it is called aov_4() because it follows the package lme4 – a more general purpose tool for mixed effects modeling.</a:t>
            </a:r>
          </a:p>
          <a:p>
            <a:r>
              <a:rPr lang="en-US" dirty="0" err="1"/>
              <a:t>Anova</a:t>
            </a:r>
            <a:r>
              <a:rPr lang="en-US" dirty="0"/>
              <a:t> Table output by calling the </a:t>
            </a:r>
            <a:r>
              <a:rPr lang="en-US" dirty="0" err="1"/>
              <a:t>model_name</a:t>
            </a:r>
            <a:r>
              <a:rPr lang="en-US" dirty="0"/>
              <a:t>. More detail (sphericity epsilon and tests) by using summary(</a:t>
            </a:r>
            <a:r>
              <a:rPr lang="en-US" dirty="0" err="1"/>
              <a:t>model_name</a:t>
            </a:r>
            <a:r>
              <a:rPr lang="en-US" dirty="0"/>
              <a:t>)</a:t>
            </a:r>
          </a:p>
          <a:p>
            <a:r>
              <a:rPr lang="en-US" dirty="0" err="1"/>
              <a:t>generalised</a:t>
            </a:r>
            <a:r>
              <a:rPr lang="en-US" dirty="0"/>
              <a:t> eta-squared is automatically reported, for partial eta-square use </a:t>
            </a:r>
            <a:r>
              <a:rPr lang="en-US" dirty="0" err="1"/>
              <a:t>effectsize</a:t>
            </a:r>
            <a:r>
              <a:rPr lang="en-US" dirty="0"/>
              <a:t>::</a:t>
            </a:r>
            <a:r>
              <a:rPr lang="en-US" dirty="0" err="1"/>
              <a:t>eta_squared</a:t>
            </a:r>
            <a:r>
              <a:rPr lang="en-US" dirty="0"/>
              <a:t>()</a:t>
            </a:r>
          </a:p>
          <a:p>
            <a:r>
              <a:rPr lang="en-US" dirty="0"/>
              <a:t>for simple effects use </a:t>
            </a:r>
            <a:r>
              <a:rPr lang="en-US" dirty="0" err="1"/>
              <a:t>emmeans</a:t>
            </a:r>
            <a:r>
              <a:rPr lang="en-US" dirty="0"/>
              <a:t>::</a:t>
            </a:r>
            <a:r>
              <a:rPr lang="en-US" dirty="0" err="1"/>
              <a:t>joint_tests</a:t>
            </a:r>
            <a:r>
              <a:rPr lang="en-US" dirty="0"/>
              <a:t>() – we’ll review after lab (~12:30pm)  for anyone who stays</a:t>
            </a:r>
          </a:p>
          <a:p>
            <a:r>
              <a:rPr lang="en-US" dirty="0"/>
              <a:t>for pairwise comparisons use </a:t>
            </a:r>
            <a:r>
              <a:rPr lang="en-US" dirty="0" err="1"/>
              <a:t>emmeans</a:t>
            </a:r>
            <a:r>
              <a:rPr lang="en-US" dirty="0"/>
              <a:t>::</a:t>
            </a:r>
            <a:r>
              <a:rPr lang="en-US" dirty="0" err="1"/>
              <a:t>emmeans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235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713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Notes on repeated measures ANOVA</vt:lpstr>
      <vt:lpstr>Data for today</vt:lpstr>
      <vt:lpstr>Data Formats (same data, different structure)</vt:lpstr>
      <vt:lpstr>Repeated Measures GLM in SPSS</vt:lpstr>
      <vt:lpstr>What is the Multivariate Tests Table?</vt:lpstr>
      <vt:lpstr>Univariate GLM in SPSS – EM means &amp; simple effects (same as between subjects example)</vt:lpstr>
      <vt:lpstr>Univariate GLM in SPSS – EM means &amp; simple effects</vt:lpstr>
      <vt:lpstr>Univariate GLM in SPSS – EM means &amp; simple effects</vt:lpstr>
      <vt:lpstr>ANOVA in 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output in SPSS, R</dc:title>
  <dc:creator>Jamil Bhanji</dc:creator>
  <cp:lastModifiedBy>Jamil Bhanji</cp:lastModifiedBy>
  <cp:revision>9</cp:revision>
  <dcterms:created xsi:type="dcterms:W3CDTF">2021-11-03T13:00:42Z</dcterms:created>
  <dcterms:modified xsi:type="dcterms:W3CDTF">2021-11-10T17:17:26Z</dcterms:modified>
</cp:coreProperties>
</file>