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25"/>
  </p:notesMasterIdLst>
  <p:sldIdLst>
    <p:sldId id="257" r:id="rId2"/>
    <p:sldId id="258" r:id="rId3"/>
    <p:sldId id="260" r:id="rId4"/>
    <p:sldId id="261" r:id="rId5"/>
    <p:sldId id="28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E77"/>
    <a:srgbClr val="1A2286"/>
    <a:srgbClr val="1B238D"/>
    <a:srgbClr val="1F28A1"/>
    <a:srgbClr val="000066"/>
    <a:srgbClr val="FFFF00"/>
    <a:srgbClr val="FF0066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588" autoAdjust="0"/>
  </p:normalViewPr>
  <p:slideViewPr>
    <p:cSldViewPr snapToGrid="0">
      <p:cViewPr varScale="1">
        <p:scale>
          <a:sx n="100" d="100"/>
          <a:sy n="100" d="100"/>
        </p:scale>
        <p:origin x="464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A4BE742-F341-9148-A94E-C374EDF98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2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AA881A-22C9-4222-982D-2F5EBCEF1C7D}" type="slidenum">
              <a:rPr lang="en-US"/>
              <a:pPr/>
              <a:t>1</a:t>
            </a:fld>
            <a:endParaRPr lang="en-US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A84CAC-1B67-4290-B95C-9579E3E7D5B4}" type="slidenum">
              <a:rPr lang="en-US"/>
              <a:pPr/>
              <a:t>12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3400" y="685800"/>
            <a:ext cx="3251200" cy="1828800"/>
          </a:xfrm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5638800" cy="5791200"/>
          </a:xfrm>
        </p:spPr>
        <p:txBody>
          <a:bodyPr/>
          <a:lstStyle/>
          <a:p>
            <a:pPr algn="just"/>
            <a:endParaRPr lang="en-GB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D522D0-475A-45E1-A084-F2E674F25337}" type="slidenum">
              <a:rPr lang="en-US"/>
              <a:pPr/>
              <a:t>13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3400" y="685800"/>
            <a:ext cx="3251200" cy="1828800"/>
          </a:xfrm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5638800" cy="5791200"/>
          </a:xfrm>
        </p:spPr>
        <p:txBody>
          <a:bodyPr/>
          <a:lstStyle/>
          <a:p>
            <a:pPr algn="just"/>
            <a:r>
              <a:rPr lang="en-GB" dirty="0">
                <a:cs typeface="Times New Roman" pitchFamily="18" charset="0"/>
              </a:rPr>
              <a:t>Note that I’ve collapsed the table across </a:t>
            </a:r>
            <a:r>
              <a:rPr lang="en-GB" dirty="0" err="1">
                <a:cs typeface="Times New Roman" pitchFamily="18" charset="0"/>
              </a:rPr>
              <a:t>sphericity</a:t>
            </a:r>
            <a:r>
              <a:rPr lang="en-GB" dirty="0">
                <a:cs typeface="Times New Roman" pitchFamily="18" charset="0"/>
              </a:rPr>
              <a:t> corrections so that you can actually read it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48D6EE-0A71-4216-9FF2-32E749D86665}" type="slidenum">
              <a:rPr lang="en-US"/>
              <a:pPr/>
              <a:t>14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3400" y="685800"/>
            <a:ext cx="3251200" cy="1828800"/>
          </a:xfrm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5638800" cy="5791200"/>
          </a:xfrm>
        </p:spPr>
        <p:txBody>
          <a:bodyPr/>
          <a:lstStyle/>
          <a:p>
            <a:endParaRPr lang="en-GB" dirty="0"/>
          </a:p>
          <a:p>
            <a:pPr algn="just"/>
            <a:endParaRPr lang="en-GB" dirty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9149ED-DFB3-41F1-AE40-DF44FE648D83}" type="slidenum">
              <a:rPr lang="en-US"/>
              <a:pPr/>
              <a:t>15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3400" y="685800"/>
            <a:ext cx="3251200" cy="1828800"/>
          </a:xfrm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5638800" cy="5791200"/>
          </a:xfrm>
        </p:spPr>
        <p:txBody>
          <a:bodyPr/>
          <a:lstStyle/>
          <a:p>
            <a:pPr algn="just"/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8184B4-F3DB-42E9-9213-1A329B385832}" type="slidenum">
              <a:rPr lang="en-US"/>
              <a:pPr/>
              <a:t>16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3400" y="685800"/>
            <a:ext cx="3251200" cy="18288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5638800" cy="5791200"/>
          </a:xfrm>
        </p:spPr>
        <p:txBody>
          <a:bodyPr/>
          <a:lstStyle/>
          <a:p>
            <a:pPr algn="just"/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3586C3-45DA-45C2-BAC1-31355117A6D9}" type="slidenum">
              <a:rPr lang="en-US"/>
              <a:pPr/>
              <a:t>17</a:t>
            </a:fld>
            <a:endParaRPr 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3400" y="685800"/>
            <a:ext cx="3251200" cy="1828800"/>
          </a:xfrm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5638800" cy="5791200"/>
          </a:xfrm>
        </p:spPr>
        <p:txBody>
          <a:bodyPr/>
          <a:lstStyle/>
          <a:p>
            <a:pPr algn="just"/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DDA37B-1567-41B9-82F6-8B2E65124308}" type="slidenum">
              <a:rPr lang="en-US"/>
              <a:pPr/>
              <a:t>18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3400" y="685800"/>
            <a:ext cx="3251200" cy="1828800"/>
          </a:xfrm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5638800" cy="5791200"/>
          </a:xfrm>
        </p:spPr>
        <p:txBody>
          <a:bodyPr/>
          <a:lstStyle/>
          <a:p>
            <a:pPr algn="just"/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36C099-F05B-4081-BF7D-C4F68A439FEF}" type="slidenum">
              <a:rPr lang="en-US"/>
              <a:pPr/>
              <a:t>19</a:t>
            </a:fld>
            <a:endParaRPr lang="en-US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3400" y="685800"/>
            <a:ext cx="3251200" cy="1828800"/>
          </a:xfrm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5638800" cy="57912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9992B2-C71F-4F7D-B1A8-012E3D94FC2D}" type="slidenum">
              <a:rPr lang="en-US"/>
              <a:pPr/>
              <a:t>20</a:t>
            </a:fld>
            <a:endParaRPr 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3400" y="685800"/>
            <a:ext cx="3251200" cy="1828800"/>
          </a:xfrm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5638800" cy="5791200"/>
          </a:xfrm>
        </p:spPr>
        <p:txBody>
          <a:bodyPr/>
          <a:lstStyle/>
          <a:p>
            <a:pPr algn="just"/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22E5E8-04FD-4CC5-8165-043A9E691B23}" type="slidenum">
              <a:rPr lang="en-US"/>
              <a:pPr/>
              <a:t>21</a:t>
            </a:fld>
            <a:endParaRPr lang="en-U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3400" y="685800"/>
            <a:ext cx="3251200" cy="1828800"/>
          </a:xfrm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5638800" cy="57912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D22A4D-09A2-49DF-BF1B-DBDBC2A91A60}" type="slidenum">
              <a:rPr lang="en-US"/>
              <a:pPr/>
              <a:t>2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8CC582-B173-4A94-B581-46FE267CED75}" type="slidenum">
              <a:rPr lang="en-US"/>
              <a:pPr/>
              <a:t>3</a:t>
            </a:fld>
            <a:endParaRPr lang="en-US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3400" y="685800"/>
            <a:ext cx="3251200" cy="1828800"/>
          </a:xfrm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5638800" cy="5791200"/>
          </a:xfrm>
        </p:spPr>
        <p:txBody>
          <a:bodyPr/>
          <a:lstStyle/>
          <a:p>
            <a:pPr algn="just"/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AE91AB-E971-410E-86C0-858CC52BDC71}" type="slidenum">
              <a:rPr lang="en-US"/>
              <a:pPr/>
              <a:t>6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3400" y="685800"/>
            <a:ext cx="3251200" cy="1828800"/>
          </a:xfrm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2667001"/>
            <a:ext cx="5639097" cy="5790595"/>
          </a:xfrm>
        </p:spPr>
        <p:txBody>
          <a:bodyPr/>
          <a:lstStyle/>
          <a:p>
            <a:pPr algn="just"/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B7E22F-A280-4554-84D6-F46F5A522EFE}" type="slidenum">
              <a:rPr lang="en-US"/>
              <a:pPr/>
              <a:t>7</a:t>
            </a:fld>
            <a:endParaRPr lang="en-US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3400" y="685800"/>
            <a:ext cx="3251200" cy="18288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5638800" cy="5791200"/>
          </a:xfrm>
        </p:spPr>
        <p:txBody>
          <a:bodyPr/>
          <a:lstStyle/>
          <a:p>
            <a:pPr algn="just"/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314E95-F1BD-49F2-9A44-E442FB75E1F8}" type="slidenum">
              <a:rPr lang="en-US"/>
              <a:pPr/>
              <a:t>8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3400" y="685800"/>
            <a:ext cx="3251200" cy="1828800"/>
          </a:xfrm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5638800" cy="5791200"/>
          </a:xfrm>
        </p:spPr>
        <p:txBody>
          <a:bodyPr/>
          <a:lstStyle/>
          <a:p>
            <a:pPr algn="just"/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314E95-F1BD-49F2-9A44-E442FB75E1F8}" type="slidenum">
              <a:rPr lang="en-US"/>
              <a:pPr/>
              <a:t>9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3400" y="685800"/>
            <a:ext cx="3251200" cy="1828800"/>
          </a:xfrm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5638800" cy="5791200"/>
          </a:xfrm>
        </p:spPr>
        <p:txBody>
          <a:bodyPr/>
          <a:lstStyle/>
          <a:p>
            <a:pPr algn="just"/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314E95-F1BD-49F2-9A44-E442FB75E1F8}" type="slidenum">
              <a:rPr lang="en-US"/>
              <a:pPr/>
              <a:t>10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3400" y="685800"/>
            <a:ext cx="3251200" cy="1828800"/>
          </a:xfrm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5638800" cy="5791200"/>
          </a:xfrm>
        </p:spPr>
        <p:txBody>
          <a:bodyPr/>
          <a:lstStyle/>
          <a:p>
            <a:pPr algn="just"/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1A4119-1B6E-4989-8511-6CE5E14BE5E4}" type="slidenum">
              <a:rPr lang="en-US"/>
              <a:pPr/>
              <a:t>11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3400" y="685800"/>
            <a:ext cx="3251200" cy="1828800"/>
          </a:xfrm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5638800" cy="5791200"/>
          </a:xfrm>
        </p:spPr>
        <p:txBody>
          <a:bodyPr/>
          <a:lstStyle/>
          <a:p>
            <a:pPr algn="just"/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0133" y="2130426"/>
            <a:ext cx="9787467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7467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5234" y="274639"/>
            <a:ext cx="2307167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1617" y="274639"/>
            <a:ext cx="6720416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351618" y="274639"/>
            <a:ext cx="9230783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274638"/>
            <a:ext cx="10278533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868" y="1600200"/>
            <a:ext cx="10278533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3868" y="3938589"/>
            <a:ext cx="10278533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618" y="274638"/>
            <a:ext cx="9230783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51618" y="1600201"/>
            <a:ext cx="4512733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67552" y="1600201"/>
            <a:ext cx="4514849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81751"/>
            <a:ext cx="2844800" cy="3397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BDF85106-AC1E-B04B-98E8-4099A3202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618" y="274638"/>
            <a:ext cx="9230783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1618" y="1600201"/>
            <a:ext cx="4512733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7067552" y="1600200"/>
            <a:ext cx="4514849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7067552" y="3938589"/>
            <a:ext cx="4514849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381751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22AC93D-7C0C-43A1-BFBC-706C47C4E7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133" y="4406901"/>
            <a:ext cx="98361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133" y="2906713"/>
            <a:ext cx="983615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1883" y="1600201"/>
            <a:ext cx="492971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2535" y="1600201"/>
            <a:ext cx="48598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6133" y="1535113"/>
            <a:ext cx="47603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133" y="2174875"/>
            <a:ext cx="47603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5467" y="1535113"/>
            <a:ext cx="50969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2400" y="2174875"/>
            <a:ext cx="508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667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273051"/>
            <a:ext cx="64008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0667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1" y="274638"/>
            <a:ext cx="100584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40935" y="1600201"/>
            <a:ext cx="10041467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17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</p:sldLayoutIdLst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>
              <a:lumMod val="50000"/>
            </a:schemeClr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rebuchet MS" pitchFamily="34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rebuchet MS" pitchFamily="34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rebuchet MS" pitchFamily="34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rebuchet MS" pitchFamily="34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accent2">
              <a:lumMod val="7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accent1">
              <a:lumMod val="50000"/>
            </a:schemeClr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accent1">
              <a:lumMod val="50000"/>
            </a:schemeClr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accent1">
              <a:lumMod val="50000"/>
            </a:schemeClr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1">
              <a:lumMod val="50000"/>
            </a:schemeClr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33399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33399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33399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3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21000" y="1457326"/>
            <a:ext cx="7226300" cy="2143125"/>
          </a:xfrm>
        </p:spPr>
        <p:txBody>
          <a:bodyPr/>
          <a:lstStyle/>
          <a:p>
            <a:r>
              <a:rPr lang="en-US" dirty="0"/>
              <a:t>GLM 5: mixed designs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03600" y="3886200"/>
            <a:ext cx="6400800" cy="1752600"/>
          </a:xfrm>
        </p:spPr>
        <p:txBody>
          <a:bodyPr/>
          <a:lstStyle/>
          <a:p>
            <a:r>
              <a:rPr lang="en-GB"/>
              <a:t>Prof.</a:t>
            </a:r>
            <a:r>
              <a:rPr lang="en-GB" dirty="0"/>
              <a:t> Andy Field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Define Contrasts</a:t>
            </a:r>
            <a:endParaRPr lang="en-GB" sz="4000" baseline="-25000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299" y="1837055"/>
            <a:ext cx="4505397" cy="3887010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30414" y="274638"/>
            <a:ext cx="8180387" cy="1143000"/>
          </a:xfrm>
        </p:spPr>
        <p:txBody>
          <a:bodyPr/>
          <a:lstStyle/>
          <a:p>
            <a:r>
              <a:rPr lang="en-GB" sz="4000" dirty="0"/>
              <a:t>Define interaction graphs</a:t>
            </a:r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4652963" y="224790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076" y="1714804"/>
            <a:ext cx="8289925" cy="347919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Output: </a:t>
            </a:r>
            <a:r>
              <a:rPr lang="en-GB" dirty="0" err="1"/>
              <a:t>sphericity</a:t>
            </a:r>
            <a:endParaRPr lang="en-GB" baseline="-25000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59060" y="1705308"/>
            <a:ext cx="7589520" cy="2690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Repeated-measures effects</a:t>
            </a:r>
            <a:endParaRPr lang="en-GB" baseline="-25000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1136" y="1821445"/>
            <a:ext cx="6944130" cy="3489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55900" y="230188"/>
            <a:ext cx="7670800" cy="1143000"/>
          </a:xfrm>
        </p:spPr>
        <p:txBody>
          <a:bodyPr/>
          <a:lstStyle/>
          <a:p>
            <a:r>
              <a:rPr lang="en-GB" dirty="0"/>
              <a:t>Between-subjects effect</a:t>
            </a:r>
            <a:endParaRPr lang="en-GB" baseline="-25000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0746" y="1990719"/>
            <a:ext cx="6622680" cy="2292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Main effect of strategy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666" y="1836358"/>
            <a:ext cx="8056880" cy="3165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0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effect of looks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26" y="1912115"/>
            <a:ext cx="8270875" cy="35081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effect of charisma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868" y="2189444"/>
            <a:ext cx="7842885" cy="3236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241300"/>
            <a:ext cx="8050212" cy="774700"/>
          </a:xfrm>
          <a:noFill/>
        </p:spPr>
        <p:txBody>
          <a:bodyPr/>
          <a:lstStyle/>
          <a:p>
            <a:r>
              <a:rPr lang="en-GB" dirty="0"/>
              <a:t>The strategy </a:t>
            </a:r>
            <a:r>
              <a:rPr lang="en-GB" dirty="0">
                <a:sym typeface="Symbol" pitchFamily="18" charset="2"/>
              </a:rPr>
              <a:t> looks interaction</a:t>
            </a:r>
            <a:endParaRPr lang="en-GB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951088"/>
            <a:ext cx="10547802" cy="32559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GB" dirty="0"/>
              <a:t>The strategy</a:t>
            </a:r>
            <a:r>
              <a:rPr lang="en-GB" dirty="0">
                <a:sym typeface="Symbol" pitchFamily="18" charset="2"/>
              </a:rPr>
              <a:t> charisma interaction</a:t>
            </a:r>
            <a:endParaRPr lang="en-GB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345" y="2208668"/>
            <a:ext cx="10765028" cy="3239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Aims</a:t>
            </a:r>
            <a:endParaRPr lang="en-GB" dirty="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4000" dirty="0"/>
              <a:t>What is a mixed design?</a:t>
            </a:r>
          </a:p>
          <a:p>
            <a:pPr>
              <a:lnSpc>
                <a:spcPct val="90000"/>
              </a:lnSpc>
            </a:pPr>
            <a:r>
              <a:rPr lang="en-GB" sz="4000" dirty="0" err="1"/>
              <a:t>Analyzing</a:t>
            </a:r>
            <a:r>
              <a:rPr lang="en-GB" sz="4000" dirty="0"/>
              <a:t> mixed designs using IBM SPSS Statistics</a:t>
            </a:r>
          </a:p>
          <a:p>
            <a:pPr>
              <a:lnSpc>
                <a:spcPct val="90000"/>
              </a:lnSpc>
            </a:pPr>
            <a:r>
              <a:rPr lang="en-GB" sz="4000" dirty="0"/>
              <a:t>Interpretation</a:t>
            </a:r>
          </a:p>
          <a:p>
            <a:pPr lvl="1">
              <a:lnSpc>
                <a:spcPct val="90000"/>
              </a:lnSpc>
            </a:pPr>
            <a:r>
              <a:rPr lang="en-GB" sz="3600" dirty="0"/>
              <a:t>Main effects</a:t>
            </a:r>
          </a:p>
          <a:p>
            <a:pPr lvl="1">
              <a:lnSpc>
                <a:spcPct val="90000"/>
              </a:lnSpc>
            </a:pPr>
            <a:r>
              <a:rPr lang="en-GB" sz="3600" dirty="0"/>
              <a:t>Interactions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4" grpId="0" autoUpdateAnimBg="0"/>
      <p:bldP spid="172035" grpId="0" build="p" bldLvl="3" autoUpdateAnimBg="0" advAuto="200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dirty="0"/>
              <a:t>The looks </a:t>
            </a:r>
            <a:r>
              <a:rPr lang="en-GB" dirty="0">
                <a:sym typeface="Symbol" pitchFamily="18" charset="2"/>
              </a:rPr>
              <a:t> charisma interaction</a:t>
            </a:r>
            <a:endParaRPr lang="en-GB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04814"/>
            <a:ext cx="10294225" cy="36069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GB" dirty="0"/>
              <a:t>The strategy </a:t>
            </a:r>
            <a:r>
              <a:rPr lang="en-GB" dirty="0">
                <a:sym typeface="Symbol" pitchFamily="18" charset="2"/>
              </a:rPr>
              <a:t> looks  charisma interaction</a:t>
            </a: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99" y="1577974"/>
            <a:ext cx="9243378" cy="46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Breaking down the interaction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1" y="1234228"/>
            <a:ext cx="6946899" cy="5061554"/>
          </a:xfrm>
        </p:spPr>
      </p:pic>
    </p:spTree>
    <p:extLst>
      <p:ext uri="{BB962C8B-B14F-4D97-AF65-F5344CB8AC3E}">
        <p14:creationId xmlns:p14="http://schemas.microsoft.com/office/powerpoint/2010/main" val="573713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17488"/>
            <a:ext cx="8953500" cy="5968317"/>
          </a:xfrm>
        </p:spPr>
      </p:pic>
    </p:spTree>
    <p:extLst>
      <p:ext uri="{BB962C8B-B14F-4D97-AF65-F5344CB8AC3E}">
        <p14:creationId xmlns:p14="http://schemas.microsoft.com/office/powerpoint/2010/main" val="34365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speed-dating example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Dating strategies:</a:t>
            </a:r>
          </a:p>
          <a:p>
            <a:pPr lvl="1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If someone is committed to pursuing a relationship with a person who plays hard to get, they will find that person more desirable but less likeable (Dai, Dong, and </a:t>
            </a:r>
            <a:r>
              <a:rPr lang="en-GB" dirty="0" err="1"/>
              <a:t>Jia</a:t>
            </a:r>
            <a:r>
              <a:rPr lang="en-GB" dirty="0"/>
              <a:t>, 2014) </a:t>
            </a:r>
          </a:p>
          <a:p>
            <a:pPr lvl="1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Field (2017) fictitious study to look at the interplay between looks, personality and dating strategies on evaluations of a date 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Design</a:t>
            </a:r>
          </a:p>
          <a:p>
            <a:pPr lvl="1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IV 1 (attractiveness): Attractive, Average, Ugly</a:t>
            </a:r>
          </a:p>
          <a:p>
            <a:pPr lvl="1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IV 2 (charisma): High Charisma, Some Charisma, Dullard</a:t>
            </a:r>
          </a:p>
          <a:p>
            <a:pPr lvl="1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IV 3 (strategy): normal or playing hard to get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Outcome: P’s rating of the date</a:t>
            </a:r>
          </a:p>
          <a:p>
            <a:pPr lvl="1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100% = ‘I’d pay a large sum of money for their phone number’</a:t>
            </a:r>
          </a:p>
          <a:p>
            <a:pPr lvl="1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0% = ‘I’d pay a large sum of money for a plane ticket to get me as far away from them as possible’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6" grpId="0" autoUpdateAnimBg="0"/>
      <p:bldP spid="17510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944383"/>
              </p:ext>
            </p:extLst>
          </p:nvPr>
        </p:nvGraphicFramePr>
        <p:xfrm>
          <a:off x="1320799" y="515491"/>
          <a:ext cx="10528300" cy="543633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95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94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Charisma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High Charisma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Some Charisma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Dullard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Looks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Attractive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Average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Unattractive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Attractive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Average 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Unattractive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Attractive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Average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Unattractive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Strategy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642">
                <a:tc rowSpan="10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Hard to get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86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84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67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88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69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97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47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6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91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83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53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83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74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86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46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6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89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88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99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90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45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6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89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69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58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86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77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87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47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53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6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81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57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88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71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82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45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6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84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51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96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63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42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92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43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6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89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85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61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87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79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86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45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6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94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56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86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71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54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84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54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47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6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90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74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54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92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71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58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78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45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6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89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86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63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73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49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91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39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4642">
                <a:tc rowSpan="10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Normal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89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91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93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88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65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54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55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52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46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84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90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85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45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46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99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89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79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53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51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46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86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89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83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86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74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58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52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47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46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89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87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83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74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43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58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46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81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79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86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59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47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51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47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46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82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92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85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81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66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47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45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47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46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97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69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87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51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45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46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46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92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90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98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53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54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53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45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46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93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96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79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66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46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52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39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47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Mixed designs: process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634" y="1417638"/>
            <a:ext cx="8299133" cy="474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94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Effects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800" dirty="0"/>
              <a:t>Main effects</a:t>
            </a:r>
          </a:p>
          <a:p>
            <a:pPr lvl="1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600" dirty="0"/>
              <a:t>We will get an </a:t>
            </a:r>
            <a:r>
              <a:rPr lang="en-GB" sz="1600" i="1" dirty="0"/>
              <a:t>F</a:t>
            </a:r>
            <a:r>
              <a:rPr lang="en-GB" sz="1600" dirty="0"/>
              <a:t>-ratio for the main effect of each independent variable:</a:t>
            </a:r>
          </a:p>
          <a:p>
            <a:pPr lvl="2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400" dirty="0"/>
              <a:t>Attractiveness</a:t>
            </a:r>
          </a:p>
          <a:p>
            <a:pPr lvl="2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400" dirty="0"/>
              <a:t>Charisma</a:t>
            </a:r>
          </a:p>
          <a:p>
            <a:pPr lvl="2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400" dirty="0"/>
              <a:t>Strategy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800" dirty="0"/>
              <a:t>Two-way interactions</a:t>
            </a:r>
          </a:p>
          <a:p>
            <a:pPr lvl="1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GB" sz="1600" dirty="0"/>
              <a:t>We will get </a:t>
            </a:r>
            <a:r>
              <a:rPr lang="en-GB" sz="1600" i="1" dirty="0"/>
              <a:t>F</a:t>
            </a:r>
            <a:r>
              <a:rPr lang="en-GB" sz="1600" dirty="0"/>
              <a:t>-ratios for all possible interactions between pairs of variables:</a:t>
            </a:r>
          </a:p>
          <a:p>
            <a:pPr lvl="2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400" dirty="0"/>
              <a:t>Attractiveness </a:t>
            </a:r>
            <a:r>
              <a:rPr lang="en-GB" sz="1400" dirty="0">
                <a:sym typeface="Symbol" pitchFamily="18" charset="2"/>
              </a:rPr>
              <a:t> </a:t>
            </a:r>
            <a:r>
              <a:rPr lang="en-GB" sz="1400" dirty="0"/>
              <a:t>Charisma</a:t>
            </a:r>
            <a:endParaRPr lang="en-GB" sz="1400" dirty="0">
              <a:sym typeface="Symbol" pitchFamily="18" charset="2"/>
            </a:endParaRPr>
          </a:p>
          <a:p>
            <a:pPr lvl="2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400" dirty="0"/>
              <a:t>Attractiveness </a:t>
            </a:r>
            <a:r>
              <a:rPr lang="en-GB" sz="1400" dirty="0">
                <a:sym typeface="Symbol" pitchFamily="18" charset="2"/>
              </a:rPr>
              <a:t> </a:t>
            </a:r>
            <a:r>
              <a:rPr lang="en-GB" sz="1400" dirty="0"/>
              <a:t>Strategy</a:t>
            </a:r>
            <a:endParaRPr lang="en-GB" sz="1400" dirty="0">
              <a:sym typeface="Symbol" pitchFamily="18" charset="2"/>
            </a:endParaRPr>
          </a:p>
          <a:p>
            <a:pPr lvl="2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400" dirty="0"/>
              <a:t>Charisma </a:t>
            </a:r>
            <a:r>
              <a:rPr lang="en-GB" sz="1400" dirty="0">
                <a:sym typeface="Symbol" pitchFamily="18" charset="2"/>
              </a:rPr>
              <a:t> </a:t>
            </a:r>
            <a:r>
              <a:rPr lang="en-GB" sz="1400" dirty="0"/>
              <a:t>Strategy</a:t>
            </a:r>
            <a:endParaRPr lang="en-GB" sz="1400" dirty="0">
              <a:sym typeface="Symbol" pitchFamily="18" charset="2"/>
            </a:endParaRPr>
          </a:p>
          <a:p>
            <a:pPr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800" dirty="0">
                <a:sym typeface="Symbol" pitchFamily="18" charset="2"/>
              </a:rPr>
              <a:t>Three-way Interaction</a:t>
            </a:r>
          </a:p>
          <a:p>
            <a:pPr lvl="1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GB" sz="1600" dirty="0">
                <a:sym typeface="Symbol" pitchFamily="18" charset="2"/>
              </a:rPr>
              <a:t>We will get an </a:t>
            </a:r>
            <a:r>
              <a:rPr lang="en-GB" sz="1600" i="1" dirty="0">
                <a:sym typeface="Symbol" pitchFamily="18" charset="2"/>
              </a:rPr>
              <a:t>F</a:t>
            </a:r>
            <a:r>
              <a:rPr lang="en-GB" sz="1600" dirty="0">
                <a:sym typeface="Symbol" pitchFamily="18" charset="2"/>
              </a:rPr>
              <a:t>-ratio for the interaction between all three variables</a:t>
            </a:r>
          </a:p>
          <a:p>
            <a:pPr lvl="2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400" dirty="0"/>
              <a:t>Attractiveness </a:t>
            </a:r>
            <a:r>
              <a:rPr lang="en-GB" sz="1400" dirty="0">
                <a:sym typeface="Symbol" pitchFamily="18" charset="2"/>
              </a:rPr>
              <a:t> </a:t>
            </a:r>
            <a:r>
              <a:rPr lang="en-GB" sz="1400" dirty="0"/>
              <a:t>Charisma </a:t>
            </a:r>
            <a:r>
              <a:rPr lang="en-GB" sz="1400" dirty="0">
                <a:sym typeface="Symbol" pitchFamily="18" charset="2"/>
              </a:rPr>
              <a:t> </a:t>
            </a:r>
            <a:r>
              <a:rPr lang="en-GB" sz="1400" dirty="0"/>
              <a:t>Strategy</a:t>
            </a:r>
            <a:endParaRPr lang="en-GB" sz="14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0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0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0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6" grpId="0" autoUpdateAnimBg="0"/>
      <p:bldP spid="18022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Define the repeated-measures variables</a:t>
            </a:r>
            <a:endParaRPr lang="en-GB" sz="4000" baseline="-25000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156" y="1417638"/>
            <a:ext cx="3109381" cy="4687277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/>
              <a:t>Define levels of the repeated-measures variables</a:t>
            </a:r>
            <a:endParaRPr lang="en-GB" sz="4000" baseline="-25000" dirty="0"/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4652963" y="224790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25" y="1422076"/>
            <a:ext cx="5442333" cy="4842566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/>
              <a:t>Define levels of the repeated-measures variables and select the between-group variable</a:t>
            </a:r>
            <a:endParaRPr lang="en-GB" sz="4000" baseline="-25000" dirty="0"/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4652963" y="224790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55" y="1570357"/>
            <a:ext cx="5205710" cy="4632020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8" grpId="0" autoUpdateAnimBg="0"/>
    </p:bldLst>
  </p:timing>
</p:sld>
</file>

<file path=ppt/theme/theme1.xml><?xml version="1.0" encoding="utf-8"?>
<a:theme xmlns:a="http://schemas.openxmlformats.org/drawingml/2006/main" name="DSUS5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pecial Anim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ecial Anim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ecial Anim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ecial Anim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ecial Anim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ecial Anim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ecial Anim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ecial Anim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ecial Anim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ecial Anim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ecial Anim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ecial Anim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SUS5" id="{562B7864-46E0-C641-B8BD-B8D809F03F41}" vid="{E3D78CAB-0EB1-CC44-8A77-CE5121798B9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DiscStat Lecture.potx</Template>
  <TotalTime>3450</TotalTime>
  <Words>559</Words>
  <Application>Microsoft Macintosh PowerPoint</Application>
  <PresentationFormat>Widescreen</PresentationFormat>
  <Paragraphs>276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Trebuchet MS</vt:lpstr>
      <vt:lpstr>DSUS5</vt:lpstr>
      <vt:lpstr>GLM 5: mixed designs</vt:lpstr>
      <vt:lpstr>Aims</vt:lpstr>
      <vt:lpstr>A speed-dating example</vt:lpstr>
      <vt:lpstr>PowerPoint Presentation</vt:lpstr>
      <vt:lpstr>Mixed designs: process</vt:lpstr>
      <vt:lpstr>Effects</vt:lpstr>
      <vt:lpstr>Define the repeated-measures variables</vt:lpstr>
      <vt:lpstr>Define levels of the repeated-measures variables</vt:lpstr>
      <vt:lpstr>Define levels of the repeated-measures variables and select the between-group variable</vt:lpstr>
      <vt:lpstr>Define Contrasts</vt:lpstr>
      <vt:lpstr>Define interaction graphs</vt:lpstr>
      <vt:lpstr>Output: sphericity</vt:lpstr>
      <vt:lpstr>Repeated-measures effects</vt:lpstr>
      <vt:lpstr>Between-subjects effect</vt:lpstr>
      <vt:lpstr>Main effect of strategy</vt:lpstr>
      <vt:lpstr>Main effect of looks</vt:lpstr>
      <vt:lpstr>Main effect of charisma</vt:lpstr>
      <vt:lpstr>The strategy  looks interaction</vt:lpstr>
      <vt:lpstr>The strategy charisma interaction</vt:lpstr>
      <vt:lpstr>The looks  charisma interaction</vt:lpstr>
      <vt:lpstr>The strategy  looks  charisma interaction</vt:lpstr>
      <vt:lpstr>Breaking down the interaction</vt:lpstr>
      <vt:lpstr>PowerPoint Presentation</vt:lpstr>
    </vt:vector>
  </TitlesOfParts>
  <Company>University of Sussex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 Andy Field</dc:creator>
  <cp:lastModifiedBy>Jamil Bhanji</cp:lastModifiedBy>
  <cp:revision>119</cp:revision>
  <dcterms:created xsi:type="dcterms:W3CDTF">2010-10-05T07:56:41Z</dcterms:created>
  <dcterms:modified xsi:type="dcterms:W3CDTF">2021-12-08T07:32:11Z</dcterms:modified>
</cp:coreProperties>
</file>