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1" r:id="rId17"/>
    <p:sldId id="262" r:id="rId18"/>
    <p:sldId id="277" r:id="rId19"/>
    <p:sldId id="264" r:id="rId20"/>
    <p:sldId id="265" r:id="rId21"/>
    <p:sldId id="278" r:id="rId22"/>
  </p:sldIdLst>
  <p:sldSz cx="9144000" cy="5143500" type="screen16x9"/>
  <p:notesSz cx="6858000" cy="9144000"/>
  <p:embeddedFontLs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Noto Sans" panose="020B0502040504090204" pitchFamily="34" charset="0"/>
      <p:italic r:id="rId28"/>
    </p:embeddedFont>
    <p:embeddedFont>
      <p:font typeface="Raleway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3844" autoAdjust="0"/>
  </p:normalViewPr>
  <p:slideViewPr>
    <p:cSldViewPr snapToGrid="0">
      <p:cViewPr varScale="1">
        <p:scale>
          <a:sx n="106" d="100"/>
          <a:sy n="106" d="100"/>
        </p:scale>
        <p:origin x="77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7b8a62779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7b8a62779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7b8a62779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7b8a62779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7b8a62779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7b8a62779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7b8a62779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7b8a62779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7b8a62779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7b8a62779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16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7bd06ae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7bd06ae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7b8a6277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7b8a6277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Precision, or specificity, tells us the ability of the model to correctly identify people without the disease. Recall, or sensitivity, tells us how well the model identifies people with the disease.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7bd06ae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7bd06ae8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7271" y="4336399"/>
            <a:ext cx="945884" cy="9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7271" y="4336399"/>
            <a:ext cx="945884" cy="9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7271" y="4336399"/>
            <a:ext cx="945884" cy="9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7271" y="4336399"/>
            <a:ext cx="945884" cy="9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7271" y="4336399"/>
            <a:ext cx="945884" cy="9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7271" y="4336399"/>
            <a:ext cx="945884" cy="9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7271" y="4336399"/>
            <a:ext cx="945884" cy="9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727950" y="1522188"/>
            <a:ext cx="7987425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AI-driven Prediction of Lung Cancer Risk Using Risk Factors and Symptoms</a:t>
            </a:r>
            <a:endParaRPr sz="3600"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727950" y="3340349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Jamil Hamad and Mariam El Dani</a:t>
            </a:r>
            <a:endParaRPr dirty="0"/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525" y="3478075"/>
            <a:ext cx="2084475" cy="20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C69928E-312E-B9C2-A572-98B64AE7F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2259"/>
            <a:ext cx="4164227" cy="322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EDE2AF0-BE12-E7C5-3540-AC1B8F077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02412"/>
            <a:ext cx="4448432" cy="344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7F84BA6-7CAA-A8D7-BE78-B57175D6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70" y="1156231"/>
            <a:ext cx="8297562" cy="766028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between Peer pressure/ Chronic disease and Lung cancer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9137B7-683F-5286-CE80-31C63EBA0E9C}"/>
              </a:ext>
            </a:extLst>
          </p:cNvPr>
          <p:cNvSpPr txBox="1"/>
          <p:nvPr/>
        </p:nvSpPr>
        <p:spPr>
          <a:xfrm>
            <a:off x="1917927" y="2184459"/>
            <a:ext cx="1261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chi square test</a:t>
            </a:r>
          </a:p>
          <a:p>
            <a:r>
              <a:rPr lang="en-US" sz="1100" dirty="0"/>
              <a:t>p value=0.002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0C68E-F030-B8F4-7179-34B858440736}"/>
              </a:ext>
            </a:extLst>
          </p:cNvPr>
          <p:cNvSpPr txBox="1"/>
          <p:nvPr/>
        </p:nvSpPr>
        <p:spPr>
          <a:xfrm>
            <a:off x="6595420" y="2053654"/>
            <a:ext cx="1261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chi square test</a:t>
            </a:r>
          </a:p>
          <a:p>
            <a:r>
              <a:rPr lang="en-US" sz="1100" dirty="0"/>
              <a:t>p value=0.027</a:t>
            </a:r>
          </a:p>
        </p:txBody>
      </p:sp>
    </p:spTree>
    <p:extLst>
      <p:ext uri="{BB962C8B-B14F-4D97-AF65-F5344CB8AC3E}">
        <p14:creationId xmlns:p14="http://schemas.microsoft.com/office/powerpoint/2010/main" val="220675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8C1D8A4-3BF8-5122-3F4D-AFFA0DB71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1819"/>
            <a:ext cx="4151869" cy="321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B263140-EF89-F82D-C83B-076557C49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825" y="1767016"/>
            <a:ext cx="4364916" cy="337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D1F8AE2-70DD-5B9D-2138-B06EBB30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76" y="1251510"/>
            <a:ext cx="8529724" cy="643238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between Allergy/ Wheezing and Lung cancer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15B27-560F-6D0E-E542-4FB19388E75D}"/>
              </a:ext>
            </a:extLst>
          </p:cNvPr>
          <p:cNvSpPr txBox="1"/>
          <p:nvPr/>
        </p:nvSpPr>
        <p:spPr>
          <a:xfrm>
            <a:off x="1676490" y="2249180"/>
            <a:ext cx="1261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chi square test</a:t>
            </a:r>
          </a:p>
          <a:p>
            <a:r>
              <a:rPr lang="en-US" sz="1100" dirty="0"/>
              <a:t>p value&lt;0.001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B3D7F-8ABE-2324-62C2-D05553016AD1}"/>
              </a:ext>
            </a:extLst>
          </p:cNvPr>
          <p:cNvSpPr txBox="1"/>
          <p:nvPr/>
        </p:nvSpPr>
        <p:spPr>
          <a:xfrm>
            <a:off x="6368580" y="2194810"/>
            <a:ext cx="1261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chi square test</a:t>
            </a:r>
          </a:p>
          <a:p>
            <a:r>
              <a:rPr lang="en-US" sz="1100" dirty="0"/>
              <a:t>p value&lt;0.001</a:t>
            </a:r>
          </a:p>
        </p:txBody>
      </p:sp>
    </p:spTree>
    <p:extLst>
      <p:ext uri="{BB962C8B-B14F-4D97-AF65-F5344CB8AC3E}">
        <p14:creationId xmlns:p14="http://schemas.microsoft.com/office/powerpoint/2010/main" val="417162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F18036-E074-CA9F-D6E1-6BE0C92E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257428"/>
            <a:ext cx="7689850" cy="534987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between Fatigue/Alcohol consumption and Lung cancer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B9869E2-39F1-735B-BCCD-6B699EC9B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4" y="2132547"/>
            <a:ext cx="3892379" cy="30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9043738-BB6E-79F4-AD28-F06313C1A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974" y="2001794"/>
            <a:ext cx="4061408" cy="31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888278-134F-462E-623E-69D98B49FE75}"/>
              </a:ext>
            </a:extLst>
          </p:cNvPr>
          <p:cNvSpPr txBox="1"/>
          <p:nvPr/>
        </p:nvSpPr>
        <p:spPr>
          <a:xfrm>
            <a:off x="1662068" y="2440945"/>
            <a:ext cx="1261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chi square test</a:t>
            </a:r>
          </a:p>
          <a:p>
            <a:r>
              <a:rPr lang="en-US" sz="1100" dirty="0"/>
              <a:t>p value&lt;0.013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5EDD0-5387-76D5-3B2E-70A935C97E24}"/>
              </a:ext>
            </a:extLst>
          </p:cNvPr>
          <p:cNvSpPr txBox="1"/>
          <p:nvPr/>
        </p:nvSpPr>
        <p:spPr>
          <a:xfrm>
            <a:off x="6209905" y="2440944"/>
            <a:ext cx="1261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chi square test</a:t>
            </a:r>
          </a:p>
          <a:p>
            <a:r>
              <a:rPr lang="en-US" sz="1100" dirty="0"/>
              <a:t>p value&lt;0.001</a:t>
            </a:r>
          </a:p>
        </p:txBody>
      </p:sp>
    </p:spTree>
    <p:extLst>
      <p:ext uri="{BB962C8B-B14F-4D97-AF65-F5344CB8AC3E}">
        <p14:creationId xmlns:p14="http://schemas.microsoft.com/office/powerpoint/2010/main" val="250423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10184E51-884C-BAB1-11B4-29463322E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2" y="2035237"/>
            <a:ext cx="4018176" cy="310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7105B7F-0FD3-CFB4-E60B-B4E01B920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35236"/>
            <a:ext cx="4018177" cy="310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2DA79D5-B8DE-986A-88DD-D076CD68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874" y="1200382"/>
            <a:ext cx="7970494" cy="534987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between Coughing/ Shortness of breath and Lung cancer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C5A86-ECC1-3DEE-82B8-C648FB4EB58C}"/>
              </a:ext>
            </a:extLst>
          </p:cNvPr>
          <p:cNvSpPr txBox="1"/>
          <p:nvPr/>
        </p:nvSpPr>
        <p:spPr>
          <a:xfrm>
            <a:off x="1938653" y="2356306"/>
            <a:ext cx="1261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chi square test</a:t>
            </a:r>
          </a:p>
          <a:p>
            <a:r>
              <a:rPr lang="en-US" sz="1100" dirty="0"/>
              <a:t>p value&lt;0.001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5CE9B-3973-B455-118F-F949FD2203CC}"/>
              </a:ext>
            </a:extLst>
          </p:cNvPr>
          <p:cNvSpPr txBox="1"/>
          <p:nvPr/>
        </p:nvSpPr>
        <p:spPr>
          <a:xfrm>
            <a:off x="6196173" y="2356306"/>
            <a:ext cx="1261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chi square test</a:t>
            </a:r>
          </a:p>
          <a:p>
            <a:r>
              <a:rPr lang="en-US" sz="1100" dirty="0"/>
              <a:t>p value=0.37</a:t>
            </a:r>
          </a:p>
        </p:txBody>
      </p:sp>
    </p:spTree>
    <p:extLst>
      <p:ext uri="{BB962C8B-B14F-4D97-AF65-F5344CB8AC3E}">
        <p14:creationId xmlns:p14="http://schemas.microsoft.com/office/powerpoint/2010/main" val="27879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EE9EFB19-43FC-3973-16B1-65BE728D4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11" y="1853850"/>
            <a:ext cx="4252662" cy="32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C38CC26-E24E-BBFF-515D-544F0A2C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75" y="1257078"/>
            <a:ext cx="7689850" cy="534987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between Chest Pain and Lung cancer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7FF028-8156-B544-0A21-5F0B048DE0CB}"/>
              </a:ext>
            </a:extLst>
          </p:cNvPr>
          <p:cNvSpPr txBox="1"/>
          <p:nvPr/>
        </p:nvSpPr>
        <p:spPr>
          <a:xfrm>
            <a:off x="2224918" y="2211080"/>
            <a:ext cx="1261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chi square test</a:t>
            </a:r>
          </a:p>
          <a:p>
            <a:r>
              <a:rPr lang="en-US" sz="1100" dirty="0"/>
              <a:t>p value=0.002</a:t>
            </a:r>
          </a:p>
        </p:txBody>
      </p:sp>
    </p:spTree>
    <p:extLst>
      <p:ext uri="{BB962C8B-B14F-4D97-AF65-F5344CB8AC3E}">
        <p14:creationId xmlns:p14="http://schemas.microsoft.com/office/powerpoint/2010/main" val="1807371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27C8-6827-57B6-66EA-F59EEF94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97776"/>
            <a:ext cx="7821024" cy="916773"/>
          </a:xfrm>
        </p:spPr>
        <p:txBody>
          <a:bodyPr>
            <a:normAutofit/>
          </a:bodyPr>
          <a:lstStyle/>
          <a:p>
            <a:r>
              <a:rPr lang="en-US" sz="4000" dirty="0"/>
              <a:t>Data pre-processing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B5817-75A0-38C6-7A7D-553D73D41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3526" y="2042367"/>
            <a:ext cx="3619728" cy="2777330"/>
          </a:xfrm>
        </p:spPr>
        <p:txBody>
          <a:bodyPr>
            <a:normAutofit/>
          </a:bodyPr>
          <a:lstStyle/>
          <a:p>
            <a:r>
              <a:rPr lang="en-US" sz="1800" dirty="0"/>
              <a:t>No missing data </a:t>
            </a:r>
          </a:p>
          <a:p>
            <a:pPr marL="146050" indent="0">
              <a:buNone/>
            </a:pPr>
            <a:endParaRPr lang="en-US" sz="1800" dirty="0"/>
          </a:p>
          <a:p>
            <a:r>
              <a:rPr lang="en-US" sz="1800" dirty="0"/>
              <a:t>33 duplicates were removed</a:t>
            </a:r>
          </a:p>
          <a:p>
            <a:pPr marL="146050" indent="0">
              <a:buNone/>
            </a:pPr>
            <a:r>
              <a:rPr lang="en-US" sz="1800" b="1" dirty="0"/>
              <a:t>-&gt;</a:t>
            </a:r>
            <a:r>
              <a:rPr lang="en-US" sz="1800" dirty="0"/>
              <a:t> resulting in a total of </a:t>
            </a:r>
          </a:p>
          <a:p>
            <a:pPr marL="146050" indent="0">
              <a:buNone/>
            </a:pPr>
            <a:r>
              <a:rPr lang="en-US" sz="1800" b="1" dirty="0"/>
              <a:t>238 lung cancer positive participants </a:t>
            </a:r>
            <a:r>
              <a:rPr lang="en-US" sz="1800" dirty="0"/>
              <a:t>and </a:t>
            </a:r>
            <a:r>
              <a:rPr lang="en-US" sz="1800" b="1" dirty="0"/>
              <a:t>38 lung cancer negative participants </a:t>
            </a:r>
          </a:p>
          <a:p>
            <a:pPr marL="14605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A8447-DC34-48BF-927B-E273F6C4DB3C}"/>
              </a:ext>
            </a:extLst>
          </p:cNvPr>
          <p:cNvSpPr txBox="1"/>
          <p:nvPr/>
        </p:nvSpPr>
        <p:spPr>
          <a:xfrm>
            <a:off x="4349178" y="2114549"/>
            <a:ext cx="4448819" cy="2291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Data encoding: </a:t>
            </a:r>
          </a:p>
          <a:p>
            <a:pPr marL="146050"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Lung cancer (YES/NO) and Gender (M/F)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-&gt;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converted to numerical ones (1/0)</a:t>
            </a:r>
          </a:p>
          <a:p>
            <a:pPr marL="457200" marR="0" lvl="0" indent="-3111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Normalization: </a:t>
            </a:r>
            <a:endParaRPr lang="en-US" sz="18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146050"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tabLst/>
              <a:defRPr/>
            </a:pPr>
            <a:r>
              <a:rPr lang="en-US" sz="1800" dirty="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ividing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all the columns by the maximum of each column 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-&gt;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normalized to (1/0) </a:t>
            </a:r>
          </a:p>
        </p:txBody>
      </p:sp>
    </p:spTree>
    <p:extLst>
      <p:ext uri="{BB962C8B-B14F-4D97-AF65-F5344CB8AC3E}">
        <p14:creationId xmlns:p14="http://schemas.microsoft.com/office/powerpoint/2010/main" val="1402976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29450" y="1275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 dirty="0"/>
              <a:t>Model training and testing</a:t>
            </a:r>
            <a:endParaRPr sz="4000" dirty="0"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729450" y="2064571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The dataset was split into an 80/20 training/testing sets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220 Training data points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56 Testing data points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27800" y="1218891"/>
            <a:ext cx="76161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 dirty="0"/>
              <a:t>Model results and evaluation</a:t>
            </a:r>
            <a:endParaRPr sz="4000"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85184" y="1916140"/>
            <a:ext cx="2765260" cy="2884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1" dirty="0"/>
              <a:t>Logistic regression model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dirty="0"/>
              <a:t>Train accuracy score: 0.92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dirty="0"/>
              <a:t>Test accuracy score: 0.91 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dirty="0"/>
              <a:t>Precision: 0.9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dirty="0"/>
              <a:t>Recall: 1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0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220EC09-7B90-A811-6E95-1A3161FD6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690" y="1916140"/>
            <a:ext cx="3287126" cy="322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5450A0-8FF7-FF3E-CF80-1AEFB0CED540}"/>
              </a:ext>
            </a:extLst>
          </p:cNvPr>
          <p:cNvSpPr txBox="1"/>
          <p:nvPr/>
        </p:nvSpPr>
        <p:spPr>
          <a:xfrm>
            <a:off x="3229344" y="3783719"/>
            <a:ext cx="2224186" cy="1016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595959"/>
              </a:buClr>
              <a:buSzPts val="1300"/>
              <a:buFont typeface="Lato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Confusion matrix: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595959"/>
              </a:buClr>
              <a:buSzPts val="13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Zero false negatives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595959"/>
              </a:buClr>
              <a:buSzPts val="13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Five false positives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F9F0-90F6-3647-CF5B-5941D41E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Importance in Logistic Regression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FB30C1-3367-9875-A6D8-42095AA81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7" y="2127554"/>
            <a:ext cx="4574657" cy="249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3CC7ED-C2CE-A436-7105-4F25C8E35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605" y="2165381"/>
            <a:ext cx="4436053" cy="242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761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40" dirty="0"/>
              <a:t>Challenges</a:t>
            </a:r>
            <a:endParaRPr sz="4540"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729450" y="2159100"/>
            <a:ext cx="7835430" cy="2428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Relatively small sample size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Lack of data on: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800" dirty="0"/>
              <a:t>Whether lung cancer positive participants are in early or advanced stages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800" dirty="0"/>
              <a:t>Family history of cancer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800" dirty="0"/>
              <a:t>Exposure to second-hand smoking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800" dirty="0"/>
              <a:t>Occupational exposures (</a:t>
            </a:r>
            <a:r>
              <a:rPr lang="en-US" sz="1800" i="1" dirty="0" err="1"/>
              <a:t>i.e</a:t>
            </a:r>
            <a:r>
              <a:rPr lang="en-US" sz="1800" i="1" dirty="0"/>
              <a:t>;</a:t>
            </a:r>
            <a:r>
              <a:rPr lang="en-US" sz="1800" dirty="0"/>
              <a:t> asbestos)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Outline</a:t>
            </a:r>
            <a:endParaRPr sz="4000"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730000" y="2178845"/>
            <a:ext cx="3300900" cy="2664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sz="1800" dirty="0"/>
              <a:t>Introduction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Problem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Data Preparation 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Exploratory Data Analysis</a:t>
            </a:r>
            <a:endParaRPr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52632-E1D7-7E36-FDD1-FCE3CF2D8637}"/>
              </a:ext>
            </a:extLst>
          </p:cNvPr>
          <p:cNvSpPr txBox="1"/>
          <p:nvPr/>
        </p:nvSpPr>
        <p:spPr>
          <a:xfrm>
            <a:off x="4917373" y="2262665"/>
            <a:ext cx="3472247" cy="1797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595959"/>
              </a:buClr>
              <a:buSzPts val="1300"/>
              <a:buFont typeface="Lat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Model training and testing 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595959"/>
              </a:buClr>
              <a:buSzPts val="1300"/>
              <a:buFont typeface="Lat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Model Results and evaluation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595959"/>
              </a:buClr>
              <a:buSzPts val="1300"/>
              <a:buFont typeface="Lat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Challenges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595959"/>
              </a:buClr>
              <a:buSzPts val="1300"/>
              <a:buFont typeface="Lat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Next Step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/>
              <a:t>Next step</a:t>
            </a:r>
            <a:endParaRPr sz="4500"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1600" dirty="0"/>
              <a:t>Random Forest Classification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160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Naive Bayes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Gradient Boosting Classifier</a:t>
            </a:r>
            <a:endParaRPr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and comparing the logistic regression model with other models 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4061-8E1B-D799-3DA3-8F14847E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0ECF2-1207-ADF8-1661-E027B631D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150" y="2162250"/>
            <a:ext cx="3300900" cy="759000"/>
          </a:xfrm>
        </p:spPr>
        <p:txBody>
          <a:bodyPr/>
          <a:lstStyle/>
          <a:p>
            <a:r>
              <a:rPr lang="en-US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9747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 dirty="0"/>
              <a:t>Introduction</a:t>
            </a:r>
            <a:endParaRPr sz="4000"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729450" y="2078874"/>
            <a:ext cx="5397030" cy="2726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According to WHO, Lung cancer is the leading cause of cancer-related deaths worldwide, accounting for the highest mortality rates among both men and women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/>
              <a:t>Lung cancer is often diagnosed at advanced stages when treatment options are limited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5-year survival rate for lung cancer is only 18%</a:t>
            </a:r>
            <a:r>
              <a:rPr lang="en-US" sz="1800" dirty="0">
                <a:solidFill>
                  <a:srgbClr val="3C42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267F3D-5158-C38A-0636-112A24A527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2170" y="1768225"/>
            <a:ext cx="3120390" cy="3120390"/>
          </a:xfrm>
          <a:prstGeom prst="rect">
            <a:avLst/>
          </a:prstGeom>
        </p:spPr>
      </p:pic>
      <p:pic>
        <p:nvPicPr>
          <p:cNvPr id="11266" name="Picture 2" descr="Lung Cancer: Causes, Symptoms And Treatment | Netmeds">
            <a:extLst>
              <a:ext uri="{FF2B5EF4-FFF2-40B4-BE49-F238E27FC236}">
                <a16:creationId xmlns:a16="http://schemas.microsoft.com/office/drawing/2014/main" id="{D2570E01-94C9-3716-1FB6-BEE8D09D1D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334" b="17669" l="10000" r="90000">
                        <a14:foregroundMark x1="14254" y1="9020" x2="14254" y2="9020"/>
                        <a14:foregroundMark x1="14254" y1="9020" x2="14254" y2="9020"/>
                        <a14:foregroundMark x1="20379" y1="11470" x2="20379" y2="11470"/>
                        <a14:foregroundMark x1="28508" y1="11915" x2="28508" y2="11915"/>
                        <a14:foregroundMark x1="36303" y1="11915" x2="36303" y2="11915"/>
                        <a14:foregroundMark x1="48107" y1="13808" x2="48107" y2="13808"/>
                        <a14:foregroundMark x1="56347" y1="12361" x2="56347" y2="12361"/>
                        <a14:foregroundMark x1="68374" y1="12584" x2="68374" y2="12584"/>
                        <a14:foregroundMark x1="74053" y1="13586" x2="74053" y2="13586"/>
                        <a14:foregroundMark x1="84187" y1="9800" x2="84187" y2="9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67" b="80664"/>
          <a:stretch/>
        </p:blipFill>
        <p:spPr bwMode="auto">
          <a:xfrm>
            <a:off x="5842635" y="1829575"/>
            <a:ext cx="3299460" cy="55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World Health Organization (WHO)">
            <a:extLst>
              <a:ext uri="{FF2B5EF4-FFF2-40B4-BE49-F238E27FC236}">
                <a16:creationId xmlns:a16="http://schemas.microsoft.com/office/drawing/2014/main" id="{848CEF34-7A1D-0083-2783-1EB6674F8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1625" y1="32188" x2="41625" y2="32188"/>
                        <a14:foregroundMark x1="49000" y1="37188" x2="49000" y2="37188"/>
                        <a14:foregroundMark x1="53375" y1="36563" x2="53375" y2="36563"/>
                        <a14:foregroundMark x1="55500" y1="35625" x2="55500" y2="35625"/>
                        <a14:foregroundMark x1="60625" y1="35625" x2="60625" y2="35625"/>
                        <a14:foregroundMark x1="65125" y1="39063" x2="65125" y2="39063"/>
                        <a14:foregroundMark x1="71375" y1="38438" x2="71375" y2="38438"/>
                        <a14:foregroundMark x1="76250" y1="37500" x2="76250" y2="37500"/>
                        <a14:foregroundMark x1="79250" y1="37500" x2="79250" y2="37500"/>
                        <a14:foregroundMark x1="82250" y1="36250" x2="82250" y2="36250"/>
                        <a14:foregroundMark x1="84625" y1="35938" x2="84625" y2="35938"/>
                        <a14:foregroundMark x1="52500" y1="63750" x2="52500" y2="63750"/>
                        <a14:foregroundMark x1="46250" y1="60625" x2="46250" y2="60625"/>
                        <a14:foregroundMark x1="44625" y1="60000" x2="44625" y2="60000"/>
                        <a14:foregroundMark x1="56625" y1="62500" x2="56625" y2="62500"/>
                        <a14:foregroundMark x1="58750" y1="60000" x2="58750" y2="60000"/>
                        <a14:foregroundMark x1="63750" y1="58438" x2="63750" y2="58438"/>
                        <a14:foregroundMark x1="65500" y1="58125" x2="65500" y2="58125"/>
                        <a14:foregroundMark x1="71250" y1="56563" x2="71250" y2="56563"/>
                        <a14:foregroundMark x1="73750" y1="56250" x2="73750" y2="56250"/>
                        <a14:foregroundMark x1="77250" y1="52500" x2="77250" y2="52500"/>
                        <a14:foregroundMark x1="64000" y1="50938" x2="64000" y2="50938"/>
                        <a14:foregroundMark x1="77625" y1="58750" x2="77625" y2="58750"/>
                        <a14:foregroundMark x1="80875" y1="55625" x2="80875" y2="55625"/>
                        <a14:foregroundMark x1="84250" y1="57500" x2="84250" y2="5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611" y="826704"/>
            <a:ext cx="2820508" cy="112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9450" y="131103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 dirty="0"/>
              <a:t>Problem</a:t>
            </a:r>
            <a:endParaRPr sz="4000" dirty="0"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500850" y="2070451"/>
            <a:ext cx="4916970" cy="2453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46050" indent="0">
              <a:buNone/>
            </a:pPr>
            <a:r>
              <a:rPr lang="en-US" sz="1800" dirty="0">
                <a:solidFill>
                  <a:srgbClr val="59595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Physical examinations and medical imaging (X-Rays, MRIs, CT scans) can be time-consuming and expensive </a:t>
            </a:r>
          </a:p>
          <a:p>
            <a:pPr marL="146050" indent="0">
              <a:buNone/>
            </a:pPr>
            <a:endParaRPr lang="en-US" sz="1800" dirty="0">
              <a:solidFill>
                <a:srgbClr val="59595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r>
              <a:rPr lang="en-US" sz="1800" b="1" dirty="0">
                <a:solidFill>
                  <a:srgbClr val="59595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-&gt;</a:t>
            </a:r>
            <a:r>
              <a:rPr lang="en-US" sz="1800" dirty="0">
                <a:solidFill>
                  <a:srgbClr val="59595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Machine-learning algorithms might be beneficial in forecasting the risk of lung cancer at low cost </a:t>
            </a:r>
          </a:p>
          <a:p>
            <a:pPr marL="146050" indent="0">
              <a:buNone/>
            </a:pPr>
            <a:endParaRPr lang="en-US" sz="1800" dirty="0">
              <a:solidFill>
                <a:srgbClr val="59595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r>
              <a:rPr lang="en-US" sz="1800" dirty="0">
                <a:solidFill>
                  <a:srgbClr val="59595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-&gt; Early diagnosis, better prognosis</a:t>
            </a:r>
          </a:p>
          <a:p>
            <a:endParaRPr lang="en-US" sz="1800" dirty="0">
              <a:solidFill>
                <a:srgbClr val="3C4245"/>
              </a:solidFill>
              <a:latin typeface="Noto Sans" panose="020B0502040504090204" pitchFamily="34" charset="0"/>
            </a:endParaRPr>
          </a:p>
          <a:p>
            <a:endParaRPr lang="en-US" sz="1800" dirty="0">
              <a:solidFill>
                <a:srgbClr val="3C4245"/>
              </a:solidFill>
              <a:latin typeface="Noto Sans" panose="020B0502040504090204" pitchFamily="34" charset="0"/>
            </a:endParaRPr>
          </a:p>
          <a:p>
            <a:endParaRPr lang="en-US" sz="1800" dirty="0">
              <a:solidFill>
                <a:srgbClr val="3C4245"/>
              </a:solidFill>
              <a:latin typeface="Noto Sans" panose="020B0502040504090204" pitchFamily="34" charset="0"/>
            </a:endParaRPr>
          </a:p>
        </p:txBody>
      </p:sp>
      <p:pic>
        <p:nvPicPr>
          <p:cNvPr id="12290" name="Picture 2" descr="Who Should Be Screened for Lung Cancer? | CDC">
            <a:extLst>
              <a:ext uri="{FF2B5EF4-FFF2-40B4-BE49-F238E27FC236}">
                <a16:creationId xmlns:a16="http://schemas.microsoft.com/office/drawing/2014/main" id="{ACEF1D67-E83D-1546-4CA6-610F4EC25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955" y="2004060"/>
            <a:ext cx="3780045" cy="252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 dirty="0"/>
              <a:t>Data Preparation</a:t>
            </a:r>
            <a:endParaRPr sz="4000" dirty="0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729450" y="2078874"/>
            <a:ext cx="3286290" cy="2676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800" dirty="0"/>
              <a:t>Data was downloaded from Kaggle.com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/>
              <a:t>It included 309 participants and 16 variables (risk factors/symptoms and lung cancer status):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/>
              <a:t>Age, Gender, Smoking, Yellow fingers, Anxiety, Peer pressure, Chronic disease, Fatigue, Allergy, Wheezing, Alcohol consumption, Shortness of breath, Swallowing difficulty, Chest pain, Lung cancer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800" dirty="0"/>
          </a:p>
          <a:p>
            <a:pPr marL="0" indent="0">
              <a:spcAft>
                <a:spcPts val="120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DE345C-A00C-7C34-CD80-7CAC6C238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7" r="8678"/>
          <a:stretch/>
        </p:blipFill>
        <p:spPr>
          <a:xfrm>
            <a:off x="4258843" y="2491740"/>
            <a:ext cx="4885157" cy="1417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5E33-0257-A064-0A78-182719E4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03" y="1262971"/>
            <a:ext cx="8258175" cy="617308"/>
          </a:xfrm>
        </p:spPr>
        <p:txBody>
          <a:bodyPr>
            <a:noAutofit/>
          </a:bodyPr>
          <a:lstStyle/>
          <a:p>
            <a:r>
              <a:rPr lang="en-US" sz="4000" dirty="0"/>
              <a:t>Exploratory </a:t>
            </a:r>
            <a:br>
              <a:rPr lang="en-US" sz="4000" dirty="0"/>
            </a:br>
            <a:r>
              <a:rPr lang="en-US" sz="4000" dirty="0"/>
              <a:t>Data Analysis</a:t>
            </a:r>
          </a:p>
        </p:txBody>
      </p:sp>
      <p:sp>
        <p:nvSpPr>
          <p:cNvPr id="4" name="Google Shape;118;p17">
            <a:extLst>
              <a:ext uri="{FF2B5EF4-FFF2-40B4-BE49-F238E27FC236}">
                <a16:creationId xmlns:a16="http://schemas.microsoft.com/office/drawing/2014/main" id="{9CFE06AB-799F-836B-F17D-84179ABB62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2023" y="2621757"/>
            <a:ext cx="3831390" cy="1874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800" dirty="0"/>
              <a:t>309 participants: 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270 (87.4%) lung cancer positive </a:t>
            </a:r>
          </a:p>
          <a:p>
            <a:pPr marL="285750" indent="-285750">
              <a:spcAft>
                <a:spcPts val="1200"/>
              </a:spcAft>
            </a:pPr>
            <a:r>
              <a:rPr lang="en-US" sz="1800" dirty="0"/>
              <a:t>39 (12.6%) lung cancer negative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52F6A70-0BC9-8BA3-D936-85B36FE31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032" y="1161458"/>
            <a:ext cx="3569765" cy="374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51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DF43-3E18-980C-E3E4-F4E79AC6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862" y="1171921"/>
            <a:ext cx="7809131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between Age </a:t>
            </a:r>
            <a:br>
              <a:rPr lang="en-US" dirty="0"/>
            </a:br>
            <a:r>
              <a:rPr lang="en-US" dirty="0"/>
              <a:t>and Lung cancer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4458521-3CA3-2988-3680-59B567C35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2" y="2140138"/>
            <a:ext cx="3606819" cy="288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8EB8C4-3D02-FCB9-15A1-A643E2ED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40" y="510178"/>
            <a:ext cx="3001962" cy="239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B116A5E-415D-9FFA-63DF-FA86F8909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92" y="2805088"/>
            <a:ext cx="2962710" cy="233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5F73EE-AA80-CF65-8985-EA35A4B7E348}"/>
              </a:ext>
            </a:extLst>
          </p:cNvPr>
          <p:cNvSpPr txBox="1"/>
          <p:nvPr/>
        </p:nvSpPr>
        <p:spPr>
          <a:xfrm>
            <a:off x="4169232" y="2571750"/>
            <a:ext cx="1261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t-test</a:t>
            </a:r>
          </a:p>
          <a:p>
            <a:r>
              <a:rPr lang="en-US" sz="1100" dirty="0"/>
              <a:t>p value=0.12</a:t>
            </a:r>
          </a:p>
        </p:txBody>
      </p:sp>
    </p:spTree>
    <p:extLst>
      <p:ext uri="{BB962C8B-B14F-4D97-AF65-F5344CB8AC3E}">
        <p14:creationId xmlns:p14="http://schemas.microsoft.com/office/powerpoint/2010/main" val="391517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915ABD4-99A0-2349-AB86-1484F6009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49" y="1827339"/>
            <a:ext cx="4271751" cy="330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49E27E-972B-6F8C-C14D-D6199F017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1196871"/>
            <a:ext cx="841635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between Smoking/Gender and Lung cancer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E92E27-C0B2-7190-9A41-24F7932AC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866" y="1827339"/>
            <a:ext cx="4208175" cy="327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C99057-A2A3-7EE3-825D-F7F4E3B73EB7}"/>
              </a:ext>
            </a:extLst>
          </p:cNvPr>
          <p:cNvSpPr txBox="1"/>
          <p:nvPr/>
        </p:nvSpPr>
        <p:spPr>
          <a:xfrm>
            <a:off x="2155592" y="1999494"/>
            <a:ext cx="1261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chi square test</a:t>
            </a:r>
          </a:p>
          <a:p>
            <a:r>
              <a:rPr lang="en-US" sz="1100" dirty="0"/>
              <a:t>p value=0.69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0DA48-4E73-003D-BA20-15679A4FCB2A}"/>
              </a:ext>
            </a:extLst>
          </p:cNvPr>
          <p:cNvSpPr txBox="1"/>
          <p:nvPr/>
        </p:nvSpPr>
        <p:spPr>
          <a:xfrm>
            <a:off x="6652820" y="1999494"/>
            <a:ext cx="1261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chi square test</a:t>
            </a:r>
          </a:p>
          <a:p>
            <a:r>
              <a:rPr lang="en-US" sz="1100" dirty="0"/>
              <a:t>p value=0.47</a:t>
            </a:r>
          </a:p>
        </p:txBody>
      </p:sp>
    </p:spTree>
    <p:extLst>
      <p:ext uri="{BB962C8B-B14F-4D97-AF65-F5344CB8AC3E}">
        <p14:creationId xmlns:p14="http://schemas.microsoft.com/office/powerpoint/2010/main" val="406988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D4C0D-845A-148E-0174-9A11B215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1170552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between Yellow Fingers/Anxiety and Lung cancer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9BE42E3-3112-1A1F-518B-533497704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" y="1962619"/>
            <a:ext cx="4040257" cy="312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EC8F868-F42B-C487-E294-B17E757F1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6481"/>
            <a:ext cx="4184624" cy="323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AC7FFE-5D94-80B6-EFBD-CF2BA387B255}"/>
              </a:ext>
            </a:extLst>
          </p:cNvPr>
          <p:cNvSpPr txBox="1"/>
          <p:nvPr/>
        </p:nvSpPr>
        <p:spPr>
          <a:xfrm>
            <a:off x="1832385" y="2221529"/>
            <a:ext cx="1261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chi square test</a:t>
            </a:r>
          </a:p>
          <a:p>
            <a:r>
              <a:rPr lang="en-US" sz="1100" dirty="0"/>
              <a:t>p value=0.003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9D400-9513-72D2-9E38-E7922FC17D92}"/>
              </a:ext>
            </a:extLst>
          </p:cNvPr>
          <p:cNvSpPr txBox="1"/>
          <p:nvPr/>
        </p:nvSpPr>
        <p:spPr>
          <a:xfrm>
            <a:off x="6478525" y="2221529"/>
            <a:ext cx="1261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chi square test</a:t>
            </a:r>
          </a:p>
          <a:p>
            <a:r>
              <a:rPr lang="en-US" sz="1100" dirty="0"/>
              <a:t>p value=0.26</a:t>
            </a:r>
          </a:p>
        </p:txBody>
      </p:sp>
    </p:spTree>
    <p:extLst>
      <p:ext uri="{BB962C8B-B14F-4D97-AF65-F5344CB8AC3E}">
        <p14:creationId xmlns:p14="http://schemas.microsoft.com/office/powerpoint/2010/main" val="358543525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606</Words>
  <Application>Microsoft Office PowerPoint</Application>
  <PresentationFormat>On-screen Show (16:9)</PresentationFormat>
  <Paragraphs>106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Lato</vt:lpstr>
      <vt:lpstr>Courier New</vt:lpstr>
      <vt:lpstr>Wingdings</vt:lpstr>
      <vt:lpstr>Arial</vt:lpstr>
      <vt:lpstr>Noto Sans</vt:lpstr>
      <vt:lpstr>Raleway</vt:lpstr>
      <vt:lpstr>Studio-Feixen-Sans</vt:lpstr>
      <vt:lpstr>Streamline</vt:lpstr>
      <vt:lpstr>AI-driven Prediction of Lung Cancer Risk Using Risk Factors and Symptoms</vt:lpstr>
      <vt:lpstr>Outline</vt:lpstr>
      <vt:lpstr>Introduction</vt:lpstr>
      <vt:lpstr>Problem</vt:lpstr>
      <vt:lpstr>Data Preparation</vt:lpstr>
      <vt:lpstr>Exploratory  Data Analysis</vt:lpstr>
      <vt:lpstr>Correlation between Age  and Lung cancer</vt:lpstr>
      <vt:lpstr>Correlation between Smoking/Gender and Lung cancer</vt:lpstr>
      <vt:lpstr>Correlation between Yellow Fingers/Anxiety and Lung cancer</vt:lpstr>
      <vt:lpstr>Correlation between Peer pressure/ Chronic disease and Lung cancer</vt:lpstr>
      <vt:lpstr>Correlation between Allergy/ Wheezing and Lung cancer</vt:lpstr>
      <vt:lpstr>Correlation between Fatigue/Alcohol consumption and Lung cancer</vt:lpstr>
      <vt:lpstr>Correlation between Coughing/ Shortness of breath and Lung cancer</vt:lpstr>
      <vt:lpstr>Correlation between Chest Pain and Lung cancer</vt:lpstr>
      <vt:lpstr>Data pre-processing </vt:lpstr>
      <vt:lpstr>Model training and testing</vt:lpstr>
      <vt:lpstr>Model results and evaluation</vt:lpstr>
      <vt:lpstr>Feature Importance in Logistic Regression</vt:lpstr>
      <vt:lpstr>Challenges</vt:lpstr>
      <vt:lpstr>Next step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AI-driven Diagnosis of Lung Cancer Using Risk Factors and Symptoms</dc:title>
  <dc:creator>Mariam El Dani</dc:creator>
  <cp:lastModifiedBy>Mariam El Dani</cp:lastModifiedBy>
  <cp:revision>99</cp:revision>
  <dcterms:modified xsi:type="dcterms:W3CDTF">2023-11-03T16:51:38Z</dcterms:modified>
</cp:coreProperties>
</file>