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d41b8454e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d41b8454e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d41b8454e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d41b8454e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e9942da41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e9942da41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e976460e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976460e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e976460e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976460e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e976460e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e976460e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e976460e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e976460e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e976460e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e976460e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e976460e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e976460e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e976460e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e976460e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d41b8454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d41b8454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e976460e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e976460e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e976460e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e976460e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e976460e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e976460e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e9942da41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e9942da41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e9942da4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e9942da4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e9942da41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e9942da41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Chaz</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d41b8454e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d41b8454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e9942da4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e9942da4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e9942da4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e9942da4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e976460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e976460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976460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976460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e976460e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e976460e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e976460e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e976460e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e976460e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e976460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e9942da4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e9942da4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e976460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e976460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e976460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976460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d41b8454e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d41b8454e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d41b8454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d41b8454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d41b8454e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41b8454e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d41b8454e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d41b8454e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ick-up-sportz-89c6e.firebaseapp.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#4 Presentation</a:t>
            </a:r>
            <a:endParaRPr/>
          </a:p>
        </p:txBody>
      </p:sp>
      <p:sp>
        <p:nvSpPr>
          <p:cNvPr id="135" name="Google Shape;135;p13"/>
          <p:cNvSpPr txBox="1"/>
          <p:nvPr>
            <p:ph idx="1" type="subTitle"/>
          </p:nvPr>
        </p:nvSpPr>
        <p:spPr>
          <a:xfrm>
            <a:off x="616625" y="3924925"/>
            <a:ext cx="79380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Jamil Khan, Chaz Del Prato, Benjamin Seo, Christine Duong, Brandon Le, John Him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Board (End)</a:t>
            </a:r>
            <a:endParaRPr/>
          </a:p>
        </p:txBody>
      </p:sp>
      <p:pic>
        <p:nvPicPr>
          <p:cNvPr id="189" name="Google Shape;189;p22"/>
          <p:cNvPicPr preferRelativeResize="0"/>
          <p:nvPr/>
        </p:nvPicPr>
        <p:blipFill>
          <a:blip r:embed="rId3">
            <a:alphaModFix/>
          </a:blip>
          <a:stretch>
            <a:fillRect/>
          </a:stretch>
        </p:blipFill>
        <p:spPr>
          <a:xfrm>
            <a:off x="1384013" y="1307850"/>
            <a:ext cx="6375987" cy="3530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FFFFFF"/>
                </a:solidFill>
                <a:latin typeface="Arial"/>
                <a:ea typeface="Arial"/>
                <a:cs typeface="Arial"/>
                <a:sym typeface="Arial"/>
              </a:rPr>
              <a:t>1. Test philosophy</a:t>
            </a:r>
            <a:endParaRPr b="1"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a) Could you test everything you can think of? What criteria are you  using to select what gets tested?</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Yes we could test everything we can think of. The criteria we are using to select what gets tested is based on the user’s perspectives of their activities</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b) Are there different densities of testing across your code? Will less  well understood code go through more testing? Is there a code  that does not require testing?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There are different densities of testing across our code. For example, we would test heavily on the primary functions like joining/creating an event and the machine learning component. We would focus less on more simple portions of the applications such as logging in/out, create account, modify settings, etc. For less understood codes, they will be tested more than simple codes but not as much compared to codes for like machine learning.</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c) Why would your selected testing program be sufficient? What criteria  do you use for making that decision?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We believe that the selected testing program would be sufficient due to the coverage of priority. The testing will cover all of our components in our application but with different priorities. For example, main functions and components will be tested more than smaller functions like UI. These are part of the criteria that we use to make our decision. The criteria would be to test everything but through a priority-based system.</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2. Team Workflow</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a) What is your team’s test process?</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Finish a function, then test it. Do this repeatedly until all of the functions are done. We will then connect those functions to each other and test the whole application.</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b) How do you determine code coverage?</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We first decide who wants to do what. Then, we will cover the untaken tasks with other teammates. Since our team does not really care so much on what portion of tasks they are assigned, dividing the task is fairly simple.</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c) Do bugs come back from users or from your own team affect your test program workflow?</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Bugs would come back from users and from our own team. While users would report them to us, our team will constantly monitor any bugs throughout developing our web application. These bugs will not affect our test program workflow since most bugs will be anticipated. For those that might affect our testing workflow, we believe that it can be mitigated due to our team’s knowledge of their work</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3. Test Design</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a) Code paths</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Unsure on how to answer this, but from what is suggested from an online source is to use Basic Path Testing. It is based on a White box testing method that defines test cases on the flows or logical paths that can be taken through the program. It involves execution of all possible blocks in a program and achieves maximum path coverage with the least number of test cases. It is a  hybrid of branch testing and path testing methods. To do this, we must first draw a control graph, calculate the cyclomatic complexity, find a basis set of paths, then generate test cases to exercise each path. The advantages for using basic path testing path testing are that it helps to reduce redundant tests, focuses attention on program logic, helps facilitates analytical versus arbitrary case design, and for each test cases, execute every statement in a program at least once.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rial"/>
                <a:ea typeface="Arial"/>
                <a:cs typeface="Arial"/>
                <a:sym typeface="Arial"/>
              </a:rPr>
              <a:t>b) Code coverage estimation in terms of % lines of code  tested (related to (a) above)</a:t>
            </a:r>
            <a:endParaRPr sz="1100">
              <a:solidFill>
                <a:srgbClr val="FFFFFF"/>
              </a:solidFill>
              <a:latin typeface="Arial"/>
              <a:ea typeface="Arial"/>
              <a:cs typeface="Arial"/>
              <a:sym typeface="Arial"/>
            </a:endParaRPr>
          </a:p>
          <a:p>
            <a:pPr indent="0" lvl="0" marL="0" rtl="0" algn="l">
              <a:spcBef>
                <a:spcPts val="1600"/>
              </a:spcBef>
              <a:spcAft>
                <a:spcPts val="0"/>
              </a:spcAft>
              <a:buNone/>
            </a:pPr>
            <a:r>
              <a:rPr lang="en" sz="1100">
                <a:solidFill>
                  <a:srgbClr val="FFFFFF"/>
                </a:solidFill>
                <a:latin typeface="Arial"/>
                <a:ea typeface="Arial"/>
                <a:cs typeface="Arial"/>
                <a:sym typeface="Arial"/>
              </a:rPr>
              <a:t>Unsure on how to answer this but from what we have found online, we will be using a formula: Tcov = (Ltc / Lcode) * 100%, where Tcov = test coverage, Ltc = number of lines of code covered by tests, and Lcode = the total number of code lines. From our online research, they suggest using a toolkit called Clover that allows you to analyze which lines were entered during testing so that we can significantly increase the coverage by adding new tests for specific cases. In addition, it can get rid of duplicate tests.</a:t>
            </a:r>
            <a:endParaRPr sz="1100">
              <a:solidFill>
                <a:srgbClr val="FFFFFF"/>
              </a:solidFill>
              <a:latin typeface="Arial"/>
              <a:ea typeface="Arial"/>
              <a:cs typeface="Arial"/>
              <a:sym typeface="Arial"/>
            </a:endParaRPr>
          </a:p>
          <a:p>
            <a:pPr indent="0" lvl="0" marL="0" rtl="0" algn="l">
              <a:spcBef>
                <a:spcPts val="1600"/>
              </a:spcBef>
              <a:spcAft>
                <a:spcPts val="0"/>
              </a:spcAft>
              <a:buNone/>
            </a:pPr>
            <a:r>
              <a:rPr lang="en" sz="1100">
                <a:solidFill>
                  <a:srgbClr val="FFFFFF"/>
                </a:solidFill>
                <a:latin typeface="Arial"/>
                <a:ea typeface="Arial"/>
                <a:cs typeface="Arial"/>
                <a:sym typeface="Arial"/>
              </a:rPr>
              <a:t>c) Environment  </a:t>
            </a:r>
            <a:endParaRPr sz="1100">
              <a:solidFill>
                <a:srgbClr val="FFFFFF"/>
              </a:solidFill>
              <a:latin typeface="Arial"/>
              <a:ea typeface="Arial"/>
              <a:cs typeface="Arial"/>
              <a:sym typeface="Arial"/>
            </a:endParaRPr>
          </a:p>
          <a:p>
            <a:pPr indent="0" lvl="0" marL="0" rtl="0" algn="l">
              <a:spcBef>
                <a:spcPts val="1600"/>
              </a:spcBef>
              <a:spcAft>
                <a:spcPts val="0"/>
              </a:spcAft>
              <a:buNone/>
            </a:pPr>
            <a:r>
              <a:rPr lang="en" sz="1100">
                <a:solidFill>
                  <a:srgbClr val="FFFFFF"/>
                </a:solidFill>
                <a:latin typeface="Arial"/>
                <a:ea typeface="Arial"/>
                <a:cs typeface="Arial"/>
                <a:sym typeface="Arial"/>
              </a:rPr>
              <a:t>Unsure on how to answer this, but for what we have found online suggest that we should determine if test environment needs archiving in order to take back ups, verify the network configuration, identify the required server operating system, database, and other components, and Identify the number of license required by the test team.</a:t>
            </a:r>
            <a:endParaRPr sz="1100">
              <a:solidFill>
                <a:srgbClr val="FFFFFF"/>
              </a:solidFill>
              <a:latin typeface="Arial"/>
              <a:ea typeface="Arial"/>
              <a:cs typeface="Arial"/>
              <a:sym typeface="Arial"/>
            </a:endParaRPr>
          </a:p>
          <a:p>
            <a:pPr indent="0" lvl="0" marL="0" rtl="0" algn="l">
              <a:spcBef>
                <a:spcPts val="1600"/>
              </a:spcBef>
              <a:spcAft>
                <a:spcPts val="0"/>
              </a:spcAft>
              <a:buNone/>
            </a:pPr>
            <a:r>
              <a:t/>
            </a:r>
            <a:endParaRPr sz="1100">
              <a:solidFill>
                <a:srgbClr val="FFFFFF"/>
              </a:solidFill>
              <a:latin typeface="Arial"/>
              <a:ea typeface="Arial"/>
              <a:cs typeface="Arial"/>
              <a:sym typeface="Arial"/>
            </a:endParaRPr>
          </a:p>
          <a:p>
            <a:pPr indent="0" lvl="0" marL="0" rtl="0" algn="l">
              <a:spcBef>
                <a:spcPts val="1600"/>
              </a:spcBef>
              <a:spcAft>
                <a:spcPts val="0"/>
              </a:spcAft>
              <a:buNone/>
            </a:pPr>
            <a:r>
              <a:t/>
            </a:r>
            <a:endParaRPr sz="1100">
              <a:solidFill>
                <a:srgbClr val="FFFFFF"/>
              </a:solidFill>
              <a:latin typeface="Arial"/>
              <a:ea typeface="Arial"/>
              <a:cs typeface="Arial"/>
              <a:sym typeface="Arial"/>
            </a:endParaRPr>
          </a:p>
          <a:p>
            <a:pPr indent="0" lvl="0" marL="0" rtl="0" algn="l">
              <a:spcBef>
                <a:spcPts val="1600"/>
              </a:spcBef>
              <a:spcAft>
                <a:spcPts val="1600"/>
              </a:spcAft>
              <a:buNone/>
            </a:pPr>
            <a:r>
              <a:t/>
            </a:r>
            <a:endParaRPr sz="1100">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rial"/>
                <a:ea typeface="Arial"/>
                <a:cs typeface="Arial"/>
                <a:sym typeface="Arial"/>
              </a:rPr>
              <a:t>d) Test code and data  </a:t>
            </a:r>
            <a:endParaRPr sz="1100">
              <a:solidFill>
                <a:srgbClr val="FFFFFF"/>
              </a:solidFill>
              <a:latin typeface="Arial"/>
              <a:ea typeface="Arial"/>
              <a:cs typeface="Arial"/>
              <a:sym typeface="Arial"/>
            </a:endParaRPr>
          </a:p>
          <a:p>
            <a:pPr indent="0" lvl="0" marL="0" rtl="0" algn="l">
              <a:spcBef>
                <a:spcPts val="1600"/>
              </a:spcBef>
              <a:spcAft>
                <a:spcPts val="0"/>
              </a:spcAft>
              <a:buNone/>
            </a:pPr>
            <a:r>
              <a:rPr lang="en" sz="1100">
                <a:solidFill>
                  <a:srgbClr val="FFFFFF"/>
                </a:solidFill>
                <a:latin typeface="Arial"/>
                <a:ea typeface="Arial"/>
                <a:cs typeface="Arial"/>
                <a:sym typeface="Arial"/>
              </a:rPr>
              <a:t>Unsure on how to answer this, but online sources suggest using given softwares to test our code and data. For example, python has several testing softwares to use. These include, unittest, doctest, py.test, hypothesis, etc. We need to learn more about this to answer this question completely and correctly. </a:t>
            </a:r>
            <a:endParaRPr sz="1100">
              <a:solidFill>
                <a:srgbClr val="FFFFFF"/>
              </a:solidFill>
              <a:latin typeface="Arial"/>
              <a:ea typeface="Arial"/>
              <a:cs typeface="Arial"/>
              <a:sym typeface="Arial"/>
            </a:endParaRPr>
          </a:p>
          <a:p>
            <a:pPr indent="0" lvl="0" marL="0" rtl="0" algn="l">
              <a:spcBef>
                <a:spcPts val="1600"/>
              </a:spcBef>
              <a:spcAft>
                <a:spcPts val="0"/>
              </a:spcAft>
              <a:buNone/>
            </a:pPr>
            <a:r>
              <a:rPr lang="en" sz="1100">
                <a:solidFill>
                  <a:srgbClr val="FFFFFF"/>
                </a:solidFill>
                <a:latin typeface="Arial"/>
                <a:ea typeface="Arial"/>
                <a:cs typeface="Arial"/>
                <a:sym typeface="Arial"/>
              </a:rPr>
              <a:t>e) Version control methodology (of your product code, test  code and test drivers. Do you track bugs?)  </a:t>
            </a:r>
            <a:endParaRPr sz="1100">
              <a:solidFill>
                <a:srgbClr val="FFFFFF"/>
              </a:solidFill>
              <a:latin typeface="Arial"/>
              <a:ea typeface="Arial"/>
              <a:cs typeface="Arial"/>
              <a:sym typeface="Arial"/>
            </a:endParaRPr>
          </a:p>
          <a:p>
            <a:pPr indent="0" lvl="0" marL="0" rtl="0" algn="l">
              <a:spcBef>
                <a:spcPts val="1600"/>
              </a:spcBef>
              <a:spcAft>
                <a:spcPts val="0"/>
              </a:spcAft>
              <a:buNone/>
            </a:pPr>
            <a:r>
              <a:rPr lang="en" sz="1100">
                <a:solidFill>
                  <a:srgbClr val="FFFFFF"/>
                </a:solidFill>
                <a:latin typeface="Arial"/>
                <a:ea typeface="Arial"/>
                <a:cs typeface="Arial"/>
                <a:sym typeface="Arial"/>
              </a:rPr>
              <a:t>For what we can understand, we will be using GitHub to simultaneously work on the same version without hindering each other’s work. For every build we release, we will try to find bugs from our own testing or from other user’s. We will then try to fix those bugs and release an updated version of the web application.</a:t>
            </a:r>
            <a:endParaRPr sz="1100">
              <a:solidFill>
                <a:srgbClr val="FFFFFF"/>
              </a:solidFill>
              <a:latin typeface="Arial"/>
              <a:ea typeface="Arial"/>
              <a:cs typeface="Arial"/>
              <a:sym typeface="Arial"/>
            </a:endParaRPr>
          </a:p>
          <a:p>
            <a:pPr indent="0" lvl="0" marL="0" rtl="0" algn="l">
              <a:spcBef>
                <a:spcPts val="1600"/>
              </a:spcBef>
              <a:spcAft>
                <a:spcPts val="0"/>
              </a:spcAft>
              <a:buNone/>
            </a:pPr>
            <a:r>
              <a:t/>
            </a:r>
            <a:endParaRPr sz="1100">
              <a:solidFill>
                <a:srgbClr val="FFFFFF"/>
              </a:solidFill>
              <a:latin typeface="Arial"/>
              <a:ea typeface="Arial"/>
              <a:cs typeface="Arial"/>
              <a:sym typeface="Arial"/>
            </a:endParaRPr>
          </a:p>
          <a:p>
            <a:pPr indent="0" lvl="0" marL="0" rtl="0" algn="l">
              <a:spcBef>
                <a:spcPts val="1600"/>
              </a:spcBef>
              <a:spcAft>
                <a:spcPts val="1600"/>
              </a:spcAft>
              <a:buNone/>
            </a:pPr>
            <a:r>
              <a:t/>
            </a:r>
            <a:endParaRPr sz="1100">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4. For Every Test Case:</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a) Requirements or behaviors, i.e. what your tests are  trying to verify (requirements) or validate (user needs)  for every test  – Is there a more systematic way to establish this?</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FFFFFF"/>
                </a:solidFill>
                <a:latin typeface="Arial"/>
                <a:ea typeface="Arial"/>
                <a:cs typeface="Arial"/>
                <a:sym typeface="Arial"/>
              </a:rPr>
              <a:t>For every test case, our requirements will be whether it works or not. It is still too early for us to know what all our requirements and behaviors are. However, for what we know right now is that our test cases will primarily focus on whether or not our goals will be reached. For example, test functionalities for all of the required portions of the web application. If they the testing goes well for those, move on to the other required functionalities.</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rial"/>
                <a:ea typeface="Arial"/>
                <a:cs typeface="Arial"/>
                <a:sym typeface="Arial"/>
              </a:rPr>
              <a:t>b) Evaluation criteria (e.g. pass/fail) and disposition</a:t>
            </a:r>
            <a:endParaRPr sz="1100">
              <a:solidFill>
                <a:srgbClr val="FFFFFF"/>
              </a:solidFill>
              <a:latin typeface="Arial"/>
              <a:ea typeface="Arial"/>
              <a:cs typeface="Arial"/>
              <a:sym typeface="Arial"/>
            </a:endParaRPr>
          </a:p>
          <a:p>
            <a:pPr indent="0" lvl="0" marL="0" rtl="0" algn="l">
              <a:spcBef>
                <a:spcPts val="1600"/>
              </a:spcBef>
              <a:spcAft>
                <a:spcPts val="0"/>
              </a:spcAft>
              <a:buNone/>
            </a:pPr>
            <a:r>
              <a:rPr lang="en" sz="1100">
                <a:solidFill>
                  <a:srgbClr val="FFFFFF"/>
                </a:solidFill>
                <a:latin typeface="Arial"/>
                <a:ea typeface="Arial"/>
                <a:cs typeface="Arial"/>
                <a:sym typeface="Arial"/>
              </a:rPr>
              <a:t>Similarly to the questions above, we are unsure on how to answer this with what we know right now. However, in the simplest way to answer this, we will evaluate our program through if it works or not. These would primarily be focused on the functionalities that are must have in our applications. If it is what we desired and it works, then it passes. If it is what we desired, but does not work, it fails and needs to be worked on.</a:t>
            </a:r>
            <a:endParaRPr sz="1100">
              <a:solidFill>
                <a:srgbClr val="FFFFFF"/>
              </a:solidFill>
              <a:latin typeface="Arial"/>
              <a:ea typeface="Arial"/>
              <a:cs typeface="Arial"/>
              <a:sym typeface="Arial"/>
            </a:endParaRPr>
          </a:p>
          <a:p>
            <a:pPr indent="0" lvl="0" marL="0" rtl="0" algn="l">
              <a:spcBef>
                <a:spcPts val="1600"/>
              </a:spcBef>
              <a:spcAft>
                <a:spcPts val="0"/>
              </a:spcAft>
              <a:buNone/>
            </a:pPr>
            <a:r>
              <a:t/>
            </a:r>
            <a:endParaRPr sz="1100">
              <a:solidFill>
                <a:srgbClr val="FFFFFF"/>
              </a:solidFill>
              <a:latin typeface="Arial"/>
              <a:ea typeface="Arial"/>
              <a:cs typeface="Arial"/>
              <a:sym typeface="Arial"/>
            </a:endParaRPr>
          </a:p>
          <a:p>
            <a:pPr indent="0" lvl="0" marL="0" rtl="0" algn="l">
              <a:spcBef>
                <a:spcPts val="1600"/>
              </a:spcBef>
              <a:spcAft>
                <a:spcPts val="1600"/>
              </a:spcAft>
              <a:buNone/>
            </a:pPr>
            <a:r>
              <a:t/>
            </a:r>
            <a:endParaRPr sz="11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Management Plan</a:t>
            </a:r>
            <a:endParaRPr sz="2400"/>
          </a:p>
          <a:p>
            <a:pPr indent="-342900" lvl="1" marL="914400" rtl="0" algn="l">
              <a:spcBef>
                <a:spcPts val="0"/>
              </a:spcBef>
              <a:spcAft>
                <a:spcPts val="0"/>
              </a:spcAft>
              <a:buSzPts val="1800"/>
              <a:buChar char="○"/>
            </a:pPr>
            <a:r>
              <a:rPr lang="en" sz="1800"/>
              <a:t>Gantt Chart</a:t>
            </a:r>
            <a:endParaRPr sz="1800"/>
          </a:p>
          <a:p>
            <a:pPr indent="-342900" lvl="1" marL="914400" rtl="0" algn="l">
              <a:spcBef>
                <a:spcPts val="0"/>
              </a:spcBef>
              <a:spcAft>
                <a:spcPts val="0"/>
              </a:spcAft>
              <a:buSzPts val="1800"/>
              <a:buChar char="○"/>
            </a:pPr>
            <a:r>
              <a:rPr lang="en" sz="1800"/>
              <a:t>Burndown Chart</a:t>
            </a:r>
            <a:endParaRPr sz="1800"/>
          </a:p>
          <a:p>
            <a:pPr indent="-342900" lvl="1" marL="914400" rtl="0" algn="l">
              <a:spcBef>
                <a:spcPts val="0"/>
              </a:spcBef>
              <a:spcAft>
                <a:spcPts val="0"/>
              </a:spcAft>
              <a:buSzPts val="1800"/>
              <a:buChar char="○"/>
            </a:pPr>
            <a:r>
              <a:rPr lang="en" sz="1800"/>
              <a:t>Project Tracking Matrix</a:t>
            </a:r>
            <a:endParaRPr sz="1800"/>
          </a:p>
          <a:p>
            <a:pPr indent="-342900" lvl="1" marL="914400" rtl="0" algn="l">
              <a:spcBef>
                <a:spcPts val="0"/>
              </a:spcBef>
              <a:spcAft>
                <a:spcPts val="0"/>
              </a:spcAft>
              <a:buSzPts val="1800"/>
              <a:buChar char="○"/>
            </a:pPr>
            <a:r>
              <a:rPr lang="en" sz="1800"/>
              <a:t>Team Code Velocity</a:t>
            </a:r>
            <a:endParaRPr sz="1800"/>
          </a:p>
          <a:p>
            <a:pPr indent="-342900" lvl="1" marL="914400" rtl="0" algn="l">
              <a:spcBef>
                <a:spcPts val="0"/>
              </a:spcBef>
              <a:spcAft>
                <a:spcPts val="0"/>
              </a:spcAft>
              <a:buSzPts val="1800"/>
              <a:buChar char="○"/>
            </a:pPr>
            <a:r>
              <a:rPr lang="en" sz="1800"/>
              <a:t>Sprint Retrospective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ML Planning</a:t>
            </a:r>
            <a:endParaRPr/>
          </a:p>
        </p:txBody>
      </p:sp>
      <p:sp>
        <p:nvSpPr>
          <p:cNvPr id="249" name="Google Shape;249;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Business problem definition </a:t>
            </a:r>
            <a:endParaRPr sz="1400"/>
          </a:p>
          <a:p>
            <a:pPr indent="-317500" lvl="0" marL="457200" rtl="0" algn="l">
              <a:spcBef>
                <a:spcPts val="1600"/>
              </a:spcBef>
              <a:spcAft>
                <a:spcPts val="0"/>
              </a:spcAft>
              <a:buSzPts val="1400"/>
              <a:buChar char="●"/>
            </a:pPr>
            <a:r>
              <a:rPr lang="en" sz="1400"/>
              <a:t>We want to solve the issue of deciding what new sports the users would be interested in trying out.</a:t>
            </a:r>
            <a:endParaRPr sz="1400"/>
          </a:p>
          <a:p>
            <a:pPr indent="0" lvl="0" marL="0" rtl="0" algn="l">
              <a:spcBef>
                <a:spcPts val="1600"/>
              </a:spcBef>
              <a:spcAft>
                <a:spcPts val="0"/>
              </a:spcAft>
              <a:buNone/>
            </a:pPr>
            <a:r>
              <a:rPr lang="en" sz="1400"/>
              <a:t>Features (inputs) and prediction for your model </a:t>
            </a:r>
            <a:endParaRPr sz="1400"/>
          </a:p>
          <a:p>
            <a:pPr indent="-317500" lvl="0" marL="457200" rtl="0" algn="l">
              <a:spcBef>
                <a:spcPts val="1600"/>
              </a:spcBef>
              <a:spcAft>
                <a:spcPts val="0"/>
              </a:spcAft>
              <a:buSzPts val="1400"/>
              <a:buChar char="●"/>
            </a:pPr>
            <a:r>
              <a:rPr lang="en" sz="1400"/>
              <a:t>Based on what sport(s) the user has played as well as the data we have gathered through surveys, our decision tree model will be used to suggest a new sport that may have similar skills or rules to the sport(s) they’ve played in the past.</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ML Planning</a:t>
            </a:r>
            <a:endParaRPr/>
          </a:p>
        </p:txBody>
      </p:sp>
      <p:sp>
        <p:nvSpPr>
          <p:cNvPr id="255" name="Google Shape;255;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Input data source(s) and project plan for training data</a:t>
            </a:r>
            <a:endParaRPr sz="1400"/>
          </a:p>
          <a:p>
            <a:pPr indent="-317500" lvl="0" marL="457200" rtl="0" algn="l">
              <a:spcBef>
                <a:spcPts val="1600"/>
              </a:spcBef>
              <a:spcAft>
                <a:spcPts val="0"/>
              </a:spcAft>
              <a:buSzPts val="1400"/>
              <a:buChar char="●"/>
            </a:pPr>
            <a:r>
              <a:rPr lang="en" sz="1400"/>
              <a:t>80% of the data we collect with be used to train the model</a:t>
            </a:r>
            <a:endParaRPr sz="1400"/>
          </a:p>
          <a:p>
            <a:pPr indent="-317500" lvl="0" marL="457200" rtl="0" algn="l">
              <a:spcBef>
                <a:spcPts val="0"/>
              </a:spcBef>
              <a:spcAft>
                <a:spcPts val="0"/>
              </a:spcAft>
              <a:buSzPts val="1400"/>
              <a:buChar char="●"/>
            </a:pPr>
            <a:r>
              <a:rPr lang="en" sz="1400"/>
              <a:t>20% of the data will be used to test the model</a:t>
            </a:r>
            <a:endParaRPr sz="1400"/>
          </a:p>
          <a:p>
            <a:pPr indent="0" lvl="0" marL="0" rtl="0" algn="l">
              <a:spcBef>
                <a:spcPts val="1600"/>
              </a:spcBef>
              <a:spcAft>
                <a:spcPts val="0"/>
              </a:spcAft>
              <a:buNone/>
            </a:pPr>
            <a:r>
              <a:rPr lang="en" sz="1400"/>
              <a:t>Model(s) English descriptions </a:t>
            </a:r>
            <a:endParaRPr sz="1400"/>
          </a:p>
          <a:p>
            <a:pPr indent="-317500" lvl="0" marL="457200" rtl="0" algn="l">
              <a:spcBef>
                <a:spcPts val="1600"/>
              </a:spcBef>
              <a:spcAft>
                <a:spcPts val="0"/>
              </a:spcAft>
              <a:buSzPts val="1400"/>
              <a:buChar char="●"/>
            </a:pPr>
            <a:r>
              <a:rPr lang="en" sz="1400"/>
              <a:t>Decision Tree ML Model: A question is asked, called the root and the answers will result in either ‘yes’ or ‘no’, creating two leaves. The line connecting the root to the leaf is called a branch. This algorithm will predict the probability a user will be interested in trying out a particular sport.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ML Planning</a:t>
            </a:r>
            <a:endParaRPr/>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Tentative deployment plan (deployment architecture  description)</a:t>
            </a:r>
            <a:endParaRPr sz="1400"/>
          </a:p>
          <a:p>
            <a:pPr indent="-317500" lvl="0" marL="457200" rtl="0" algn="l">
              <a:spcBef>
                <a:spcPts val="1600"/>
              </a:spcBef>
              <a:spcAft>
                <a:spcPts val="0"/>
              </a:spcAft>
              <a:buSzPts val="1400"/>
              <a:buChar char="●"/>
            </a:pPr>
            <a:r>
              <a:rPr lang="en" sz="1400"/>
              <a:t>First gather data. Then, implement data into the decision tree. Test 20% and train 80% of the data sets. Once we have a solid foundation, we will deploy it to our web app while connecting other components, like our database, to it.</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Briefly describe the architecture including the major components and interactions among the major components.</a:t>
            </a:r>
            <a:endParaRPr sz="1800">
              <a:solidFill>
                <a:srgbClr val="FFFFFF"/>
              </a:solidFill>
            </a:endParaRPr>
          </a:p>
        </p:txBody>
      </p:sp>
      <p:sp>
        <p:nvSpPr>
          <p:cNvPr id="267" name="Google Shape;267;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8" name="Google Shape;268;p35"/>
          <p:cNvPicPr preferRelativeResize="0"/>
          <p:nvPr/>
        </p:nvPicPr>
        <p:blipFill>
          <a:blip r:embed="rId3">
            <a:alphaModFix/>
          </a:blip>
          <a:stretch>
            <a:fillRect/>
          </a:stretch>
        </p:blipFill>
        <p:spPr>
          <a:xfrm>
            <a:off x="1199650" y="1362800"/>
            <a:ext cx="6998900" cy="3780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a:t>
            </a:r>
            <a:endParaRPr/>
          </a:p>
        </p:txBody>
      </p:sp>
      <p:sp>
        <p:nvSpPr>
          <p:cNvPr id="274" name="Google Shape;274;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many features are there in a data sample?</a:t>
            </a:r>
            <a:endParaRPr/>
          </a:p>
          <a:p>
            <a:pPr indent="-298450" lvl="1" marL="914400" rtl="0" algn="l">
              <a:spcBef>
                <a:spcPts val="0"/>
              </a:spcBef>
              <a:spcAft>
                <a:spcPts val="0"/>
              </a:spcAft>
              <a:buClr>
                <a:srgbClr val="FFFFFF"/>
              </a:buClr>
              <a:buSzPts val="1100"/>
              <a:buChar char="○"/>
            </a:pPr>
            <a:r>
              <a:rPr lang="en">
                <a:solidFill>
                  <a:srgbClr val="FFFFFF"/>
                </a:solidFill>
                <a:latin typeface="Arial"/>
                <a:ea typeface="Arial"/>
                <a:cs typeface="Arial"/>
                <a:sym typeface="Arial"/>
              </a:rPr>
              <a:t>Type_Sport, Gender, Skill_Level, Last_Month_games, Last_3m_avg_games, Players_Rating</a:t>
            </a:r>
            <a:endParaRPr>
              <a:solidFill>
                <a:srgbClr val="FFFFFF"/>
              </a:solidFill>
            </a:endParaRPr>
          </a:p>
          <a:p>
            <a:pPr indent="-311150" lvl="0" marL="457200" rtl="0" algn="l">
              <a:spcBef>
                <a:spcPts val="0"/>
              </a:spcBef>
              <a:spcAft>
                <a:spcPts val="0"/>
              </a:spcAft>
              <a:buSzPts val="1300"/>
              <a:buChar char="●"/>
            </a:pPr>
            <a:r>
              <a:rPr lang="en"/>
              <a:t>What is the source of the training data?</a:t>
            </a:r>
            <a:endParaRPr/>
          </a:p>
          <a:p>
            <a:pPr indent="-298450" lvl="1" marL="914400" rtl="0" algn="l">
              <a:spcBef>
                <a:spcPts val="0"/>
              </a:spcBef>
              <a:spcAft>
                <a:spcPts val="0"/>
              </a:spcAft>
              <a:buSzPts val="1100"/>
              <a:buChar char="○"/>
            </a:pPr>
            <a:r>
              <a:rPr lang="en"/>
              <a:t>We will be creating our own dataset so we  will take an approach of gathering information on what sport it was, their gender, their skill level, their player rating, and the games they have played.</a:t>
            </a:r>
            <a:endParaRPr/>
          </a:p>
          <a:p>
            <a:pPr indent="-311150" lvl="0" marL="457200" rtl="0" algn="l">
              <a:spcBef>
                <a:spcPts val="0"/>
              </a:spcBef>
              <a:spcAft>
                <a:spcPts val="0"/>
              </a:spcAft>
              <a:buSzPts val="1300"/>
              <a:buChar char="●"/>
            </a:pPr>
            <a:r>
              <a:rPr lang="en"/>
              <a:t>Did the team plot the data correlation between features and the label? What business relationship between features and labels that you can tell?</a:t>
            </a:r>
            <a:endParaRPr/>
          </a:p>
          <a:p>
            <a:pPr indent="-298450" lvl="1" marL="914400" rtl="0" algn="l">
              <a:spcBef>
                <a:spcPts val="0"/>
              </a:spcBef>
              <a:spcAft>
                <a:spcPts val="0"/>
              </a:spcAft>
              <a:buSzPts val="1100"/>
              <a:buChar char="○"/>
            </a:pPr>
            <a:r>
              <a:rPr lang="en"/>
              <a:t>Since we do not have our datasets yet, we cannot plot them. However the correlations between the features and the label</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Deployment</a:t>
            </a:r>
            <a:endParaRPr/>
          </a:p>
        </p:txBody>
      </p:sp>
      <p:sp>
        <p:nvSpPr>
          <p:cNvPr id="280" name="Google Shape;280;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do we plan to deploy the machine learning model?</a:t>
            </a:r>
            <a:endParaRPr/>
          </a:p>
          <a:p>
            <a:pPr indent="-298450" lvl="1" marL="914400" rtl="0" algn="l">
              <a:spcBef>
                <a:spcPts val="0"/>
              </a:spcBef>
              <a:spcAft>
                <a:spcPts val="0"/>
              </a:spcAft>
              <a:buSzPts val="1100"/>
              <a:buChar char="○"/>
            </a:pPr>
            <a:r>
              <a:rPr lang="en"/>
              <a:t>At the moment, we are planning on deploying our model as a Web API.</a:t>
            </a:r>
            <a:endParaRPr/>
          </a:p>
          <a:p>
            <a:pPr indent="-311150" lvl="0" marL="457200" rtl="0" algn="l">
              <a:spcBef>
                <a:spcPts val="0"/>
              </a:spcBef>
              <a:spcAft>
                <a:spcPts val="0"/>
              </a:spcAft>
              <a:buSzPts val="1300"/>
              <a:buChar char="●"/>
            </a:pPr>
            <a:r>
              <a:rPr lang="en"/>
              <a:t>Alternative deployment architectures?</a:t>
            </a:r>
            <a:endParaRPr/>
          </a:p>
          <a:p>
            <a:pPr indent="-298450" lvl="1" marL="914400" rtl="0" algn="l">
              <a:spcBef>
                <a:spcPts val="0"/>
              </a:spcBef>
              <a:spcAft>
                <a:spcPts val="0"/>
              </a:spcAft>
              <a:buSzPts val="1100"/>
              <a:buChar char="○"/>
            </a:pPr>
            <a:r>
              <a:rPr lang="en"/>
              <a:t>REST API = Web API</a:t>
            </a:r>
            <a:endParaRPr/>
          </a:p>
        </p:txBody>
      </p:sp>
      <p:pic>
        <p:nvPicPr>
          <p:cNvPr id="281" name="Google Shape;281;p37"/>
          <p:cNvPicPr preferRelativeResize="0"/>
          <p:nvPr/>
        </p:nvPicPr>
        <p:blipFill>
          <a:blip r:embed="rId3">
            <a:alphaModFix/>
          </a:blip>
          <a:stretch>
            <a:fillRect/>
          </a:stretch>
        </p:blipFill>
        <p:spPr>
          <a:xfrm>
            <a:off x="4173750" y="2407050"/>
            <a:ext cx="3565324" cy="147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Machine Learning Required Sections</a:t>
            </a:r>
            <a:endParaRPr/>
          </a:p>
        </p:txBody>
      </p:sp>
      <p:sp>
        <p:nvSpPr>
          <p:cNvPr id="287" name="Google Shape;287;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APIs and servers are there?</a:t>
            </a:r>
            <a:endParaRPr/>
          </a:p>
          <a:p>
            <a:pPr indent="-311150" lvl="0" marL="457200" rtl="0" algn="l">
              <a:spcBef>
                <a:spcPts val="1600"/>
              </a:spcBef>
              <a:spcAft>
                <a:spcPts val="0"/>
              </a:spcAft>
              <a:buSzPts val="1300"/>
              <a:buChar char="●"/>
            </a:pPr>
            <a:r>
              <a:rPr lang="en"/>
              <a:t>We plan on using the Machine Learning Kit on Firebase.</a:t>
            </a:r>
            <a:endParaRPr/>
          </a:p>
          <a:p>
            <a:pPr indent="-311150" lvl="0" marL="457200" rtl="0" algn="l">
              <a:spcBef>
                <a:spcPts val="0"/>
              </a:spcBef>
              <a:spcAft>
                <a:spcPts val="0"/>
              </a:spcAft>
              <a:buSzPts val="1300"/>
              <a:buChar char="●"/>
            </a:pPr>
            <a:r>
              <a:rPr lang="en"/>
              <a:t>We using Firebase Hosting, so we are serverless at this point.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Features</a:t>
            </a:r>
            <a:endParaRPr/>
          </a:p>
        </p:txBody>
      </p:sp>
      <p:sp>
        <p:nvSpPr>
          <p:cNvPr id="293" name="Google Shape;293;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many total user features?</a:t>
            </a:r>
            <a:endParaRPr/>
          </a:p>
          <a:p>
            <a:pPr indent="-298450" lvl="1" marL="914400" rtl="0" algn="l">
              <a:spcBef>
                <a:spcPts val="0"/>
              </a:spcBef>
              <a:spcAft>
                <a:spcPts val="0"/>
              </a:spcAft>
              <a:buSzPts val="1100"/>
              <a:buChar char="○"/>
            </a:pPr>
            <a:r>
              <a:rPr lang="en"/>
              <a:t>Create account, profile, event and log in/out</a:t>
            </a:r>
            <a:endParaRPr/>
          </a:p>
          <a:p>
            <a:pPr indent="-311150" lvl="0" marL="457200" rtl="0" algn="l">
              <a:spcBef>
                <a:spcPts val="0"/>
              </a:spcBef>
              <a:spcAft>
                <a:spcPts val="0"/>
              </a:spcAft>
              <a:buSzPts val="1300"/>
              <a:buChar char="●"/>
            </a:pPr>
            <a:r>
              <a:rPr lang="en"/>
              <a:t>There has been no new user features added this sprint. We have been working on fixing the </a:t>
            </a:r>
            <a:r>
              <a:rPr lang="en"/>
              <a:t>existing</a:t>
            </a:r>
            <a:r>
              <a:rPr lang="en"/>
              <a:t> issues from last semester.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What type of Object Relational Model (ORM), Object Data Modeling (ODM) library or driver is used in the connection of database to the server?</a:t>
            </a:r>
            <a:endParaRPr>
              <a:solidFill>
                <a:srgbClr val="FFFFFF"/>
              </a:solidFill>
            </a:endParaRPr>
          </a:p>
        </p:txBody>
      </p:sp>
      <p:sp>
        <p:nvSpPr>
          <p:cNvPr id="299" name="Google Shape;299;p40"/>
          <p:cNvSpPr txBox="1"/>
          <p:nvPr>
            <p:ph idx="1" type="body"/>
          </p:nvPr>
        </p:nvSpPr>
        <p:spPr>
          <a:xfrm>
            <a:off x="1297500" y="2232300"/>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JSData</a:t>
            </a:r>
            <a:endParaRPr sz="1200">
              <a:solidFill>
                <a:srgbClr val="FFFFFF"/>
              </a:solidFill>
              <a:latin typeface="Montserrat"/>
              <a:ea typeface="Montserrat"/>
              <a:cs typeface="Montserrat"/>
              <a:sym typeface="Montserrat"/>
            </a:endParaRPr>
          </a:p>
          <a:p>
            <a:pPr indent="-304800" lvl="1" marL="914400" rtl="0" algn="l">
              <a:spcBef>
                <a:spcPts val="0"/>
              </a:spcBef>
              <a:spcAft>
                <a:spcPts val="0"/>
              </a:spcAft>
              <a:buClr>
                <a:srgbClr val="FFFFFF"/>
              </a:buClr>
              <a:buSzPts val="1200"/>
              <a:buFont typeface="Arial"/>
              <a:buChar char="○"/>
            </a:pPr>
            <a:r>
              <a:rPr lang="en" sz="1200">
                <a:solidFill>
                  <a:srgbClr val="FFFFFF"/>
                </a:solidFill>
                <a:latin typeface="Montserrat"/>
                <a:ea typeface="Montserrat"/>
                <a:cs typeface="Montserrat"/>
                <a:sym typeface="Montserrat"/>
              </a:rPr>
              <a:t>JSData converts data from JavaScript Objects to formats used by MySQL, MongoDB, RethinkDB, </a:t>
            </a:r>
            <a:r>
              <a:rPr b="1" lang="en" sz="1200" u="sng">
                <a:solidFill>
                  <a:srgbClr val="FFFFFF"/>
                </a:solidFill>
                <a:latin typeface="Montserrat"/>
                <a:ea typeface="Montserrat"/>
                <a:cs typeface="Montserrat"/>
                <a:sym typeface="Montserrat"/>
              </a:rPr>
              <a:t>Firebase</a:t>
            </a:r>
            <a:r>
              <a:rPr lang="en" sz="1200">
                <a:solidFill>
                  <a:srgbClr val="FFFFFF"/>
                </a:solidFill>
                <a:latin typeface="Montserrat"/>
                <a:ea typeface="Montserrat"/>
                <a:cs typeface="Montserrat"/>
                <a:sym typeface="Montserrat"/>
              </a:rPr>
              <a:t>, etc. and vice versa</a:t>
            </a:r>
            <a:endParaRPr sz="1200">
              <a:solidFill>
                <a:srgbClr val="FFFFFF"/>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305" name="Google Shape;305;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goal was to:</a:t>
            </a:r>
            <a:endParaRPr sz="1400"/>
          </a:p>
          <a:p>
            <a:pPr indent="-317500" lvl="0" marL="457200" rtl="0" algn="l">
              <a:spcBef>
                <a:spcPts val="1600"/>
              </a:spcBef>
              <a:spcAft>
                <a:spcPts val="0"/>
              </a:spcAft>
              <a:buSzPts val="1400"/>
              <a:buChar char="●"/>
            </a:pPr>
            <a:r>
              <a:rPr lang="en" sz="1400"/>
              <a:t>Database/Back-End Profile Editing</a:t>
            </a:r>
            <a:endParaRPr sz="1400"/>
          </a:p>
          <a:p>
            <a:pPr indent="-317500" lvl="0" marL="457200" rtl="0" algn="l">
              <a:spcBef>
                <a:spcPts val="0"/>
              </a:spcBef>
              <a:spcAft>
                <a:spcPts val="0"/>
              </a:spcAft>
              <a:buSzPts val="1400"/>
              <a:buChar char="●"/>
            </a:pPr>
            <a:r>
              <a:rPr lang="en" sz="1400"/>
              <a:t>Test Account Creation and Login</a:t>
            </a:r>
            <a:endParaRPr sz="1400"/>
          </a:p>
          <a:p>
            <a:pPr indent="-317500" lvl="0" marL="457200" rtl="0" algn="l">
              <a:spcBef>
                <a:spcPts val="0"/>
              </a:spcBef>
              <a:spcAft>
                <a:spcPts val="0"/>
              </a:spcAft>
              <a:buSzPts val="1400"/>
              <a:buChar char="●"/>
            </a:pPr>
            <a:r>
              <a:rPr lang="en" sz="1400"/>
              <a:t>Database/Back-End Account Creation</a:t>
            </a:r>
            <a:endParaRPr sz="1400"/>
          </a:p>
          <a:p>
            <a:pPr indent="-317500" lvl="0" marL="457200" rtl="0" algn="l">
              <a:spcBef>
                <a:spcPts val="0"/>
              </a:spcBef>
              <a:spcAft>
                <a:spcPts val="0"/>
              </a:spcAft>
              <a:buSzPts val="1400"/>
              <a:buChar char="●"/>
            </a:pPr>
            <a:r>
              <a:rPr lang="en" sz="1400"/>
              <a:t>UI for Login to Website using Google Account</a:t>
            </a:r>
            <a:endParaRPr sz="1400"/>
          </a:p>
          <a:p>
            <a:pPr indent="-317500" lvl="0" marL="457200" rtl="0" algn="l">
              <a:spcBef>
                <a:spcPts val="0"/>
              </a:spcBef>
              <a:spcAft>
                <a:spcPts val="0"/>
              </a:spcAft>
              <a:buSzPts val="1400"/>
              <a:buChar char="●"/>
            </a:pPr>
            <a:r>
              <a:rPr lang="en" sz="1400"/>
              <a:t>UI for Player Profile</a:t>
            </a:r>
            <a:endParaRPr sz="1400"/>
          </a:p>
          <a:p>
            <a:pPr indent="-317500" lvl="0" marL="457200" rtl="0" algn="l">
              <a:spcBef>
                <a:spcPts val="0"/>
              </a:spcBef>
              <a:spcAft>
                <a:spcPts val="0"/>
              </a:spcAft>
              <a:buSzPts val="1400"/>
              <a:buChar char="●"/>
            </a:pPr>
            <a:r>
              <a:rPr lang="en" sz="1400"/>
              <a:t>Test Profile Editing</a:t>
            </a:r>
            <a:endParaRPr sz="1400"/>
          </a:p>
          <a:p>
            <a:pPr indent="-317500" lvl="0" marL="457200" rtl="0" algn="l">
              <a:spcBef>
                <a:spcPts val="0"/>
              </a:spcBef>
              <a:spcAft>
                <a:spcPts val="0"/>
              </a:spcAft>
              <a:buSzPts val="1400"/>
              <a:buChar char="●"/>
            </a:pPr>
            <a:r>
              <a:rPr lang="en" sz="1400"/>
              <a:t>Create Test Plan</a:t>
            </a:r>
            <a:endParaRPr sz="1400"/>
          </a:p>
          <a:p>
            <a:pPr indent="-317500" lvl="0" marL="457200" rtl="0" algn="l">
              <a:spcBef>
                <a:spcPts val="0"/>
              </a:spcBef>
              <a:spcAft>
                <a:spcPts val="0"/>
              </a:spcAft>
              <a:buSzPts val="1400"/>
              <a:buChar char="●"/>
            </a:pPr>
            <a:r>
              <a:rPr lang="en" sz="1400"/>
              <a:t>Update Architecture and Design Document with Required Sections for Machine Learning</a:t>
            </a:r>
            <a:endParaRPr sz="1400"/>
          </a:p>
          <a:p>
            <a:pPr indent="-317500" lvl="0" marL="457200" rtl="0" algn="l">
              <a:spcBef>
                <a:spcPts val="0"/>
              </a:spcBef>
              <a:spcAft>
                <a:spcPts val="0"/>
              </a:spcAft>
              <a:buSzPts val="1400"/>
              <a:buChar char="●"/>
            </a:pPr>
            <a:r>
              <a:rPr lang="en" sz="1400"/>
              <a:t>Machine Learning Planning</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Goals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Database/Back-End Profile Editing</a:t>
            </a:r>
            <a:endParaRPr sz="1400"/>
          </a:p>
          <a:p>
            <a:pPr indent="-317500" lvl="0" marL="457200" rtl="0" algn="l">
              <a:spcBef>
                <a:spcPts val="0"/>
              </a:spcBef>
              <a:spcAft>
                <a:spcPts val="0"/>
              </a:spcAft>
              <a:buSzPts val="1400"/>
              <a:buChar char="●"/>
            </a:pPr>
            <a:r>
              <a:rPr lang="en" sz="1400"/>
              <a:t>Test Account Creation and Login</a:t>
            </a:r>
            <a:endParaRPr sz="1400"/>
          </a:p>
          <a:p>
            <a:pPr indent="-317500" lvl="0" marL="457200" rtl="0" algn="l">
              <a:spcBef>
                <a:spcPts val="0"/>
              </a:spcBef>
              <a:spcAft>
                <a:spcPts val="0"/>
              </a:spcAft>
              <a:buSzPts val="1400"/>
              <a:buChar char="●"/>
            </a:pPr>
            <a:r>
              <a:rPr lang="en" sz="1400"/>
              <a:t>Database/Back-End Account Creation</a:t>
            </a:r>
            <a:endParaRPr sz="1400"/>
          </a:p>
          <a:p>
            <a:pPr indent="-317500" lvl="0" marL="457200" rtl="0" algn="l">
              <a:spcBef>
                <a:spcPts val="0"/>
              </a:spcBef>
              <a:spcAft>
                <a:spcPts val="0"/>
              </a:spcAft>
              <a:buSzPts val="1400"/>
              <a:buChar char="●"/>
            </a:pPr>
            <a:r>
              <a:rPr lang="en" sz="1400"/>
              <a:t>UI for Login to Website using Google Account</a:t>
            </a:r>
            <a:endParaRPr sz="1400"/>
          </a:p>
          <a:p>
            <a:pPr indent="-317500" lvl="0" marL="457200" rtl="0" algn="l">
              <a:spcBef>
                <a:spcPts val="0"/>
              </a:spcBef>
              <a:spcAft>
                <a:spcPts val="0"/>
              </a:spcAft>
              <a:buSzPts val="1400"/>
              <a:buChar char="●"/>
            </a:pPr>
            <a:r>
              <a:rPr lang="en" sz="1400"/>
              <a:t>UI for Player Profile</a:t>
            </a:r>
            <a:endParaRPr sz="1400"/>
          </a:p>
          <a:p>
            <a:pPr indent="-317500" lvl="0" marL="457200" rtl="0" algn="l">
              <a:spcBef>
                <a:spcPts val="0"/>
              </a:spcBef>
              <a:spcAft>
                <a:spcPts val="0"/>
              </a:spcAft>
              <a:buSzPts val="1400"/>
              <a:buChar char="●"/>
            </a:pPr>
            <a:r>
              <a:rPr lang="en" sz="1400"/>
              <a:t>Test Profile Editing</a:t>
            </a:r>
            <a:endParaRPr sz="1400"/>
          </a:p>
          <a:p>
            <a:pPr indent="-317500" lvl="0" marL="457200" rtl="0" algn="l">
              <a:spcBef>
                <a:spcPts val="0"/>
              </a:spcBef>
              <a:spcAft>
                <a:spcPts val="0"/>
              </a:spcAft>
              <a:buSzPts val="1400"/>
              <a:buChar char="●"/>
            </a:pPr>
            <a:r>
              <a:rPr lang="en" sz="1400"/>
              <a:t>Create Test Plan</a:t>
            </a:r>
            <a:endParaRPr sz="1400"/>
          </a:p>
          <a:p>
            <a:pPr indent="-317500" lvl="0" marL="457200" rtl="0" algn="l">
              <a:spcBef>
                <a:spcPts val="0"/>
              </a:spcBef>
              <a:spcAft>
                <a:spcPts val="0"/>
              </a:spcAft>
              <a:buSzPts val="1400"/>
              <a:buChar char="●"/>
            </a:pPr>
            <a:r>
              <a:rPr lang="en" sz="1400"/>
              <a:t>Update Architecture and Design Document with Required Sections for Machine Learning</a:t>
            </a:r>
            <a:endParaRPr sz="1400"/>
          </a:p>
          <a:p>
            <a:pPr indent="-317500" lvl="0" marL="457200" rtl="0" algn="l">
              <a:spcBef>
                <a:spcPts val="0"/>
              </a:spcBef>
              <a:spcAft>
                <a:spcPts val="0"/>
              </a:spcAft>
              <a:buSzPts val="1400"/>
              <a:buChar char="●"/>
            </a:pPr>
            <a:r>
              <a:rPr lang="en" sz="1400"/>
              <a:t>Machine Learning Planning</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311" name="Google Shape;311;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team’s total velocity is :</a:t>
            </a:r>
            <a:endParaRPr sz="1400"/>
          </a:p>
          <a:p>
            <a:pPr indent="-317500" lvl="0" marL="457200" rtl="0" algn="l">
              <a:spcBef>
                <a:spcPts val="1600"/>
              </a:spcBef>
              <a:spcAft>
                <a:spcPts val="0"/>
              </a:spcAft>
              <a:buSzPts val="1400"/>
              <a:buChar char="●"/>
            </a:pPr>
            <a:r>
              <a:rPr lang="en" sz="1400"/>
              <a:t>5 hours x 2.5 weeks x 6 members = ~75 hours (story points).</a:t>
            </a:r>
            <a:endParaRPr sz="1400"/>
          </a:p>
          <a:p>
            <a:pPr indent="0" lvl="0" marL="0" rtl="0" algn="l">
              <a:spcBef>
                <a:spcPts val="1600"/>
              </a:spcBef>
              <a:spcAft>
                <a:spcPts val="0"/>
              </a:spcAft>
              <a:buNone/>
            </a:pPr>
            <a:r>
              <a:rPr lang="en" sz="1400"/>
              <a:t>We were not able to meet our sprint goal. </a:t>
            </a:r>
            <a:endParaRPr sz="1400"/>
          </a:p>
          <a:p>
            <a:pPr indent="-317500" lvl="0" marL="457200" rtl="0" algn="l">
              <a:spcBef>
                <a:spcPts val="1600"/>
              </a:spcBef>
              <a:spcAft>
                <a:spcPts val="0"/>
              </a:spcAft>
              <a:buSzPts val="1400"/>
              <a:buChar char="●"/>
            </a:pPr>
            <a:r>
              <a:rPr lang="en" sz="1400"/>
              <a:t>Underestimated on how much we could do when planning.</a:t>
            </a:r>
            <a:endParaRPr sz="1400"/>
          </a:p>
          <a:p>
            <a:pPr indent="-317500" lvl="0" marL="457200" rtl="0" algn="l">
              <a:spcBef>
                <a:spcPts val="0"/>
              </a:spcBef>
              <a:spcAft>
                <a:spcPts val="0"/>
              </a:spcAft>
              <a:buSzPts val="1400"/>
              <a:buChar char="●"/>
            </a:pPr>
            <a:r>
              <a:rPr lang="en" sz="1400"/>
              <a:t>What we did not finished:</a:t>
            </a:r>
            <a:endParaRPr sz="1400"/>
          </a:p>
          <a:p>
            <a:pPr indent="-317500" lvl="1" marL="914400" rtl="0" algn="l">
              <a:spcBef>
                <a:spcPts val="0"/>
              </a:spcBef>
              <a:spcAft>
                <a:spcPts val="0"/>
              </a:spcAft>
              <a:buSzPts val="1400"/>
              <a:buChar char="○"/>
            </a:pPr>
            <a:r>
              <a:rPr lang="en" sz="1400"/>
              <a:t>Finish the Database/Back-end for profile editing</a:t>
            </a:r>
            <a:endParaRPr sz="1400"/>
          </a:p>
          <a:p>
            <a:pPr indent="-317500" lvl="1" marL="914400" rtl="0" algn="l">
              <a:spcBef>
                <a:spcPts val="0"/>
              </a:spcBef>
              <a:spcAft>
                <a:spcPts val="0"/>
              </a:spcAft>
              <a:buSzPts val="1400"/>
              <a:buChar char="○"/>
            </a:pPr>
            <a:r>
              <a:rPr lang="en" sz="1400"/>
              <a:t>Test profile editing</a:t>
            </a:r>
            <a:endParaRPr sz="1400"/>
          </a:p>
          <a:p>
            <a:pPr indent="0" lvl="0" marL="0" rtl="0" algn="l">
              <a:spcBef>
                <a:spcPts val="1600"/>
              </a:spcBef>
              <a:spcAft>
                <a:spcPts val="1600"/>
              </a:spcAft>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317" name="Google Shape;317;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Current hours worked:</a:t>
            </a:r>
            <a:endParaRPr sz="1000"/>
          </a:p>
          <a:p>
            <a:pPr indent="-292100" lvl="0" marL="457200" rtl="0" algn="l">
              <a:spcBef>
                <a:spcPts val="1600"/>
              </a:spcBef>
              <a:spcAft>
                <a:spcPts val="0"/>
              </a:spcAft>
              <a:buSzPts val="1000"/>
              <a:buChar char="●"/>
            </a:pPr>
            <a:r>
              <a:rPr lang="en" sz="1000"/>
              <a:t>69 hours (story points).</a:t>
            </a:r>
            <a:endParaRPr sz="1000"/>
          </a:p>
          <a:p>
            <a:pPr indent="0" lvl="0" marL="0" rtl="0" algn="l">
              <a:spcBef>
                <a:spcPts val="1600"/>
              </a:spcBef>
              <a:spcAft>
                <a:spcPts val="0"/>
              </a:spcAft>
              <a:buNone/>
            </a:pPr>
            <a:r>
              <a:rPr lang="en" sz="1000"/>
              <a:t>Burndown Chart Analysis:</a:t>
            </a:r>
            <a:endParaRPr sz="1000"/>
          </a:p>
          <a:p>
            <a:pPr indent="-292100" lvl="0" marL="457200" rtl="0" algn="l">
              <a:spcBef>
                <a:spcPts val="1600"/>
              </a:spcBef>
              <a:spcAft>
                <a:spcPts val="0"/>
              </a:spcAft>
              <a:buSzPts val="1000"/>
              <a:buChar char="●"/>
            </a:pPr>
            <a:r>
              <a:rPr lang="en" sz="1000"/>
              <a:t>Our burndown chart for sprint #4 is not bad, but shows that we have not finished on what we planned on. We mostly had problems with answering some of the questions for the required sections in the Architecture and Design Document. Thus,  we had to revise our model. </a:t>
            </a:r>
            <a:endParaRPr sz="1000"/>
          </a:p>
          <a:p>
            <a:pPr indent="0" lvl="0" marL="0" rtl="0" algn="l">
              <a:spcBef>
                <a:spcPts val="1600"/>
              </a:spcBef>
              <a:spcAft>
                <a:spcPts val="0"/>
              </a:spcAft>
              <a:buNone/>
            </a:pPr>
            <a:r>
              <a:rPr lang="en" sz="1000"/>
              <a:t>As a team, we decided to assign priority to each story based on how much work needed to be done. We mainly focused on starting the Test Plan, Determining our Machine Learning Plan, and updating our Architecture and Design Document.</a:t>
            </a:r>
            <a:endParaRPr sz="1000"/>
          </a:p>
          <a:p>
            <a:pPr indent="0" lvl="0" marL="0" rtl="0" algn="l">
              <a:spcBef>
                <a:spcPts val="1600"/>
              </a:spcBef>
              <a:spcAft>
                <a:spcPts val="1600"/>
              </a:spcAft>
              <a:buNone/>
            </a:pPr>
            <a:r>
              <a:rPr lang="en" sz="1000"/>
              <a:t>There is no In Progress user stories. Since we are only fixing problems from last semester, the code has already been evaluated.</a:t>
            </a:r>
            <a:br>
              <a:rPr lang="en" sz="1000"/>
            </a:b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323" name="Google Shape;323;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Team velocity for next sprint:</a:t>
            </a:r>
            <a:endParaRPr sz="1400"/>
          </a:p>
          <a:p>
            <a:pPr indent="-317500" lvl="0" marL="457200" rtl="0" algn="l">
              <a:spcBef>
                <a:spcPts val="1600"/>
              </a:spcBef>
              <a:spcAft>
                <a:spcPts val="0"/>
              </a:spcAft>
              <a:buSzPts val="1400"/>
              <a:buChar char="●"/>
            </a:pPr>
            <a:r>
              <a:rPr lang="en" sz="1400"/>
              <a:t>Extend our team velocity back to  90 hours.</a:t>
            </a:r>
            <a:endParaRPr sz="1400"/>
          </a:p>
          <a:p>
            <a:pPr indent="-317500" lvl="0" marL="457200" rtl="0" algn="l">
              <a:spcBef>
                <a:spcPts val="0"/>
              </a:spcBef>
              <a:spcAft>
                <a:spcPts val="0"/>
              </a:spcAft>
              <a:buSzPts val="1400"/>
              <a:buChar char="●"/>
            </a:pPr>
            <a:r>
              <a:rPr lang="en" sz="1400"/>
              <a:t>Plan efficiently</a:t>
            </a:r>
            <a:endParaRPr sz="1400"/>
          </a:p>
          <a:p>
            <a:pPr indent="-317500" lvl="0" marL="457200" rtl="0" algn="l">
              <a:spcBef>
                <a:spcPts val="0"/>
              </a:spcBef>
              <a:spcAft>
                <a:spcPts val="0"/>
              </a:spcAft>
              <a:buSzPts val="1400"/>
              <a:buChar char="●"/>
            </a:pPr>
            <a:r>
              <a:rPr lang="en" sz="1400"/>
              <a:t>Try to work 5 hours x 3 weeks x 6 members</a:t>
            </a:r>
            <a:endParaRPr sz="1400"/>
          </a:p>
          <a:p>
            <a:pPr indent="0" lvl="0" marL="0" rtl="0" algn="l">
              <a:spcBef>
                <a:spcPts val="1600"/>
              </a:spcBef>
              <a:spcAft>
                <a:spcPts val="1600"/>
              </a:spcAft>
              <a:buNone/>
            </a:pPr>
            <a:r>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Review</a:t>
            </a:r>
            <a:endParaRPr/>
          </a:p>
        </p:txBody>
      </p:sp>
      <p:sp>
        <p:nvSpPr>
          <p:cNvPr id="329" name="Google Shape;329;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account creation to actually save to the database.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u="sng">
                <a:solidFill>
                  <a:schemeClr val="hlink"/>
                </a:solidFill>
                <a:hlinkClick r:id="rId3"/>
              </a:rPr>
              <a:t>https://pick-up-sportz-89c6e.firebaseapp.com/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for This Sprint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Management Team:</a:t>
            </a:r>
            <a:endParaRPr sz="2400"/>
          </a:p>
          <a:p>
            <a:pPr indent="-317500" lvl="0" marL="457200" rtl="0" algn="l">
              <a:spcBef>
                <a:spcPts val="1600"/>
              </a:spcBef>
              <a:spcAft>
                <a:spcPts val="0"/>
              </a:spcAft>
              <a:buSzPts val="1400"/>
              <a:buChar char="●"/>
            </a:pPr>
            <a:r>
              <a:rPr lang="en" sz="1400"/>
              <a:t>As a member of the management team, I want a detailed plan of how machine learning is going to implemented, so that we can execute our model effectively and correctly.</a:t>
            </a:r>
            <a:endParaRPr sz="1400"/>
          </a:p>
          <a:p>
            <a:pPr indent="-317500" lvl="0" marL="457200" rtl="0" algn="l">
              <a:spcBef>
                <a:spcPts val="0"/>
              </a:spcBef>
              <a:spcAft>
                <a:spcPts val="0"/>
              </a:spcAft>
              <a:buSzPts val="1400"/>
              <a:buChar char="●"/>
            </a:pPr>
            <a:r>
              <a:rPr lang="en" sz="1400"/>
              <a:t>As a member of the management team, I want to have a test plan, so that we can test the functionality of our product</a:t>
            </a:r>
            <a:endParaRPr sz="1400"/>
          </a:p>
          <a:p>
            <a:pPr indent="-317500" lvl="0" marL="457200" rtl="0" algn="l">
              <a:spcBef>
                <a:spcPts val="0"/>
              </a:spcBef>
              <a:spcAft>
                <a:spcPts val="0"/>
              </a:spcAft>
              <a:buSzPts val="1400"/>
              <a:buChar char="●"/>
            </a:pPr>
            <a:r>
              <a:rPr lang="en" sz="1400"/>
              <a:t>As a member of the management team, I want all of our documents to be revised and up to date, so that we ace proceed with our next sprints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for This Sprint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Player</a:t>
            </a:r>
            <a:r>
              <a:rPr lang="en" sz="2400"/>
              <a:t>:</a:t>
            </a:r>
            <a:endParaRPr sz="2400"/>
          </a:p>
          <a:p>
            <a:pPr indent="-317500" lvl="0" marL="457200" rtl="0" algn="l">
              <a:spcBef>
                <a:spcPts val="1600"/>
              </a:spcBef>
              <a:spcAft>
                <a:spcPts val="0"/>
              </a:spcAft>
              <a:buSzPts val="1400"/>
              <a:buChar char="●"/>
            </a:pPr>
            <a:r>
              <a:rPr lang="en" sz="1400"/>
              <a:t>As a player, I want to be able to edit a profile that shows my age, skill level, and interested sports, so that I get notified when a related game is started.</a:t>
            </a:r>
            <a:endParaRPr sz="1400"/>
          </a:p>
          <a:p>
            <a:pPr indent="-317500" lvl="0" marL="457200" rtl="0" algn="l">
              <a:spcBef>
                <a:spcPts val="0"/>
              </a:spcBef>
              <a:spcAft>
                <a:spcPts val="0"/>
              </a:spcAft>
              <a:buSzPts val="1400"/>
              <a:buChar char="●"/>
            </a:pPr>
            <a:r>
              <a:rPr lang="en" sz="1400"/>
              <a:t>As a player, I want to be able to create an account and log in, so that I can use to product to the fullest potential.</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165" name="Google Shape;165;p18"/>
          <p:cNvPicPr preferRelativeResize="0"/>
          <p:nvPr/>
        </p:nvPicPr>
        <p:blipFill>
          <a:blip r:embed="rId3">
            <a:alphaModFix/>
          </a:blip>
          <a:stretch>
            <a:fillRect/>
          </a:stretch>
        </p:blipFill>
        <p:spPr>
          <a:xfrm>
            <a:off x="1297500" y="1138775"/>
            <a:ext cx="7138762"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 Curve</a:t>
            </a:r>
            <a:endParaRPr/>
          </a:p>
        </p:txBody>
      </p:sp>
      <p:pic>
        <p:nvPicPr>
          <p:cNvPr id="171" name="Google Shape;171;p19" title="Chart"/>
          <p:cNvPicPr preferRelativeResize="0"/>
          <p:nvPr/>
        </p:nvPicPr>
        <p:blipFill>
          <a:blip r:embed="rId3">
            <a:alphaModFix/>
          </a:blip>
          <a:stretch>
            <a:fillRect/>
          </a:stretch>
        </p:blipFill>
        <p:spPr>
          <a:xfrm>
            <a:off x="1716863" y="1307850"/>
            <a:ext cx="5710269"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Planning Matrix</a:t>
            </a:r>
            <a:endParaRPr/>
          </a:p>
        </p:txBody>
      </p:sp>
      <p:pic>
        <p:nvPicPr>
          <p:cNvPr id="177" name="Google Shape;177;p20"/>
          <p:cNvPicPr preferRelativeResize="0"/>
          <p:nvPr/>
        </p:nvPicPr>
        <p:blipFill>
          <a:blip r:embed="rId3">
            <a:alphaModFix/>
          </a:blip>
          <a:stretch>
            <a:fillRect/>
          </a:stretch>
        </p:blipFill>
        <p:spPr>
          <a:xfrm>
            <a:off x="152400" y="1307850"/>
            <a:ext cx="8839199" cy="1858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Board (Start)</a:t>
            </a:r>
            <a:endParaRPr/>
          </a:p>
        </p:txBody>
      </p:sp>
      <p:pic>
        <p:nvPicPr>
          <p:cNvPr id="183" name="Google Shape;183;p21"/>
          <p:cNvPicPr preferRelativeResize="0"/>
          <p:nvPr/>
        </p:nvPicPr>
        <p:blipFill>
          <a:blip r:embed="rId3">
            <a:alphaModFix/>
          </a:blip>
          <a:stretch>
            <a:fillRect/>
          </a:stretch>
        </p:blipFill>
        <p:spPr>
          <a:xfrm>
            <a:off x="1297500" y="1307850"/>
            <a:ext cx="5539224" cy="35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