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d41b8454e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41b8454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d41b8454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41b8454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d41b8454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d41b8454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e9942da41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9942da41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d41b8454e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41b8454e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e9942da41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e9942da41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d41b8454e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d41b8454e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e9942da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e9942da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976460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976460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9942da4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9942da4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d41b8454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d41b8454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d41b8454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d41b8454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41b8454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41b8454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d41b8454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d41b8454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976460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976460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e976460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976460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e976460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976460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#4 Presentation</a:t>
            </a:r>
            <a:endParaRPr/>
          </a:p>
        </p:txBody>
      </p:sp>
      <p:sp>
        <p:nvSpPr>
          <p:cNvPr id="135" name="Google Shape;135;p13"/>
          <p:cNvSpPr txBox="1"/>
          <p:nvPr>
            <p:ph idx="1" type="subTitle"/>
          </p:nvPr>
        </p:nvSpPr>
        <p:spPr>
          <a:xfrm>
            <a:off x="616625" y="3924925"/>
            <a:ext cx="79380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 Khan, Chaz Del Prato, Benjamin Seo, Christine Duong, Brandon Le, John 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 (Start)</a:t>
            </a:r>
            <a:endParaRPr/>
          </a:p>
        </p:txBody>
      </p:sp>
      <p:pic>
        <p:nvPicPr>
          <p:cNvPr id="189" name="Google Shape;189;p22"/>
          <p:cNvPicPr preferRelativeResize="0"/>
          <p:nvPr/>
        </p:nvPicPr>
        <p:blipFill>
          <a:blip r:embed="rId3">
            <a:alphaModFix/>
          </a:blip>
          <a:stretch>
            <a:fillRect/>
          </a:stretch>
        </p:blipFill>
        <p:spPr>
          <a:xfrm>
            <a:off x="1297500" y="1307850"/>
            <a:ext cx="5539224"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 (End)</a:t>
            </a:r>
            <a:endParaRPr/>
          </a:p>
        </p:txBody>
      </p:sp>
      <p:pic>
        <p:nvPicPr>
          <p:cNvPr id="195" name="Google Shape;195;p23"/>
          <p:cNvPicPr preferRelativeResize="0"/>
          <p:nvPr/>
        </p:nvPicPr>
        <p:blipFill>
          <a:blip r:embed="rId3">
            <a:alphaModFix/>
          </a:blip>
          <a:stretch>
            <a:fillRect/>
          </a:stretch>
        </p:blipFill>
        <p:spPr>
          <a:xfrm>
            <a:off x="1384013" y="1307850"/>
            <a:ext cx="6375987" cy="353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Machine Learning Required Sections</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APIs and servers are there?</a:t>
            </a:r>
            <a:endParaRPr/>
          </a:p>
          <a:p>
            <a:pPr indent="-311150" lvl="0" marL="457200" rtl="0" algn="l">
              <a:spcBef>
                <a:spcPts val="1600"/>
              </a:spcBef>
              <a:spcAft>
                <a:spcPts val="0"/>
              </a:spcAft>
              <a:buSzPts val="1300"/>
              <a:buChar char="●"/>
            </a:pPr>
            <a:r>
              <a:rPr lang="en"/>
              <a:t>Currently have a start to our own API</a:t>
            </a:r>
            <a:endParaRPr/>
          </a:p>
          <a:p>
            <a:pPr indent="-311150" lvl="0" marL="457200" rtl="0" algn="l">
              <a:spcBef>
                <a:spcPts val="0"/>
              </a:spcBef>
              <a:spcAft>
                <a:spcPts val="0"/>
              </a:spcAft>
              <a:buSzPts val="1300"/>
              <a:buChar char="●"/>
            </a:pPr>
            <a:r>
              <a:rPr lang="en"/>
              <a:t>We using Firebase Hosting, so we are serverless at this point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rPr>
              <a:t>Briefly describe the architecture including the major components and interactions among the major components.</a:t>
            </a:r>
            <a:endParaRPr sz="1800">
              <a:solidFill>
                <a:srgbClr val="FFFFFF"/>
              </a:solidFill>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25"/>
          <p:cNvPicPr preferRelativeResize="0"/>
          <p:nvPr/>
        </p:nvPicPr>
        <p:blipFill>
          <a:blip r:embed="rId3">
            <a:alphaModFix/>
          </a:blip>
          <a:stretch>
            <a:fillRect/>
          </a:stretch>
        </p:blipFill>
        <p:spPr>
          <a:xfrm>
            <a:off x="1337500" y="1362800"/>
            <a:ext cx="6998900" cy="3780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FFFFFF"/>
                </a:solidFill>
                <a:latin typeface="Arial"/>
                <a:ea typeface="Arial"/>
                <a:cs typeface="Arial"/>
                <a:sym typeface="Arial"/>
              </a:rPr>
              <a:t>1. Test philosophy</a:t>
            </a:r>
            <a:endParaRPr b="1"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a) Could you test everything you can think of? What criteria are you  using to select what gets tested?</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Yes we could test everything we can think of. The criteria we are using to select what gets tested is based on the user’s perspectives of their activities</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b) Are there different densities of testing across your code? Will less  well understood code go through more testing? Is there a code  that does not require testing?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There are different densities of testing across our code. For example, we would test heavily on the primary functions like joining/creating an event and the machine learning component. We would focus less on more simple portions of the applications such as logging in/out, create account, modify settings, etc. For less understood codes, they will be tested more than simple codes but not as much compared to codes for like machine learning.</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c) Why would your selected testing program be sufficient? What criteria  do you use for making that decision?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We believe that the selected testing program would be sufficient due to the coverage of priority. The testing will cover all of our components in our application but with different priorities. For example, main functions and components will be tested more than smaller functions like UI. These are part of the criteria that we use to make our decision. The criteria would be to test everything but through a priority-based system.</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ML Planning</a:t>
            </a:r>
            <a:endParaRPr/>
          </a:p>
        </p:txBody>
      </p:sp>
      <p:sp>
        <p:nvSpPr>
          <p:cNvPr id="226" name="Google Shape;226;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Previously, we planned to use Machine Learning to send pick up games that the user would most likely be interested in</a:t>
            </a:r>
            <a:endParaRPr sz="1400"/>
          </a:p>
          <a:p>
            <a:pPr indent="-317500" lvl="0" marL="457200" rtl="0" algn="l">
              <a:spcBef>
                <a:spcPts val="0"/>
              </a:spcBef>
              <a:spcAft>
                <a:spcPts val="0"/>
              </a:spcAft>
              <a:buSzPts val="1400"/>
              <a:buChar char="●"/>
            </a:pPr>
            <a:r>
              <a:rPr lang="en" sz="1400"/>
              <a:t>We will now be using Machine Learning to recommend users different sports that they are most likely to try based on previous sport(s) that they have played</a:t>
            </a:r>
            <a:endParaRPr sz="1400"/>
          </a:p>
          <a:p>
            <a:pPr indent="-317500" lvl="0" marL="457200" rtl="0" algn="l">
              <a:spcBef>
                <a:spcPts val="0"/>
              </a:spcBef>
              <a:spcAft>
                <a:spcPts val="0"/>
              </a:spcAft>
              <a:buSzPts val="1400"/>
              <a:buChar char="●"/>
            </a:pPr>
            <a:r>
              <a:rPr lang="en" sz="1400"/>
              <a:t>The project will now be using a supervised classification model</a:t>
            </a:r>
            <a:endParaRPr sz="1400"/>
          </a:p>
          <a:p>
            <a:pPr indent="0" lvl="0" marL="45720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rPr>
              <a:t>What type of Object Relational Model (ORM), Object Data Modeling (ODM) library or driver is used in the connection of database to the server?</a:t>
            </a:r>
            <a:endParaRPr>
              <a:solidFill>
                <a:srgbClr val="FFFFFF"/>
              </a:solidFill>
            </a:endParaRPr>
          </a:p>
        </p:txBody>
      </p:sp>
      <p:sp>
        <p:nvSpPr>
          <p:cNvPr id="232" name="Google Shape;232;p29"/>
          <p:cNvSpPr txBox="1"/>
          <p:nvPr>
            <p:ph idx="1" type="body"/>
          </p:nvPr>
        </p:nvSpPr>
        <p:spPr>
          <a:xfrm>
            <a:off x="1297500" y="223230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JSData</a:t>
            </a:r>
            <a:endParaRPr sz="1200">
              <a:solidFill>
                <a:srgbClr val="FFFFFF"/>
              </a:solidFill>
              <a:latin typeface="Montserrat"/>
              <a:ea typeface="Montserrat"/>
              <a:cs typeface="Montserrat"/>
              <a:sym typeface="Montserrat"/>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Montserrat"/>
                <a:ea typeface="Montserrat"/>
                <a:cs typeface="Montserrat"/>
                <a:sym typeface="Montserrat"/>
              </a:rPr>
              <a:t>JSData converts data from JavaScript Objects to formats used by MySQL, MongoDB, RethinkDB, </a:t>
            </a:r>
            <a:r>
              <a:rPr b="1" lang="en" sz="1200" u="sng">
                <a:solidFill>
                  <a:srgbClr val="FFFFFF"/>
                </a:solidFill>
                <a:latin typeface="Montserrat"/>
                <a:ea typeface="Montserrat"/>
                <a:cs typeface="Montserrat"/>
                <a:sym typeface="Montserrat"/>
              </a:rPr>
              <a:t>Firebase</a:t>
            </a:r>
            <a:r>
              <a:rPr lang="en" sz="1200">
                <a:solidFill>
                  <a:srgbClr val="FFFFFF"/>
                </a:solidFill>
                <a:latin typeface="Montserrat"/>
                <a:ea typeface="Montserrat"/>
                <a:cs typeface="Montserrat"/>
                <a:sym typeface="Montserrat"/>
              </a:rPr>
              <a:t>, etc. and vice versa</a:t>
            </a:r>
            <a:endParaRPr sz="1200">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38" name="Google Shape;238;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achieved 69 hours of our goal 77 hours</a:t>
            </a:r>
            <a:endParaRPr sz="1400"/>
          </a:p>
          <a:p>
            <a:pPr indent="-317500" lvl="0" marL="457200" rtl="0" algn="l">
              <a:spcBef>
                <a:spcPts val="0"/>
              </a:spcBef>
              <a:spcAft>
                <a:spcPts val="0"/>
              </a:spcAft>
              <a:buSzPts val="1400"/>
              <a:buChar char="●"/>
            </a:pPr>
            <a:r>
              <a:rPr lang="en" sz="1400"/>
              <a:t>Database/Back-End is still in the works</a:t>
            </a:r>
            <a:endParaRPr sz="1400"/>
          </a:p>
          <a:p>
            <a:pPr indent="-317500" lvl="0" marL="457200" rtl="0" algn="l">
              <a:spcBef>
                <a:spcPts val="0"/>
              </a:spcBef>
              <a:spcAft>
                <a:spcPts val="0"/>
              </a:spcAft>
              <a:buSzPts val="1400"/>
              <a:buChar char="●"/>
            </a:pPr>
            <a:r>
              <a:rPr lang="en" sz="1400"/>
              <a:t>Wait for back-end to be set up to test account creation and login</a:t>
            </a:r>
            <a:endParaRPr sz="1400"/>
          </a:p>
          <a:p>
            <a:pPr indent="-317500" lvl="0" marL="457200" rtl="0" algn="l">
              <a:spcBef>
                <a:spcPts val="0"/>
              </a:spcBef>
              <a:spcAft>
                <a:spcPts val="0"/>
              </a:spcAft>
              <a:buSzPts val="1400"/>
              <a:buChar char="●"/>
            </a:pPr>
            <a:r>
              <a:rPr lang="en" sz="1400"/>
              <a:t>UI for Login to Website using Google Account and Player Profile completed</a:t>
            </a:r>
            <a:endParaRPr sz="1400"/>
          </a:p>
          <a:p>
            <a:pPr indent="-317500" lvl="0" marL="457200" rtl="0" algn="l">
              <a:spcBef>
                <a:spcPts val="0"/>
              </a:spcBef>
              <a:spcAft>
                <a:spcPts val="0"/>
              </a:spcAft>
              <a:buSzPts val="1400"/>
              <a:buChar char="●"/>
            </a:pPr>
            <a:r>
              <a:rPr lang="en" sz="1400"/>
              <a:t>Started Test Plan</a:t>
            </a:r>
            <a:endParaRPr sz="1400"/>
          </a:p>
          <a:p>
            <a:pPr indent="-317500" lvl="0" marL="457200" rtl="0" algn="l">
              <a:spcBef>
                <a:spcPts val="0"/>
              </a:spcBef>
              <a:spcAft>
                <a:spcPts val="0"/>
              </a:spcAft>
              <a:buSzPts val="1400"/>
              <a:buChar char="●"/>
            </a:pPr>
            <a:r>
              <a:rPr lang="en" sz="1400"/>
              <a:t>Architecture and Design Document has been updated to meet the Required Sections for Machine Learning</a:t>
            </a:r>
            <a:endParaRPr sz="1400"/>
          </a:p>
          <a:p>
            <a:pPr indent="-317500" lvl="0" marL="457200" rtl="0" algn="l">
              <a:spcBef>
                <a:spcPts val="0"/>
              </a:spcBef>
              <a:spcAft>
                <a:spcPts val="0"/>
              </a:spcAft>
              <a:buSzPts val="1400"/>
              <a:buChar char="●"/>
            </a:pPr>
            <a:r>
              <a:rPr lang="en" sz="1400"/>
              <a:t>Machine Learning will now be used in a different way</a:t>
            </a:r>
            <a:endParaRPr sz="1400"/>
          </a:p>
          <a:p>
            <a:pPr indent="-317500" lvl="1" marL="914400" rtl="0" algn="l">
              <a:spcBef>
                <a:spcPts val="0"/>
              </a:spcBef>
              <a:spcAft>
                <a:spcPts val="0"/>
              </a:spcAft>
              <a:buSzPts val="1400"/>
              <a:buChar char="○"/>
            </a:pPr>
            <a:r>
              <a:rPr lang="en" sz="1400"/>
              <a:t>Currently learning how to implement classification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Requirement Document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are no updates to the BRD.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Management Plan</a:t>
            </a:r>
            <a:endParaRPr sz="2400"/>
          </a:p>
          <a:p>
            <a:pPr indent="-342900" lvl="1" marL="914400" rtl="0" algn="l">
              <a:spcBef>
                <a:spcPts val="0"/>
              </a:spcBef>
              <a:spcAft>
                <a:spcPts val="0"/>
              </a:spcAft>
              <a:buSzPts val="1800"/>
              <a:buChar char="○"/>
            </a:pPr>
            <a:r>
              <a:rPr lang="en" sz="1800"/>
              <a:t>Gantt Chart</a:t>
            </a:r>
            <a:endParaRPr sz="1800"/>
          </a:p>
          <a:p>
            <a:pPr indent="-342900" lvl="1" marL="914400" rtl="0" algn="l">
              <a:spcBef>
                <a:spcPts val="0"/>
              </a:spcBef>
              <a:spcAft>
                <a:spcPts val="0"/>
              </a:spcAft>
              <a:buSzPts val="1800"/>
              <a:buChar char="○"/>
            </a:pPr>
            <a:r>
              <a:rPr lang="en" sz="1800"/>
              <a:t>Burndown Chart</a:t>
            </a:r>
            <a:endParaRPr sz="1800"/>
          </a:p>
          <a:p>
            <a:pPr indent="-342900" lvl="1" marL="914400" rtl="0" algn="l">
              <a:spcBef>
                <a:spcPts val="0"/>
              </a:spcBef>
              <a:spcAft>
                <a:spcPts val="0"/>
              </a:spcAft>
              <a:buSzPts val="1800"/>
              <a:buChar char="○"/>
            </a:pPr>
            <a:r>
              <a:rPr lang="en" sz="1800"/>
              <a:t>Project Tracking Matrix</a:t>
            </a:r>
            <a:endParaRPr sz="1800"/>
          </a:p>
          <a:p>
            <a:pPr indent="-342900" lvl="1" marL="914400" rtl="0" algn="l">
              <a:spcBef>
                <a:spcPts val="0"/>
              </a:spcBef>
              <a:spcAft>
                <a:spcPts val="0"/>
              </a:spcAft>
              <a:buSzPts val="1800"/>
              <a:buChar char="○"/>
            </a:pPr>
            <a:r>
              <a:rPr lang="en" sz="1800"/>
              <a:t>Team Code Velocity</a:t>
            </a:r>
            <a:endParaRPr sz="1800"/>
          </a:p>
          <a:p>
            <a:pPr indent="-342900" lvl="1" marL="914400" rtl="0" algn="l">
              <a:spcBef>
                <a:spcPts val="0"/>
              </a:spcBef>
              <a:spcAft>
                <a:spcPts val="0"/>
              </a:spcAft>
              <a:buSzPts val="1800"/>
              <a:buChar char="○"/>
            </a:pPr>
            <a:r>
              <a:rPr lang="en" sz="1800"/>
              <a:t>Sprint Retrospective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153" name="Google Shape;153;p16"/>
          <p:cNvPicPr preferRelativeResize="0"/>
          <p:nvPr/>
        </p:nvPicPr>
        <p:blipFill>
          <a:blip r:embed="rId3">
            <a:alphaModFix/>
          </a:blip>
          <a:stretch>
            <a:fillRect/>
          </a:stretch>
        </p:blipFill>
        <p:spPr>
          <a:xfrm>
            <a:off x="1297500" y="1138775"/>
            <a:ext cx="7138762"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Curve</a:t>
            </a:r>
            <a:endParaRPr/>
          </a:p>
        </p:txBody>
      </p:sp>
      <p:pic>
        <p:nvPicPr>
          <p:cNvPr id="159" name="Google Shape;159;p17" title="Chart"/>
          <p:cNvPicPr preferRelativeResize="0"/>
          <p:nvPr/>
        </p:nvPicPr>
        <p:blipFill>
          <a:blip r:embed="rId3">
            <a:alphaModFix/>
          </a:blip>
          <a:stretch>
            <a:fillRect/>
          </a:stretch>
        </p:blipFill>
        <p:spPr>
          <a:xfrm>
            <a:off x="1716863" y="1307850"/>
            <a:ext cx="5710269"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Planning Matrix</a:t>
            </a:r>
            <a:endParaRPr/>
          </a:p>
        </p:txBody>
      </p:sp>
      <p:pic>
        <p:nvPicPr>
          <p:cNvPr id="165" name="Google Shape;165;p18"/>
          <p:cNvPicPr preferRelativeResize="0"/>
          <p:nvPr/>
        </p:nvPicPr>
        <p:blipFill>
          <a:blip r:embed="rId3">
            <a:alphaModFix/>
          </a:blip>
          <a:stretch>
            <a:fillRect/>
          </a:stretch>
        </p:blipFill>
        <p:spPr>
          <a:xfrm>
            <a:off x="152400" y="1307850"/>
            <a:ext cx="8839199" cy="1858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for This Sprint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Management Team:</a:t>
            </a:r>
            <a:endParaRPr sz="2400"/>
          </a:p>
          <a:p>
            <a:pPr indent="-317500" lvl="0" marL="457200" rtl="0" algn="l">
              <a:spcBef>
                <a:spcPts val="1600"/>
              </a:spcBef>
              <a:spcAft>
                <a:spcPts val="0"/>
              </a:spcAft>
              <a:buSzPts val="1400"/>
              <a:buChar char="●"/>
            </a:pPr>
            <a:r>
              <a:rPr lang="en" sz="1400"/>
              <a:t>As a member of the management team, I want a detailed plan of how machine learning is going to implemented, so that we can execute our model effectively and correctly.</a:t>
            </a:r>
            <a:endParaRPr sz="1400"/>
          </a:p>
          <a:p>
            <a:pPr indent="-317500" lvl="0" marL="457200" rtl="0" algn="l">
              <a:spcBef>
                <a:spcPts val="0"/>
              </a:spcBef>
              <a:spcAft>
                <a:spcPts val="0"/>
              </a:spcAft>
              <a:buSzPts val="1400"/>
              <a:buChar char="●"/>
            </a:pPr>
            <a:r>
              <a:rPr lang="en" sz="1400"/>
              <a:t>As a member of the management team, I want to have a test plan, so that we can test the functionality of our product</a:t>
            </a:r>
            <a:endParaRPr sz="1400"/>
          </a:p>
          <a:p>
            <a:pPr indent="-317500" lvl="0" marL="457200" rtl="0" algn="l">
              <a:spcBef>
                <a:spcPts val="0"/>
              </a:spcBef>
              <a:spcAft>
                <a:spcPts val="0"/>
              </a:spcAft>
              <a:buSzPts val="1400"/>
              <a:buChar char="●"/>
            </a:pPr>
            <a:r>
              <a:rPr lang="en" sz="1400"/>
              <a:t>As a member of the management team, I want all of our documents to be revised and up to date, so that we ace proceed with our next sprints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for This Sprint</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Player</a:t>
            </a:r>
            <a:r>
              <a:rPr lang="en" sz="2400"/>
              <a:t>:</a:t>
            </a:r>
            <a:endParaRPr sz="2400"/>
          </a:p>
          <a:p>
            <a:pPr indent="-317500" lvl="0" marL="457200" rtl="0" algn="l">
              <a:spcBef>
                <a:spcPts val="1600"/>
              </a:spcBef>
              <a:spcAft>
                <a:spcPts val="0"/>
              </a:spcAft>
              <a:buSzPts val="1400"/>
              <a:buChar char="●"/>
            </a:pPr>
            <a:r>
              <a:rPr lang="en" sz="1400"/>
              <a:t>As a player, I want to be able to edit a profile that shows my age, skill level, and interested sports, so that I get notified when a related game is started.</a:t>
            </a:r>
            <a:endParaRPr sz="1400"/>
          </a:p>
          <a:p>
            <a:pPr indent="-317500" lvl="0" marL="457200" rtl="0" algn="l">
              <a:spcBef>
                <a:spcPts val="0"/>
              </a:spcBef>
              <a:spcAft>
                <a:spcPts val="0"/>
              </a:spcAft>
              <a:buSzPts val="1400"/>
              <a:buChar char="●"/>
            </a:pPr>
            <a:r>
              <a:rPr lang="en" sz="1400"/>
              <a:t>As a player, I want to be able to create an account and log in, so that I can use to product to the fullest potential.</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Goals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Database/Back-End Profile Editing</a:t>
            </a:r>
            <a:endParaRPr sz="1400"/>
          </a:p>
          <a:p>
            <a:pPr indent="-317500" lvl="0" marL="457200" rtl="0" algn="l">
              <a:spcBef>
                <a:spcPts val="0"/>
              </a:spcBef>
              <a:spcAft>
                <a:spcPts val="0"/>
              </a:spcAft>
              <a:buSzPts val="1400"/>
              <a:buChar char="●"/>
            </a:pPr>
            <a:r>
              <a:rPr lang="en" sz="1400"/>
              <a:t>Test Account Creation and Login</a:t>
            </a:r>
            <a:endParaRPr sz="1400"/>
          </a:p>
          <a:p>
            <a:pPr indent="-317500" lvl="0" marL="457200" rtl="0" algn="l">
              <a:spcBef>
                <a:spcPts val="0"/>
              </a:spcBef>
              <a:spcAft>
                <a:spcPts val="0"/>
              </a:spcAft>
              <a:buSzPts val="1400"/>
              <a:buChar char="●"/>
            </a:pPr>
            <a:r>
              <a:rPr lang="en" sz="1400"/>
              <a:t>Database/Back-End Account Creation</a:t>
            </a:r>
            <a:endParaRPr sz="1400"/>
          </a:p>
          <a:p>
            <a:pPr indent="-317500" lvl="0" marL="457200" rtl="0" algn="l">
              <a:spcBef>
                <a:spcPts val="0"/>
              </a:spcBef>
              <a:spcAft>
                <a:spcPts val="0"/>
              </a:spcAft>
              <a:buSzPts val="1400"/>
              <a:buChar char="●"/>
            </a:pPr>
            <a:r>
              <a:rPr lang="en" sz="1400"/>
              <a:t>UI for Login to Website using Google Account</a:t>
            </a:r>
            <a:endParaRPr sz="1400"/>
          </a:p>
          <a:p>
            <a:pPr indent="-317500" lvl="0" marL="457200" rtl="0" algn="l">
              <a:spcBef>
                <a:spcPts val="0"/>
              </a:spcBef>
              <a:spcAft>
                <a:spcPts val="0"/>
              </a:spcAft>
              <a:buSzPts val="1400"/>
              <a:buChar char="●"/>
            </a:pPr>
            <a:r>
              <a:rPr lang="en" sz="1400"/>
              <a:t>UI for Player Profile</a:t>
            </a:r>
            <a:endParaRPr sz="1400"/>
          </a:p>
          <a:p>
            <a:pPr indent="-317500" lvl="0" marL="457200" rtl="0" algn="l">
              <a:spcBef>
                <a:spcPts val="0"/>
              </a:spcBef>
              <a:spcAft>
                <a:spcPts val="0"/>
              </a:spcAft>
              <a:buSzPts val="1400"/>
              <a:buChar char="●"/>
            </a:pPr>
            <a:r>
              <a:rPr lang="en" sz="1400"/>
              <a:t>Test Profile Editing</a:t>
            </a:r>
            <a:endParaRPr sz="1400"/>
          </a:p>
          <a:p>
            <a:pPr indent="-317500" lvl="0" marL="457200" rtl="0" algn="l">
              <a:spcBef>
                <a:spcPts val="0"/>
              </a:spcBef>
              <a:spcAft>
                <a:spcPts val="0"/>
              </a:spcAft>
              <a:buSzPts val="1400"/>
              <a:buChar char="●"/>
            </a:pPr>
            <a:r>
              <a:rPr lang="en" sz="1400"/>
              <a:t>Create Test Plan</a:t>
            </a:r>
            <a:endParaRPr sz="1400"/>
          </a:p>
          <a:p>
            <a:pPr indent="-317500" lvl="0" marL="457200" rtl="0" algn="l">
              <a:spcBef>
                <a:spcPts val="0"/>
              </a:spcBef>
              <a:spcAft>
                <a:spcPts val="0"/>
              </a:spcAft>
              <a:buSzPts val="1400"/>
              <a:buChar char="●"/>
            </a:pPr>
            <a:r>
              <a:rPr lang="en" sz="1400"/>
              <a:t>Update Architecture and Design Document with Required Sections for Machine Learning</a:t>
            </a:r>
            <a:endParaRPr sz="1400"/>
          </a:p>
          <a:p>
            <a:pPr indent="-317500" lvl="0" marL="457200" rtl="0" algn="l">
              <a:spcBef>
                <a:spcPts val="0"/>
              </a:spcBef>
              <a:spcAft>
                <a:spcPts val="0"/>
              </a:spcAft>
              <a:buSzPts val="1400"/>
              <a:buChar char="●"/>
            </a:pPr>
            <a:r>
              <a:rPr lang="en" sz="1400"/>
              <a:t>Create, Test, and Implement Machine Learning Model into Web Application</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