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57" r:id="rId2"/>
    <p:sldId id="272" r:id="rId3"/>
    <p:sldId id="273" r:id="rId4"/>
    <p:sldId id="258" r:id="rId5"/>
    <p:sldId id="274" r:id="rId6"/>
    <p:sldId id="259" r:id="rId7"/>
    <p:sldId id="261" r:id="rId8"/>
    <p:sldId id="275" r:id="rId9"/>
    <p:sldId id="286" r:id="rId10"/>
    <p:sldId id="287" r:id="rId11"/>
    <p:sldId id="276" r:id="rId12"/>
    <p:sldId id="277" r:id="rId13"/>
    <p:sldId id="278" r:id="rId14"/>
    <p:sldId id="279" r:id="rId15"/>
    <p:sldId id="280" r:id="rId16"/>
    <p:sldId id="262" r:id="rId17"/>
    <p:sldId id="263" r:id="rId18"/>
    <p:sldId id="288" r:id="rId19"/>
    <p:sldId id="289" r:id="rId20"/>
    <p:sldId id="290" r:id="rId21"/>
    <p:sldId id="284" r:id="rId22"/>
    <p:sldId id="291" r:id="rId23"/>
    <p:sldId id="281" r:id="rId24"/>
    <p:sldId id="283" r:id="rId25"/>
    <p:sldId id="285" r:id="rId26"/>
    <p:sldId id="282" r:id="rId27"/>
    <p:sldId id="26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487" autoAdjust="0"/>
  </p:normalViewPr>
  <p:slideViewPr>
    <p:cSldViewPr snapToGrid="0" snapToObjects="1">
      <p:cViewPr>
        <p:scale>
          <a:sx n="103" d="100"/>
          <a:sy n="103" d="100"/>
        </p:scale>
        <p:origin x="-56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1E03-EBFB-7044-9B17-3CE8A8A4E99D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67DA-5A8D-0E46-BE58-A87F009F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1E03-EBFB-7044-9B17-3CE8A8A4E99D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67DA-5A8D-0E46-BE58-A87F009F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9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1E03-EBFB-7044-9B17-3CE8A8A4E99D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67DA-5A8D-0E46-BE58-A87F009F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7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1E03-EBFB-7044-9B17-3CE8A8A4E99D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67DA-5A8D-0E46-BE58-A87F009F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6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1E03-EBFB-7044-9B17-3CE8A8A4E99D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67DA-5A8D-0E46-BE58-A87F009F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4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1E03-EBFB-7044-9B17-3CE8A8A4E99D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67DA-5A8D-0E46-BE58-A87F009F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1E03-EBFB-7044-9B17-3CE8A8A4E99D}" type="datetimeFigureOut">
              <a:rPr lang="en-US" smtClean="0"/>
              <a:t>3/2/18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67DA-5A8D-0E46-BE58-A87F009F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2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1E03-EBFB-7044-9B17-3CE8A8A4E99D}" type="datetimeFigureOut">
              <a:rPr lang="en-US" smtClean="0"/>
              <a:t>3/2/18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67DA-5A8D-0E46-BE58-A87F009F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3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1E03-EBFB-7044-9B17-3CE8A8A4E99D}" type="datetimeFigureOut">
              <a:rPr lang="en-US" smtClean="0"/>
              <a:t>3/2/18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67DA-5A8D-0E46-BE58-A87F009F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4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1E03-EBFB-7044-9B17-3CE8A8A4E99D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67DA-5A8D-0E46-BE58-A87F009F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2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1E03-EBFB-7044-9B17-3CE8A8A4E99D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67DA-5A8D-0E46-BE58-A87F009F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7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D1E03-EBFB-7044-9B17-3CE8A8A4E99D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967DA-5A8D-0E46-BE58-A87F009F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3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508" y="1612996"/>
            <a:ext cx="7772400" cy="1470025"/>
          </a:xfrm>
        </p:spPr>
        <p:txBody>
          <a:bodyPr>
            <a:noAutofit/>
          </a:bodyPr>
          <a:lstStyle/>
          <a:p>
            <a:r>
              <a:rPr lang="en-US" sz="5000" b="1" dirty="0" smtClean="0">
                <a:latin typeface="Helvetica"/>
                <a:cs typeface="Helvetica"/>
              </a:rPr>
              <a:t>Clarity Insights Data Science Challenge:</a:t>
            </a:r>
            <a:r>
              <a:rPr lang="en-US" sz="5000" dirty="0" smtClean="0"/>
              <a:t/>
            </a:r>
            <a:br>
              <a:rPr lang="en-US" sz="5000" dirty="0" smtClean="0"/>
            </a:br>
            <a:r>
              <a:rPr lang="en-US" sz="5000" dirty="0" smtClean="0"/>
              <a:t> </a:t>
            </a:r>
            <a:r>
              <a:rPr lang="en-US" sz="5000" dirty="0" smtClean="0">
                <a:solidFill>
                  <a:schemeClr val="tx2"/>
                </a:solidFill>
              </a:rPr>
              <a:t> Zoo Animal Classification</a:t>
            </a:r>
            <a:endParaRPr lang="en-US" sz="50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168" y="4239577"/>
            <a:ext cx="6400800" cy="1752600"/>
          </a:xfrm>
        </p:spPr>
        <p:txBody>
          <a:bodyPr/>
          <a:lstStyle/>
          <a:p>
            <a:r>
              <a:rPr lang="en-US" dirty="0" smtClean="0"/>
              <a:t>Jaime A. Millan</a:t>
            </a:r>
          </a:p>
          <a:p>
            <a:r>
              <a:rPr lang="en-US" dirty="0" smtClean="0"/>
              <a:t>11/09/17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19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sh_mammal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4" y="2034282"/>
            <a:ext cx="4389367" cy="3366524"/>
          </a:xfrm>
          <a:prstGeom prst="rect">
            <a:avLst/>
          </a:prstGeom>
        </p:spPr>
      </p:pic>
      <p:pic>
        <p:nvPicPr>
          <p:cNvPr id="5" name="Picture 4" descr="fish_mammal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969" y="2157572"/>
            <a:ext cx="4103744" cy="314745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729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Importance of “</a:t>
            </a:r>
            <a:r>
              <a:rPr lang="en-US" dirty="0" err="1" smtClean="0">
                <a:latin typeface="Helvetica"/>
                <a:cs typeface="Helvetica"/>
              </a:rPr>
              <a:t>Catsize</a:t>
            </a:r>
            <a:r>
              <a:rPr lang="en-US" dirty="0" smtClean="0">
                <a:latin typeface="Helvetica"/>
                <a:cs typeface="Helvetica"/>
              </a:rPr>
              <a:t>” trait 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8947" y="1491808"/>
            <a:ext cx="1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Mammal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0252" y="1508589"/>
            <a:ext cx="1633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Non-Mammal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1034" y="5806954"/>
            <a:ext cx="660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*This feature could be importance in one-</a:t>
            </a:r>
            <a:r>
              <a:rPr lang="en-US" dirty="0" err="1" smtClean="0"/>
              <a:t>vs</a:t>
            </a:r>
            <a:r>
              <a:rPr lang="en-US" dirty="0" smtClean="0"/>
              <a:t>-Rest (</a:t>
            </a:r>
            <a:r>
              <a:rPr lang="en-US" dirty="0" err="1" smtClean="0"/>
              <a:t>p_value</a:t>
            </a:r>
            <a:r>
              <a:rPr lang="en-US" dirty="0" smtClean="0"/>
              <a:t> =1.49e-5)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49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276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Feature Pearson Correlation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6" name="Picture 5" descr="cor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8"/>
          <a:stretch/>
        </p:blipFill>
        <p:spPr>
          <a:xfrm>
            <a:off x="1960798" y="1221426"/>
            <a:ext cx="5272313" cy="56520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52458" y="1066525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6478" y="3681764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r>
              <a:rPr lang="en-US" dirty="0" smtClean="0"/>
              <a:t>.0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86795" y="2378146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33111" y="5088818"/>
            <a:ext cx="54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-0.5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07985" y="6550628"/>
            <a:ext cx="54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-1.0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2444334"/>
            <a:ext cx="2106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*Eggs-hair and Eggs-milk anti-correlate</a:t>
            </a:r>
          </a:p>
          <a:p>
            <a:r>
              <a:rPr lang="en-US" dirty="0" smtClean="0"/>
              <a:t>*Milk-hair correlate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9749" y="3387509"/>
            <a:ext cx="139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(P-values ~0)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03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29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Feature Importance: Chi-Square Test</a:t>
            </a:r>
            <a:endParaRPr lang="en-US" dirty="0">
              <a:latin typeface="Helvetica"/>
              <a:cs typeface="Helvetica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945668"/>
              </p:ext>
            </p:extLst>
          </p:nvPr>
        </p:nvGraphicFramePr>
        <p:xfrm>
          <a:off x="913816" y="1982662"/>
          <a:ext cx="7308332" cy="39083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7083"/>
                <a:gridCol w="1827083"/>
                <a:gridCol w="1827083"/>
                <a:gridCol w="1827083"/>
              </a:tblGrid>
              <a:tr h="1390703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baseline="0" dirty="0" smtClean="0"/>
                        <a:t> Mammal</a:t>
                      </a:r>
                      <a:endParaRPr lang="en-US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i="1" dirty="0" smtClean="0"/>
                        <a:t> </a:t>
                      </a:r>
                      <a:r>
                        <a:rPr lang="en-US" sz="2000" b="0" i="1" dirty="0" err="1" smtClean="0"/>
                        <a:t>O</a:t>
                      </a:r>
                      <a:r>
                        <a:rPr lang="en-US" sz="2000" b="1" i="1" baseline="-25000" dirty="0" err="1" smtClean="0"/>
                        <a:t>i</a:t>
                      </a:r>
                      <a:r>
                        <a:rPr lang="en-US" sz="2000" dirty="0" smtClean="0"/>
                        <a:t>=80 </a:t>
                      </a:r>
                      <a:r>
                        <a:rPr lang="en-US" sz="2000" baseline="0" dirty="0" smtClean="0"/>
                        <a:t> ( </a:t>
                      </a:r>
                      <a:r>
                        <a:rPr lang="en-US" sz="2000" i="1" baseline="0" dirty="0" err="1" smtClean="0"/>
                        <a:t>E</a:t>
                      </a:r>
                      <a:r>
                        <a:rPr lang="en-US" sz="2000" i="1" baseline="-25000" dirty="0" err="1" smtClean="0"/>
                        <a:t>i</a:t>
                      </a:r>
                      <a:r>
                        <a:rPr lang="en-US" sz="2000" i="1" baseline="-25000" dirty="0" smtClean="0"/>
                        <a:t> </a:t>
                      </a:r>
                      <a:r>
                        <a:rPr lang="en-US" sz="2000" baseline="0" dirty="0" smtClean="0"/>
                        <a:t>= 50)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 </a:t>
                      </a:r>
                      <a:r>
                        <a:rPr lang="en-US" sz="2000" b="0" i="1" dirty="0" err="1" smtClean="0"/>
                        <a:t>O</a:t>
                      </a:r>
                      <a:r>
                        <a:rPr lang="en-US" sz="2000" b="1" i="1" baseline="-25000" dirty="0" err="1" smtClean="0"/>
                        <a:t>i</a:t>
                      </a:r>
                      <a:r>
                        <a:rPr lang="en-US" sz="2000" dirty="0" smtClean="0"/>
                        <a:t>=</a:t>
                      </a:r>
                      <a:r>
                        <a:rPr lang="en-US" sz="2000" baseline="0" dirty="0" smtClean="0"/>
                        <a:t>20 (</a:t>
                      </a:r>
                      <a:r>
                        <a:rPr lang="en-US" sz="2000" i="1" baseline="0" dirty="0" err="1" smtClean="0"/>
                        <a:t>E</a:t>
                      </a:r>
                      <a:r>
                        <a:rPr lang="en-US" sz="2000" i="1" baseline="-25000" dirty="0" err="1" smtClean="0"/>
                        <a:t>i</a:t>
                      </a:r>
                      <a:r>
                        <a:rPr lang="en-US" sz="2000" baseline="0" dirty="0" smtClean="0"/>
                        <a:t>= 50)</a:t>
                      </a:r>
                      <a:endParaRPr lang="en-US" sz="20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        </a:t>
                      </a:r>
                      <a:r>
                        <a:rPr lang="en-US" sz="2000" baseline="0" dirty="0" smtClean="0"/>
                        <a:t>100</a:t>
                      </a:r>
                      <a:endParaRPr lang="en-US" sz="200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258837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Bird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</a:t>
                      </a:r>
                      <a:r>
                        <a:rPr lang="en-US" sz="2000" b="0" i="1" dirty="0" err="1" smtClean="0"/>
                        <a:t>O</a:t>
                      </a:r>
                      <a:r>
                        <a:rPr lang="en-US" sz="2000" b="1" i="1" baseline="-25000" dirty="0" err="1" smtClean="0"/>
                        <a:t>i</a:t>
                      </a:r>
                      <a:r>
                        <a:rPr lang="en-US" sz="2000" dirty="0" smtClean="0"/>
                        <a:t>= </a:t>
                      </a:r>
                      <a:r>
                        <a:rPr lang="en-US" sz="2000" baseline="0" dirty="0" smtClean="0"/>
                        <a:t>20 (</a:t>
                      </a:r>
                      <a:r>
                        <a:rPr lang="en-US" sz="2000" i="1" baseline="0" dirty="0" err="1" smtClean="0"/>
                        <a:t>E</a:t>
                      </a:r>
                      <a:r>
                        <a:rPr lang="en-US" sz="2000" i="1" baseline="-25000" dirty="0" err="1" smtClean="0"/>
                        <a:t>i</a:t>
                      </a:r>
                      <a:r>
                        <a:rPr lang="en-US" sz="2000" baseline="0" dirty="0" smtClean="0"/>
                        <a:t>= 50)</a:t>
                      </a:r>
                      <a:endParaRPr lang="en-US" sz="20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</a:t>
                      </a:r>
                      <a:r>
                        <a:rPr lang="en-US" sz="2000" b="0" i="1" dirty="0" err="1" smtClean="0"/>
                        <a:t>O</a:t>
                      </a:r>
                      <a:r>
                        <a:rPr lang="en-US" sz="2000" b="1" i="1" baseline="-25000" dirty="0" err="1" smtClean="0"/>
                        <a:t>i</a:t>
                      </a:r>
                      <a:r>
                        <a:rPr lang="en-US" sz="2000" dirty="0" smtClean="0"/>
                        <a:t>= 80</a:t>
                      </a:r>
                      <a:r>
                        <a:rPr lang="en-US" sz="2000" baseline="0" dirty="0" smtClean="0"/>
                        <a:t> (</a:t>
                      </a:r>
                      <a:r>
                        <a:rPr lang="en-US" sz="2000" i="1" baseline="0" dirty="0" err="1" smtClean="0"/>
                        <a:t>E</a:t>
                      </a:r>
                      <a:r>
                        <a:rPr lang="en-US" sz="2000" i="1" baseline="-25000" dirty="0" err="1" smtClean="0"/>
                        <a:t>i</a:t>
                      </a:r>
                      <a:r>
                        <a:rPr lang="en-US" sz="2000" baseline="0" dirty="0" smtClean="0"/>
                        <a:t>= 50)</a:t>
                      </a:r>
                      <a:endParaRPr lang="en-US" sz="20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  </a:t>
                      </a:r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/>
                </a:tc>
              </a:tr>
              <a:tr h="1258837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100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   200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913813" y="1328929"/>
            <a:ext cx="730584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49877" y="1641893"/>
            <a:ext cx="148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Feature A =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96241" y="1644310"/>
            <a:ext cx="148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Feature A = 0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11333" y="1328929"/>
            <a:ext cx="2480" cy="640661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217180" y="1344419"/>
            <a:ext cx="2480" cy="640661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r="52110"/>
          <a:stretch/>
        </p:blipFill>
        <p:spPr>
          <a:xfrm>
            <a:off x="457200" y="5947940"/>
            <a:ext cx="2671469" cy="91006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843148" y="6243499"/>
            <a:ext cx="12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sz="1300" dirty="0" err="1" smtClean="0"/>
              <a:t>wikipedia.org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2738981" y="1342004"/>
            <a:ext cx="2480" cy="640661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66220" y="1597763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Animal Class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96561" y="6226801"/>
            <a:ext cx="447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= (80-50)</a:t>
            </a:r>
            <a:r>
              <a:rPr lang="en-US" baseline="30000" dirty="0" smtClean="0"/>
              <a:t>2 </a:t>
            </a:r>
            <a:r>
              <a:rPr lang="en-US" dirty="0" smtClean="0"/>
              <a:t> / 50  +  …. = 72 , p-value =1.59e-15</a:t>
            </a:r>
          </a:p>
        </p:txBody>
      </p:sp>
    </p:spTree>
    <p:extLst>
      <p:ext uri="{BB962C8B-B14F-4D97-AF65-F5344CB8AC3E}">
        <p14:creationId xmlns:p14="http://schemas.microsoft.com/office/powerpoint/2010/main" val="1416747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iS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53" y="185989"/>
            <a:ext cx="5792381" cy="66108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23981" y="3290523"/>
            <a:ext cx="1239076" cy="350633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56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Principal Component Analysis (PCA) 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775552" y="2924016"/>
            <a:ext cx="0" cy="3717493"/>
          </a:xfrm>
          <a:prstGeom prst="line">
            <a:avLst/>
          </a:prstGeom>
          <a:ln>
            <a:solidFill>
              <a:schemeClr val="tx1"/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939133" y="4594392"/>
            <a:ext cx="3717232" cy="0"/>
          </a:xfrm>
          <a:prstGeom prst="line">
            <a:avLst/>
          </a:prstGeom>
          <a:ln>
            <a:solidFill>
              <a:schemeClr val="tx1"/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372807" y="3078911"/>
            <a:ext cx="3035741" cy="2881058"/>
          </a:xfrm>
          <a:prstGeom prst="line">
            <a:avLst/>
          </a:prstGeom>
          <a:ln>
            <a:solidFill>
              <a:srgbClr val="FF0000"/>
            </a:solidFill>
            <a:headEnd type="triangle" w="lg"/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481102" y="3078911"/>
            <a:ext cx="2362938" cy="2772631"/>
          </a:xfrm>
          <a:prstGeom prst="line">
            <a:avLst/>
          </a:prstGeom>
          <a:ln>
            <a:solidFill>
              <a:srgbClr val="FF0000"/>
            </a:solidFill>
            <a:headEnd type="triangle" w="lg"/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>
            <a:spLocks noChangeAspect="1"/>
          </p:cNvSpPr>
          <p:nvPr/>
        </p:nvSpPr>
        <p:spPr>
          <a:xfrm flipH="1">
            <a:off x="3575896" y="4189387"/>
            <a:ext cx="126676" cy="12667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3228898" y="4508195"/>
            <a:ext cx="117178" cy="1171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3408911" y="4639724"/>
            <a:ext cx="117178" cy="1171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3657582" y="4351285"/>
            <a:ext cx="117178" cy="1171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3809982" y="4581135"/>
            <a:ext cx="117178" cy="1171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3962382" y="4733535"/>
            <a:ext cx="117178" cy="1171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3634654" y="4916915"/>
            <a:ext cx="117178" cy="1171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3611118" y="4351285"/>
            <a:ext cx="117178" cy="1171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 flipV="1">
            <a:off x="3967886" y="4189387"/>
            <a:ext cx="111674" cy="1116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3260462" y="5069315"/>
            <a:ext cx="117178" cy="1171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2839806" y="5221715"/>
            <a:ext cx="117178" cy="1171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3335422" y="5221715"/>
            <a:ext cx="117178" cy="1171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3019231" y="4792124"/>
            <a:ext cx="117178" cy="1171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2870782" y="5221715"/>
            <a:ext cx="117178" cy="1171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2450126" y="5374115"/>
            <a:ext cx="117178" cy="1171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3171631" y="4990994"/>
            <a:ext cx="117178" cy="1171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3038670" y="5420585"/>
            <a:ext cx="117178" cy="1171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2602526" y="5511025"/>
            <a:ext cx="117178" cy="1171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4695886" y="4041975"/>
            <a:ext cx="117178" cy="1171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4612015" y="3612384"/>
            <a:ext cx="117178" cy="1171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4231246" y="4041975"/>
            <a:ext cx="117178" cy="1171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3810590" y="4194375"/>
            <a:ext cx="117178" cy="1171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4532095" y="3811254"/>
            <a:ext cx="117178" cy="1171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4306206" y="4287315"/>
            <a:ext cx="117178" cy="1171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 flipV="1">
            <a:off x="4120286" y="4310807"/>
            <a:ext cx="111674" cy="1116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3962990" y="4393245"/>
            <a:ext cx="117178" cy="1171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 flipH="1">
            <a:off x="4115496" y="4001007"/>
            <a:ext cx="126676" cy="12667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4334702" y="4067955"/>
            <a:ext cx="117178" cy="1171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4392703" y="3764784"/>
            <a:ext cx="117178" cy="1171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 flipH="1">
            <a:off x="3896184" y="4153407"/>
            <a:ext cx="126676" cy="12667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809982" y="2924016"/>
            <a:ext cx="3297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835508" y="4701269"/>
            <a:ext cx="3235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09817" y="2837889"/>
            <a:ext cx="24753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z</a:t>
            </a:r>
            <a:r>
              <a:rPr lang="en-US" sz="2500" baseline="-25000" dirty="0" smtClean="0"/>
              <a:t>1</a:t>
            </a:r>
            <a:r>
              <a:rPr lang="en-US" sz="2500" dirty="0" smtClean="0"/>
              <a:t> (high variance)</a:t>
            </a:r>
            <a:endParaRPr lang="en-US" sz="2500" dirty="0"/>
          </a:p>
        </p:txBody>
      </p:sp>
      <p:sp>
        <p:nvSpPr>
          <p:cNvPr id="62" name="TextBox 61"/>
          <p:cNvSpPr txBox="1"/>
          <p:nvPr/>
        </p:nvSpPr>
        <p:spPr>
          <a:xfrm>
            <a:off x="4813064" y="5597223"/>
            <a:ext cx="24446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Z</a:t>
            </a:r>
            <a:r>
              <a:rPr lang="en-US" sz="2500" baseline="-25000" dirty="0" smtClean="0"/>
              <a:t>1</a:t>
            </a:r>
            <a:r>
              <a:rPr lang="en-US" sz="2500" dirty="0" smtClean="0"/>
              <a:t> (high variance)</a:t>
            </a:r>
            <a:endParaRPr lang="en-US" sz="2500" dirty="0"/>
          </a:p>
        </p:txBody>
      </p:sp>
      <p:sp>
        <p:nvSpPr>
          <p:cNvPr id="67" name="TextBox 66"/>
          <p:cNvSpPr txBox="1"/>
          <p:nvPr/>
        </p:nvSpPr>
        <p:spPr>
          <a:xfrm>
            <a:off x="50252" y="1221759"/>
            <a:ext cx="9093748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u"/>
            </a:pPr>
            <a:r>
              <a:rPr lang="en-US" dirty="0" smtClean="0"/>
              <a:t> </a:t>
            </a:r>
            <a:r>
              <a:rPr lang="en-US" sz="2000" dirty="0" smtClean="0">
                <a:latin typeface="Helvetica"/>
                <a:cs typeface="Helvetica"/>
              </a:rPr>
              <a:t>PCA finds </a:t>
            </a:r>
            <a:r>
              <a:rPr lang="en-US" sz="2000" dirty="0" err="1" smtClean="0">
                <a:latin typeface="Helvetica"/>
                <a:cs typeface="Helvetica"/>
              </a:rPr>
              <a:t>orthorgonal</a:t>
            </a:r>
            <a:r>
              <a:rPr lang="en-US" sz="2000" dirty="0" smtClean="0">
                <a:latin typeface="Helvetica"/>
                <a:cs typeface="Helvetica"/>
              </a:rPr>
              <a:t> dimensions (eigenvectors of covariance matrix)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u"/>
            </a:pPr>
            <a:r>
              <a:rPr lang="en-US" sz="2000" dirty="0" smtClean="0">
                <a:latin typeface="Helvetica"/>
                <a:cs typeface="Helvetica"/>
              </a:rPr>
              <a:t>It ranks this dimensions by its variance (eigenvalues of  covariance matrix)</a:t>
            </a:r>
          </a:p>
        </p:txBody>
      </p:sp>
    </p:spTree>
    <p:extLst>
      <p:ext uri="{BB962C8B-B14F-4D97-AF65-F5344CB8AC3E}">
        <p14:creationId xmlns:p14="http://schemas.microsoft.com/office/powerpoint/2010/main" val="3832623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PCA 2D Plots</a:t>
            </a:r>
            <a:endParaRPr lang="en-US" dirty="0"/>
          </a:p>
        </p:txBody>
      </p:sp>
      <p:pic>
        <p:nvPicPr>
          <p:cNvPr id="5" name="Picture 4" descr="PCA-2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3" r="15442" b="6421"/>
          <a:stretch/>
        </p:blipFill>
        <p:spPr>
          <a:xfrm>
            <a:off x="1028950" y="1607922"/>
            <a:ext cx="5884163" cy="4532731"/>
          </a:xfrm>
          <a:prstGeom prst="rect">
            <a:avLst/>
          </a:prstGeom>
        </p:spPr>
      </p:pic>
      <p:pic>
        <p:nvPicPr>
          <p:cNvPr id="6" name="Picture 5" descr="PCA-2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34" t="36576" r="8512" b="37709"/>
          <a:stretch/>
        </p:blipFill>
        <p:spPr>
          <a:xfrm>
            <a:off x="6824902" y="3119234"/>
            <a:ext cx="942797" cy="22533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87938" y="6275455"/>
            <a:ext cx="94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Pca</a:t>
            </a:r>
            <a:r>
              <a:rPr lang="en-US" dirty="0" smtClean="0"/>
              <a:t>-one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235609" y="3604517"/>
            <a:ext cx="94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Pca</a:t>
            </a:r>
            <a:r>
              <a:rPr lang="en-US" dirty="0" smtClean="0"/>
              <a:t>-two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67699" y="266359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Animal Class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67699" y="3032931"/>
            <a:ext cx="7915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Mammal</a:t>
            </a:r>
            <a:endParaRPr lang="en-US" sz="1300" dirty="0"/>
          </a:p>
        </p:txBody>
      </p:sp>
      <p:sp>
        <p:nvSpPr>
          <p:cNvPr id="15" name="TextBox 14"/>
          <p:cNvSpPr txBox="1"/>
          <p:nvPr/>
        </p:nvSpPr>
        <p:spPr>
          <a:xfrm>
            <a:off x="7794780" y="3354429"/>
            <a:ext cx="4593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Bird</a:t>
            </a:r>
            <a:endParaRPr lang="en-US" sz="1300" dirty="0"/>
          </a:p>
        </p:txBody>
      </p:sp>
      <p:sp>
        <p:nvSpPr>
          <p:cNvPr id="16" name="TextBox 15"/>
          <p:cNvSpPr txBox="1"/>
          <p:nvPr/>
        </p:nvSpPr>
        <p:spPr>
          <a:xfrm>
            <a:off x="7809533" y="3634488"/>
            <a:ext cx="6598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Reptile</a:t>
            </a:r>
            <a:endParaRPr lang="en-US" sz="1300" dirty="0"/>
          </a:p>
        </p:txBody>
      </p:sp>
      <p:sp>
        <p:nvSpPr>
          <p:cNvPr id="17" name="TextBox 16"/>
          <p:cNvSpPr txBox="1"/>
          <p:nvPr/>
        </p:nvSpPr>
        <p:spPr>
          <a:xfrm>
            <a:off x="7801643" y="3873191"/>
            <a:ext cx="45231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Fish</a:t>
            </a:r>
            <a:endParaRPr lang="en-US" sz="1300" dirty="0"/>
          </a:p>
        </p:txBody>
      </p:sp>
      <p:sp>
        <p:nvSpPr>
          <p:cNvPr id="18" name="TextBox 17"/>
          <p:cNvSpPr txBox="1"/>
          <p:nvPr/>
        </p:nvSpPr>
        <p:spPr>
          <a:xfrm>
            <a:off x="7809533" y="4122604"/>
            <a:ext cx="92103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Amphibian</a:t>
            </a:r>
            <a:endParaRPr lang="en-US" sz="1300" dirty="0"/>
          </a:p>
        </p:txBody>
      </p:sp>
      <p:sp>
        <p:nvSpPr>
          <p:cNvPr id="19" name="TextBox 18"/>
          <p:cNvSpPr txBox="1"/>
          <p:nvPr/>
        </p:nvSpPr>
        <p:spPr>
          <a:xfrm>
            <a:off x="7809533" y="4411837"/>
            <a:ext cx="44140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Bug</a:t>
            </a:r>
            <a:endParaRPr lang="en-US" sz="1300" dirty="0"/>
          </a:p>
        </p:txBody>
      </p:sp>
      <p:sp>
        <p:nvSpPr>
          <p:cNvPr id="20" name="TextBox 19"/>
          <p:cNvSpPr txBox="1"/>
          <p:nvPr/>
        </p:nvSpPr>
        <p:spPr>
          <a:xfrm>
            <a:off x="7767699" y="4710431"/>
            <a:ext cx="9756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 smtClean="0"/>
              <a:t>Invetebrate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071853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Approach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2955" y="1340188"/>
            <a:ext cx="7311768" cy="311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u"/>
            </a:pPr>
            <a:r>
              <a:rPr lang="en-US" dirty="0" smtClean="0"/>
              <a:t> </a:t>
            </a:r>
            <a:r>
              <a:rPr lang="en-US" sz="2000" dirty="0" smtClean="0">
                <a:latin typeface="Helvetica"/>
                <a:cs typeface="Helvetica"/>
              </a:rPr>
              <a:t>Use all multi-class data or All V.S. One approach.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u"/>
            </a:pPr>
            <a:r>
              <a:rPr lang="en-US" sz="2000" dirty="0" smtClean="0">
                <a:latin typeface="Helvetica"/>
                <a:cs typeface="Helvetica"/>
              </a:rPr>
              <a:t>Check if PCA improves algorithm performance.</a:t>
            </a:r>
            <a:endParaRPr lang="en-US" sz="2000" dirty="0">
              <a:latin typeface="Helvetica"/>
              <a:cs typeface="Helvetica"/>
            </a:endParaRP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Helvetica"/>
                <a:cs typeface="Helvetica"/>
              </a:rPr>
              <a:t> or transformation, respectively.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u"/>
            </a:pPr>
            <a:r>
              <a:rPr lang="en-US" sz="2000" dirty="0" smtClean="0">
                <a:latin typeface="Helvetica"/>
                <a:cs typeface="Helvetica"/>
              </a:rPr>
              <a:t>Use (stratified) k-fold cross-validation to test different models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u"/>
            </a:pPr>
            <a:r>
              <a:rPr lang="en-US" sz="2000" dirty="0" smtClean="0">
                <a:latin typeface="Helvetica"/>
                <a:cs typeface="Helvetica"/>
              </a:rPr>
              <a:t> Perform </a:t>
            </a:r>
            <a:r>
              <a:rPr lang="en-US" sz="2000" dirty="0" err="1" smtClean="0">
                <a:latin typeface="Helvetica"/>
                <a:cs typeface="Helvetica"/>
              </a:rPr>
              <a:t>hyperdimensional</a:t>
            </a:r>
            <a:r>
              <a:rPr lang="en-US" sz="2000" dirty="0" smtClean="0">
                <a:latin typeface="Helvetica"/>
                <a:cs typeface="Helvetica"/>
              </a:rPr>
              <a:t> tuning to find best estimators.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539" y="5142348"/>
            <a:ext cx="1247064" cy="1130738"/>
          </a:xfrm>
          <a:prstGeom prst="roundRect">
            <a:avLst/>
          </a:prstGeom>
          <a:solidFill>
            <a:schemeClr val="accent3">
              <a:lumMod val="40000"/>
              <a:lumOff val="60000"/>
              <a:alpha val="72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096773" y="5422503"/>
            <a:ext cx="644613" cy="580551"/>
          </a:xfrm>
          <a:prstGeom prst="rightArrow">
            <a:avLst>
              <a:gd name="adj1" fmla="val 24757"/>
              <a:gd name="adj2" fmla="val 4859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889593" y="5124358"/>
            <a:ext cx="1201393" cy="1130738"/>
          </a:xfrm>
          <a:prstGeom prst="roundRect">
            <a:avLst/>
          </a:prstGeom>
          <a:solidFill>
            <a:schemeClr val="accent3">
              <a:lumMod val="40000"/>
              <a:lumOff val="60000"/>
              <a:alpha val="72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741387" y="5124358"/>
            <a:ext cx="1201393" cy="1130738"/>
          </a:xfrm>
          <a:prstGeom prst="roundRect">
            <a:avLst/>
          </a:prstGeom>
          <a:solidFill>
            <a:schemeClr val="accent3">
              <a:lumMod val="40000"/>
              <a:lumOff val="60000"/>
              <a:alpha val="72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686227" y="5142348"/>
            <a:ext cx="1201393" cy="1130738"/>
          </a:xfrm>
          <a:prstGeom prst="roundRect">
            <a:avLst/>
          </a:prstGeom>
          <a:solidFill>
            <a:schemeClr val="accent3">
              <a:lumMod val="40000"/>
              <a:lumOff val="60000"/>
              <a:alpha val="72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-8901" y="5298583"/>
            <a:ext cx="1428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Multi-class</a:t>
            </a:r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 One-vs.-Rest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46721" y="5419734"/>
            <a:ext cx="66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PCA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82063" y="5315421"/>
            <a:ext cx="1160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Cross-Validation</a:t>
            </a:r>
          </a:p>
          <a:p>
            <a:r>
              <a:rPr lang="en-US" dirty="0" smtClean="0"/>
              <a:t>(k-fold)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63667" y="5339764"/>
            <a:ext cx="1160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Algorithm</a:t>
            </a:r>
          </a:p>
          <a:p>
            <a:r>
              <a:rPr lang="en-US" dirty="0"/>
              <a:t>T</a:t>
            </a:r>
            <a:r>
              <a:rPr lang="en-US" dirty="0" smtClean="0"/>
              <a:t>uning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624123" y="5082888"/>
            <a:ext cx="1201393" cy="1130738"/>
          </a:xfrm>
          <a:prstGeom prst="roundRect">
            <a:avLst/>
          </a:prstGeom>
          <a:solidFill>
            <a:schemeClr val="accent3">
              <a:lumMod val="40000"/>
              <a:lumOff val="60000"/>
              <a:alpha val="72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1315603" y="5404513"/>
            <a:ext cx="588684" cy="580551"/>
          </a:xfrm>
          <a:prstGeom prst="rightArrow">
            <a:avLst>
              <a:gd name="adj1" fmla="val 24757"/>
              <a:gd name="adj2" fmla="val 4859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5003939" y="5401463"/>
            <a:ext cx="666800" cy="580551"/>
          </a:xfrm>
          <a:prstGeom prst="rightArrow">
            <a:avLst>
              <a:gd name="adj1" fmla="val 24757"/>
              <a:gd name="adj2" fmla="val 4859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6957323" y="5391523"/>
            <a:ext cx="666800" cy="580551"/>
          </a:xfrm>
          <a:prstGeom prst="rightArrow">
            <a:avLst>
              <a:gd name="adj1" fmla="val 24757"/>
              <a:gd name="adj2" fmla="val 4859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11263" y="5224984"/>
            <a:ext cx="1160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best Estimator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57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15"/>
            <a:ext cx="8229600" cy="1143000"/>
          </a:xfrm>
        </p:spPr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2955" y="1417638"/>
            <a:ext cx="7311768" cy="558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u"/>
            </a:pPr>
            <a:r>
              <a:rPr lang="en-US" sz="2000" dirty="0" smtClean="0">
                <a:latin typeface="Helvetica"/>
                <a:cs typeface="Helvetica"/>
              </a:rPr>
              <a:t>Given the small size of the data set, complex ensemble model could be easily trained (Random Forrest).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u"/>
            </a:pPr>
            <a:r>
              <a:rPr lang="en-US" sz="2000" dirty="0" smtClean="0">
                <a:latin typeface="Helvetica"/>
                <a:cs typeface="Helvetica"/>
              </a:rPr>
              <a:t>PCA Decomposition suggest that Cluster Models like K-Nearest-Neighbors could useful.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u"/>
            </a:pPr>
            <a:r>
              <a:rPr lang="en-US" sz="2000" dirty="0" smtClean="0">
                <a:latin typeface="Helvetica"/>
                <a:cs typeface="Helvetica"/>
              </a:rPr>
              <a:t>An accuracy score (</a:t>
            </a:r>
            <a:r>
              <a:rPr lang="en-US" sz="2000" dirty="0" err="1" smtClean="0">
                <a:latin typeface="Helvetica"/>
                <a:cs typeface="Helvetica"/>
              </a:rPr>
              <a:t>Jaccard</a:t>
            </a:r>
            <a:r>
              <a:rPr lang="en-US" sz="2000" dirty="0" smtClean="0">
                <a:latin typeface="Helvetica"/>
                <a:cs typeface="Helvetica"/>
              </a:rPr>
              <a:t> similarity score) is utilized to measure performance of model.</a:t>
            </a:r>
          </a:p>
          <a:p>
            <a:pPr>
              <a:lnSpc>
                <a:spcPct val="200000"/>
              </a:lnSpc>
            </a:pPr>
            <a:endParaRPr lang="en-US" sz="2000" dirty="0" smtClean="0">
              <a:latin typeface="Helvetica"/>
              <a:cs typeface="Helvetica"/>
            </a:endParaRPr>
          </a:p>
          <a:p>
            <a:pPr>
              <a:lnSpc>
                <a:spcPct val="200000"/>
              </a:lnSpc>
            </a:pPr>
            <a:endParaRPr lang="en-US" sz="2000" dirty="0" smtClean="0">
              <a:latin typeface="Helvetica"/>
              <a:cs typeface="Helvetica"/>
            </a:endParaRPr>
          </a:p>
          <a:p>
            <a:pPr>
              <a:lnSpc>
                <a:spcPct val="200000"/>
              </a:lnSpc>
            </a:pPr>
            <a:endParaRPr lang="en-US" sz="2000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81161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1599" y="1748930"/>
            <a:ext cx="1775474" cy="369332"/>
          </a:xfrm>
          <a:prstGeom prst="rect">
            <a:avLst/>
          </a:prstGeom>
          <a:solidFill>
            <a:srgbClr val="FF0000">
              <a:alpha val="67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Feature 1</a:t>
            </a:r>
            <a:endParaRPr lang="en-US" dirty="0"/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 flipH="1">
            <a:off x="1144325" y="2118262"/>
            <a:ext cx="1085011" cy="1138988"/>
          </a:xfrm>
          <a:prstGeom prst="line">
            <a:avLst/>
          </a:prstGeom>
          <a:ln w="57150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</p:cNvCxnSpPr>
          <p:nvPr/>
        </p:nvCxnSpPr>
        <p:spPr>
          <a:xfrm>
            <a:off x="2229336" y="2118262"/>
            <a:ext cx="1158991" cy="1138988"/>
          </a:xfrm>
          <a:prstGeom prst="line">
            <a:avLst/>
          </a:prstGeom>
          <a:ln w="57150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7950" y="3261971"/>
            <a:ext cx="1775474" cy="369332"/>
          </a:xfrm>
          <a:prstGeom prst="rect">
            <a:avLst/>
          </a:prstGeom>
          <a:solidFill>
            <a:srgbClr val="3366FF">
              <a:alpha val="67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Feature 2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05907" y="3631303"/>
            <a:ext cx="670246" cy="1138988"/>
          </a:xfrm>
          <a:prstGeom prst="line">
            <a:avLst/>
          </a:prstGeom>
          <a:ln w="57150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76152" y="3631303"/>
            <a:ext cx="688231" cy="1138988"/>
          </a:xfrm>
          <a:prstGeom prst="line">
            <a:avLst/>
          </a:prstGeom>
          <a:ln w="57150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77649" y="3275596"/>
            <a:ext cx="1775474" cy="369332"/>
          </a:xfrm>
          <a:prstGeom prst="rect">
            <a:avLst/>
          </a:prstGeom>
          <a:solidFill>
            <a:srgbClr val="008000">
              <a:alpha val="67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Feature 4 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203382" y="3644928"/>
            <a:ext cx="456197" cy="1125363"/>
          </a:xfrm>
          <a:prstGeom prst="line">
            <a:avLst/>
          </a:prstGeom>
          <a:ln w="57150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47249" y="3660413"/>
            <a:ext cx="579496" cy="1109878"/>
          </a:xfrm>
          <a:prstGeom prst="line">
            <a:avLst/>
          </a:prstGeom>
          <a:ln w="57150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430" y="4799401"/>
            <a:ext cx="5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Bird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44325" y="4833991"/>
            <a:ext cx="102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Non-Bird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959305" y="4770291"/>
            <a:ext cx="5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Bird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59678" y="4799328"/>
            <a:ext cx="102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Non-Bird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-75207" y="392849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532095" y="4031579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88965" y="237949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68860" y="2379495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816226" y="403157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226745" y="4113161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488116" y="1823104"/>
            <a:ext cx="7311768" cy="404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u"/>
            </a:pPr>
            <a:r>
              <a:rPr lang="en-US" sz="1500" dirty="0" smtClean="0">
                <a:latin typeface="Helvetica"/>
                <a:cs typeface="Helvetica"/>
              </a:rPr>
              <a:t>Weak Learner.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u"/>
            </a:pPr>
            <a:r>
              <a:rPr lang="en-US" sz="1500" dirty="0" smtClean="0">
                <a:latin typeface="Helvetica"/>
                <a:cs typeface="Helvetica"/>
              </a:rPr>
              <a:t>Tend to </a:t>
            </a:r>
            <a:r>
              <a:rPr lang="en-US" sz="1500" dirty="0" err="1" smtClean="0">
                <a:latin typeface="Helvetica"/>
                <a:cs typeface="Helvetica"/>
              </a:rPr>
              <a:t>overfit</a:t>
            </a:r>
            <a:r>
              <a:rPr lang="en-US" sz="1500" dirty="0" smtClean="0">
                <a:latin typeface="Helvetica"/>
                <a:cs typeface="Helvetica"/>
              </a:rPr>
              <a:t>. (High Variance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u"/>
            </a:pPr>
            <a:r>
              <a:rPr lang="en-US" sz="1500" dirty="0" smtClean="0">
                <a:latin typeface="Helvetica"/>
                <a:cs typeface="Helvetica"/>
              </a:rPr>
              <a:t>Sensitive to initial conditions.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u"/>
            </a:pPr>
            <a:r>
              <a:rPr lang="en-US" sz="1500" dirty="0" smtClean="0">
                <a:latin typeface="Helvetica"/>
                <a:cs typeface="Helvetica"/>
              </a:rPr>
              <a:t>Non-Convex problem (ID3 </a:t>
            </a:r>
            <a:r>
              <a:rPr lang="en-US" sz="1500" dirty="0" err="1" smtClean="0">
                <a:latin typeface="Helvetica"/>
                <a:cs typeface="Helvetica"/>
              </a:rPr>
              <a:t>aproach</a:t>
            </a:r>
            <a:r>
              <a:rPr lang="en-US" sz="1500" dirty="0" smtClean="0">
                <a:latin typeface="Helvetica"/>
                <a:cs typeface="Helvetica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u"/>
            </a:pPr>
            <a:endParaRPr lang="en-US" sz="1500" dirty="0" smtClean="0">
              <a:latin typeface="Helvetica"/>
              <a:cs typeface="Helvetica"/>
            </a:endParaRPr>
          </a:p>
          <a:p>
            <a:pPr>
              <a:lnSpc>
                <a:spcPct val="200000"/>
              </a:lnSpc>
            </a:pPr>
            <a:endParaRPr lang="en-US" sz="1500" dirty="0" smtClean="0">
              <a:latin typeface="Helvetica"/>
              <a:cs typeface="Helvetica"/>
            </a:endParaRPr>
          </a:p>
          <a:p>
            <a:pPr>
              <a:lnSpc>
                <a:spcPct val="200000"/>
              </a:lnSpc>
            </a:pPr>
            <a:endParaRPr lang="en-US" sz="2000" dirty="0" smtClean="0">
              <a:latin typeface="Helvetica"/>
              <a:cs typeface="Helvetica"/>
            </a:endParaRPr>
          </a:p>
          <a:p>
            <a:pPr>
              <a:lnSpc>
                <a:spcPct val="200000"/>
              </a:lnSpc>
            </a:pPr>
            <a:endParaRPr lang="en-US" sz="2000" dirty="0" smtClean="0">
              <a:latin typeface="Helvetica"/>
              <a:cs typeface="Helvetic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80654" y="1478430"/>
            <a:ext cx="994865" cy="4770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500" u="sng" dirty="0" smtClean="0">
                <a:latin typeface="Helvetica"/>
                <a:cs typeface="Helvetica"/>
              </a:rPr>
              <a:t>Cons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580654" y="4000293"/>
            <a:ext cx="905635" cy="7540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500" u="sng" dirty="0" smtClean="0">
                <a:latin typeface="Helvetica"/>
                <a:cs typeface="Helvetica"/>
              </a:rPr>
              <a:t>Pros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488116" y="4297827"/>
            <a:ext cx="7311768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u"/>
            </a:pPr>
            <a:r>
              <a:rPr lang="en-US" sz="1500" dirty="0" smtClean="0">
                <a:latin typeface="Helvetica"/>
                <a:cs typeface="Helvetica"/>
              </a:rPr>
              <a:t>White Box.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u"/>
            </a:pPr>
            <a:r>
              <a:rPr lang="en-US" sz="1500" dirty="0" smtClean="0">
                <a:latin typeface="Helvetica"/>
                <a:cs typeface="Helvetica"/>
              </a:rPr>
              <a:t>Easy to understand. (Visualization)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u"/>
            </a:pPr>
            <a:r>
              <a:rPr lang="en-US" sz="1500" dirty="0" smtClean="0">
                <a:latin typeface="Helvetica"/>
                <a:cs typeface="Helvetica"/>
              </a:rPr>
              <a:t>No need of big samples for training.</a:t>
            </a:r>
          </a:p>
          <a:p>
            <a:pPr>
              <a:lnSpc>
                <a:spcPct val="200000"/>
              </a:lnSpc>
            </a:pPr>
            <a:endParaRPr lang="en-US" sz="2000" dirty="0" smtClean="0">
              <a:latin typeface="Helvetica"/>
              <a:cs typeface="Helvetica"/>
            </a:endParaRPr>
          </a:p>
          <a:p>
            <a:pPr>
              <a:lnSpc>
                <a:spcPct val="200000"/>
              </a:lnSpc>
            </a:pPr>
            <a:endParaRPr lang="en-US" sz="2000" dirty="0" smtClean="0">
              <a:latin typeface="Helvetica"/>
              <a:cs typeface="Helvetica"/>
            </a:endParaRPr>
          </a:p>
          <a:p>
            <a:pPr>
              <a:lnSpc>
                <a:spcPct val="200000"/>
              </a:lnSpc>
            </a:pPr>
            <a:endParaRPr lang="en-US" sz="2000" dirty="0" smtClean="0">
              <a:latin typeface="Helvetica"/>
              <a:cs typeface="Helvetica"/>
            </a:endParaRPr>
          </a:p>
          <a:p>
            <a:pPr>
              <a:lnSpc>
                <a:spcPct val="200000"/>
              </a:lnSpc>
            </a:pPr>
            <a:endParaRPr lang="en-US" sz="2000" dirty="0" smtClean="0">
              <a:latin typeface="Helvetica"/>
              <a:cs typeface="Helvetica"/>
            </a:endParaRPr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632392"/>
              </p:ext>
            </p:extLst>
          </p:nvPr>
        </p:nvGraphicFramePr>
        <p:xfrm>
          <a:off x="1251788" y="5629219"/>
          <a:ext cx="2069705" cy="387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3" imgW="1308100" imgH="317500" progId="Equation.3">
                  <p:embed/>
                </p:oleObj>
              </mc:Choice>
              <mc:Fallback>
                <p:oleObj name="Equation" r:id="rId3" imgW="13081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1788" y="5629219"/>
                        <a:ext cx="2069705" cy="387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0" y="5622556"/>
            <a:ext cx="1342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Gini</a:t>
            </a:r>
            <a:r>
              <a:rPr lang="en-US" dirty="0" smtClean="0"/>
              <a:t> Purity: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412987" y="5622288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 are the different</a:t>
            </a:r>
          </a:p>
          <a:p>
            <a:r>
              <a:rPr lang="en-US" dirty="0" smtClean="0"/>
              <a:t> classes {</a:t>
            </a:r>
            <a:r>
              <a:rPr lang="en-US" dirty="0" err="1" smtClean="0"/>
              <a:t>Bird,Non</a:t>
            </a:r>
            <a:r>
              <a:rPr lang="en-US" dirty="0" smtClean="0"/>
              <a:t>-Bird}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377" y="6460390"/>
            <a:ext cx="8100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Helvetica"/>
                <a:cs typeface="Helvetica"/>
              </a:rPr>
              <a:t>Grus</a:t>
            </a:r>
            <a:r>
              <a:rPr lang="en-US" sz="1000" dirty="0" smtClean="0">
                <a:latin typeface="Helvetica"/>
                <a:cs typeface="Helvetica"/>
              </a:rPr>
              <a:t>, Joel </a:t>
            </a:r>
            <a:r>
              <a:rPr lang="en-US" sz="1000" dirty="0">
                <a:latin typeface="Helvetica"/>
                <a:cs typeface="Helvetica"/>
              </a:rPr>
              <a:t>M. </a:t>
            </a:r>
            <a:r>
              <a:rPr lang="en-US" sz="1000" i="1" dirty="0" smtClean="0">
                <a:latin typeface="Helvetica"/>
                <a:cs typeface="Helvetica"/>
              </a:rPr>
              <a:t>Data Science from Scratch.</a:t>
            </a:r>
            <a:r>
              <a:rPr lang="en-US" sz="1000" dirty="0" smtClean="0">
                <a:latin typeface="Helvetica"/>
                <a:cs typeface="Helvetica"/>
              </a:rPr>
              <a:t> </a:t>
            </a:r>
            <a:r>
              <a:rPr lang="en-US" sz="1000" dirty="0" err="1" smtClean="0">
                <a:latin typeface="Helvetica"/>
                <a:cs typeface="Helvetica"/>
              </a:rPr>
              <a:t>City:O’Reillly</a:t>
            </a:r>
            <a:r>
              <a:rPr lang="en-US" sz="1000" dirty="0" smtClean="0">
                <a:latin typeface="Helvetica"/>
                <a:cs typeface="Helvetica"/>
              </a:rPr>
              <a:t> Media, </a:t>
            </a:r>
            <a:r>
              <a:rPr lang="en-US" sz="1000" dirty="0" err="1" smtClean="0">
                <a:latin typeface="Helvetica"/>
                <a:cs typeface="Helvetica"/>
              </a:rPr>
              <a:t>Inc</a:t>
            </a:r>
            <a:r>
              <a:rPr lang="en-US" sz="1000" dirty="0" smtClean="0">
                <a:latin typeface="Helvetica"/>
                <a:cs typeface="Helvetica"/>
              </a:rPr>
              <a:t>, 2015. </a:t>
            </a:r>
            <a:r>
              <a:rPr lang="en-US" sz="1000" dirty="0">
                <a:latin typeface="Helvetica"/>
                <a:cs typeface="Helvetica"/>
              </a:rPr>
              <a:t>Print.</a:t>
            </a:r>
          </a:p>
        </p:txBody>
      </p:sp>
    </p:spTree>
    <p:extLst>
      <p:ext uri="{BB962C8B-B14F-4D97-AF65-F5344CB8AC3E}">
        <p14:creationId xmlns:p14="http://schemas.microsoft.com/office/powerpoint/2010/main" val="418529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08687" y="1800032"/>
            <a:ext cx="7311768" cy="4965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u"/>
            </a:pPr>
            <a:r>
              <a:rPr lang="en-US" sz="2000" dirty="0" smtClean="0">
                <a:latin typeface="Helvetica"/>
                <a:cs typeface="Helvetica"/>
              </a:rPr>
              <a:t>Ensemble approach 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Helvetica"/>
                <a:cs typeface="Helvetica"/>
              </a:rPr>
              <a:t>Where </a:t>
            </a:r>
            <a:r>
              <a:rPr lang="en-US" sz="2000" dirty="0">
                <a:latin typeface="Helvetica"/>
                <a:cs typeface="Helvetica"/>
              </a:rPr>
              <a:t>m</a:t>
            </a:r>
            <a:r>
              <a:rPr lang="en-US" sz="2000" dirty="0" smtClean="0">
                <a:latin typeface="Helvetica"/>
                <a:cs typeface="Helvetica"/>
              </a:rPr>
              <a:t>ultiple Tree are Built.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u"/>
            </a:pPr>
            <a:r>
              <a:rPr lang="en-US" sz="2000" dirty="0" smtClean="0">
                <a:latin typeface="Helvetica"/>
                <a:cs typeface="Helvetica"/>
              </a:rPr>
              <a:t>Bagging Sampling.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u"/>
            </a:pPr>
            <a:r>
              <a:rPr lang="en-US" sz="2000" dirty="0" smtClean="0">
                <a:latin typeface="Helvetica"/>
                <a:cs typeface="Helvetica"/>
              </a:rPr>
              <a:t>Feature Bagging.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u"/>
            </a:pPr>
            <a:endParaRPr lang="en-US" sz="2000" dirty="0" smtClean="0">
              <a:latin typeface="Helvetica"/>
              <a:cs typeface="Helvetica"/>
            </a:endParaRPr>
          </a:p>
          <a:p>
            <a:pPr>
              <a:lnSpc>
                <a:spcPct val="200000"/>
              </a:lnSpc>
            </a:pPr>
            <a:endParaRPr lang="en-US" sz="2000" dirty="0" smtClean="0">
              <a:latin typeface="Helvetica"/>
              <a:cs typeface="Helvetica"/>
            </a:endParaRPr>
          </a:p>
          <a:p>
            <a:pPr>
              <a:lnSpc>
                <a:spcPct val="200000"/>
              </a:lnSpc>
            </a:pPr>
            <a:endParaRPr lang="en-US" sz="2000" dirty="0" smtClean="0">
              <a:latin typeface="Helvetica"/>
              <a:cs typeface="Helvetica"/>
            </a:endParaRPr>
          </a:p>
          <a:p>
            <a:pPr>
              <a:lnSpc>
                <a:spcPct val="200000"/>
              </a:lnSpc>
            </a:pPr>
            <a:endParaRPr lang="en-US" sz="2000" dirty="0" smtClean="0">
              <a:latin typeface="Helvetica"/>
              <a:cs typeface="Helvetic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129" r="2303"/>
          <a:stretch/>
        </p:blipFill>
        <p:spPr>
          <a:xfrm>
            <a:off x="457200" y="1800032"/>
            <a:ext cx="5230108" cy="410448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621342" y="6385346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www.kdnuggets.com</a:t>
            </a:r>
            <a:r>
              <a:rPr lang="en-US" sz="900" dirty="0"/>
              <a:t>/2017/10/random-forests-</a:t>
            </a:r>
            <a:r>
              <a:rPr lang="en-US" sz="900" dirty="0" err="1"/>
              <a:t>explained.html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89056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9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Challenge Description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8370" y="3120302"/>
            <a:ext cx="1601226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  <a:latin typeface="Helvetica"/>
                <a:cs typeface="Helvetica"/>
              </a:rPr>
              <a:t>LEGS = 4</a:t>
            </a:r>
            <a:endParaRPr lang="en-US" sz="2500" b="1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8618" y="2517375"/>
            <a:ext cx="1144080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  <a:latin typeface="Helvetica"/>
                <a:cs typeface="Helvetica"/>
              </a:rPr>
              <a:t>Hair</a:t>
            </a:r>
            <a:endParaRPr lang="en-US" sz="2500" b="1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96159" y="2498971"/>
            <a:ext cx="41221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0" i="0" dirty="0" smtClean="0">
                <a:latin typeface="Zapf Dingbats"/>
                <a:ea typeface="Zapf Dingbats"/>
                <a:cs typeface="Zapf Dingbats"/>
              </a:rPr>
              <a:t>✓</a:t>
            </a:r>
            <a:endParaRPr lang="en-US" sz="2500" dirty="0"/>
          </a:p>
        </p:txBody>
      </p:sp>
      <p:sp>
        <p:nvSpPr>
          <p:cNvPr id="9" name="TextBox 8"/>
          <p:cNvSpPr txBox="1"/>
          <p:nvPr/>
        </p:nvSpPr>
        <p:spPr>
          <a:xfrm>
            <a:off x="5291272" y="3085904"/>
            <a:ext cx="1159172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Helvetica"/>
                <a:cs typeface="Helvetica"/>
              </a:rPr>
              <a:t>Milk</a:t>
            </a:r>
            <a:endParaRPr lang="en-US" sz="25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2517" y="3094677"/>
            <a:ext cx="41221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0" i="0" dirty="0" smtClean="0">
                <a:latin typeface="Zapf Dingbats"/>
                <a:ea typeface="Zapf Dingbats"/>
                <a:cs typeface="Zapf Dingbats"/>
              </a:rPr>
              <a:t>✓</a:t>
            </a:r>
            <a:endParaRPr lang="en-US" sz="2500" dirty="0"/>
          </a:p>
        </p:txBody>
      </p:sp>
      <p:sp>
        <p:nvSpPr>
          <p:cNvPr id="12" name="TextBox 11"/>
          <p:cNvSpPr txBox="1"/>
          <p:nvPr/>
        </p:nvSpPr>
        <p:spPr>
          <a:xfrm>
            <a:off x="6678643" y="4863143"/>
            <a:ext cx="2023584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  <a:latin typeface="Helvetica"/>
                <a:cs typeface="Helvetica"/>
              </a:rPr>
              <a:t>Backbone</a:t>
            </a:r>
            <a:endParaRPr lang="en-US" sz="2500" b="1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2579" y="4887876"/>
            <a:ext cx="1748823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  <a:latin typeface="Helvetica"/>
                <a:cs typeface="Helvetica"/>
              </a:rPr>
              <a:t>Toothed</a:t>
            </a:r>
            <a:endParaRPr lang="en-US" sz="2500" b="1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9566" y="4949835"/>
            <a:ext cx="41221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0" i="0" dirty="0" smtClean="0">
                <a:latin typeface="Zapf Dingbats"/>
                <a:ea typeface="Zapf Dingbats"/>
                <a:cs typeface="Zapf Dingbats"/>
              </a:rPr>
              <a:t>✓</a:t>
            </a:r>
            <a:endParaRPr lang="en-US" sz="2500" dirty="0"/>
          </a:p>
        </p:txBody>
      </p:sp>
      <p:sp>
        <p:nvSpPr>
          <p:cNvPr id="15" name="Rectangle 14"/>
          <p:cNvSpPr/>
          <p:nvPr/>
        </p:nvSpPr>
        <p:spPr>
          <a:xfrm>
            <a:off x="8307180" y="4826005"/>
            <a:ext cx="41221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0" i="0" dirty="0" smtClean="0">
                <a:latin typeface="Zapf Dingbats"/>
                <a:ea typeface="Zapf Dingbats"/>
                <a:cs typeface="Zapf Dingbats"/>
              </a:rPr>
              <a:t>✓</a:t>
            </a:r>
            <a:endParaRPr lang="en-US" sz="2500" dirty="0"/>
          </a:p>
        </p:txBody>
      </p:sp>
      <p:sp>
        <p:nvSpPr>
          <p:cNvPr id="16" name="Right Arrow 15"/>
          <p:cNvSpPr/>
          <p:nvPr/>
        </p:nvSpPr>
        <p:spPr>
          <a:xfrm rot="7791464">
            <a:off x="4817740" y="3794649"/>
            <a:ext cx="1166199" cy="580551"/>
          </a:xfrm>
          <a:prstGeom prst="rightArrow">
            <a:avLst>
              <a:gd name="adj1" fmla="val 24757"/>
              <a:gd name="adj2" fmla="val 6993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5400000">
            <a:off x="3719152" y="3248648"/>
            <a:ext cx="1068337" cy="580551"/>
          </a:xfrm>
          <a:prstGeom prst="rightArrow">
            <a:avLst>
              <a:gd name="adj1" fmla="val 24757"/>
              <a:gd name="adj2" fmla="val 6993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1945197" y="4891767"/>
            <a:ext cx="1261767" cy="580551"/>
          </a:xfrm>
          <a:prstGeom prst="rightArrow">
            <a:avLst>
              <a:gd name="adj1" fmla="val 24757"/>
              <a:gd name="adj2" fmla="val 6993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2272777">
            <a:off x="2382167" y="3765309"/>
            <a:ext cx="1166199" cy="580551"/>
          </a:xfrm>
          <a:prstGeom prst="rightArrow">
            <a:avLst>
              <a:gd name="adj1" fmla="val 24757"/>
              <a:gd name="adj2" fmla="val 6993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0800000">
            <a:off x="5376216" y="4851058"/>
            <a:ext cx="1261767" cy="580551"/>
          </a:xfrm>
          <a:prstGeom prst="rightArrow">
            <a:avLst>
              <a:gd name="adj1" fmla="val 24757"/>
              <a:gd name="adj2" fmla="val 6993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06964" y="4642726"/>
            <a:ext cx="23563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To which animal class it belongs to?</a:t>
            </a:r>
          </a:p>
          <a:p>
            <a:r>
              <a:rPr lang="en-US" sz="2000" b="1" dirty="0" smtClean="0"/>
              <a:t>Mammal? Bird? …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72893" y="6040703"/>
            <a:ext cx="65540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i="1" dirty="0" smtClean="0">
                <a:latin typeface="Helvetica"/>
                <a:cs typeface="Helvetica"/>
              </a:rPr>
              <a:t>*Task : Develop a classification algorithm</a:t>
            </a:r>
          </a:p>
          <a:p>
            <a:r>
              <a:rPr lang="en-US" sz="2500" b="1" dirty="0">
                <a:latin typeface="Helvetica"/>
                <a:cs typeface="Helvetica"/>
              </a:rPr>
              <a:t> </a:t>
            </a:r>
            <a:r>
              <a:rPr lang="en-US" sz="2500" b="1" dirty="0" smtClean="0">
                <a:latin typeface="Helvetica"/>
                <a:cs typeface="Helvetica"/>
              </a:rPr>
              <a:t> </a:t>
            </a:r>
            <a:endParaRPr lang="en-US" sz="2500" b="1" dirty="0">
              <a:latin typeface="Helvetica"/>
              <a:cs typeface="Helvetic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5637" y="1384725"/>
            <a:ext cx="84944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 smtClean="0">
                <a:latin typeface="Helvetica"/>
                <a:cs typeface="Helvetica"/>
              </a:rPr>
              <a:t>Given an the these traits, predict to which animal class type this animal belongs to:</a:t>
            </a:r>
            <a:endParaRPr lang="en-US" sz="2500" b="1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95452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K-Nearest Neighbors (KNN)</a:t>
            </a:r>
            <a:endParaRPr lang="en-US" dirty="0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2496605" y="2583013"/>
            <a:ext cx="337506" cy="337506"/>
          </a:xfrm>
          <a:prstGeom prst="rect">
            <a:avLst/>
          </a:prstGeom>
          <a:solidFill>
            <a:srgbClr val="3366FF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>
            <a:off x="3051598" y="2547327"/>
            <a:ext cx="325172" cy="32517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>
            <a:off x="2357480" y="3513771"/>
            <a:ext cx="325172" cy="32517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794237" y="3513771"/>
            <a:ext cx="251194" cy="251194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2876678" y="3089971"/>
            <a:ext cx="337506" cy="337506"/>
          </a:xfrm>
          <a:prstGeom prst="rect">
            <a:avLst/>
          </a:prstGeom>
          <a:solidFill>
            <a:srgbClr val="3366FF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876678" y="3927551"/>
            <a:ext cx="337506" cy="337506"/>
          </a:xfrm>
          <a:prstGeom prst="rect">
            <a:avLst/>
          </a:prstGeom>
          <a:solidFill>
            <a:srgbClr val="3366FF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2539172" y="1773493"/>
            <a:ext cx="337506" cy="337506"/>
          </a:xfrm>
          <a:prstGeom prst="rect">
            <a:avLst/>
          </a:prstGeom>
          <a:solidFill>
            <a:srgbClr val="3366FF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1385792" y="2245507"/>
            <a:ext cx="337506" cy="337506"/>
          </a:xfrm>
          <a:prstGeom prst="rect">
            <a:avLst/>
          </a:prstGeom>
          <a:solidFill>
            <a:srgbClr val="3366FF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/>
          <p:cNvSpPr>
            <a:spLocks noChangeAspect="1"/>
          </p:cNvSpPr>
          <p:nvPr/>
        </p:nvSpPr>
        <p:spPr>
          <a:xfrm>
            <a:off x="3758469" y="1920335"/>
            <a:ext cx="325172" cy="32517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2233936" y="2961368"/>
            <a:ext cx="1344538" cy="13445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/>
          <p:cNvSpPr>
            <a:spLocks noChangeAspect="1"/>
          </p:cNvSpPr>
          <p:nvPr/>
        </p:nvSpPr>
        <p:spPr>
          <a:xfrm>
            <a:off x="3707892" y="3244245"/>
            <a:ext cx="325172" cy="32517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1217039" y="3897497"/>
            <a:ext cx="337506" cy="337506"/>
          </a:xfrm>
          <a:prstGeom prst="rect">
            <a:avLst/>
          </a:prstGeom>
          <a:solidFill>
            <a:srgbClr val="3366FF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1419924" y="2888335"/>
            <a:ext cx="337506" cy="337506"/>
          </a:xfrm>
          <a:prstGeom prst="rect">
            <a:avLst/>
          </a:prstGeom>
          <a:solidFill>
            <a:srgbClr val="3366FF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1677999" y="2341062"/>
            <a:ext cx="2539591" cy="253959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Isosceles Triangle 19"/>
          <p:cNvSpPr>
            <a:spLocks noChangeAspect="1"/>
          </p:cNvSpPr>
          <p:nvPr/>
        </p:nvSpPr>
        <p:spPr>
          <a:xfrm>
            <a:off x="4249629" y="2764799"/>
            <a:ext cx="325172" cy="32517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310199" y="4880653"/>
            <a:ext cx="54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K</a:t>
            </a:r>
            <a:r>
              <a:rPr lang="en-US" dirty="0" smtClean="0"/>
              <a:t>=5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97252" y="4121240"/>
            <a:ext cx="54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K</a:t>
            </a:r>
            <a:r>
              <a:rPr lang="en-US" dirty="0" smtClean="0"/>
              <a:t>=3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78314" y="3420024"/>
            <a:ext cx="312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?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808687" y="1800032"/>
            <a:ext cx="7311768" cy="434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u"/>
            </a:pPr>
            <a:r>
              <a:rPr lang="en-US" sz="2000" dirty="0" smtClean="0">
                <a:latin typeface="Helvetica"/>
                <a:cs typeface="Helvetica"/>
              </a:rPr>
              <a:t>Easy Model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u"/>
            </a:pPr>
            <a:r>
              <a:rPr lang="en-US" sz="2000" dirty="0" smtClean="0">
                <a:latin typeface="Helvetica"/>
                <a:cs typeface="Helvetica"/>
              </a:rPr>
              <a:t>All that is needed is a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smtClean="0">
                <a:latin typeface="Helvetica"/>
                <a:cs typeface="Helvetica"/>
              </a:rPr>
              <a:t>metric and that points close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smtClean="0">
                <a:latin typeface="Helvetica"/>
                <a:cs typeface="Helvetica"/>
              </a:rPr>
              <a:t>to each other are similar</a:t>
            </a:r>
          </a:p>
          <a:p>
            <a:pPr>
              <a:lnSpc>
                <a:spcPct val="200000"/>
              </a:lnSpc>
            </a:pPr>
            <a:endParaRPr lang="en-US" sz="2000" dirty="0" smtClean="0">
              <a:latin typeface="Helvetica"/>
              <a:cs typeface="Helvetica"/>
            </a:endParaRPr>
          </a:p>
          <a:p>
            <a:pPr>
              <a:lnSpc>
                <a:spcPct val="200000"/>
              </a:lnSpc>
            </a:pPr>
            <a:endParaRPr lang="en-US" sz="2000" dirty="0" smtClean="0">
              <a:latin typeface="Helvetica"/>
              <a:cs typeface="Helvetica"/>
            </a:endParaRPr>
          </a:p>
          <a:p>
            <a:pPr>
              <a:lnSpc>
                <a:spcPct val="200000"/>
              </a:lnSpc>
            </a:pPr>
            <a:endParaRPr lang="en-US" sz="2000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20517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315"/>
            <a:ext cx="8229600" cy="1143000"/>
          </a:xfrm>
        </p:spPr>
        <p:txBody>
          <a:bodyPr/>
          <a:lstStyle/>
          <a:p>
            <a:r>
              <a:rPr lang="en-US" dirty="0" smtClean="0"/>
              <a:t>Sample Code (Pipeline)</a:t>
            </a:r>
            <a:endParaRPr lang="en-US" dirty="0"/>
          </a:p>
        </p:txBody>
      </p:sp>
      <p:pic>
        <p:nvPicPr>
          <p:cNvPr id="5" name="Picture 4" descr="hyperp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85" y="1117328"/>
            <a:ext cx="7369837" cy="516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73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5856" y="1978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Multi-class Classification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2946" y="1162781"/>
            <a:ext cx="7311768" cy="2503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u"/>
            </a:pPr>
            <a:r>
              <a:rPr lang="en-US" sz="2000" dirty="0" smtClean="0">
                <a:latin typeface="Helvetica"/>
                <a:cs typeface="Helvetica"/>
              </a:rPr>
              <a:t>Random Forest performs </a:t>
            </a:r>
            <a:r>
              <a:rPr lang="en-US" sz="2000" dirty="0">
                <a:latin typeface="Helvetica"/>
                <a:cs typeface="Helvetica"/>
              </a:rPr>
              <a:t>better KNN </a:t>
            </a:r>
            <a:r>
              <a:rPr lang="en-US" sz="2000" dirty="0" smtClean="0">
                <a:latin typeface="Helvetica"/>
                <a:cs typeface="Helvetica"/>
              </a:rPr>
              <a:t>similarly with scores =0.98 and 0.96, respectively.</a:t>
            </a:r>
          </a:p>
          <a:p>
            <a:pPr>
              <a:lnSpc>
                <a:spcPct val="200000"/>
              </a:lnSpc>
            </a:pPr>
            <a:endParaRPr lang="en-US" sz="2000" dirty="0" smtClean="0">
              <a:latin typeface="Helvetica"/>
              <a:cs typeface="Helvetica"/>
            </a:endParaRPr>
          </a:p>
          <a:p>
            <a:pPr>
              <a:lnSpc>
                <a:spcPct val="200000"/>
              </a:lnSpc>
            </a:pPr>
            <a:endParaRPr lang="en-US" sz="2000" dirty="0" smtClean="0">
              <a:latin typeface="Helvetica"/>
              <a:cs typeface="Helvetica"/>
            </a:endParaRPr>
          </a:p>
        </p:txBody>
      </p:sp>
      <p:pic>
        <p:nvPicPr>
          <p:cNvPr id="7" name="Picture 6" descr="knn_di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06" y="3279511"/>
            <a:ext cx="4790424" cy="33504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23564" y="6488668"/>
            <a:ext cx="36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478774" y="4772322"/>
            <a:ext cx="164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Accuracy Score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86842" y="2915635"/>
            <a:ext cx="3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Accuracy vs. K Nearest Neighbors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60081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5856" y="897273"/>
            <a:ext cx="8680986" cy="311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u"/>
            </a:pPr>
            <a:r>
              <a:rPr lang="en-US" sz="2000" dirty="0" smtClean="0">
                <a:latin typeface="Helvetica"/>
                <a:cs typeface="Helvetica"/>
              </a:rPr>
              <a:t>Random Forest showed same performance as Random Forest clustering .</a:t>
            </a:r>
          </a:p>
          <a:p>
            <a:pPr>
              <a:lnSpc>
                <a:spcPct val="200000"/>
              </a:lnSpc>
            </a:pPr>
            <a:endParaRPr lang="en-US" sz="2000" dirty="0" smtClean="0">
              <a:latin typeface="Helvetica"/>
              <a:cs typeface="Helvetica"/>
            </a:endParaRPr>
          </a:p>
          <a:p>
            <a:pPr>
              <a:lnSpc>
                <a:spcPct val="200000"/>
              </a:lnSpc>
            </a:pPr>
            <a:endParaRPr lang="en-US" sz="2000" dirty="0" smtClean="0">
              <a:latin typeface="Helvetica"/>
              <a:cs typeface="Helvetica"/>
            </a:endParaRPr>
          </a:p>
          <a:p>
            <a:pPr>
              <a:lnSpc>
                <a:spcPct val="200000"/>
              </a:lnSpc>
            </a:pPr>
            <a:endParaRPr lang="en-US" sz="2000" dirty="0" smtClean="0">
              <a:latin typeface="Helvetica"/>
              <a:cs typeface="Helvetica"/>
            </a:endParaRPr>
          </a:p>
        </p:txBody>
      </p:sp>
      <p:pic>
        <p:nvPicPr>
          <p:cNvPr id="7" name="Picture 6" descr="freq_animal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4" t="86900" b="7351"/>
          <a:stretch/>
        </p:blipFill>
        <p:spPr>
          <a:xfrm>
            <a:off x="2670632" y="6375476"/>
            <a:ext cx="5499037" cy="308225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255856" y="1978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Multi-class Classification vs. One-vs. -Rest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52905" y="3773675"/>
            <a:ext cx="164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Accuracy Score </a:t>
            </a:r>
            <a:endParaRPr lang="en-US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3730984" y="1654941"/>
            <a:ext cx="3100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Accuracy per animal class type</a:t>
            </a:r>
            <a:endParaRPr lang="en-US" i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-570" r="-1" b="6160"/>
          <a:stretch/>
        </p:blipFill>
        <p:spPr>
          <a:xfrm>
            <a:off x="2835827" y="1945475"/>
            <a:ext cx="4956532" cy="439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71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5856" y="1215953"/>
            <a:ext cx="8680986" cy="2472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u"/>
            </a:pPr>
            <a:r>
              <a:rPr lang="en-US" sz="1900" dirty="0" smtClean="0">
                <a:latin typeface="Helvetica"/>
                <a:cs typeface="Helvetica"/>
              </a:rPr>
              <a:t>One vs. Rest strategy showed better results than multiclass-classification.</a:t>
            </a:r>
          </a:p>
          <a:p>
            <a:pPr>
              <a:lnSpc>
                <a:spcPct val="200000"/>
              </a:lnSpc>
            </a:pPr>
            <a:endParaRPr lang="en-US" sz="2000" dirty="0" smtClean="0">
              <a:latin typeface="Helvetica"/>
              <a:cs typeface="Helvetica"/>
            </a:endParaRPr>
          </a:p>
          <a:p>
            <a:pPr>
              <a:lnSpc>
                <a:spcPct val="200000"/>
              </a:lnSpc>
            </a:pPr>
            <a:endParaRPr lang="en-US" sz="2000" dirty="0" smtClean="0">
              <a:latin typeface="Helvetica"/>
              <a:cs typeface="Helvetica"/>
            </a:endParaRPr>
          </a:p>
          <a:p>
            <a:pPr>
              <a:lnSpc>
                <a:spcPct val="200000"/>
              </a:lnSpc>
            </a:pPr>
            <a:endParaRPr lang="en-US" sz="2000" dirty="0" smtClean="0">
              <a:latin typeface="Helvetica"/>
              <a:cs typeface="Helvetica"/>
            </a:endParaRPr>
          </a:p>
        </p:txBody>
      </p:sp>
      <p:pic>
        <p:nvPicPr>
          <p:cNvPr id="7" name="Picture 6" descr="freq_animal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4" t="86900" b="7351"/>
          <a:stretch/>
        </p:blipFill>
        <p:spPr>
          <a:xfrm>
            <a:off x="3532106" y="6401879"/>
            <a:ext cx="5093044" cy="35490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0626" y="2128291"/>
            <a:ext cx="432811" cy="43238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74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Random Forest </a:t>
            </a:r>
            <a:r>
              <a:rPr lang="en-US" dirty="0" err="1" smtClean="0"/>
              <a:t>vs</a:t>
            </a:r>
            <a:r>
              <a:rPr lang="en-US" dirty="0" smtClean="0"/>
              <a:t> KNN </a:t>
            </a:r>
            <a:br>
              <a:rPr lang="en-US" dirty="0" smtClean="0"/>
            </a:br>
            <a:r>
              <a:rPr lang="en-US" dirty="0" smtClean="0"/>
              <a:t>(One vs. Rest)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27270" y="3811666"/>
            <a:ext cx="108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Accuracy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3632346" y="1881980"/>
            <a:ext cx="3100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Accuracy per animal class type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887"/>
          <a:stretch/>
        </p:blipFill>
        <p:spPr>
          <a:xfrm>
            <a:off x="2860483" y="2128292"/>
            <a:ext cx="5660079" cy="432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59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4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 Importance (Random Forest)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415316"/>
              </p:ext>
            </p:extLst>
          </p:nvPr>
        </p:nvGraphicFramePr>
        <p:xfrm>
          <a:off x="1400703" y="1458645"/>
          <a:ext cx="6096000" cy="3855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550736">
                <a:tc>
                  <a:txBody>
                    <a:bodyPr/>
                    <a:lstStyle/>
                    <a:p>
                      <a:r>
                        <a:rPr lang="en-US" dirty="0" smtClean="0"/>
                        <a:t>Amphibian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Hair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Eggs</a:t>
                      </a:r>
                      <a:endParaRPr lang="en-US" dirty="0"/>
                    </a:p>
                  </a:txBody>
                  <a:tcPr/>
                </a:tc>
              </a:tr>
              <a:tr h="550736"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Backbone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Breathes</a:t>
                      </a:r>
                      <a:endParaRPr lang="en-US" dirty="0"/>
                    </a:p>
                  </a:txBody>
                  <a:tcPr/>
                </a:tc>
              </a:tr>
              <a:tr h="550736"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Breathes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Legs</a:t>
                      </a:r>
                      <a:endParaRPr lang="en-US" dirty="0"/>
                    </a:p>
                  </a:txBody>
                  <a:tcPr/>
                </a:tc>
              </a:tr>
              <a:tr h="550736">
                <a:tc>
                  <a:txBody>
                    <a:bodyPr/>
                    <a:lstStyle/>
                    <a:p>
                      <a:r>
                        <a:rPr lang="en-US" dirty="0" smtClean="0"/>
                        <a:t>Bird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Feathers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Tail</a:t>
                      </a:r>
                      <a:endParaRPr lang="en-US" dirty="0"/>
                    </a:p>
                  </a:txBody>
                  <a:tcPr/>
                </a:tc>
              </a:tr>
              <a:tr h="550736">
                <a:tc>
                  <a:txBody>
                    <a:bodyPr/>
                    <a:lstStyle/>
                    <a:p>
                      <a:r>
                        <a:rPr lang="en-US" dirty="0" smtClean="0"/>
                        <a:t>Mammal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Eggs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</a:p>
                  </a:txBody>
                  <a:tcPr/>
                </a:tc>
              </a:tr>
              <a:tr h="550736">
                <a:tc>
                  <a:txBody>
                    <a:bodyPr/>
                    <a:lstStyle/>
                    <a:p>
                      <a:r>
                        <a:rPr lang="en-US" dirty="0" smtClean="0"/>
                        <a:t>Reptile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Aquatic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Feathers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Toothed</a:t>
                      </a:r>
                      <a:endParaRPr lang="en-US" dirty="0"/>
                    </a:p>
                  </a:txBody>
                  <a:tcPr/>
                </a:tc>
              </a:tr>
              <a:tr h="550736">
                <a:tc>
                  <a:txBody>
                    <a:bodyPr/>
                    <a:lstStyle/>
                    <a:p>
                      <a:r>
                        <a:rPr lang="en-US" dirty="0" smtClean="0"/>
                        <a:t>Bug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Backbone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Tail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37121" y="5597360"/>
            <a:ext cx="579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(*extracted form </a:t>
            </a:r>
            <a:r>
              <a:rPr lang="en-US" dirty="0" err="1" smtClean="0"/>
              <a:t>feature_importances</a:t>
            </a:r>
            <a:r>
              <a:rPr lang="en-US" dirty="0" smtClean="0"/>
              <a:t> attribute)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29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74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PCA vs. Original Features (Random </a:t>
            </a:r>
            <a:r>
              <a:rPr lang="en-US" dirty="0" smtClean="0"/>
              <a:t>Forest </a:t>
            </a:r>
            <a:r>
              <a:rPr lang="en-US" dirty="0" err="1" smtClean="0"/>
              <a:t>Multiclassification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150452"/>
            <a:ext cx="8680986" cy="2503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Helvetica"/>
                <a:cs typeface="Helvetica"/>
              </a:rPr>
              <a:t>*PCA scores = 0.88 </a:t>
            </a:r>
            <a:r>
              <a:rPr lang="en-US" sz="2000" dirty="0" err="1" smtClean="0">
                <a:solidFill>
                  <a:srgbClr val="FF0000"/>
                </a:solidFill>
                <a:latin typeface="Helvetica"/>
                <a:cs typeface="Helvetica"/>
              </a:rPr>
              <a:t>vs</a:t>
            </a:r>
            <a:r>
              <a:rPr lang="en-US" sz="2000" dirty="0" smtClean="0">
                <a:solidFill>
                  <a:srgbClr val="FF0000"/>
                </a:solidFill>
                <a:latin typeface="Helvetica"/>
                <a:cs typeface="Helvetica"/>
              </a:rPr>
              <a:t>  Chi-Square-test score  = 0.97</a:t>
            </a:r>
          </a:p>
          <a:p>
            <a:pPr>
              <a:lnSpc>
                <a:spcPct val="200000"/>
              </a:lnSpc>
            </a:pPr>
            <a:endParaRPr lang="en-US" sz="2000" dirty="0" smtClean="0">
              <a:latin typeface="Helvetica"/>
              <a:cs typeface="Helvetica"/>
            </a:endParaRPr>
          </a:p>
          <a:p>
            <a:pPr>
              <a:lnSpc>
                <a:spcPct val="200000"/>
              </a:lnSpc>
            </a:pPr>
            <a:endParaRPr lang="en-US" sz="2000" dirty="0" smtClean="0">
              <a:latin typeface="Helvetica"/>
              <a:cs typeface="Helvetica"/>
            </a:endParaRPr>
          </a:p>
          <a:p>
            <a:pPr>
              <a:lnSpc>
                <a:spcPct val="200000"/>
              </a:lnSpc>
            </a:pPr>
            <a:endParaRPr lang="en-US" sz="2000" dirty="0" smtClean="0">
              <a:latin typeface="Helvetica"/>
              <a:cs typeface="Helvetica"/>
            </a:endParaRPr>
          </a:p>
        </p:txBody>
      </p:sp>
      <p:pic>
        <p:nvPicPr>
          <p:cNvPr id="2" name="Picture 1" descr="performanc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5" b="3461"/>
          <a:stretch/>
        </p:blipFill>
        <p:spPr>
          <a:xfrm>
            <a:off x="2101332" y="2050741"/>
            <a:ext cx="4206099" cy="42123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6200000">
            <a:off x="511002" y="3821731"/>
            <a:ext cx="160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Score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65553" y="2288569"/>
            <a:ext cx="1836278" cy="3962228"/>
          </a:xfrm>
          <a:prstGeom prst="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65575" y="6263126"/>
            <a:ext cx="10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P.C.A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5553" y="6292236"/>
            <a:ext cx="248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Features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01332" y="2626075"/>
            <a:ext cx="1831835" cy="362472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06022" y="1894579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18352" y="271274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92917" y="3543009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10631" y="435909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91367" y="5199545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95609" y="6066130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101332" y="2112309"/>
            <a:ext cx="4100499" cy="413848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99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2955" y="1417638"/>
            <a:ext cx="7311768" cy="373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u"/>
            </a:pPr>
            <a:r>
              <a:rPr lang="en-US" dirty="0" smtClean="0"/>
              <a:t> </a:t>
            </a:r>
            <a:r>
              <a:rPr lang="en-US" sz="2000" dirty="0" smtClean="0">
                <a:latin typeface="Helvetica"/>
                <a:cs typeface="Helvetica"/>
              </a:rPr>
              <a:t>Original Features act as predictors.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u"/>
            </a:pPr>
            <a:r>
              <a:rPr lang="en-US" sz="2000" dirty="0" smtClean="0">
                <a:latin typeface="Helvetica"/>
                <a:cs typeface="Helvetica"/>
              </a:rPr>
              <a:t>One vs.-rest strategy is better that multi-classification strategy.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u"/>
            </a:pPr>
            <a:r>
              <a:rPr lang="en-US" sz="2000" dirty="0" smtClean="0">
                <a:latin typeface="Helvetica"/>
                <a:cs typeface="Helvetica"/>
              </a:rPr>
              <a:t>Feature importance depends of the class-type animal (One-vs.-rest strategy)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u"/>
            </a:pPr>
            <a:endParaRPr lang="en-US" sz="2000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6900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15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Dataset Overview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2955" y="1417638"/>
            <a:ext cx="7311768" cy="4965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u"/>
            </a:pPr>
            <a:r>
              <a:rPr lang="en-US" dirty="0" smtClean="0"/>
              <a:t> </a:t>
            </a:r>
            <a:r>
              <a:rPr lang="en-US" sz="2000" dirty="0" smtClean="0">
                <a:latin typeface="Helvetica"/>
                <a:cs typeface="Helvetica"/>
              </a:rPr>
              <a:t>Dataset consists of 101 animals from a zoo.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u"/>
            </a:pPr>
            <a:r>
              <a:rPr lang="en-US" sz="2000" dirty="0" smtClean="0">
                <a:latin typeface="Helvetica"/>
                <a:cs typeface="Helvetica"/>
              </a:rPr>
              <a:t>There are 16 features (hair, feathers, eggs, milk, airborne, aquatic, predator, toothed, backboned, breathes, venomous, fins, legs, tail, domestic, </a:t>
            </a:r>
            <a:r>
              <a:rPr lang="en-US" sz="2000" dirty="0" err="1" smtClean="0">
                <a:latin typeface="Helvetica"/>
                <a:cs typeface="Helvetica"/>
              </a:rPr>
              <a:t>catsize</a:t>
            </a:r>
            <a:r>
              <a:rPr lang="en-US" sz="2000" dirty="0" smtClean="0">
                <a:latin typeface="Helvetica"/>
                <a:cs typeface="Helvetica"/>
              </a:rPr>
              <a:t>).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u"/>
            </a:pPr>
            <a:r>
              <a:rPr lang="en-US" sz="2000" dirty="0" smtClean="0">
                <a:latin typeface="Helvetica"/>
                <a:cs typeface="Helvetica"/>
              </a:rPr>
              <a:t>There are 7 animal class types: Mammal, Bird, Reptile, Fish, Amphibian, Bug and Invertebrate.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u"/>
            </a:pPr>
            <a:r>
              <a:rPr lang="en-US" sz="2000" dirty="0" smtClean="0">
                <a:latin typeface="Helvetica"/>
                <a:cs typeface="Helvetica"/>
              </a:rPr>
              <a:t>The task is to be able to predict the classification animals with the aid of a machine learning algorithm.</a:t>
            </a:r>
          </a:p>
        </p:txBody>
      </p:sp>
    </p:spTree>
    <p:extLst>
      <p:ext uri="{BB962C8B-B14F-4D97-AF65-F5344CB8AC3E}">
        <p14:creationId xmlns:p14="http://schemas.microsoft.com/office/powerpoint/2010/main" val="34725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Data Cleaning/Description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9108" y="1417638"/>
            <a:ext cx="753368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u"/>
            </a:pPr>
            <a:r>
              <a:rPr lang="en-US" dirty="0" smtClean="0"/>
              <a:t> </a:t>
            </a:r>
            <a:r>
              <a:rPr lang="en-US" dirty="0" smtClean="0">
                <a:latin typeface="Helvetica"/>
                <a:cs typeface="Helvetica"/>
              </a:rPr>
              <a:t>Dataset is quite clean (No entries missing!)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u"/>
            </a:pPr>
            <a:r>
              <a:rPr lang="en-US" dirty="0" smtClean="0">
                <a:latin typeface="Helvetica"/>
                <a:cs typeface="Helvetica"/>
              </a:rPr>
              <a:t>Al features are </a:t>
            </a:r>
            <a:r>
              <a:rPr lang="en-US" dirty="0" err="1" smtClean="0">
                <a:latin typeface="Helvetica"/>
                <a:cs typeface="Helvetica"/>
              </a:rPr>
              <a:t>boolean</a:t>
            </a:r>
            <a:endParaRPr lang="en-US" dirty="0" smtClean="0">
              <a:latin typeface="Helvetica"/>
              <a:cs typeface="Helvetica"/>
            </a:endParaRPr>
          </a:p>
          <a:p>
            <a:pPr marL="285750" indent="-285750">
              <a:lnSpc>
                <a:spcPct val="200000"/>
              </a:lnSpc>
              <a:buFont typeface="Wingdings" charset="2"/>
              <a:buChar char="u"/>
            </a:pPr>
            <a:r>
              <a:rPr lang="en-US" dirty="0" smtClean="0">
                <a:latin typeface="Helvetica"/>
                <a:cs typeface="Helvetica"/>
              </a:rPr>
              <a:t>Analysis </a:t>
            </a:r>
            <a:r>
              <a:rPr lang="en-US" dirty="0" err="1">
                <a:latin typeface="Helvetica"/>
                <a:cs typeface="Helvetica"/>
              </a:rPr>
              <a:t>p</a:t>
            </a:r>
            <a:r>
              <a:rPr lang="en-US" dirty="0" err="1" smtClean="0">
                <a:latin typeface="Helvetica"/>
                <a:cs typeface="Helvetica"/>
              </a:rPr>
              <a:t>erfomed</a:t>
            </a:r>
            <a:r>
              <a:rPr lang="en-US" dirty="0" smtClean="0">
                <a:latin typeface="Helvetica"/>
                <a:cs typeface="Helvetica"/>
              </a:rPr>
              <a:t>  (info() and describe())</a:t>
            </a:r>
          </a:p>
        </p:txBody>
      </p:sp>
      <p:sp>
        <p:nvSpPr>
          <p:cNvPr id="6" name="Rectangle 5"/>
          <p:cNvSpPr/>
          <p:nvPr/>
        </p:nvSpPr>
        <p:spPr>
          <a:xfrm>
            <a:off x="1031434" y="3303181"/>
            <a:ext cx="304203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500" dirty="0"/>
              <a:t>In [280]:  data. info()</a:t>
            </a:r>
          </a:p>
          <a:p>
            <a:r>
              <a:rPr lang="nl-NL" sz="1500" dirty="0"/>
              <a:t>&lt;class '</a:t>
            </a:r>
            <a:r>
              <a:rPr lang="nl-NL" sz="1500" dirty="0" err="1"/>
              <a:t>pandas.core.frame.DataFrame</a:t>
            </a:r>
            <a:r>
              <a:rPr lang="nl-NL" sz="1500" dirty="0"/>
              <a:t>'&gt;</a:t>
            </a:r>
          </a:p>
          <a:p>
            <a:r>
              <a:rPr lang="en-US" sz="1500" dirty="0"/>
              <a:t>Int64Index: 101 entries, 0 to 100</a:t>
            </a:r>
          </a:p>
          <a:p>
            <a:r>
              <a:rPr lang="en-US" sz="1500" dirty="0"/>
              <a:t>Data columns (total 18 columns):</a:t>
            </a:r>
          </a:p>
          <a:p>
            <a:r>
              <a:rPr lang="en-US" sz="1500" dirty="0"/>
              <a:t>animal name 101 non-null object</a:t>
            </a:r>
          </a:p>
          <a:p>
            <a:r>
              <a:rPr lang="en-US" sz="1500" dirty="0"/>
              <a:t>hair 101 non-null int64</a:t>
            </a:r>
          </a:p>
          <a:p>
            <a:r>
              <a:rPr lang="en-US" sz="1500" dirty="0"/>
              <a:t>feathers 101 non-null int64</a:t>
            </a:r>
          </a:p>
          <a:p>
            <a:r>
              <a:rPr lang="en-US" sz="1500" dirty="0"/>
              <a:t>eggs 101 non-null int64</a:t>
            </a:r>
          </a:p>
          <a:p>
            <a:r>
              <a:rPr lang="en-US" sz="1500" dirty="0"/>
              <a:t>milk 101 non-null int64</a:t>
            </a:r>
          </a:p>
          <a:p>
            <a:r>
              <a:rPr lang="en-US" sz="1500" dirty="0"/>
              <a:t>airborne 101 non-null int64</a:t>
            </a:r>
          </a:p>
          <a:p>
            <a:r>
              <a:rPr lang="en-US" sz="1500" dirty="0"/>
              <a:t>aquatic 101 non-null int64</a:t>
            </a:r>
          </a:p>
          <a:p>
            <a:r>
              <a:rPr lang="en-US" sz="1500" dirty="0"/>
              <a:t>predator 101 non-null int64</a:t>
            </a:r>
          </a:p>
          <a:p>
            <a:r>
              <a:rPr lang="en-US" sz="1500" dirty="0" smtClean="0"/>
              <a:t>memory </a:t>
            </a:r>
            <a:r>
              <a:rPr lang="en-US" sz="1500" dirty="0"/>
              <a:t>usage: 15.0+ </a:t>
            </a:r>
            <a:r>
              <a:rPr lang="en-US" sz="1500" dirty="0" smtClean="0"/>
              <a:t>KB</a:t>
            </a:r>
            <a:endParaRPr lang="en-US" sz="1500" dirty="0"/>
          </a:p>
          <a:p>
            <a:r>
              <a:rPr lang="en-US" sz="1500" dirty="0"/>
              <a:t>0.1</a:t>
            </a:r>
          </a:p>
        </p:txBody>
      </p:sp>
      <p:sp>
        <p:nvSpPr>
          <p:cNvPr id="7" name="Rectangle 6"/>
          <p:cNvSpPr/>
          <p:nvPr/>
        </p:nvSpPr>
        <p:spPr>
          <a:xfrm>
            <a:off x="4129129" y="3369075"/>
            <a:ext cx="528785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In [281]:  data. describe()</a:t>
            </a:r>
          </a:p>
          <a:p>
            <a:r>
              <a:rPr lang="en-US" sz="1400" dirty="0"/>
              <a:t>Out[281]:  hair feathers eggs milk airborne aquatic n</a:t>
            </a:r>
          </a:p>
          <a:p>
            <a:r>
              <a:rPr lang="en-US" sz="1400" dirty="0"/>
              <a:t> count 101.000000 101.000000 101.000000 101.000000 101.000000 101.000000</a:t>
            </a:r>
          </a:p>
          <a:p>
            <a:r>
              <a:rPr lang="en-US" sz="1400" dirty="0"/>
              <a:t>mean 0.425743 0.198020 0.584158 0.405941 0.237624 0.356436</a:t>
            </a:r>
          </a:p>
          <a:p>
            <a:r>
              <a:rPr lang="en-US" sz="1400" dirty="0" err="1"/>
              <a:t>std</a:t>
            </a:r>
            <a:r>
              <a:rPr lang="en-US" sz="1400" dirty="0"/>
              <a:t> 0.496921 0.400495 0.495325 0.493522 0.427750 0.481335</a:t>
            </a:r>
          </a:p>
          <a:p>
            <a:r>
              <a:rPr lang="fi-FI" sz="1400" dirty="0"/>
              <a:t>min 0.000000 0.000000 0.000000 0.000000 0.000000 0.000000</a:t>
            </a:r>
          </a:p>
          <a:p>
            <a:r>
              <a:rPr lang="fi-FI" sz="1400" dirty="0"/>
              <a:t>25% 0.000000 0.000000 0.000000 0.000000 0.000000 0.000000</a:t>
            </a:r>
          </a:p>
          <a:p>
            <a:r>
              <a:rPr lang="fi-FI" sz="1400" dirty="0"/>
              <a:t>50% 0.000000 0.000000 1.000000 0.000000 0.000000 0.000000</a:t>
            </a:r>
          </a:p>
          <a:p>
            <a:r>
              <a:rPr lang="fi-FI" sz="1400" dirty="0"/>
              <a:t>75% 1.000000 0.000000 1.000000 1.000000 0.000000 1.000000</a:t>
            </a:r>
          </a:p>
          <a:p>
            <a:r>
              <a:rPr lang="fr-FR" sz="1400" dirty="0"/>
              <a:t>max 1.000000 1.000000 1.000000 1.000000 1.000000 1.000000</a:t>
            </a:r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0" y="3141288"/>
            <a:ext cx="9144000" cy="9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67177" y="3151118"/>
            <a:ext cx="0" cy="3706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50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eq_anima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665" y="1150663"/>
            <a:ext cx="6489700" cy="44831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9454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Animal Class Distribution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8504" y="5328316"/>
            <a:ext cx="753368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* </a:t>
            </a:r>
            <a:r>
              <a:rPr lang="en-US" dirty="0" smtClean="0">
                <a:latin typeface="Helvetica"/>
                <a:cs typeface="Helvetica"/>
              </a:rPr>
              <a:t>Sample is small and some animal classes might be </a:t>
            </a:r>
            <a:r>
              <a:rPr lang="en-US" dirty="0" err="1" smtClean="0">
                <a:latin typeface="Helvetica"/>
                <a:cs typeface="Helvetica"/>
              </a:rPr>
              <a:t>undersampled</a:t>
            </a:r>
            <a:r>
              <a:rPr lang="en-US" dirty="0" smtClean="0">
                <a:latin typeface="Helvetica"/>
                <a:cs typeface="Helvetica"/>
              </a:rPr>
              <a:t>, thus so careful model selection/tuning and cross validation is needed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u"/>
            </a:pPr>
            <a:endParaRPr lang="en-US" dirty="0" smtClean="0"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81973" y="5315987"/>
            <a:ext cx="1989679" cy="3054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4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24131" y="2617734"/>
            <a:ext cx="2493811" cy="334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31415" y="6350725"/>
            <a:ext cx="2493811" cy="334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" name="Picture 9" descr="snsfig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81" y="1254650"/>
            <a:ext cx="7457405" cy="199817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624131" y="3144394"/>
            <a:ext cx="2493811" cy="334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53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Feathers Mean Value Distributions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12" name="Picture 11" descr="out_eg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11145"/>
            <a:ext cx="8208886" cy="366193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49924" y="1976134"/>
            <a:ext cx="3069368" cy="334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24131" y="5400691"/>
            <a:ext cx="3069368" cy="334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5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00224" y="1727791"/>
            <a:ext cx="2664183" cy="334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55336" y="5491065"/>
            <a:ext cx="2664183" cy="334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0224" y="5528052"/>
            <a:ext cx="2664183" cy="334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455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‘Feathers’ Feature Mean Value Distributions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10" name="Picture 9" descr="out_feath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81" y="2263029"/>
            <a:ext cx="7743151" cy="345417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624131" y="5462336"/>
            <a:ext cx="3069368" cy="334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24131" y="2255365"/>
            <a:ext cx="3069368" cy="334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44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1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Fins Feature Mean Value Distributions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5" name="Picture 4" descr="out_fi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9" y="1770890"/>
            <a:ext cx="9144000" cy="40790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00224" y="5528052"/>
            <a:ext cx="2664183" cy="334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49924" y="1796789"/>
            <a:ext cx="3069368" cy="334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Connector 7"/>
          <p:cNvSpPr/>
          <p:nvPr/>
        </p:nvSpPr>
        <p:spPr>
          <a:xfrm>
            <a:off x="1195979" y="4524738"/>
            <a:ext cx="559436" cy="54709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89100" y="4143077"/>
            <a:ext cx="1972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Anomalies! Get rid of them!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8370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29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Importance of Fins trait 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4" name="Picture 3" descr="fish_plot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30" y="2462021"/>
            <a:ext cx="4261273" cy="3286369"/>
          </a:xfrm>
          <a:prstGeom prst="rect">
            <a:avLst/>
          </a:prstGeom>
        </p:spPr>
      </p:pic>
      <p:pic>
        <p:nvPicPr>
          <p:cNvPr id="5" name="Picture 4" descr="fish_plot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314" y="2539771"/>
            <a:ext cx="4183486" cy="32086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33035" y="1984967"/>
            <a:ext cx="7903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Helvetica"/>
                <a:cs typeface="Helvetica"/>
              </a:rPr>
              <a:t>Fish </a:t>
            </a:r>
            <a:endParaRPr lang="en-US" sz="2500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1900" y="1984967"/>
            <a:ext cx="14852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Helvetica"/>
                <a:cs typeface="Helvetica"/>
              </a:rPr>
              <a:t>Non-Fish</a:t>
            </a:r>
            <a:endParaRPr lang="en-US" sz="2500" dirty="0"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034" y="5806954"/>
            <a:ext cx="6717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*This feature could be importance in one-</a:t>
            </a:r>
            <a:r>
              <a:rPr lang="en-US" dirty="0" err="1" smtClean="0"/>
              <a:t>vs</a:t>
            </a:r>
            <a:r>
              <a:rPr lang="en-US" dirty="0" smtClean="0"/>
              <a:t>-Rest </a:t>
            </a:r>
            <a:r>
              <a:rPr lang="en-US" dirty="0"/>
              <a:t>(</a:t>
            </a:r>
            <a:r>
              <a:rPr lang="en-US" dirty="0" err="1"/>
              <a:t>p_value</a:t>
            </a:r>
            <a:r>
              <a:rPr lang="en-US" dirty="0"/>
              <a:t> </a:t>
            </a:r>
            <a:r>
              <a:rPr lang="en-US" dirty="0" smtClean="0"/>
              <a:t>=4.86e-15)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9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1265</TotalTime>
  <Words>1159</Words>
  <Application>Microsoft Macintosh PowerPoint</Application>
  <PresentationFormat>On-screen Show (4:3)</PresentationFormat>
  <Paragraphs>255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Equation</vt:lpstr>
      <vt:lpstr>Clarity Insights Data Science Challenge:   Zoo Animal Classification</vt:lpstr>
      <vt:lpstr>Challenge Description</vt:lpstr>
      <vt:lpstr>Dataset Overview</vt:lpstr>
      <vt:lpstr>Data Cleaning/Description</vt:lpstr>
      <vt:lpstr>Animal Class Distribution</vt:lpstr>
      <vt:lpstr>Feathers Mean Value Distributions</vt:lpstr>
      <vt:lpstr>‘Feathers’ Feature Mean Value Distributions</vt:lpstr>
      <vt:lpstr>Fins Feature Mean Value Distributions</vt:lpstr>
      <vt:lpstr>Importance of Fins trait </vt:lpstr>
      <vt:lpstr>Importance of “Catsize” trait </vt:lpstr>
      <vt:lpstr>Feature Pearson Correlation</vt:lpstr>
      <vt:lpstr>Feature Importance: Chi-Square Test</vt:lpstr>
      <vt:lpstr>PowerPoint Presentation</vt:lpstr>
      <vt:lpstr>Principal Component Analysis (PCA) </vt:lpstr>
      <vt:lpstr>PCA 2D Plots</vt:lpstr>
      <vt:lpstr>Approach</vt:lpstr>
      <vt:lpstr>Model Selection</vt:lpstr>
      <vt:lpstr>Decision Tree</vt:lpstr>
      <vt:lpstr>Random Forest</vt:lpstr>
      <vt:lpstr>K-Nearest Neighbors (KNN)</vt:lpstr>
      <vt:lpstr>Sample Code (Pipeline)</vt:lpstr>
      <vt:lpstr>PowerPoint Presentation</vt:lpstr>
      <vt:lpstr>PowerPoint Presentation</vt:lpstr>
      <vt:lpstr>Random Forest vs KNN  (One vs. Rest)</vt:lpstr>
      <vt:lpstr>Feature Importance (Random Forest)</vt:lpstr>
      <vt:lpstr>PowerPoint Presentation</vt:lpstr>
      <vt:lpstr>Conclusion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Clarity Insights Data Science Challenge:   Zoo Animal Classification</dc:title>
  <dc:creator>Jaime Andres Millan</dc:creator>
  <cp:lastModifiedBy>Jaime Andres Millan</cp:lastModifiedBy>
  <cp:revision>68</cp:revision>
  <cp:lastPrinted>2018-03-02T23:31:51Z</cp:lastPrinted>
  <dcterms:created xsi:type="dcterms:W3CDTF">2017-11-07T22:40:38Z</dcterms:created>
  <dcterms:modified xsi:type="dcterms:W3CDTF">2018-03-02T23:31:54Z</dcterms:modified>
</cp:coreProperties>
</file>