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65207-903E-4F58-BEDF-ECFEC593E440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6624E-C7F0-4B4D-BD6B-7980ECA15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8014-C4F4-4DD6-8844-AACF1BAB0484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2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06B0-BB8F-4C5D-B561-2DD2295375AB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F7A-7EF5-461F-8A19-D1324108276A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94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F408-FB07-4F71-AC51-53DD59A36FB0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97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7CAF-7259-463A-8592-3D9ECF0A1BDF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9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C108-565D-498A-8FC6-048732610617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56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BD5-A5EE-4350-A30A-1586B299A350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9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73DD-1D85-43FF-BCDC-F50DFBFB5823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37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F3EC-C4BE-4CC3-971C-ECF185583563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24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691-58D5-44C6-BAA0-EEAE71FCAA63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1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E074-E4AB-42F9-8394-F46271AF23D5}" type="datetime1">
              <a:rPr lang="en-CA" smtClean="0"/>
              <a:t>2017-12-04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B6D-CA84-4777-A1AB-A4030E8878D6}" type="datetime1">
              <a:rPr lang="en-CA" smtClean="0"/>
              <a:t>2017-12-04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1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170C-37DC-461A-A598-4B8EF49C09B1}" type="datetime1">
              <a:rPr lang="en-CA" smtClean="0"/>
              <a:t>2017-12-04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19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E237-E888-4F8A-A189-720383234A10}" type="datetime1">
              <a:rPr lang="en-CA" smtClean="0"/>
              <a:t>2017-12-04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13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4FF2-475B-4100-AC2C-4BEEAFFBBE97}" type="datetime1">
              <a:rPr lang="en-CA" smtClean="0"/>
              <a:t>2017-12-04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3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E279-A2BC-400D-9004-6085A714F176}" type="datetime1">
              <a:rPr lang="en-CA" smtClean="0"/>
              <a:t>2017-12-04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10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4696-BD8F-403D-8DF6-C3E3A3103F7E}" type="datetime1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3A4F2-2DB5-415B-B7B6-D7C45BA49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5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EACF-C867-4FB9-B611-E400BFDA3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IENG 6912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CCD3C-5F70-496F-92B4-B5197D7C3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Presented by Jamil Sinno</a:t>
            </a:r>
          </a:p>
          <a:p>
            <a:r>
              <a:rPr lang="en-CA" dirty="0"/>
              <a:t>December 4,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00C9F-B32F-41B0-AC42-B483143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5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335A-A260-4140-B61A-25084C28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E1B6-9639-47A7-9234-957BD402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90497" cy="3880773"/>
          </a:xfrm>
        </p:spPr>
        <p:txBody>
          <a:bodyPr/>
          <a:lstStyle/>
          <a:p>
            <a:r>
              <a:rPr lang="en-CA" dirty="0"/>
              <a:t>There is no cookie cutter solution</a:t>
            </a:r>
          </a:p>
          <a:p>
            <a:r>
              <a:rPr lang="en-CA" dirty="0"/>
              <a:t>Problem is quite complex </a:t>
            </a:r>
          </a:p>
          <a:p>
            <a:r>
              <a:rPr lang="en-CA" dirty="0"/>
              <a:t>Program initially had a tough time attempting to solve the problem</a:t>
            </a:r>
          </a:p>
          <a:p>
            <a:r>
              <a:rPr lang="en-CA" dirty="0"/>
              <a:t>Needed to reduce number of variables in problem</a:t>
            </a:r>
          </a:p>
          <a:p>
            <a:r>
              <a:rPr lang="en-CA" dirty="0"/>
              <a:t>Problem needed to be altered to attain a feasible solution – needed to add minimum days required to stay in a country</a:t>
            </a:r>
          </a:p>
          <a:p>
            <a:r>
              <a:rPr lang="en-CA" dirty="0"/>
              <a:t>Without forcing the flow, the problem took well over 10 minutes to be solved with original objective function</a:t>
            </a:r>
          </a:p>
          <a:p>
            <a:r>
              <a:rPr lang="en-CA" dirty="0"/>
              <a:t>If the minimum number of days was increased, the problem has no feasible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E77A-3F55-4FF3-A377-685D5D3C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97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42DF-5EC1-4637-83E2-9916BF80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31A8-848B-4049-972C-656B3C54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code like this would best be implemented as a website or an app accessible to the general public</a:t>
            </a:r>
          </a:p>
          <a:p>
            <a:r>
              <a:rPr lang="en-CA" dirty="0"/>
              <a:t>While this problem was tailored for students due to how common it is that they travel to Europe. The general public could use the same program for the same purpose</a:t>
            </a:r>
          </a:p>
          <a:p>
            <a:r>
              <a:rPr lang="en-CA" dirty="0"/>
              <a:t>The code would have to be adapted to have expand on the list of countries available to serve a broader audience</a:t>
            </a:r>
          </a:p>
          <a:p>
            <a:r>
              <a:rPr lang="en-CA" dirty="0"/>
              <a:t>The code could then be sold to larger companies or used as a start-up and as a consulting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9E006-834B-4930-88A9-D81FEB24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95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F8C5-4441-4D37-B065-AB5A9D8C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0937-C8F9-463B-BD49-55DDC8BA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Metaheuristic used for this problem was simulated annealing</a:t>
            </a:r>
          </a:p>
          <a:p>
            <a:r>
              <a:rPr lang="en-CA" dirty="0"/>
              <a:t>The number of constraints needed to be reduced for the metaheuristic to solve</a:t>
            </a:r>
          </a:p>
          <a:p>
            <a:r>
              <a:rPr lang="en-CA" dirty="0"/>
              <a:t>Simulated annealing would be the best heuristic to choose because of the way the algorithm solves the problem</a:t>
            </a:r>
          </a:p>
          <a:p>
            <a:r>
              <a:rPr lang="en-CA" dirty="0"/>
              <a:t>Each iteration in simulated annealing process produces a potentially better solution and drastically reduces the amount of time needed to find the optimal solution</a:t>
            </a:r>
          </a:p>
          <a:p>
            <a:r>
              <a:rPr lang="en-CA" dirty="0"/>
              <a:t>With a feasible solution, simulated annealing selects two edges, swaps them, producing a new route in hopes to find a better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73A63-B84E-432B-990C-FE39ECBA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10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5A6-A75D-4D10-B696-D8542BFA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25B1-C274-49DA-B219-E169FEE5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Chose initial solution:</a:t>
            </a:r>
          </a:p>
          <a:p>
            <a:pPr lvl="1"/>
            <a:r>
              <a:rPr lang="en-CA" dirty="0"/>
              <a:t>Halifax -&gt; Germany -&gt; France -&gt; Belgium -&gt; Italy -&gt; Spain -&gt; England -&gt; Halifax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Total cost:</a:t>
            </a:r>
          </a:p>
          <a:p>
            <a:pPr lvl="1"/>
            <a:r>
              <a:rPr lang="en-CA" dirty="0"/>
              <a:t>$3858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59BF8C-5A55-4AC3-AF0C-EEAE7C6A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80477"/>
              </p:ext>
            </p:extLst>
          </p:nvPr>
        </p:nvGraphicFramePr>
        <p:xfrm>
          <a:off x="1721671" y="2820815"/>
          <a:ext cx="650799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997">
                  <a:extLst>
                    <a:ext uri="{9D8B030D-6E8A-4147-A177-3AD203B41FA5}">
                      <a16:colId xmlns:a16="http://schemas.microsoft.com/office/drawing/2014/main" val="1390319377"/>
                    </a:ext>
                  </a:extLst>
                </a:gridCol>
                <a:gridCol w="3253997">
                  <a:extLst>
                    <a:ext uri="{9D8B030D-6E8A-4147-A177-3AD203B41FA5}">
                      <a16:colId xmlns:a16="http://schemas.microsoft.com/office/drawing/2014/main" val="302792601"/>
                    </a:ext>
                  </a:extLst>
                </a:gridCol>
              </a:tblGrid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Days resided in 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515758"/>
                  </a:ext>
                </a:extLst>
              </a:tr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600568"/>
                  </a:ext>
                </a:extLst>
              </a:tr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117948"/>
                  </a:ext>
                </a:extLst>
              </a:tr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539825"/>
                  </a:ext>
                </a:extLst>
              </a:tr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993755"/>
                  </a:ext>
                </a:extLst>
              </a:tr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57526"/>
                  </a:ext>
                </a:extLst>
              </a:tr>
              <a:tr h="3318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8777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9E0D-8B92-4A76-90F7-83D7D1C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77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558C-8DE9-476C-8641-C673F9F2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Metaheuristic Steps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8BF5E-B953-4FA1-8E28-0EC51DAC0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Define the initial solution and set as the best solution</a:t>
                </a:r>
              </a:p>
              <a:p>
                <a:r>
                  <a:rPr lang="en-CA" dirty="0"/>
                  <a:t>Check for another solution</a:t>
                </a:r>
              </a:p>
              <a:p>
                <a:r>
                  <a:rPr lang="en-CA" dirty="0"/>
                  <a:t>If the solution is better than the current solution replace the current solution</a:t>
                </a:r>
              </a:p>
              <a:p>
                <a:r>
                  <a:rPr lang="en-CA" dirty="0"/>
                  <a:t>Starting temperature of 50</a:t>
                </a:r>
              </a:p>
              <a:p>
                <a:r>
                  <a:rPr lang="en-CA" dirty="0"/>
                  <a:t>Each 10 iterations decreases from temperature by 50%: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𝑇𝑒𝑚𝑝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𝑇𝑒𝑚𝑝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∗0.50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Once the temperature has reached 0, the algorithm gives best solution it has found. </a:t>
                </a:r>
              </a:p>
              <a:p>
                <a:r>
                  <a:rPr lang="en-CA" dirty="0"/>
                  <a:t>Solution found may not be optimal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8BF5E-B953-4FA1-8E28-0EC51DAC0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AA54E-25AF-4355-ABE9-BA238DE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63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4FF4-64B2-4FD1-BD0F-570FB4FE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Metaheuristic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B39F-9BA4-4339-A09D-0DAFA85A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Due to complexity of the problem with regards to the variables, a feasible solution could not be achieved</a:t>
            </a:r>
          </a:p>
          <a:p>
            <a:r>
              <a:rPr lang="en-CA" dirty="0"/>
              <a:t>Displays how difficult the solution is with regards to the given constraints</a:t>
            </a:r>
          </a:p>
          <a:p>
            <a:r>
              <a:rPr lang="en-CA" dirty="0"/>
              <a:t>Optimally, had the simulated annealing method had come up with a solution it would have achieved the same result as the mathematical solution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EF5D7-F6DA-4D3F-93FF-03E55820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1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0C15-365E-46E9-A079-3470AB53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35" y="1870745"/>
            <a:ext cx="8596668" cy="313748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Thank you for listening.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C4101-F17C-4A04-87C8-74E9CA39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7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E7C7-E71B-4090-A74D-075906E4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9CF6-7F1E-4BE1-B3A0-D89195CB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student would like to travel to Europe for a 30 day vacation</a:t>
            </a:r>
          </a:p>
          <a:p>
            <a:r>
              <a:rPr lang="en-CA" dirty="0"/>
              <a:t>This problem was derived from the Travelling Salesperson Problem</a:t>
            </a:r>
          </a:p>
          <a:p>
            <a:r>
              <a:rPr lang="en-CA" dirty="0"/>
              <a:t>List of potential countries the student wants to visit:</a:t>
            </a:r>
          </a:p>
          <a:p>
            <a:pPr lvl="1"/>
            <a:r>
              <a:rPr lang="en-CA" dirty="0"/>
              <a:t>Iceland</a:t>
            </a:r>
          </a:p>
          <a:p>
            <a:pPr lvl="1"/>
            <a:r>
              <a:rPr lang="en-CA" dirty="0"/>
              <a:t>England</a:t>
            </a:r>
          </a:p>
          <a:p>
            <a:pPr lvl="1"/>
            <a:r>
              <a:rPr lang="en-CA" dirty="0"/>
              <a:t>France</a:t>
            </a:r>
          </a:p>
          <a:p>
            <a:pPr lvl="1"/>
            <a:r>
              <a:rPr lang="en-CA" dirty="0"/>
              <a:t>Spain</a:t>
            </a:r>
          </a:p>
          <a:p>
            <a:pPr lvl="1"/>
            <a:r>
              <a:rPr lang="en-CA" dirty="0"/>
              <a:t>Italy</a:t>
            </a:r>
          </a:p>
          <a:p>
            <a:pPr lvl="1"/>
            <a:r>
              <a:rPr lang="en-CA" dirty="0"/>
              <a:t>Germany</a:t>
            </a:r>
          </a:p>
          <a:p>
            <a:pPr lvl="1"/>
            <a:r>
              <a:rPr lang="en-CA" dirty="0"/>
              <a:t>Belgium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A78A-86BE-4EE2-8328-F0D2A0A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6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2D10-A218-4B1C-9A32-1DFA431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this would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795-8A1D-4803-B3D3-F0D73DC3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013660" cy="388077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To reward themselves with graduating from school, students often reward themselves with extended trips to Europe</a:t>
            </a:r>
          </a:p>
          <a:p>
            <a:r>
              <a:rPr lang="en-CA" dirty="0"/>
              <a:t>Students often get frustrated with trying to find the optimal route to fit their budget</a:t>
            </a:r>
          </a:p>
          <a:p>
            <a:r>
              <a:rPr lang="en-CA" dirty="0"/>
              <a:t>Solving this problem using an algorithm would drastically reduce the time needed to figure out the best route since there are so many options</a:t>
            </a:r>
          </a:p>
          <a:p>
            <a:r>
              <a:rPr lang="en-CA" dirty="0"/>
              <a:t>Given the program can take the input of its user into account, this program would help students route their vacation minimizing their cost</a:t>
            </a:r>
          </a:p>
          <a:p>
            <a:r>
              <a:rPr lang="en-CA" dirty="0"/>
              <a:t>This would help out a lot of travelers who are planning on travelling to Europe and minimizing their cost without worrying about distance traveled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3F806-6709-45C2-B653-31523318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7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C8E9-ACF6-46AD-8759-1A708A6B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F0F1-ACB7-4B97-86A8-5ACC5FBE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78769" cy="3880773"/>
          </a:xfrm>
        </p:spPr>
        <p:txBody>
          <a:bodyPr/>
          <a:lstStyle/>
          <a:p>
            <a:r>
              <a:rPr lang="en-CA" dirty="0"/>
              <a:t>The student would like to visit six different countries and minimize the cost</a:t>
            </a:r>
          </a:p>
          <a:p>
            <a:r>
              <a:rPr lang="en-CA" dirty="0"/>
              <a:t>Once a country has been visited, it cannot be visited again</a:t>
            </a:r>
          </a:p>
          <a:p>
            <a:r>
              <a:rPr lang="en-CA" dirty="0"/>
              <a:t>The route taken must start and end in Halifax</a:t>
            </a:r>
          </a:p>
          <a:p>
            <a:r>
              <a:rPr lang="en-CA" dirty="0"/>
              <a:t>Since there are seven countries on the list, the student must choose between visiting Belgium or Iceland</a:t>
            </a:r>
          </a:p>
          <a:p>
            <a:r>
              <a:rPr lang="en-CA" dirty="0"/>
              <a:t>The student’s final destination must be England</a:t>
            </a:r>
          </a:p>
          <a:p>
            <a:r>
              <a:rPr lang="en-CA" dirty="0"/>
              <a:t>The student would like to stay 7 days in England</a:t>
            </a:r>
          </a:p>
          <a:p>
            <a:r>
              <a:rPr lang="en-CA" dirty="0"/>
              <a:t>The student wants to stay in each country at least 3 days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E4AA-F483-4A5A-A786-B00D53BA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61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52DD-12B5-4823-AC15-170EA78F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7EC9A-79C3-42D6-A14C-FC31F05A6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Decision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𝑡𝑟𝑎𝑣𝑒𝑙𝑒𝑑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𝑐𝑜𝑢𝑛𝑡𝑟𝑦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𝑐𝑜𝑢𝑛𝑡𝑟𝑦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𝑑𝑢𝑟𝑖𝑛𝑔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dirty="0"/>
                  <a:t> = Cost of going from country </a:t>
                </a:r>
                <a:r>
                  <a:rPr lang="en-CA" dirty="0" err="1"/>
                  <a:t>i</a:t>
                </a:r>
                <a:r>
                  <a:rPr lang="en-CA" dirty="0"/>
                  <a:t> to country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= Cost of staying in country </a:t>
                </a:r>
                <a:r>
                  <a:rPr lang="en-CA" dirty="0" err="1"/>
                  <a:t>i</a:t>
                </a:r>
                <a:endParaRPr lang="en-CA" dirty="0"/>
              </a:p>
              <a:p>
                <a:r>
                  <a:rPr lang="en-CA" dirty="0"/>
                  <a:t>Objective Function:</a:t>
                </a:r>
              </a:p>
              <a:p>
                <a:pPr lvl="1"/>
                <a:r>
                  <a:rPr lang="en-CA" dirty="0"/>
                  <a:t>Min 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CA" dirty="0"/>
                          <m:t> +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7EC9A-79C3-42D6-A14C-FC31F05A6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8D19-71C7-4961-906E-23A9EF51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2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6855-AAD7-4972-9A98-7C98CCB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Model </a:t>
            </a:r>
            <a:r>
              <a:rPr lang="en-CA" dirty="0" err="1"/>
              <a:t>Ctd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9255F-B13C-4462-846E-F5E3E5C11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Constraints</a:t>
                </a:r>
              </a:p>
              <a:p>
                <a:pPr lvl="1"/>
                <a:r>
                  <a:rPr lang="en-CA" dirty="0"/>
                  <a:t>Total Duration: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=32</m:t>
                        </m:r>
                      </m:e>
                    </m:nary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Halifax exit: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𝐻𝑎𝑙𝑖𝑓𝑎𝑥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Halifax entry: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𝐻𝑎𝑙𝑖𝑓𝑎𝑥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  31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No entry to Halifax: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𝐻𝑎𝑙𝑖𝑓𝑎𝑥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Flow rule: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Iceland or Belgium rule: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𝐵𝑒𝑙𝑔𝑖𝑢𝑚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𝐼𝑐𝑒𝑙𝑎𝑛𝑑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=3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Stay 3 days: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England visit: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=24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𝐸𝑛𝑔𝑙𝑎𝑛𝑑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No entry to England: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𝐸𝑛𝑔𝑙𝑎𝑛𝑑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CA" dirty="0">
                    <a:ea typeface="Cambria Math" panose="02040503050406030204" pitchFamily="18" charset="0"/>
                  </a:rPr>
                  <a:t>Belgium rule (conditional):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𝐵𝑒𝑙𝑔𝑖𝑢𝑚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9255F-B13C-4462-846E-F5E3E5C11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099" b="-141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25F0-1B6C-4A02-BAC7-0EA4DAD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74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6CC937-0D0C-451A-8AEA-325AAAD998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Cost of travelling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6CC937-0D0C-451A-8AEA-325AAAD99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86D210-9C65-47DB-AD6B-773E89BE1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65561"/>
              </p:ext>
            </p:extLst>
          </p:nvPr>
        </p:nvGraphicFramePr>
        <p:xfrm>
          <a:off x="360726" y="2160588"/>
          <a:ext cx="9269837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7006">
                  <a:extLst>
                    <a:ext uri="{9D8B030D-6E8A-4147-A177-3AD203B41FA5}">
                      <a16:colId xmlns:a16="http://schemas.microsoft.com/office/drawing/2014/main" val="2281924531"/>
                    </a:ext>
                  </a:extLst>
                </a:gridCol>
                <a:gridCol w="1012957">
                  <a:extLst>
                    <a:ext uri="{9D8B030D-6E8A-4147-A177-3AD203B41FA5}">
                      <a16:colId xmlns:a16="http://schemas.microsoft.com/office/drawing/2014/main" val="238823371"/>
                    </a:ext>
                  </a:extLst>
                </a:gridCol>
                <a:gridCol w="1029982">
                  <a:extLst>
                    <a:ext uri="{9D8B030D-6E8A-4147-A177-3AD203B41FA5}">
                      <a16:colId xmlns:a16="http://schemas.microsoft.com/office/drawing/2014/main" val="1190562351"/>
                    </a:ext>
                  </a:extLst>
                </a:gridCol>
                <a:gridCol w="1029982">
                  <a:extLst>
                    <a:ext uri="{9D8B030D-6E8A-4147-A177-3AD203B41FA5}">
                      <a16:colId xmlns:a16="http://schemas.microsoft.com/office/drawing/2014/main" val="883313385"/>
                    </a:ext>
                  </a:extLst>
                </a:gridCol>
                <a:gridCol w="1029982">
                  <a:extLst>
                    <a:ext uri="{9D8B030D-6E8A-4147-A177-3AD203B41FA5}">
                      <a16:colId xmlns:a16="http://schemas.microsoft.com/office/drawing/2014/main" val="2698435766"/>
                    </a:ext>
                  </a:extLst>
                </a:gridCol>
                <a:gridCol w="1029982">
                  <a:extLst>
                    <a:ext uri="{9D8B030D-6E8A-4147-A177-3AD203B41FA5}">
                      <a16:colId xmlns:a16="http://schemas.microsoft.com/office/drawing/2014/main" val="1685338422"/>
                    </a:ext>
                  </a:extLst>
                </a:gridCol>
                <a:gridCol w="932251">
                  <a:extLst>
                    <a:ext uri="{9D8B030D-6E8A-4147-A177-3AD203B41FA5}">
                      <a16:colId xmlns:a16="http://schemas.microsoft.com/office/drawing/2014/main" val="819135999"/>
                    </a:ext>
                  </a:extLst>
                </a:gridCol>
                <a:gridCol w="1127713">
                  <a:extLst>
                    <a:ext uri="{9D8B030D-6E8A-4147-A177-3AD203B41FA5}">
                      <a16:colId xmlns:a16="http://schemas.microsoft.com/office/drawing/2014/main" val="2906271493"/>
                    </a:ext>
                  </a:extLst>
                </a:gridCol>
                <a:gridCol w="1029982">
                  <a:extLst>
                    <a:ext uri="{9D8B030D-6E8A-4147-A177-3AD203B41FA5}">
                      <a16:colId xmlns:a16="http://schemas.microsoft.com/office/drawing/2014/main" val="2605770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Halifax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Iceland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Belgium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1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Halifax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44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Iceland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94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12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99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1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42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40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48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E0F6-102C-4EFC-98B5-3FEA9E5F1492}"/>
              </a:ext>
            </a:extLst>
          </p:cNvPr>
          <p:cNvSpPr txBox="1"/>
          <p:nvPr/>
        </p:nvSpPr>
        <p:spPr>
          <a:xfrm>
            <a:off x="360726" y="5498148"/>
            <a:ext cx="859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Note: Numbers extracted from Google Flights on Nov. 21, 2017</a:t>
            </a:r>
            <a:endParaRPr lang="en-CA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90068E-DCE9-4BDE-856D-FD4C3C78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7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A652C-56BA-464D-A9AC-B596538668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Cost of staying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A652C-56BA-464D-A9AC-B59653866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9BF6CA-FDD1-42C7-8049-17CCC927E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806685"/>
              </p:ext>
            </p:extLst>
          </p:nvPr>
        </p:nvGraphicFramePr>
        <p:xfrm>
          <a:off x="677863" y="2160588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0804301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8987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Cost ($/day)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3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Halifax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10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Iceland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62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27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4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43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0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96C1F6-AAF2-4754-91BE-99C64E82E8B4}"/>
              </a:ext>
            </a:extLst>
          </p:cNvPr>
          <p:cNvSpPr txBox="1"/>
          <p:nvPr/>
        </p:nvSpPr>
        <p:spPr>
          <a:xfrm>
            <a:off x="677334" y="5498148"/>
            <a:ext cx="859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Note: Numbers estimated for sake of problem</a:t>
            </a:r>
            <a:endParaRPr lang="en-CA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7A57E-88E2-4A75-9CF0-E3D226C2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82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B1B-E967-4260-B725-7DF4C7BA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EA21-09AE-423B-A0C1-C4DA9CA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Optimal route: </a:t>
            </a:r>
          </a:p>
          <a:p>
            <a:pPr lvl="1"/>
            <a:r>
              <a:rPr lang="en-CA" dirty="0"/>
              <a:t>Halifax -&gt; Italy -&gt; France -&gt; Spain -&gt; Belgium -&gt; Germany -&gt; England -&gt; Halifax</a:t>
            </a:r>
          </a:p>
          <a:p>
            <a:r>
              <a:rPr lang="en-CA" dirty="0"/>
              <a:t>Total Cost of trip: </a:t>
            </a:r>
          </a:p>
          <a:p>
            <a:pPr lvl="1"/>
            <a:r>
              <a:rPr lang="en-CA" dirty="0"/>
              <a:t>$3327</a:t>
            </a:r>
          </a:p>
          <a:p>
            <a:r>
              <a:rPr lang="en-CA" dirty="0"/>
              <a:t>Time taken to solve problem:</a:t>
            </a:r>
          </a:p>
          <a:p>
            <a:pPr lvl="1"/>
            <a:r>
              <a:rPr lang="en-CA" dirty="0"/>
              <a:t>13.8 seconds</a:t>
            </a:r>
          </a:p>
          <a:p>
            <a:r>
              <a:rPr lang="en-CA" dirty="0"/>
              <a:t>Days resided in each country:</a:t>
            </a:r>
          </a:p>
          <a:p>
            <a:r>
              <a:rPr lang="en-CA" dirty="0"/>
              <a:t>Solver used:</a:t>
            </a:r>
          </a:p>
          <a:p>
            <a:pPr lvl="1"/>
            <a:r>
              <a:rPr lang="en-CA" dirty="0"/>
              <a:t>Python(</a:t>
            </a:r>
            <a:r>
              <a:rPr lang="en-CA" dirty="0" err="1"/>
              <a:t>Pyomo</a:t>
            </a:r>
            <a:r>
              <a:rPr lang="en-CA" dirty="0"/>
              <a:t>): GLPK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6B4A7-16C1-4A27-9B01-A057537A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65314"/>
              </p:ext>
            </p:extLst>
          </p:nvPr>
        </p:nvGraphicFramePr>
        <p:xfrm>
          <a:off x="4345497" y="3171715"/>
          <a:ext cx="4544102" cy="328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51">
                  <a:extLst>
                    <a:ext uri="{9D8B030D-6E8A-4147-A177-3AD203B41FA5}">
                      <a16:colId xmlns:a16="http://schemas.microsoft.com/office/drawing/2014/main" val="4128649"/>
                    </a:ext>
                  </a:extLst>
                </a:gridCol>
                <a:gridCol w="2272051">
                  <a:extLst>
                    <a:ext uri="{9D8B030D-6E8A-4147-A177-3AD203B41FA5}">
                      <a16:colId xmlns:a16="http://schemas.microsoft.com/office/drawing/2014/main" val="690135470"/>
                    </a:ext>
                  </a:extLst>
                </a:gridCol>
              </a:tblGrid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Days resided in 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34300"/>
                  </a:ext>
                </a:extLst>
              </a:tr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659452"/>
                  </a:ext>
                </a:extLst>
              </a:tr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717546"/>
                  </a:ext>
                </a:extLst>
              </a:tr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416767"/>
                  </a:ext>
                </a:extLst>
              </a:tr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635022"/>
                  </a:ext>
                </a:extLst>
              </a:tr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415620"/>
                  </a:ext>
                </a:extLst>
              </a:tr>
              <a:tr h="44071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4315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FC167-59AA-4DEE-A187-B9743272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A4F2-2DB5-415B-B7B6-D7C45BA498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503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1057</Words>
  <Application>Microsoft Office PowerPoint</Application>
  <PresentationFormat>Widescreen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IENG 6912 Term Project</vt:lpstr>
      <vt:lpstr>Problem Overview</vt:lpstr>
      <vt:lpstr>Who this would help?</vt:lpstr>
      <vt:lpstr>Problem Overview</vt:lpstr>
      <vt:lpstr>Mathematical model</vt:lpstr>
      <vt:lpstr>Mathematical Model Ctd.</vt:lpstr>
      <vt:lpstr>Cost of travelling (C_(i,j))</vt:lpstr>
      <vt:lpstr>Cost of staying (S_i)</vt:lpstr>
      <vt:lpstr>Results</vt:lpstr>
      <vt:lpstr>Iterations</vt:lpstr>
      <vt:lpstr>Implementation </vt:lpstr>
      <vt:lpstr>Metaheuristic</vt:lpstr>
      <vt:lpstr>Initial Solution</vt:lpstr>
      <vt:lpstr>Metaheuristic Steps </vt:lpstr>
      <vt:lpstr>Metaheuristic results</vt:lpstr>
      <vt:lpstr>Thank you for listening.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IENG 6912 Term Project</dc:title>
  <dc:creator>Jamil Sinno</dc:creator>
  <cp:lastModifiedBy>Jamil Sinno</cp:lastModifiedBy>
  <cp:revision>35</cp:revision>
  <dcterms:created xsi:type="dcterms:W3CDTF">2017-12-03T23:25:16Z</dcterms:created>
  <dcterms:modified xsi:type="dcterms:W3CDTF">2017-12-04T16:23:53Z</dcterms:modified>
</cp:coreProperties>
</file>